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7" r:id="rId4"/>
    <p:sldId id="258" r:id="rId5"/>
    <p:sldId id="259" r:id="rId6"/>
    <p:sldId id="326" r:id="rId7"/>
    <p:sldId id="274" r:id="rId8"/>
    <p:sldId id="288" r:id="rId9"/>
    <p:sldId id="311" r:id="rId10"/>
    <p:sldId id="287" r:id="rId11"/>
    <p:sldId id="275" r:id="rId12"/>
    <p:sldId id="276" r:id="rId13"/>
    <p:sldId id="286" r:id="rId14"/>
    <p:sldId id="301" r:id="rId15"/>
    <p:sldId id="295" r:id="rId16"/>
    <p:sldId id="294" r:id="rId17"/>
    <p:sldId id="293" r:id="rId18"/>
    <p:sldId id="292" r:id="rId19"/>
    <p:sldId id="324" r:id="rId20"/>
    <p:sldId id="325" r:id="rId21"/>
    <p:sldId id="296" r:id="rId22"/>
    <p:sldId id="297" r:id="rId23"/>
    <p:sldId id="298" r:id="rId24"/>
    <p:sldId id="300" r:id="rId25"/>
    <p:sldId id="327" r:id="rId26"/>
    <p:sldId id="278" r:id="rId27"/>
    <p:sldId id="279" r:id="rId28"/>
    <p:sldId id="285" r:id="rId29"/>
    <p:sldId id="332" r:id="rId30"/>
    <p:sldId id="302" r:id="rId31"/>
    <p:sldId id="328" r:id="rId32"/>
    <p:sldId id="334" r:id="rId33"/>
    <p:sldId id="280" r:id="rId34"/>
    <p:sldId id="308" r:id="rId35"/>
    <p:sldId id="312" r:id="rId36"/>
    <p:sldId id="310" r:id="rId37"/>
    <p:sldId id="270" r:id="rId38"/>
    <p:sldId id="314" r:id="rId39"/>
    <p:sldId id="304" r:id="rId40"/>
    <p:sldId id="303" r:id="rId41"/>
    <p:sldId id="305" r:id="rId42"/>
    <p:sldId id="306" r:id="rId43"/>
    <p:sldId id="307" r:id="rId44"/>
    <p:sldId id="269" r:id="rId45"/>
    <p:sldId id="313" r:id="rId46"/>
    <p:sldId id="315" r:id="rId47"/>
    <p:sldId id="318" r:id="rId48"/>
    <p:sldId id="317" r:id="rId49"/>
    <p:sldId id="319" r:id="rId50"/>
    <p:sldId id="321" r:id="rId51"/>
    <p:sldId id="320" r:id="rId52"/>
    <p:sldId id="268" r:id="rId53"/>
    <p:sldId id="262" r:id="rId54"/>
    <p:sldId id="265" r:id="rId55"/>
    <p:sldId id="271" r:id="rId56"/>
    <p:sldId id="272" r:id="rId57"/>
    <p:sldId id="266" r:id="rId58"/>
    <p:sldId id="267" r:id="rId59"/>
    <p:sldId id="333" r:id="rId60"/>
    <p:sldId id="33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01" d="100"/>
          <a:sy n="101" d="100"/>
        </p:scale>
        <p:origin x="42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B4BDF4-47A4-4660-AEF9-AE628DB0E972}"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C643D338-F22C-4A73-8992-B2BA5971E662}">
      <dgm:prSet phldrT="[Текст]"/>
      <dgm:spPr>
        <a:solidFill>
          <a:schemeClr val="accent2">
            <a:lumMod val="75000"/>
          </a:schemeClr>
        </a:solidFill>
      </dgm:spPr>
      <dgm:t>
        <a:bodyPr/>
        <a:lstStyle/>
        <a:p>
          <a:r>
            <a:rPr lang="ru-RU" dirty="0"/>
            <a:t>Совершенная  конкуренция</a:t>
          </a:r>
          <a:endParaRPr lang="en-US" dirty="0"/>
        </a:p>
      </dgm:t>
    </dgm:pt>
    <dgm:pt modelId="{82F8E0E5-78AA-4FC6-861A-C8A86A85DFE5}" type="parTrans" cxnId="{ECBDBFD3-0F98-4B72-8B42-4FBE92C197DC}">
      <dgm:prSet/>
      <dgm:spPr/>
      <dgm:t>
        <a:bodyPr/>
        <a:lstStyle/>
        <a:p>
          <a:endParaRPr lang="en-US"/>
        </a:p>
      </dgm:t>
    </dgm:pt>
    <dgm:pt modelId="{84308814-0C57-430B-B49E-8F4B46CB4729}" type="sibTrans" cxnId="{ECBDBFD3-0F98-4B72-8B42-4FBE92C197DC}">
      <dgm:prSet/>
      <dgm:spPr/>
      <dgm:t>
        <a:bodyPr/>
        <a:lstStyle/>
        <a:p>
          <a:endParaRPr lang="en-US"/>
        </a:p>
      </dgm:t>
    </dgm:pt>
    <dgm:pt modelId="{775A53CC-35A1-4543-9FF3-E98E99FCA165}">
      <dgm:prSet phldrT="[Текст]"/>
      <dgm:spPr>
        <a:solidFill>
          <a:schemeClr val="accent1">
            <a:lumMod val="50000"/>
          </a:schemeClr>
        </a:solidFill>
      </dgm:spPr>
      <dgm:t>
        <a:bodyPr/>
        <a:lstStyle/>
        <a:p>
          <a:r>
            <a:rPr lang="ru-RU" dirty="0"/>
            <a:t>Монополия</a:t>
          </a:r>
          <a:endParaRPr lang="en-US" dirty="0"/>
        </a:p>
      </dgm:t>
    </dgm:pt>
    <dgm:pt modelId="{56078E30-8656-4A8A-8B54-B85F2AF0C6A6}" type="parTrans" cxnId="{E2C4FA60-A034-46BA-9D92-73CBB3012C16}">
      <dgm:prSet/>
      <dgm:spPr/>
      <dgm:t>
        <a:bodyPr/>
        <a:lstStyle/>
        <a:p>
          <a:endParaRPr lang="en-US"/>
        </a:p>
      </dgm:t>
    </dgm:pt>
    <dgm:pt modelId="{880F48C0-9164-4F54-821A-FC85FBD7D380}" type="sibTrans" cxnId="{E2C4FA60-A034-46BA-9D92-73CBB3012C16}">
      <dgm:prSet/>
      <dgm:spPr/>
      <dgm:t>
        <a:bodyPr/>
        <a:lstStyle/>
        <a:p>
          <a:endParaRPr lang="en-US"/>
        </a:p>
      </dgm:t>
    </dgm:pt>
    <dgm:pt modelId="{5F4E7CB7-B83A-4844-BBD7-9B2F8B026713}">
      <dgm:prSet phldrT="[Текст]"/>
      <dgm:spPr>
        <a:solidFill>
          <a:schemeClr val="accent6">
            <a:lumMod val="75000"/>
          </a:schemeClr>
        </a:solidFill>
      </dgm:spPr>
      <dgm:t>
        <a:bodyPr/>
        <a:lstStyle/>
        <a:p>
          <a:r>
            <a:rPr lang="ru-RU" dirty="0"/>
            <a:t>Олигополия</a:t>
          </a:r>
          <a:endParaRPr lang="en-US" dirty="0"/>
        </a:p>
      </dgm:t>
    </dgm:pt>
    <dgm:pt modelId="{646D4499-186C-4630-B39E-90BB727CC198}" type="parTrans" cxnId="{CBEA309E-675F-4027-ADC6-EF1181EB0693}">
      <dgm:prSet/>
      <dgm:spPr/>
      <dgm:t>
        <a:bodyPr/>
        <a:lstStyle/>
        <a:p>
          <a:endParaRPr lang="en-US"/>
        </a:p>
      </dgm:t>
    </dgm:pt>
    <dgm:pt modelId="{981F4AC7-6A21-4A90-B07D-8C51F6657E2C}" type="sibTrans" cxnId="{CBEA309E-675F-4027-ADC6-EF1181EB0693}">
      <dgm:prSet/>
      <dgm:spPr/>
      <dgm:t>
        <a:bodyPr/>
        <a:lstStyle/>
        <a:p>
          <a:endParaRPr lang="en-US"/>
        </a:p>
      </dgm:t>
    </dgm:pt>
    <dgm:pt modelId="{5D0C9092-57F3-41D6-B3BC-748CD631022D}">
      <dgm:prSet phldrT="[Текст]"/>
      <dgm:spPr>
        <a:solidFill>
          <a:schemeClr val="accent4">
            <a:lumMod val="75000"/>
          </a:schemeClr>
        </a:solidFill>
      </dgm:spPr>
      <dgm:t>
        <a:bodyPr/>
        <a:lstStyle/>
        <a:p>
          <a:r>
            <a:rPr lang="ru-RU" dirty="0"/>
            <a:t>Монополистическая</a:t>
          </a:r>
        </a:p>
        <a:p>
          <a:r>
            <a:rPr lang="ru-RU" dirty="0"/>
            <a:t>конкуренция</a:t>
          </a:r>
          <a:endParaRPr lang="en-US" dirty="0"/>
        </a:p>
      </dgm:t>
    </dgm:pt>
    <dgm:pt modelId="{1BA3937C-86FA-4849-B2C4-1344E4B68A9C}" type="parTrans" cxnId="{1DC758AE-32CF-432A-AEF8-B95BD07F5DED}">
      <dgm:prSet/>
      <dgm:spPr/>
      <dgm:t>
        <a:bodyPr/>
        <a:lstStyle/>
        <a:p>
          <a:endParaRPr lang="en-US"/>
        </a:p>
      </dgm:t>
    </dgm:pt>
    <dgm:pt modelId="{B8F37AB4-9C54-4AD2-8034-DFA4D4243191}" type="sibTrans" cxnId="{1DC758AE-32CF-432A-AEF8-B95BD07F5DED}">
      <dgm:prSet/>
      <dgm:spPr/>
      <dgm:t>
        <a:bodyPr/>
        <a:lstStyle/>
        <a:p>
          <a:endParaRPr lang="en-US"/>
        </a:p>
      </dgm:t>
    </dgm:pt>
    <dgm:pt modelId="{7A1FBA6F-3B93-4E7F-8D58-1D3D37A49E71}" type="pres">
      <dgm:prSet presAssocID="{27B4BDF4-47A4-4660-AEF9-AE628DB0E972}" presName="composite" presStyleCnt="0">
        <dgm:presLayoutVars>
          <dgm:chMax val="1"/>
          <dgm:dir/>
          <dgm:resizeHandles val="exact"/>
        </dgm:presLayoutVars>
      </dgm:prSet>
      <dgm:spPr/>
    </dgm:pt>
    <dgm:pt modelId="{F7483112-D11E-45D4-9C08-859682C6EB2C}" type="pres">
      <dgm:prSet presAssocID="{C643D338-F22C-4A73-8992-B2BA5971E662}" presName="roof" presStyleLbl="dkBgShp" presStyleIdx="0" presStyleCnt="2"/>
      <dgm:spPr/>
    </dgm:pt>
    <dgm:pt modelId="{D3B2D406-04A1-4888-B99E-923A106FA6B6}" type="pres">
      <dgm:prSet presAssocID="{C643D338-F22C-4A73-8992-B2BA5971E662}" presName="pillars" presStyleCnt="0"/>
      <dgm:spPr/>
    </dgm:pt>
    <dgm:pt modelId="{92ABEC12-0A89-4F07-B41A-141CD9884F7E}" type="pres">
      <dgm:prSet presAssocID="{C643D338-F22C-4A73-8992-B2BA5971E662}" presName="pillar1" presStyleLbl="node1" presStyleIdx="0" presStyleCnt="3">
        <dgm:presLayoutVars>
          <dgm:bulletEnabled val="1"/>
        </dgm:presLayoutVars>
      </dgm:prSet>
      <dgm:spPr/>
    </dgm:pt>
    <dgm:pt modelId="{2A0456AD-3B9B-4554-96AD-FA2F18F9CB24}" type="pres">
      <dgm:prSet presAssocID="{5F4E7CB7-B83A-4844-BBD7-9B2F8B026713}" presName="pillarX" presStyleLbl="node1" presStyleIdx="1" presStyleCnt="3">
        <dgm:presLayoutVars>
          <dgm:bulletEnabled val="1"/>
        </dgm:presLayoutVars>
      </dgm:prSet>
      <dgm:spPr/>
    </dgm:pt>
    <dgm:pt modelId="{2C515325-6183-4D0E-9438-023B9EE0CA60}" type="pres">
      <dgm:prSet presAssocID="{5D0C9092-57F3-41D6-B3BC-748CD631022D}" presName="pillarX" presStyleLbl="node1" presStyleIdx="2" presStyleCnt="3">
        <dgm:presLayoutVars>
          <dgm:bulletEnabled val="1"/>
        </dgm:presLayoutVars>
      </dgm:prSet>
      <dgm:spPr/>
    </dgm:pt>
    <dgm:pt modelId="{90B60FBD-D9A2-4826-8521-4D3C6B7756DD}" type="pres">
      <dgm:prSet presAssocID="{C643D338-F22C-4A73-8992-B2BA5971E662}" presName="base" presStyleLbl="dkBgShp" presStyleIdx="1" presStyleCnt="2"/>
      <dgm:spPr/>
    </dgm:pt>
  </dgm:ptLst>
  <dgm:cxnLst>
    <dgm:cxn modelId="{60527433-7B00-470E-8C66-FB0A71B91C43}" type="presOf" srcId="{27B4BDF4-47A4-4660-AEF9-AE628DB0E972}" destId="{7A1FBA6F-3B93-4E7F-8D58-1D3D37A49E71}" srcOrd="0" destOrd="0" presId="urn:microsoft.com/office/officeart/2005/8/layout/hList3"/>
    <dgm:cxn modelId="{E2C4FA60-A034-46BA-9D92-73CBB3012C16}" srcId="{C643D338-F22C-4A73-8992-B2BA5971E662}" destId="{775A53CC-35A1-4543-9FF3-E98E99FCA165}" srcOrd="0" destOrd="0" parTransId="{56078E30-8656-4A8A-8B54-B85F2AF0C6A6}" sibTransId="{880F48C0-9164-4F54-821A-FC85FBD7D380}"/>
    <dgm:cxn modelId="{075F9B4B-5B9A-4B86-A80B-ED9B370A4799}" type="presOf" srcId="{5F4E7CB7-B83A-4844-BBD7-9B2F8B026713}" destId="{2A0456AD-3B9B-4554-96AD-FA2F18F9CB24}" srcOrd="0" destOrd="0" presId="urn:microsoft.com/office/officeart/2005/8/layout/hList3"/>
    <dgm:cxn modelId="{4BFDBF57-961A-4251-9DB9-7C80AAF43E2E}" type="presOf" srcId="{5D0C9092-57F3-41D6-B3BC-748CD631022D}" destId="{2C515325-6183-4D0E-9438-023B9EE0CA60}" srcOrd="0" destOrd="0" presId="urn:microsoft.com/office/officeart/2005/8/layout/hList3"/>
    <dgm:cxn modelId="{930AD680-7766-47D0-817B-25FAE4A5DA04}" type="presOf" srcId="{775A53CC-35A1-4543-9FF3-E98E99FCA165}" destId="{92ABEC12-0A89-4F07-B41A-141CD9884F7E}" srcOrd="0" destOrd="0" presId="urn:microsoft.com/office/officeart/2005/8/layout/hList3"/>
    <dgm:cxn modelId="{CBEA309E-675F-4027-ADC6-EF1181EB0693}" srcId="{C643D338-F22C-4A73-8992-B2BA5971E662}" destId="{5F4E7CB7-B83A-4844-BBD7-9B2F8B026713}" srcOrd="1" destOrd="0" parTransId="{646D4499-186C-4630-B39E-90BB727CC198}" sibTransId="{981F4AC7-6A21-4A90-B07D-8C51F6657E2C}"/>
    <dgm:cxn modelId="{1DC758AE-32CF-432A-AEF8-B95BD07F5DED}" srcId="{C643D338-F22C-4A73-8992-B2BA5971E662}" destId="{5D0C9092-57F3-41D6-B3BC-748CD631022D}" srcOrd="2" destOrd="0" parTransId="{1BA3937C-86FA-4849-B2C4-1344E4B68A9C}" sibTransId="{B8F37AB4-9C54-4AD2-8034-DFA4D4243191}"/>
    <dgm:cxn modelId="{C5AE9DC1-74D6-444E-AADB-86AE657C35CD}" type="presOf" srcId="{C643D338-F22C-4A73-8992-B2BA5971E662}" destId="{F7483112-D11E-45D4-9C08-859682C6EB2C}" srcOrd="0" destOrd="0" presId="urn:microsoft.com/office/officeart/2005/8/layout/hList3"/>
    <dgm:cxn modelId="{ECBDBFD3-0F98-4B72-8B42-4FBE92C197DC}" srcId="{27B4BDF4-47A4-4660-AEF9-AE628DB0E972}" destId="{C643D338-F22C-4A73-8992-B2BA5971E662}" srcOrd="0" destOrd="0" parTransId="{82F8E0E5-78AA-4FC6-861A-C8A86A85DFE5}" sibTransId="{84308814-0C57-430B-B49E-8F4B46CB4729}"/>
    <dgm:cxn modelId="{333F1BFB-E31C-4BBC-9EA2-4DA7AFF27436}" type="presParOf" srcId="{7A1FBA6F-3B93-4E7F-8D58-1D3D37A49E71}" destId="{F7483112-D11E-45D4-9C08-859682C6EB2C}" srcOrd="0" destOrd="0" presId="urn:microsoft.com/office/officeart/2005/8/layout/hList3"/>
    <dgm:cxn modelId="{854A3CE4-5D98-4F10-B22A-EE7BED57A3CA}" type="presParOf" srcId="{7A1FBA6F-3B93-4E7F-8D58-1D3D37A49E71}" destId="{D3B2D406-04A1-4888-B99E-923A106FA6B6}" srcOrd="1" destOrd="0" presId="urn:microsoft.com/office/officeart/2005/8/layout/hList3"/>
    <dgm:cxn modelId="{C4F70512-D900-455B-8E97-7354359DD7EB}" type="presParOf" srcId="{D3B2D406-04A1-4888-B99E-923A106FA6B6}" destId="{92ABEC12-0A89-4F07-B41A-141CD9884F7E}" srcOrd="0" destOrd="0" presId="urn:microsoft.com/office/officeart/2005/8/layout/hList3"/>
    <dgm:cxn modelId="{DE600507-4C0B-48C6-8B57-5C2CD21CDBAF}" type="presParOf" srcId="{D3B2D406-04A1-4888-B99E-923A106FA6B6}" destId="{2A0456AD-3B9B-4554-96AD-FA2F18F9CB24}" srcOrd="1" destOrd="0" presId="urn:microsoft.com/office/officeart/2005/8/layout/hList3"/>
    <dgm:cxn modelId="{622B638B-B663-48DB-9E2A-0307EB8B26B3}" type="presParOf" srcId="{D3B2D406-04A1-4888-B99E-923A106FA6B6}" destId="{2C515325-6183-4D0E-9438-023B9EE0CA60}" srcOrd="2" destOrd="0" presId="urn:microsoft.com/office/officeart/2005/8/layout/hList3"/>
    <dgm:cxn modelId="{AE76E77A-A034-4447-9A6D-B184FE609C68}" type="presParOf" srcId="{7A1FBA6F-3B93-4E7F-8D58-1D3D37A49E71}" destId="{90B60FBD-D9A2-4826-8521-4D3C6B7756DD}"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83112-D11E-45D4-9C08-859682C6EB2C}">
      <dsp:nvSpPr>
        <dsp:cNvPr id="0" name=""/>
        <dsp:cNvSpPr/>
      </dsp:nvSpPr>
      <dsp:spPr>
        <a:xfrm>
          <a:off x="0" y="0"/>
          <a:ext cx="11004884" cy="1763829"/>
        </a:xfrm>
        <a:prstGeom prst="rect">
          <a:avLst/>
        </a:prstGeom>
        <a:solidFill>
          <a:schemeClr val="accent2">
            <a:lumMod val="7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ru-RU" sz="6500" kern="1200" dirty="0"/>
            <a:t>Совершенная  конкуренция</a:t>
          </a:r>
          <a:endParaRPr lang="en-US" sz="6500" kern="1200" dirty="0"/>
        </a:p>
      </dsp:txBody>
      <dsp:txXfrm>
        <a:off x="0" y="0"/>
        <a:ext cx="11004884" cy="1763829"/>
      </dsp:txXfrm>
    </dsp:sp>
    <dsp:sp modelId="{92ABEC12-0A89-4F07-B41A-141CD9884F7E}">
      <dsp:nvSpPr>
        <dsp:cNvPr id="0" name=""/>
        <dsp:cNvSpPr/>
      </dsp:nvSpPr>
      <dsp:spPr>
        <a:xfrm>
          <a:off x="5373" y="1763829"/>
          <a:ext cx="3664712" cy="3704042"/>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ru-RU" sz="3100" kern="1200" dirty="0"/>
            <a:t>Монополия</a:t>
          </a:r>
          <a:endParaRPr lang="en-US" sz="3100" kern="1200" dirty="0"/>
        </a:p>
      </dsp:txBody>
      <dsp:txXfrm>
        <a:off x="5373" y="1763829"/>
        <a:ext cx="3664712" cy="3704042"/>
      </dsp:txXfrm>
    </dsp:sp>
    <dsp:sp modelId="{2A0456AD-3B9B-4554-96AD-FA2F18F9CB24}">
      <dsp:nvSpPr>
        <dsp:cNvPr id="0" name=""/>
        <dsp:cNvSpPr/>
      </dsp:nvSpPr>
      <dsp:spPr>
        <a:xfrm>
          <a:off x="3670085" y="1763829"/>
          <a:ext cx="3664712" cy="3704042"/>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ru-RU" sz="3100" kern="1200" dirty="0"/>
            <a:t>Олигополия</a:t>
          </a:r>
          <a:endParaRPr lang="en-US" sz="3100" kern="1200" dirty="0"/>
        </a:p>
      </dsp:txBody>
      <dsp:txXfrm>
        <a:off x="3670085" y="1763829"/>
        <a:ext cx="3664712" cy="3704042"/>
      </dsp:txXfrm>
    </dsp:sp>
    <dsp:sp modelId="{2C515325-6183-4D0E-9438-023B9EE0CA60}">
      <dsp:nvSpPr>
        <dsp:cNvPr id="0" name=""/>
        <dsp:cNvSpPr/>
      </dsp:nvSpPr>
      <dsp:spPr>
        <a:xfrm>
          <a:off x="7334798" y="1763829"/>
          <a:ext cx="3664712" cy="3704042"/>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ru-RU" sz="3100" kern="1200" dirty="0"/>
            <a:t>Монополистическая</a:t>
          </a:r>
        </a:p>
        <a:p>
          <a:pPr marL="0" lvl="0" indent="0" algn="ctr" defTabSz="1377950">
            <a:lnSpc>
              <a:spcPct val="90000"/>
            </a:lnSpc>
            <a:spcBef>
              <a:spcPct val="0"/>
            </a:spcBef>
            <a:spcAft>
              <a:spcPct val="35000"/>
            </a:spcAft>
            <a:buNone/>
          </a:pPr>
          <a:r>
            <a:rPr lang="ru-RU" sz="3100" kern="1200" dirty="0"/>
            <a:t>конкуренция</a:t>
          </a:r>
          <a:endParaRPr lang="en-US" sz="3100" kern="1200" dirty="0"/>
        </a:p>
      </dsp:txBody>
      <dsp:txXfrm>
        <a:off x="7334798" y="1763829"/>
        <a:ext cx="3664712" cy="3704042"/>
      </dsp:txXfrm>
    </dsp:sp>
    <dsp:sp modelId="{90B60FBD-D9A2-4826-8521-4D3C6B7756DD}">
      <dsp:nvSpPr>
        <dsp:cNvPr id="0" name=""/>
        <dsp:cNvSpPr/>
      </dsp:nvSpPr>
      <dsp:spPr>
        <a:xfrm>
          <a:off x="0" y="5467871"/>
          <a:ext cx="11004884" cy="41156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4D1671AB-363C-48CA-8CB0-1143254783ED}" type="datetimeFigureOut">
              <a:rPr lang="en-US" smtClean="0"/>
              <a:t>2/6/2021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7A7D0F4F-7721-44A2-87AF-FB8FD51F501E}" type="slidenum">
              <a:rPr lang="en-US" smtClean="0"/>
              <a:t>‹#›</a:t>
            </a:fld>
            <a:endParaRPr lang="en-US"/>
          </a:p>
        </p:txBody>
      </p:sp>
    </p:spTree>
    <p:extLst>
      <p:ext uri="{BB962C8B-B14F-4D97-AF65-F5344CB8AC3E}">
        <p14:creationId xmlns:p14="http://schemas.microsoft.com/office/powerpoint/2010/main" val="298687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4D1671AB-363C-48CA-8CB0-1143254783ED}" type="datetimeFigureOut">
              <a:rPr lang="en-US" smtClean="0"/>
              <a:t>2/6/2021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7A7D0F4F-7721-44A2-87AF-FB8FD51F501E}" type="slidenum">
              <a:rPr lang="en-US" smtClean="0"/>
              <a:t>‹#›</a:t>
            </a:fld>
            <a:endParaRPr lang="en-US"/>
          </a:p>
        </p:txBody>
      </p:sp>
    </p:spTree>
    <p:extLst>
      <p:ext uri="{BB962C8B-B14F-4D97-AF65-F5344CB8AC3E}">
        <p14:creationId xmlns:p14="http://schemas.microsoft.com/office/powerpoint/2010/main" val="93582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4D1671AB-363C-48CA-8CB0-1143254783ED}" type="datetimeFigureOut">
              <a:rPr lang="en-US" smtClean="0"/>
              <a:t>2/6/2021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7A7D0F4F-7721-44A2-87AF-FB8FD51F501E}" type="slidenum">
              <a:rPr lang="en-US" smtClean="0"/>
              <a:t>‹#›</a:t>
            </a:fld>
            <a:endParaRPr lang="en-US"/>
          </a:p>
        </p:txBody>
      </p:sp>
    </p:spTree>
    <p:extLst>
      <p:ext uri="{BB962C8B-B14F-4D97-AF65-F5344CB8AC3E}">
        <p14:creationId xmlns:p14="http://schemas.microsoft.com/office/powerpoint/2010/main" val="3968635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4D1671AB-363C-48CA-8CB0-1143254783ED}" type="datetimeFigureOut">
              <a:rPr lang="en-US" smtClean="0"/>
              <a:t>2/6/2021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7A7D0F4F-7721-44A2-87AF-FB8FD51F501E}" type="slidenum">
              <a:rPr lang="en-US" smtClean="0"/>
              <a:t>‹#›</a:t>
            </a:fld>
            <a:endParaRPr lang="en-US"/>
          </a:p>
        </p:txBody>
      </p:sp>
    </p:spTree>
    <p:extLst>
      <p:ext uri="{BB962C8B-B14F-4D97-AF65-F5344CB8AC3E}">
        <p14:creationId xmlns:p14="http://schemas.microsoft.com/office/powerpoint/2010/main" val="49569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4D1671AB-363C-48CA-8CB0-1143254783ED}" type="datetimeFigureOut">
              <a:rPr lang="en-US" smtClean="0"/>
              <a:t>2/6/2021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7A7D0F4F-7721-44A2-87AF-FB8FD51F501E}" type="slidenum">
              <a:rPr lang="en-US" smtClean="0"/>
              <a:t>‹#›</a:t>
            </a:fld>
            <a:endParaRPr lang="en-US"/>
          </a:p>
        </p:txBody>
      </p:sp>
    </p:spTree>
    <p:extLst>
      <p:ext uri="{BB962C8B-B14F-4D97-AF65-F5344CB8AC3E}">
        <p14:creationId xmlns:p14="http://schemas.microsoft.com/office/powerpoint/2010/main" val="885475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4D1671AB-363C-48CA-8CB0-1143254783ED}" type="datetimeFigureOut">
              <a:rPr lang="en-US" smtClean="0"/>
              <a:t>2/6/2021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7A7D0F4F-7721-44A2-87AF-FB8FD51F501E}" type="slidenum">
              <a:rPr lang="en-US" smtClean="0"/>
              <a:t>‹#›</a:t>
            </a:fld>
            <a:endParaRPr lang="en-US"/>
          </a:p>
        </p:txBody>
      </p:sp>
    </p:spTree>
    <p:extLst>
      <p:ext uri="{BB962C8B-B14F-4D97-AF65-F5344CB8AC3E}">
        <p14:creationId xmlns:p14="http://schemas.microsoft.com/office/powerpoint/2010/main" val="1692974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4D1671AB-363C-48CA-8CB0-1143254783ED}" type="datetimeFigureOut">
              <a:rPr lang="en-US" smtClean="0"/>
              <a:t>2/6/2021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7A7D0F4F-7721-44A2-87AF-FB8FD51F501E}" type="slidenum">
              <a:rPr lang="en-US" smtClean="0"/>
              <a:t>‹#›</a:t>
            </a:fld>
            <a:endParaRPr lang="en-US"/>
          </a:p>
        </p:txBody>
      </p:sp>
    </p:spTree>
    <p:extLst>
      <p:ext uri="{BB962C8B-B14F-4D97-AF65-F5344CB8AC3E}">
        <p14:creationId xmlns:p14="http://schemas.microsoft.com/office/powerpoint/2010/main" val="157912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4D1671AB-363C-48CA-8CB0-1143254783ED}" type="datetimeFigureOut">
              <a:rPr lang="en-US" smtClean="0"/>
              <a:t>2/6/2021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7A7D0F4F-7721-44A2-87AF-FB8FD51F501E}" type="slidenum">
              <a:rPr lang="en-US" smtClean="0"/>
              <a:t>‹#›</a:t>
            </a:fld>
            <a:endParaRPr lang="en-US"/>
          </a:p>
        </p:txBody>
      </p:sp>
    </p:spTree>
    <p:extLst>
      <p:ext uri="{BB962C8B-B14F-4D97-AF65-F5344CB8AC3E}">
        <p14:creationId xmlns:p14="http://schemas.microsoft.com/office/powerpoint/2010/main" val="396473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D1671AB-363C-48CA-8CB0-1143254783ED}" type="datetimeFigureOut">
              <a:rPr lang="en-US" smtClean="0"/>
              <a:t>2/6/2021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7A7D0F4F-7721-44A2-87AF-FB8FD51F501E}" type="slidenum">
              <a:rPr lang="en-US" smtClean="0"/>
              <a:t>‹#›</a:t>
            </a:fld>
            <a:endParaRPr lang="en-US"/>
          </a:p>
        </p:txBody>
      </p:sp>
    </p:spTree>
    <p:extLst>
      <p:ext uri="{BB962C8B-B14F-4D97-AF65-F5344CB8AC3E}">
        <p14:creationId xmlns:p14="http://schemas.microsoft.com/office/powerpoint/2010/main" val="1982263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4D1671AB-363C-48CA-8CB0-1143254783ED}" type="datetimeFigureOut">
              <a:rPr lang="en-US" smtClean="0"/>
              <a:t>2/6/2021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7A7D0F4F-7721-44A2-87AF-FB8FD51F501E}" type="slidenum">
              <a:rPr lang="en-US" smtClean="0"/>
              <a:t>‹#›</a:t>
            </a:fld>
            <a:endParaRPr lang="en-US"/>
          </a:p>
        </p:txBody>
      </p:sp>
    </p:spTree>
    <p:extLst>
      <p:ext uri="{BB962C8B-B14F-4D97-AF65-F5344CB8AC3E}">
        <p14:creationId xmlns:p14="http://schemas.microsoft.com/office/powerpoint/2010/main" val="3988880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4D1671AB-363C-48CA-8CB0-1143254783ED}" type="datetimeFigureOut">
              <a:rPr lang="en-US" smtClean="0"/>
              <a:t>2/6/2021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7A7D0F4F-7721-44A2-87AF-FB8FD51F501E}" type="slidenum">
              <a:rPr lang="en-US" smtClean="0"/>
              <a:t>‹#›</a:t>
            </a:fld>
            <a:endParaRPr lang="en-US"/>
          </a:p>
        </p:txBody>
      </p:sp>
    </p:spTree>
    <p:extLst>
      <p:ext uri="{BB962C8B-B14F-4D97-AF65-F5344CB8AC3E}">
        <p14:creationId xmlns:p14="http://schemas.microsoft.com/office/powerpoint/2010/main" val="116264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671AB-363C-48CA-8CB0-1143254783ED}" type="datetimeFigureOut">
              <a:rPr lang="en-US" smtClean="0"/>
              <a:t>2/6/2021</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D0F4F-7721-44A2-87AF-FB8FD51F501E}" type="slidenum">
              <a:rPr lang="en-US" smtClean="0"/>
              <a:t>‹#›</a:t>
            </a:fld>
            <a:endParaRPr lang="en-US"/>
          </a:p>
        </p:txBody>
      </p:sp>
    </p:spTree>
    <p:extLst>
      <p:ext uri="{BB962C8B-B14F-4D97-AF65-F5344CB8AC3E}">
        <p14:creationId xmlns:p14="http://schemas.microsoft.com/office/powerpoint/2010/main" val="91473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ru.wikipedia.org/wiki/%D0%A0%D1%8B%D0%BD%D0%BE%D0%BA" TargetMode="External"/><Relationship Id="rId2" Type="http://schemas.openxmlformats.org/officeDocument/2006/relationships/hyperlink" Target="https://ru.wikipedia.org/wiki/%D0%9A%D0%BE%D0%BD%D0%BA%D1%83%D1%80%D0%B5%D0%BD%D1%86%D0%B8%D1%8F_(%D1%8D%D0%BA%D0%BE%D0%BD%D0%BE%D0%BC%D0%B8%D0%BA%D0%B0)" TargetMode="External"/><Relationship Id="rId1" Type="http://schemas.openxmlformats.org/officeDocument/2006/relationships/slideLayout" Target="../slideLayouts/slideLayout2.xml"/><Relationship Id="rId5" Type="http://schemas.openxmlformats.org/officeDocument/2006/relationships/hyperlink" Target="https://ru.wikipedia.org/wiki/%D0%9F%D1%80%D0%B5%D0%B4%D0%BB%D0%BE%D0%B6%D0%B5%D0%BD%D0%B8%D0%B5_(%D1%8D%D0%BA%D0%BE%D0%BD%D0%BE%D0%BC%D0%B8%D0%BA%D0%B0)" TargetMode="External"/><Relationship Id="rId4" Type="http://schemas.openxmlformats.org/officeDocument/2006/relationships/hyperlink" Target="https://ru.wikipedia.org/wiki/%D0%A1%D0%BF%D1%80%D0%BE%D1%8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grandars.ru/college/ekonomika-firmy/pribyl-predpriyatiya.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28675" y="1122363"/>
            <a:ext cx="9839325" cy="2387600"/>
          </a:xfrm>
        </p:spPr>
        <p:txBody>
          <a:bodyPr>
            <a:normAutofit fontScale="90000"/>
          </a:bodyPr>
          <a:lstStyle/>
          <a:p>
            <a:r>
              <a:rPr lang="ru-RU" dirty="0"/>
              <a:t>ТЕМА 3. Рынок.</a:t>
            </a:r>
            <a:br>
              <a:rPr lang="ru-RU" dirty="0"/>
            </a:br>
            <a:r>
              <a:rPr lang="ru-RU" dirty="0"/>
              <a:t>  3.3.ТИПЫ РЫНОЧНЫХ СТРУКТУР</a:t>
            </a:r>
            <a:endParaRPr lang="en-US" dirty="0"/>
          </a:p>
        </p:txBody>
      </p:sp>
    </p:spTree>
    <p:extLst>
      <p:ext uri="{BB962C8B-B14F-4D97-AF65-F5344CB8AC3E}">
        <p14:creationId xmlns:p14="http://schemas.microsoft.com/office/powerpoint/2010/main" val="45985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Заголовок 1"/>
          <p:cNvSpPr>
            <a:spLocks noGrp="1"/>
          </p:cNvSpPr>
          <p:nvPr>
            <p:ph type="ctrTitle"/>
          </p:nvPr>
        </p:nvSpPr>
        <p:spPr/>
        <p:txBody>
          <a:bodyPr/>
          <a:lstStyle/>
          <a:p>
            <a:pPr eaLnBrk="1" hangingPunct="1"/>
            <a:endParaRPr lang="en-US" altLang="en-US"/>
          </a:p>
        </p:txBody>
      </p:sp>
      <p:sp>
        <p:nvSpPr>
          <p:cNvPr id="3" name="Подзаголовок 2"/>
          <p:cNvSpPr>
            <a:spLocks noGrp="1"/>
          </p:cNvSpPr>
          <p:nvPr>
            <p:ph type="subTitle" idx="1"/>
          </p:nvPr>
        </p:nvSpPr>
        <p:spPr/>
        <p:txBody>
          <a:bodyPr rtlCol="0">
            <a:normAutofit/>
          </a:bodyPr>
          <a:lstStyle/>
          <a:p>
            <a:pPr>
              <a:defRPr/>
            </a:pPr>
            <a:endParaRPr lang="ru-RU"/>
          </a:p>
        </p:txBody>
      </p:sp>
      <p:pic>
        <p:nvPicPr>
          <p:cNvPr id="7172"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0"/>
            <a:ext cx="91979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Box 4"/>
          <p:cNvSpPr txBox="1">
            <a:spLocks noChangeArrowheads="1"/>
          </p:cNvSpPr>
          <p:nvPr/>
        </p:nvSpPr>
        <p:spPr bwMode="auto">
          <a:xfrm>
            <a:off x="2792414" y="188913"/>
            <a:ext cx="66246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en-US" b="1"/>
              <a:t>Виды конкуренции</a:t>
            </a:r>
          </a:p>
        </p:txBody>
      </p:sp>
      <p:sp>
        <p:nvSpPr>
          <p:cNvPr id="6" name="Скругленный прямоугольник 5"/>
          <p:cNvSpPr/>
          <p:nvPr/>
        </p:nvSpPr>
        <p:spPr>
          <a:xfrm>
            <a:off x="3800476" y="1558926"/>
            <a:ext cx="4608513" cy="79057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7175" name="TextBox 7"/>
          <p:cNvSpPr txBox="1">
            <a:spLocks noChangeArrowheads="1"/>
          </p:cNvSpPr>
          <p:nvPr/>
        </p:nvSpPr>
        <p:spPr bwMode="auto">
          <a:xfrm>
            <a:off x="3662364" y="1700214"/>
            <a:ext cx="48863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en-US" sz="2400" b="1">
                <a:solidFill>
                  <a:schemeClr val="bg1"/>
                </a:solidFill>
              </a:rPr>
              <a:t>Виды рыночной конкуренции</a:t>
            </a:r>
            <a:endParaRPr lang="ru-RU" altLang="en-US" sz="2400">
              <a:solidFill>
                <a:schemeClr val="bg1"/>
              </a:solidFill>
            </a:endParaRPr>
          </a:p>
          <a:p>
            <a:pPr algn="ctr" eaLnBrk="1" hangingPunct="1">
              <a:spcBef>
                <a:spcPct val="0"/>
              </a:spcBef>
              <a:buFontTx/>
              <a:buNone/>
            </a:pPr>
            <a:endParaRPr lang="ru-RU" altLang="en-US" sz="1800"/>
          </a:p>
        </p:txBody>
      </p:sp>
      <p:sp>
        <p:nvSpPr>
          <p:cNvPr id="9" name="Скругленный прямоугольник 8"/>
          <p:cNvSpPr/>
          <p:nvPr/>
        </p:nvSpPr>
        <p:spPr>
          <a:xfrm>
            <a:off x="2711450" y="3141664"/>
            <a:ext cx="2952750" cy="57467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1" name="Скругленный прямоугольник 10"/>
          <p:cNvSpPr/>
          <p:nvPr/>
        </p:nvSpPr>
        <p:spPr>
          <a:xfrm>
            <a:off x="6465888" y="3141664"/>
            <a:ext cx="2951162" cy="57467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7178" name="TextBox 11"/>
          <p:cNvSpPr txBox="1">
            <a:spLocks noChangeArrowheads="1"/>
          </p:cNvSpPr>
          <p:nvPr/>
        </p:nvSpPr>
        <p:spPr bwMode="auto">
          <a:xfrm>
            <a:off x="2746375" y="3198814"/>
            <a:ext cx="295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en-US" sz="2400" b="1">
                <a:solidFill>
                  <a:schemeClr val="bg1"/>
                </a:solidFill>
              </a:rPr>
              <a:t>Ценовая</a:t>
            </a:r>
          </a:p>
        </p:txBody>
      </p:sp>
      <p:sp>
        <p:nvSpPr>
          <p:cNvPr id="7179" name="TextBox 12"/>
          <p:cNvSpPr txBox="1">
            <a:spLocks noChangeArrowheads="1"/>
          </p:cNvSpPr>
          <p:nvPr/>
        </p:nvSpPr>
        <p:spPr bwMode="auto">
          <a:xfrm>
            <a:off x="6486525" y="3216276"/>
            <a:ext cx="2952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en-US" sz="2400" b="1">
                <a:solidFill>
                  <a:schemeClr val="bg1"/>
                </a:solidFill>
              </a:rPr>
              <a:t>Неценовая</a:t>
            </a:r>
          </a:p>
        </p:txBody>
      </p:sp>
      <p:cxnSp>
        <p:nvCxnSpPr>
          <p:cNvPr id="29" name="Соединительная линия уступом 28"/>
          <p:cNvCxnSpPr>
            <a:stCxn id="6" idx="2"/>
            <a:endCxn id="9" idx="0"/>
          </p:cNvCxnSpPr>
          <p:nvPr/>
        </p:nvCxnSpPr>
        <p:spPr>
          <a:xfrm rot="5400000">
            <a:off x="4750594" y="1786732"/>
            <a:ext cx="792163" cy="1917700"/>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Соединительная линия уступом 32"/>
          <p:cNvCxnSpPr>
            <a:stCxn id="6" idx="2"/>
            <a:endCxn id="11" idx="0"/>
          </p:cNvCxnSpPr>
          <p:nvPr/>
        </p:nvCxnSpPr>
        <p:spPr>
          <a:xfrm rot="16200000" flipH="1">
            <a:off x="6627019" y="1828007"/>
            <a:ext cx="792163" cy="1835150"/>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82" name="TextBox 33"/>
          <p:cNvSpPr txBox="1">
            <a:spLocks noChangeArrowheads="1"/>
          </p:cNvSpPr>
          <p:nvPr/>
        </p:nvSpPr>
        <p:spPr bwMode="auto">
          <a:xfrm>
            <a:off x="1992314" y="3933825"/>
            <a:ext cx="8567737"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400" b="1"/>
              <a:t>Ценовая конкуренция </a:t>
            </a:r>
            <a:r>
              <a:rPr lang="ru-RU" altLang="en-US" sz="2400"/>
              <a:t>– конкуренция, использующая цены в качестве метода борьбы.</a:t>
            </a:r>
          </a:p>
          <a:p>
            <a:pPr eaLnBrk="1" hangingPunct="1">
              <a:spcBef>
                <a:spcPct val="0"/>
              </a:spcBef>
              <a:buFontTx/>
              <a:buNone/>
            </a:pPr>
            <a:endParaRPr lang="ru-RU" altLang="en-US" sz="2400"/>
          </a:p>
          <a:p>
            <a:pPr eaLnBrk="1" hangingPunct="1">
              <a:spcBef>
                <a:spcPct val="0"/>
              </a:spcBef>
              <a:buFontTx/>
              <a:buNone/>
            </a:pPr>
            <a:r>
              <a:rPr lang="ru-RU" altLang="en-US" sz="2400" b="1"/>
              <a:t>Неценовая конкуренция</a:t>
            </a:r>
            <a:r>
              <a:rPr lang="ru-RU" altLang="en-US" sz="2400"/>
              <a:t> – конкуренция, использующая в качестве метода борьбы выделение продукции из ряда товаров за счет уникальных свойств, высокого качества, технической надежности и других характеристик.</a:t>
            </a:r>
          </a:p>
          <a:p>
            <a:pPr eaLnBrk="1" hangingPunct="1">
              <a:spcBef>
                <a:spcPct val="0"/>
              </a:spcBef>
              <a:buFontTx/>
              <a:buNone/>
            </a:pPr>
            <a:endParaRPr lang="ru-RU" altLang="en-US" sz="1800"/>
          </a:p>
        </p:txBody>
      </p:sp>
    </p:spTree>
    <p:extLst>
      <p:ext uri="{BB962C8B-B14F-4D97-AF65-F5344CB8AC3E}">
        <p14:creationId xmlns:p14="http://schemas.microsoft.com/office/powerpoint/2010/main" val="3299550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pPr algn="ctr" eaLnBrk="1" hangingPunct="1">
              <a:defRPr/>
            </a:pPr>
            <a:r>
              <a:rPr lang="ru-RU" altLang="en-US" sz="3600" b="1" i="1" dirty="0">
                <a:solidFill>
                  <a:srgbClr val="0000FF"/>
                </a:solidFill>
                <a:effectLst>
                  <a:outerShdw blurRad="38100" dist="38100" dir="2700000" algn="tl">
                    <a:srgbClr val="C0C0C0"/>
                  </a:outerShdw>
                </a:effectLst>
              </a:rPr>
              <a:t>Ценовые и неценовые метод конкурентной борьбы</a:t>
            </a:r>
          </a:p>
        </p:txBody>
      </p:sp>
      <p:sp>
        <p:nvSpPr>
          <p:cNvPr id="57347" name="Rectangle 3"/>
          <p:cNvSpPr>
            <a:spLocks noGrp="1" noChangeArrowheads="1"/>
          </p:cNvSpPr>
          <p:nvPr>
            <p:ph idx="1"/>
          </p:nvPr>
        </p:nvSpPr>
        <p:spPr/>
        <p:txBody>
          <a:bodyPr>
            <a:normAutofit/>
          </a:bodyPr>
          <a:lstStyle/>
          <a:p>
            <a:pPr eaLnBrk="1" hangingPunct="1">
              <a:defRPr/>
            </a:pPr>
            <a:r>
              <a:rPr lang="ru-RU" altLang="en-US" sz="3600" i="1" dirty="0">
                <a:solidFill>
                  <a:srgbClr val="CC0099"/>
                </a:solidFill>
                <a:effectLst>
                  <a:outerShdw blurRad="38100" dist="38100" dir="2700000" algn="tl">
                    <a:srgbClr val="C0C0C0"/>
                  </a:outerShdw>
                </a:effectLst>
              </a:rPr>
              <a:t>Ценовые:</a:t>
            </a:r>
            <a:r>
              <a:rPr lang="ru-RU" altLang="en-US" sz="3600" dirty="0"/>
              <a:t> </a:t>
            </a:r>
          </a:p>
          <a:p>
            <a:pPr eaLnBrk="1" hangingPunct="1">
              <a:defRPr/>
            </a:pPr>
            <a:r>
              <a:rPr lang="ru-RU" altLang="en-US" sz="3600" dirty="0"/>
              <a:t>1. применение локально высоких и монопольно низких цен         </a:t>
            </a:r>
          </a:p>
          <a:p>
            <a:pPr eaLnBrk="1" hangingPunct="1">
              <a:defRPr/>
            </a:pPr>
            <a:r>
              <a:rPr lang="ru-RU" altLang="en-US" sz="3600" dirty="0"/>
              <a:t>2. метод ценовой дискриминации</a:t>
            </a:r>
          </a:p>
          <a:p>
            <a:pPr eaLnBrk="1" hangingPunct="1">
              <a:defRPr/>
            </a:pPr>
            <a:r>
              <a:rPr lang="ru-RU" altLang="en-US" sz="3600" i="1" dirty="0">
                <a:solidFill>
                  <a:srgbClr val="CC0099"/>
                </a:solidFill>
                <a:effectLst>
                  <a:outerShdw blurRad="38100" dist="38100" dir="2700000" algn="tl">
                    <a:srgbClr val="C0C0C0"/>
                  </a:outerShdw>
                </a:effectLst>
              </a:rPr>
              <a:t>Неценовые:</a:t>
            </a:r>
            <a:r>
              <a:rPr lang="ru-RU" altLang="en-US" sz="3600" dirty="0"/>
              <a:t> </a:t>
            </a:r>
          </a:p>
          <a:p>
            <a:pPr eaLnBrk="1" hangingPunct="1">
              <a:defRPr/>
            </a:pPr>
            <a:r>
              <a:rPr lang="ru-RU" altLang="en-US" sz="3600" dirty="0"/>
              <a:t>1. конкуренция по продукту </a:t>
            </a:r>
          </a:p>
          <a:p>
            <a:pPr eaLnBrk="1" hangingPunct="1">
              <a:defRPr/>
            </a:pPr>
            <a:r>
              <a:rPr lang="ru-RU" altLang="en-US" sz="3600" dirty="0"/>
              <a:t>2.конкуренция по условию продаж</a:t>
            </a:r>
          </a:p>
        </p:txBody>
      </p:sp>
    </p:spTree>
    <p:extLst>
      <p:ext uri="{BB962C8B-B14F-4D97-AF65-F5344CB8AC3E}">
        <p14:creationId xmlns:p14="http://schemas.microsoft.com/office/powerpoint/2010/main" val="215709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Autofit/>
          </a:bodyPr>
          <a:lstStyle/>
          <a:p>
            <a:pPr algn="ctr">
              <a:defRPr/>
            </a:pPr>
            <a:r>
              <a:rPr lang="ru-RU" sz="4000" b="1" dirty="0">
                <a:latin typeface="Times New Roman" panose="02020603050405020304" pitchFamily="18" charset="0"/>
                <a:cs typeface="Times New Roman" panose="02020603050405020304" pitchFamily="18" charset="0"/>
              </a:rPr>
              <a:t>Четыре типа рыночных структур</a:t>
            </a:r>
            <a:br>
              <a:rPr lang="ru-RU" sz="4000" b="1" dirty="0">
                <a:latin typeface="Times New Roman" panose="02020603050405020304" pitchFamily="18" charset="0"/>
                <a:cs typeface="Times New Roman" panose="02020603050405020304" pitchFamily="18" charset="0"/>
              </a:rPr>
            </a:br>
            <a:br>
              <a:rPr lang="ru-RU" sz="4000" b="1" dirty="0">
                <a:latin typeface="Times New Roman" panose="02020603050405020304" pitchFamily="18" charset="0"/>
                <a:cs typeface="Times New Roman" panose="02020603050405020304" pitchFamily="18" charset="0"/>
              </a:rPr>
            </a:br>
            <a:endParaRPr lang="ru-RU" altLang="en-US" sz="4000" b="1" i="1" dirty="0">
              <a:solidFill>
                <a:srgbClr val="CC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59395" name="Rectangle 3"/>
          <p:cNvSpPr>
            <a:spLocks noGrp="1" noChangeArrowheads="1"/>
          </p:cNvSpPr>
          <p:nvPr>
            <p:ph idx="1"/>
          </p:nvPr>
        </p:nvSpPr>
        <p:spPr/>
        <p:txBody>
          <a:bodyPr>
            <a:normAutofit/>
          </a:bodyPr>
          <a:lstStyle/>
          <a:p>
            <a:pPr eaLnBrk="1" hangingPunct="1">
              <a:defRPr/>
            </a:pPr>
            <a:r>
              <a:rPr lang="ru-RU" altLang="en-US" sz="3600" b="1" i="1" dirty="0">
                <a:effectLst>
                  <a:outerShdw blurRad="38100" dist="38100" dir="2700000" algn="tl">
                    <a:srgbClr val="C0C0C0"/>
                  </a:outerShdw>
                </a:effectLst>
              </a:rPr>
              <a:t>1.</a:t>
            </a:r>
            <a:r>
              <a:rPr lang="ru-RU" altLang="en-US" sz="3600" dirty="0"/>
              <a:t> совершенная  конкуренция </a:t>
            </a:r>
          </a:p>
          <a:p>
            <a:pPr eaLnBrk="1" hangingPunct="1">
              <a:defRPr/>
            </a:pPr>
            <a:r>
              <a:rPr lang="ru-RU" altLang="en-US" sz="3600" b="1" i="1" dirty="0">
                <a:effectLst>
                  <a:outerShdw blurRad="38100" dist="38100" dir="2700000" algn="tl">
                    <a:srgbClr val="C0C0C0"/>
                  </a:outerShdw>
                </a:effectLst>
              </a:rPr>
              <a:t>2.</a:t>
            </a:r>
            <a:r>
              <a:rPr lang="ru-RU" altLang="en-US" sz="3600" dirty="0"/>
              <a:t> монополистическая конкуренция</a:t>
            </a:r>
          </a:p>
          <a:p>
            <a:pPr eaLnBrk="1" hangingPunct="1">
              <a:defRPr/>
            </a:pPr>
            <a:r>
              <a:rPr lang="ru-RU" altLang="en-US" sz="3600" b="1" i="1" dirty="0">
                <a:effectLst>
                  <a:outerShdw blurRad="38100" dist="38100" dir="2700000" algn="tl">
                    <a:srgbClr val="C0C0C0"/>
                  </a:outerShdw>
                </a:effectLst>
              </a:rPr>
              <a:t>3.</a:t>
            </a:r>
            <a:r>
              <a:rPr lang="ru-RU" altLang="en-US" sz="3600" dirty="0"/>
              <a:t> олигополия</a:t>
            </a:r>
          </a:p>
          <a:p>
            <a:pPr eaLnBrk="1" hangingPunct="1">
              <a:defRPr/>
            </a:pPr>
            <a:r>
              <a:rPr lang="ru-RU" altLang="en-US" sz="3600" b="1" i="1" dirty="0">
                <a:effectLst>
                  <a:outerShdw blurRad="38100" dist="38100" dir="2700000" algn="tl">
                    <a:srgbClr val="C0C0C0"/>
                  </a:outerShdw>
                </a:effectLst>
              </a:rPr>
              <a:t>4.</a:t>
            </a:r>
            <a:r>
              <a:rPr lang="ru-RU" altLang="en-US" sz="3600" dirty="0"/>
              <a:t> чистая монополия</a:t>
            </a:r>
          </a:p>
        </p:txBody>
      </p:sp>
      <p:graphicFrame>
        <p:nvGraphicFramePr>
          <p:cNvPr id="3" name="Схема 2"/>
          <p:cNvGraphicFramePr/>
          <p:nvPr>
            <p:extLst>
              <p:ext uri="{D42A27DB-BD31-4B8C-83A1-F6EECF244321}">
                <p14:modId xmlns:p14="http://schemas.microsoft.com/office/powerpoint/2010/main" val="2995742593"/>
              </p:ext>
            </p:extLst>
          </p:nvPr>
        </p:nvGraphicFramePr>
        <p:xfrm>
          <a:off x="609600" y="978568"/>
          <a:ext cx="11004884" cy="5879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0891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ctrTitle"/>
          </p:nvPr>
        </p:nvSpPr>
        <p:spPr/>
        <p:txBody>
          <a:bodyPr/>
          <a:lstStyle/>
          <a:p>
            <a:pPr eaLnBrk="1" hangingPunct="1"/>
            <a:endParaRPr lang="en-US" altLang="en-US"/>
          </a:p>
        </p:txBody>
      </p:sp>
      <p:sp>
        <p:nvSpPr>
          <p:cNvPr id="3" name="Подзаголовок 2"/>
          <p:cNvSpPr>
            <a:spLocks noGrp="1"/>
          </p:cNvSpPr>
          <p:nvPr>
            <p:ph type="subTitle" idx="1"/>
          </p:nvPr>
        </p:nvSpPr>
        <p:spPr/>
        <p:txBody>
          <a:bodyPr rtlCol="0">
            <a:normAutofit/>
          </a:bodyPr>
          <a:lstStyle/>
          <a:p>
            <a:pPr>
              <a:defRPr/>
            </a:pPr>
            <a:endParaRPr lang="ru-RU"/>
          </a:p>
        </p:txBody>
      </p:sp>
      <p:pic>
        <p:nvPicPr>
          <p:cNvPr id="6148"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932" y="7938"/>
            <a:ext cx="1148575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Box 4"/>
          <p:cNvSpPr txBox="1">
            <a:spLocks noChangeArrowheads="1"/>
          </p:cNvSpPr>
          <p:nvPr/>
        </p:nvSpPr>
        <p:spPr bwMode="auto">
          <a:xfrm>
            <a:off x="2613025" y="268288"/>
            <a:ext cx="69850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en-US" b="1" dirty="0"/>
              <a:t>Рыночные структуры</a:t>
            </a:r>
            <a:endParaRPr lang="ru-RU" altLang="en-US" dirty="0"/>
          </a:p>
          <a:p>
            <a:pPr eaLnBrk="1" hangingPunct="1">
              <a:spcBef>
                <a:spcPct val="0"/>
              </a:spcBef>
              <a:buFontTx/>
              <a:buNone/>
            </a:pPr>
            <a:endParaRPr lang="ru-RU" altLang="en-US" sz="1800" dirty="0"/>
          </a:p>
        </p:txBody>
      </p:sp>
      <p:sp>
        <p:nvSpPr>
          <p:cNvPr id="8" name="Скругленный прямоугольник 7"/>
          <p:cNvSpPr/>
          <p:nvPr/>
        </p:nvSpPr>
        <p:spPr>
          <a:xfrm>
            <a:off x="1703389" y="1412876"/>
            <a:ext cx="8785225" cy="5184775"/>
          </a:xfrm>
          <a:prstGeom prst="round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cxnSp>
        <p:nvCxnSpPr>
          <p:cNvPr id="14" name="Прямая соединительная линия 13"/>
          <p:cNvCxnSpPr/>
          <p:nvPr/>
        </p:nvCxnSpPr>
        <p:spPr>
          <a:xfrm flipV="1">
            <a:off x="1703389" y="2205039"/>
            <a:ext cx="8785225" cy="71437"/>
          </a:xfrm>
          <a:prstGeom prst="line">
            <a:avLst/>
          </a:prstGeom>
          <a:ln>
            <a:solidFill>
              <a:schemeClr val="accent2">
                <a:lumMod val="75000"/>
              </a:schemeClr>
            </a:solidFill>
          </a:ln>
        </p:spPr>
        <p:style>
          <a:lnRef idx="2">
            <a:schemeClr val="dk1"/>
          </a:lnRef>
          <a:fillRef idx="0">
            <a:schemeClr val="dk1"/>
          </a:fillRef>
          <a:effectRef idx="1">
            <a:schemeClr val="dk1"/>
          </a:effectRef>
          <a:fontRef idx="minor">
            <a:schemeClr val="tx1"/>
          </a:fontRef>
        </p:style>
      </p:cxnSp>
      <p:cxnSp>
        <p:nvCxnSpPr>
          <p:cNvPr id="16" name="Прямая соединительная линия 15"/>
          <p:cNvCxnSpPr/>
          <p:nvPr/>
        </p:nvCxnSpPr>
        <p:spPr>
          <a:xfrm flipV="1">
            <a:off x="1703389" y="3221039"/>
            <a:ext cx="8785225" cy="71437"/>
          </a:xfrm>
          <a:prstGeom prst="line">
            <a:avLst/>
          </a:prstGeom>
          <a:ln>
            <a:solidFill>
              <a:schemeClr val="accent2">
                <a:lumMod val="75000"/>
              </a:schemeClr>
            </a:solidFill>
          </a:ln>
        </p:spPr>
        <p:style>
          <a:lnRef idx="2">
            <a:schemeClr val="dk1"/>
          </a:lnRef>
          <a:fillRef idx="0">
            <a:schemeClr val="dk1"/>
          </a:fillRef>
          <a:effectRef idx="1">
            <a:schemeClr val="dk1"/>
          </a:effectRef>
          <a:fontRef idx="minor">
            <a:schemeClr val="tx1"/>
          </a:fontRef>
        </p:style>
      </p:cxnSp>
      <p:cxnSp>
        <p:nvCxnSpPr>
          <p:cNvPr id="17" name="Прямая соединительная линия 16"/>
          <p:cNvCxnSpPr/>
          <p:nvPr/>
        </p:nvCxnSpPr>
        <p:spPr>
          <a:xfrm flipV="1">
            <a:off x="1712914" y="4797425"/>
            <a:ext cx="8766175" cy="71438"/>
          </a:xfrm>
          <a:prstGeom prst="line">
            <a:avLst/>
          </a:prstGeom>
          <a:ln>
            <a:solidFill>
              <a:schemeClr val="accent2">
                <a:lumMod val="75000"/>
              </a:schemeClr>
            </a:solidFill>
          </a:ln>
        </p:spPr>
        <p:style>
          <a:lnRef idx="2">
            <a:schemeClr val="dk1"/>
          </a:lnRef>
          <a:fillRef idx="0">
            <a:schemeClr val="dk1"/>
          </a:fillRef>
          <a:effectRef idx="1">
            <a:schemeClr val="dk1"/>
          </a:effectRef>
          <a:fontRef idx="minor">
            <a:schemeClr val="tx1"/>
          </a:fontRef>
        </p:style>
      </p:cxnSp>
      <p:cxnSp>
        <p:nvCxnSpPr>
          <p:cNvPr id="18" name="Прямая соединительная линия 17"/>
          <p:cNvCxnSpPr/>
          <p:nvPr/>
        </p:nvCxnSpPr>
        <p:spPr>
          <a:xfrm flipV="1">
            <a:off x="1712913" y="5272089"/>
            <a:ext cx="8775700" cy="73025"/>
          </a:xfrm>
          <a:prstGeom prst="line">
            <a:avLst/>
          </a:prstGeom>
          <a:ln>
            <a:solidFill>
              <a:schemeClr val="accent2">
                <a:lumMod val="75000"/>
              </a:schemeClr>
            </a:solidFill>
          </a:ln>
        </p:spPr>
        <p:style>
          <a:lnRef idx="2">
            <a:schemeClr val="dk1"/>
          </a:lnRef>
          <a:fillRef idx="0">
            <a:schemeClr val="dk1"/>
          </a:fillRef>
          <a:effectRef idx="1">
            <a:schemeClr val="dk1"/>
          </a:effectRef>
          <a:fontRef idx="minor">
            <a:schemeClr val="tx1"/>
          </a:fontRef>
        </p:style>
      </p:cxnSp>
      <p:cxnSp>
        <p:nvCxnSpPr>
          <p:cNvPr id="19" name="Прямая соединительная линия 18"/>
          <p:cNvCxnSpPr/>
          <p:nvPr/>
        </p:nvCxnSpPr>
        <p:spPr>
          <a:xfrm flipV="1">
            <a:off x="1792289" y="6035675"/>
            <a:ext cx="8626475" cy="71438"/>
          </a:xfrm>
          <a:prstGeom prst="line">
            <a:avLst/>
          </a:prstGeom>
          <a:ln>
            <a:solidFill>
              <a:schemeClr val="accent2">
                <a:lumMod val="75000"/>
              </a:schemeClr>
            </a:solidFill>
          </a:ln>
        </p:spPr>
        <p:style>
          <a:lnRef idx="2">
            <a:schemeClr val="dk1"/>
          </a:lnRef>
          <a:fillRef idx="0">
            <a:schemeClr val="dk1"/>
          </a:fillRef>
          <a:effectRef idx="1">
            <a:schemeClr val="dk1"/>
          </a:effectRef>
          <a:fontRef idx="minor">
            <a:schemeClr val="tx1"/>
          </a:fontRef>
        </p:style>
      </p:cxnSp>
      <p:cxnSp>
        <p:nvCxnSpPr>
          <p:cNvPr id="20" name="Прямая соединительная линия 19"/>
          <p:cNvCxnSpPr/>
          <p:nvPr/>
        </p:nvCxnSpPr>
        <p:spPr>
          <a:xfrm>
            <a:off x="3432176" y="1412876"/>
            <a:ext cx="3175" cy="5186363"/>
          </a:xfrm>
          <a:prstGeom prst="line">
            <a:avLst/>
          </a:prstGeom>
          <a:ln>
            <a:solidFill>
              <a:schemeClr val="accent2">
                <a:lumMod val="75000"/>
              </a:schemeClr>
            </a:solidFill>
          </a:ln>
        </p:spPr>
        <p:style>
          <a:lnRef idx="2">
            <a:schemeClr val="accent2"/>
          </a:lnRef>
          <a:fillRef idx="0">
            <a:schemeClr val="accent2"/>
          </a:fillRef>
          <a:effectRef idx="1">
            <a:schemeClr val="accent2"/>
          </a:effectRef>
          <a:fontRef idx="minor">
            <a:schemeClr val="tx1"/>
          </a:fontRef>
        </p:style>
      </p:cxnSp>
      <p:cxnSp>
        <p:nvCxnSpPr>
          <p:cNvPr id="22" name="Прямая соединительная линия 21"/>
          <p:cNvCxnSpPr/>
          <p:nvPr/>
        </p:nvCxnSpPr>
        <p:spPr>
          <a:xfrm>
            <a:off x="5016500" y="1420814"/>
            <a:ext cx="0" cy="5176837"/>
          </a:xfrm>
          <a:prstGeom prst="line">
            <a:avLst/>
          </a:prstGeom>
          <a:ln>
            <a:solidFill>
              <a:schemeClr val="accent2">
                <a:lumMod val="75000"/>
              </a:schemeClr>
            </a:solidFill>
          </a:ln>
        </p:spPr>
        <p:style>
          <a:lnRef idx="2">
            <a:schemeClr val="accent2"/>
          </a:lnRef>
          <a:fillRef idx="0">
            <a:schemeClr val="accent2"/>
          </a:fillRef>
          <a:effectRef idx="1">
            <a:schemeClr val="accent2"/>
          </a:effectRef>
          <a:fontRef idx="minor">
            <a:schemeClr val="tx1"/>
          </a:fontRef>
        </p:style>
      </p:cxnSp>
      <p:cxnSp>
        <p:nvCxnSpPr>
          <p:cNvPr id="24" name="Прямая соединительная линия 23"/>
          <p:cNvCxnSpPr/>
          <p:nvPr/>
        </p:nvCxnSpPr>
        <p:spPr>
          <a:xfrm>
            <a:off x="6959600" y="1420814"/>
            <a:ext cx="0" cy="5176837"/>
          </a:xfrm>
          <a:prstGeom prst="line">
            <a:avLst/>
          </a:prstGeom>
          <a:ln>
            <a:solidFill>
              <a:schemeClr val="accent2">
                <a:lumMod val="75000"/>
              </a:schemeClr>
            </a:solidFill>
          </a:ln>
        </p:spPr>
        <p:style>
          <a:lnRef idx="2">
            <a:schemeClr val="accent2"/>
          </a:lnRef>
          <a:fillRef idx="0">
            <a:schemeClr val="accent2"/>
          </a:fillRef>
          <a:effectRef idx="1">
            <a:schemeClr val="accent2"/>
          </a:effectRef>
          <a:fontRef idx="minor">
            <a:schemeClr val="tx1"/>
          </a:fontRef>
        </p:style>
      </p:cxnSp>
      <p:cxnSp>
        <p:nvCxnSpPr>
          <p:cNvPr id="25" name="Прямая соединительная линия 24"/>
          <p:cNvCxnSpPr/>
          <p:nvPr/>
        </p:nvCxnSpPr>
        <p:spPr>
          <a:xfrm>
            <a:off x="8543925" y="1420814"/>
            <a:ext cx="0" cy="5176837"/>
          </a:xfrm>
          <a:prstGeom prst="line">
            <a:avLst/>
          </a:prstGeom>
          <a:ln>
            <a:solidFill>
              <a:schemeClr val="accent2">
                <a:lumMod val="75000"/>
              </a:schemeClr>
            </a:solidFill>
          </a:ln>
        </p:spPr>
        <p:style>
          <a:lnRef idx="2">
            <a:schemeClr val="accent2"/>
          </a:lnRef>
          <a:fillRef idx="0">
            <a:schemeClr val="accent2"/>
          </a:fillRef>
          <a:effectRef idx="1">
            <a:schemeClr val="accent2"/>
          </a:effectRef>
          <a:fontRef idx="minor">
            <a:schemeClr val="tx1"/>
          </a:fontRef>
        </p:style>
      </p:cxnSp>
      <p:sp>
        <p:nvSpPr>
          <p:cNvPr id="6160" name="TextBox 28"/>
          <p:cNvSpPr txBox="1">
            <a:spLocks noChangeArrowheads="1"/>
          </p:cNvSpPr>
          <p:nvPr/>
        </p:nvSpPr>
        <p:spPr bwMode="auto">
          <a:xfrm>
            <a:off x="1127126" y="1384301"/>
            <a:ext cx="19986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ru-RU" altLang="en-US" sz="1600" b="1"/>
              <a:t>Типы </a:t>
            </a:r>
          </a:p>
          <a:p>
            <a:pPr algn="r" eaLnBrk="1" hangingPunct="1">
              <a:spcBef>
                <a:spcPct val="0"/>
              </a:spcBef>
              <a:buFontTx/>
              <a:buNone/>
            </a:pPr>
            <a:r>
              <a:rPr lang="ru-RU" altLang="en-US" sz="1600" b="1"/>
              <a:t>рыночных </a:t>
            </a:r>
          </a:p>
          <a:p>
            <a:pPr algn="r" eaLnBrk="1" hangingPunct="1">
              <a:spcBef>
                <a:spcPct val="0"/>
              </a:spcBef>
              <a:buFontTx/>
              <a:buNone/>
            </a:pPr>
            <a:r>
              <a:rPr lang="ru-RU" altLang="en-US" sz="1600" b="1"/>
              <a:t>структур</a:t>
            </a:r>
            <a:endParaRPr lang="ru-RU" altLang="en-US" sz="1600"/>
          </a:p>
          <a:p>
            <a:pPr eaLnBrk="1" hangingPunct="1">
              <a:spcBef>
                <a:spcPct val="0"/>
              </a:spcBef>
              <a:buFontTx/>
              <a:buNone/>
            </a:pPr>
            <a:endParaRPr lang="ru-RU" altLang="en-US" sz="1800"/>
          </a:p>
        </p:txBody>
      </p:sp>
      <p:sp>
        <p:nvSpPr>
          <p:cNvPr id="6161" name="TextBox 29"/>
          <p:cNvSpPr txBox="1">
            <a:spLocks noChangeArrowheads="1"/>
          </p:cNvSpPr>
          <p:nvPr/>
        </p:nvSpPr>
        <p:spPr bwMode="auto">
          <a:xfrm>
            <a:off x="3435350" y="1400176"/>
            <a:ext cx="15811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en-US" sz="1600" b="1" dirty="0"/>
              <a:t>Чистая ценовая (совершенная) конкуренция</a:t>
            </a:r>
            <a:endParaRPr lang="ru-RU" altLang="en-US" sz="1600" dirty="0"/>
          </a:p>
          <a:p>
            <a:pPr eaLnBrk="1" hangingPunct="1">
              <a:spcBef>
                <a:spcPct val="0"/>
              </a:spcBef>
              <a:buFontTx/>
              <a:buNone/>
            </a:pPr>
            <a:endParaRPr lang="ru-RU" altLang="en-US" sz="1600" dirty="0"/>
          </a:p>
        </p:txBody>
      </p:sp>
      <p:sp>
        <p:nvSpPr>
          <p:cNvPr id="6162" name="TextBox 30"/>
          <p:cNvSpPr txBox="1">
            <a:spLocks noChangeArrowheads="1"/>
          </p:cNvSpPr>
          <p:nvPr/>
        </p:nvSpPr>
        <p:spPr bwMode="auto">
          <a:xfrm>
            <a:off x="4943475" y="1423988"/>
            <a:ext cx="208915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en-US" sz="1600" b="1" dirty="0"/>
              <a:t>Монополистическая конкуренция</a:t>
            </a:r>
            <a:endParaRPr lang="ru-RU" altLang="en-US" sz="1600" dirty="0"/>
          </a:p>
          <a:p>
            <a:pPr eaLnBrk="1" hangingPunct="1">
              <a:spcBef>
                <a:spcPct val="0"/>
              </a:spcBef>
              <a:buFontTx/>
              <a:buNone/>
            </a:pPr>
            <a:endParaRPr lang="ru-RU" altLang="en-US" sz="1800" dirty="0"/>
          </a:p>
        </p:txBody>
      </p:sp>
      <p:sp>
        <p:nvSpPr>
          <p:cNvPr id="6163" name="TextBox 5119"/>
          <p:cNvSpPr txBox="1">
            <a:spLocks noChangeArrowheads="1"/>
          </p:cNvSpPr>
          <p:nvPr/>
        </p:nvSpPr>
        <p:spPr bwMode="auto">
          <a:xfrm>
            <a:off x="6959601" y="1414463"/>
            <a:ext cx="15843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en-US" sz="1600" b="1"/>
              <a:t>Олигополия</a:t>
            </a:r>
            <a:endParaRPr lang="ru-RU" altLang="en-US" sz="1600"/>
          </a:p>
          <a:p>
            <a:pPr eaLnBrk="1" hangingPunct="1">
              <a:spcBef>
                <a:spcPct val="0"/>
              </a:spcBef>
              <a:buFontTx/>
              <a:buNone/>
            </a:pPr>
            <a:endParaRPr lang="ru-RU" altLang="en-US" sz="1800"/>
          </a:p>
        </p:txBody>
      </p:sp>
      <p:sp>
        <p:nvSpPr>
          <p:cNvPr id="6164" name="TextBox 5120"/>
          <p:cNvSpPr txBox="1">
            <a:spLocks noChangeArrowheads="1"/>
          </p:cNvSpPr>
          <p:nvPr/>
        </p:nvSpPr>
        <p:spPr bwMode="auto">
          <a:xfrm>
            <a:off x="8796338" y="1416051"/>
            <a:ext cx="1871662"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600" b="1"/>
              <a:t>Чистая </a:t>
            </a:r>
            <a:endParaRPr lang="ru-RU" altLang="en-US" sz="1600"/>
          </a:p>
          <a:p>
            <a:pPr eaLnBrk="1" hangingPunct="1">
              <a:spcBef>
                <a:spcPct val="0"/>
              </a:spcBef>
              <a:buFontTx/>
              <a:buNone/>
            </a:pPr>
            <a:r>
              <a:rPr lang="ru-RU" altLang="en-US" sz="1600" b="1"/>
              <a:t>монополия</a:t>
            </a:r>
            <a:endParaRPr lang="ru-RU" altLang="en-US" sz="1600"/>
          </a:p>
          <a:p>
            <a:pPr eaLnBrk="1" hangingPunct="1">
              <a:spcBef>
                <a:spcPct val="0"/>
              </a:spcBef>
              <a:buFontTx/>
              <a:buNone/>
            </a:pPr>
            <a:endParaRPr lang="ru-RU" altLang="en-US" sz="1800"/>
          </a:p>
        </p:txBody>
      </p:sp>
      <p:sp>
        <p:nvSpPr>
          <p:cNvPr id="6165" name="TextBox 5122"/>
          <p:cNvSpPr txBox="1">
            <a:spLocks noChangeArrowheads="1"/>
          </p:cNvSpPr>
          <p:nvPr/>
        </p:nvSpPr>
        <p:spPr bwMode="auto">
          <a:xfrm>
            <a:off x="1724025" y="2262188"/>
            <a:ext cx="1722438"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b="1"/>
              <a:t>Количество производителей (продавцов)</a:t>
            </a:r>
            <a:endParaRPr lang="ru-RU" altLang="en-US" sz="1400"/>
          </a:p>
          <a:p>
            <a:pPr eaLnBrk="1" hangingPunct="1">
              <a:spcBef>
                <a:spcPct val="0"/>
              </a:spcBef>
              <a:buFontTx/>
              <a:buNone/>
            </a:pPr>
            <a:endParaRPr lang="ru-RU" altLang="en-US" sz="1800"/>
          </a:p>
        </p:txBody>
      </p:sp>
      <p:sp>
        <p:nvSpPr>
          <p:cNvPr id="6166" name="TextBox 5123"/>
          <p:cNvSpPr txBox="1">
            <a:spLocks noChangeArrowheads="1"/>
          </p:cNvSpPr>
          <p:nvPr/>
        </p:nvSpPr>
        <p:spPr bwMode="auto">
          <a:xfrm>
            <a:off x="3427413" y="2252663"/>
            <a:ext cx="15795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Много производителей/</a:t>
            </a:r>
          </a:p>
          <a:p>
            <a:pPr eaLnBrk="1" hangingPunct="1">
              <a:spcBef>
                <a:spcPct val="0"/>
              </a:spcBef>
              <a:buFontTx/>
              <a:buNone/>
            </a:pPr>
            <a:r>
              <a:rPr lang="ru-RU" altLang="en-US" sz="1400"/>
              <a:t>продавцов</a:t>
            </a:r>
          </a:p>
          <a:p>
            <a:pPr eaLnBrk="1" hangingPunct="1">
              <a:spcBef>
                <a:spcPct val="0"/>
              </a:spcBef>
              <a:buFontTx/>
              <a:buNone/>
            </a:pPr>
            <a:endParaRPr lang="ru-RU" altLang="en-US" sz="1800"/>
          </a:p>
        </p:txBody>
      </p:sp>
      <p:sp>
        <p:nvSpPr>
          <p:cNvPr id="6167" name="TextBox 36"/>
          <p:cNvSpPr txBox="1">
            <a:spLocks noChangeArrowheads="1"/>
          </p:cNvSpPr>
          <p:nvPr/>
        </p:nvSpPr>
        <p:spPr bwMode="auto">
          <a:xfrm>
            <a:off x="5027613" y="2235200"/>
            <a:ext cx="15811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Много производителей/</a:t>
            </a:r>
          </a:p>
          <a:p>
            <a:pPr eaLnBrk="1" hangingPunct="1">
              <a:spcBef>
                <a:spcPct val="0"/>
              </a:spcBef>
              <a:buFontTx/>
              <a:buNone/>
            </a:pPr>
            <a:r>
              <a:rPr lang="ru-RU" altLang="en-US" sz="1400"/>
              <a:t>продавцов</a:t>
            </a:r>
          </a:p>
          <a:p>
            <a:pPr eaLnBrk="1" hangingPunct="1">
              <a:spcBef>
                <a:spcPct val="0"/>
              </a:spcBef>
              <a:buFontTx/>
              <a:buNone/>
            </a:pPr>
            <a:endParaRPr lang="ru-RU" altLang="en-US" sz="1800"/>
          </a:p>
        </p:txBody>
      </p:sp>
      <p:sp>
        <p:nvSpPr>
          <p:cNvPr id="6168" name="TextBox 5124"/>
          <p:cNvSpPr txBox="1">
            <a:spLocks noChangeArrowheads="1"/>
          </p:cNvSpPr>
          <p:nvPr/>
        </p:nvSpPr>
        <p:spPr bwMode="auto">
          <a:xfrm>
            <a:off x="6969125" y="2216150"/>
            <a:ext cx="1582738"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Несколько крупных производителей/</a:t>
            </a:r>
          </a:p>
          <a:p>
            <a:pPr eaLnBrk="1" hangingPunct="1">
              <a:spcBef>
                <a:spcPct val="0"/>
              </a:spcBef>
              <a:buFontTx/>
              <a:buNone/>
            </a:pPr>
            <a:r>
              <a:rPr lang="ru-RU" altLang="en-US" sz="1400"/>
              <a:t>продавцов</a:t>
            </a:r>
          </a:p>
          <a:p>
            <a:pPr eaLnBrk="1" hangingPunct="1">
              <a:spcBef>
                <a:spcPct val="0"/>
              </a:spcBef>
              <a:buFontTx/>
              <a:buNone/>
            </a:pPr>
            <a:endParaRPr lang="ru-RU" altLang="en-US" sz="1800"/>
          </a:p>
        </p:txBody>
      </p:sp>
      <p:sp>
        <p:nvSpPr>
          <p:cNvPr id="6169" name="TextBox 5125"/>
          <p:cNvSpPr txBox="1">
            <a:spLocks noChangeArrowheads="1"/>
          </p:cNvSpPr>
          <p:nvPr/>
        </p:nvSpPr>
        <p:spPr bwMode="auto">
          <a:xfrm>
            <a:off x="8562975" y="2205038"/>
            <a:ext cx="19431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Один крупный производитель/</a:t>
            </a:r>
          </a:p>
          <a:p>
            <a:pPr eaLnBrk="1" hangingPunct="1">
              <a:spcBef>
                <a:spcPct val="0"/>
              </a:spcBef>
              <a:buFontTx/>
              <a:buNone/>
            </a:pPr>
            <a:r>
              <a:rPr lang="ru-RU" altLang="en-US" sz="1400"/>
              <a:t>продавец</a:t>
            </a:r>
          </a:p>
          <a:p>
            <a:pPr eaLnBrk="1" hangingPunct="1">
              <a:spcBef>
                <a:spcPct val="0"/>
              </a:spcBef>
              <a:buFontTx/>
              <a:buNone/>
            </a:pPr>
            <a:endParaRPr lang="ru-RU" altLang="en-US" sz="1800"/>
          </a:p>
        </p:txBody>
      </p:sp>
      <p:sp>
        <p:nvSpPr>
          <p:cNvPr id="6170" name="TextBox 5127"/>
          <p:cNvSpPr txBox="1">
            <a:spLocks noChangeArrowheads="1"/>
          </p:cNvSpPr>
          <p:nvPr/>
        </p:nvSpPr>
        <p:spPr bwMode="auto">
          <a:xfrm>
            <a:off x="1703388" y="3265488"/>
            <a:ext cx="173196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b="1"/>
              <a:t>Политика ценообразования</a:t>
            </a:r>
            <a:endParaRPr lang="ru-RU" altLang="en-US" sz="1400"/>
          </a:p>
          <a:p>
            <a:pPr eaLnBrk="1" hangingPunct="1">
              <a:spcBef>
                <a:spcPct val="0"/>
              </a:spcBef>
              <a:buFontTx/>
              <a:buNone/>
            </a:pPr>
            <a:endParaRPr lang="ru-RU" altLang="en-US" sz="1800"/>
          </a:p>
        </p:txBody>
      </p:sp>
      <p:sp>
        <p:nvSpPr>
          <p:cNvPr id="6171" name="TextBox 5128"/>
          <p:cNvSpPr txBox="1">
            <a:spLocks noChangeArrowheads="1"/>
          </p:cNvSpPr>
          <p:nvPr/>
        </p:nvSpPr>
        <p:spPr bwMode="auto">
          <a:xfrm>
            <a:off x="3446463" y="3255963"/>
            <a:ext cx="15811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Отсутствует возможность влиять на цену, определяемую действием законов спроса и предложения</a:t>
            </a:r>
          </a:p>
          <a:p>
            <a:pPr eaLnBrk="1" hangingPunct="1">
              <a:spcBef>
                <a:spcPct val="0"/>
              </a:spcBef>
              <a:buFontTx/>
              <a:buNone/>
            </a:pPr>
            <a:endParaRPr lang="ru-RU" altLang="en-US" sz="1400"/>
          </a:p>
        </p:txBody>
      </p:sp>
      <p:sp>
        <p:nvSpPr>
          <p:cNvPr id="6172" name="TextBox 5136"/>
          <p:cNvSpPr txBox="1">
            <a:spLocks noChangeArrowheads="1"/>
          </p:cNvSpPr>
          <p:nvPr/>
        </p:nvSpPr>
        <p:spPr bwMode="auto">
          <a:xfrm>
            <a:off x="5027614" y="3252788"/>
            <a:ext cx="1931987"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Возможность устанавливать цены ограничена наличием заменителей</a:t>
            </a:r>
          </a:p>
          <a:p>
            <a:pPr eaLnBrk="1" hangingPunct="1">
              <a:spcBef>
                <a:spcPct val="0"/>
              </a:spcBef>
              <a:buFontTx/>
              <a:buNone/>
            </a:pPr>
            <a:endParaRPr lang="ru-RU" altLang="en-US" sz="1800"/>
          </a:p>
        </p:txBody>
      </p:sp>
      <p:sp>
        <p:nvSpPr>
          <p:cNvPr id="6173" name="TextBox 5137"/>
          <p:cNvSpPr txBox="1">
            <a:spLocks noChangeArrowheads="1"/>
          </p:cNvSpPr>
          <p:nvPr/>
        </p:nvSpPr>
        <p:spPr bwMode="auto">
          <a:xfrm>
            <a:off x="6924675" y="3251201"/>
            <a:ext cx="183515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Лидер рынка или несколько крупных производителей имеют </a:t>
            </a:r>
          </a:p>
          <a:p>
            <a:pPr eaLnBrk="1" hangingPunct="1">
              <a:spcBef>
                <a:spcPct val="0"/>
              </a:spcBef>
              <a:buFontTx/>
              <a:buNone/>
            </a:pPr>
            <a:r>
              <a:rPr lang="ru-RU" altLang="en-US" sz="1400"/>
              <a:t>возможность устанавливать </a:t>
            </a:r>
          </a:p>
          <a:p>
            <a:pPr eaLnBrk="1" hangingPunct="1">
              <a:spcBef>
                <a:spcPct val="0"/>
              </a:spcBef>
              <a:buFontTx/>
              <a:buNone/>
            </a:pPr>
            <a:r>
              <a:rPr lang="ru-RU" altLang="en-US" sz="1400"/>
              <a:t>цены </a:t>
            </a:r>
          </a:p>
          <a:p>
            <a:pPr eaLnBrk="1" hangingPunct="1">
              <a:spcBef>
                <a:spcPct val="0"/>
              </a:spcBef>
              <a:buFontTx/>
              <a:buNone/>
            </a:pPr>
            <a:endParaRPr lang="ru-RU" altLang="en-US" sz="1800"/>
          </a:p>
        </p:txBody>
      </p:sp>
      <p:sp>
        <p:nvSpPr>
          <p:cNvPr id="6174" name="TextBox 5138"/>
          <p:cNvSpPr txBox="1">
            <a:spLocks noChangeArrowheads="1"/>
          </p:cNvSpPr>
          <p:nvPr/>
        </p:nvSpPr>
        <p:spPr bwMode="auto">
          <a:xfrm>
            <a:off x="8543925" y="3221038"/>
            <a:ext cx="19621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Один крупный производитель/</a:t>
            </a:r>
          </a:p>
          <a:p>
            <a:pPr eaLnBrk="1" hangingPunct="1">
              <a:spcBef>
                <a:spcPct val="0"/>
              </a:spcBef>
              <a:buFontTx/>
              <a:buNone/>
            </a:pPr>
            <a:r>
              <a:rPr lang="ru-RU" altLang="en-US" sz="1400"/>
              <a:t>Продавец устанавливает монопольную цену</a:t>
            </a:r>
          </a:p>
          <a:p>
            <a:pPr eaLnBrk="1" hangingPunct="1">
              <a:spcBef>
                <a:spcPct val="0"/>
              </a:spcBef>
              <a:buFontTx/>
              <a:buNone/>
            </a:pPr>
            <a:endParaRPr lang="ru-RU" altLang="en-US" sz="1800"/>
          </a:p>
        </p:txBody>
      </p:sp>
      <p:sp>
        <p:nvSpPr>
          <p:cNvPr id="6175" name="TextBox 5139"/>
          <p:cNvSpPr txBox="1">
            <a:spLocks noChangeArrowheads="1"/>
          </p:cNvSpPr>
          <p:nvPr/>
        </p:nvSpPr>
        <p:spPr bwMode="auto">
          <a:xfrm>
            <a:off x="1730376" y="4864100"/>
            <a:ext cx="17049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b="1"/>
              <a:t>Характер продукции</a:t>
            </a:r>
            <a:endParaRPr lang="ru-RU" altLang="en-US" sz="1400"/>
          </a:p>
          <a:p>
            <a:pPr eaLnBrk="1" hangingPunct="1">
              <a:spcBef>
                <a:spcPct val="0"/>
              </a:spcBef>
              <a:buFontTx/>
              <a:buNone/>
            </a:pPr>
            <a:endParaRPr lang="ru-RU" altLang="en-US" sz="1800"/>
          </a:p>
        </p:txBody>
      </p:sp>
      <p:sp>
        <p:nvSpPr>
          <p:cNvPr id="6176" name="TextBox 5140"/>
          <p:cNvSpPr txBox="1">
            <a:spLocks noChangeArrowheads="1"/>
          </p:cNvSpPr>
          <p:nvPr/>
        </p:nvSpPr>
        <p:spPr bwMode="auto">
          <a:xfrm>
            <a:off x="1703388" y="5373688"/>
            <a:ext cx="172561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b="1"/>
              <a:t>Условия входа на рынок и выхода</a:t>
            </a:r>
          </a:p>
          <a:p>
            <a:pPr eaLnBrk="1" hangingPunct="1">
              <a:spcBef>
                <a:spcPct val="0"/>
              </a:spcBef>
              <a:buFontTx/>
              <a:buNone/>
            </a:pPr>
            <a:r>
              <a:rPr lang="ru-RU" altLang="en-US" sz="1400" b="1"/>
              <a:t> из него</a:t>
            </a:r>
            <a:endParaRPr lang="ru-RU" altLang="en-US" sz="1400"/>
          </a:p>
          <a:p>
            <a:pPr eaLnBrk="1" hangingPunct="1">
              <a:spcBef>
                <a:spcPct val="0"/>
              </a:spcBef>
              <a:buFontTx/>
              <a:buNone/>
            </a:pPr>
            <a:endParaRPr lang="ru-RU" altLang="en-US" sz="1800"/>
          </a:p>
        </p:txBody>
      </p:sp>
      <p:sp>
        <p:nvSpPr>
          <p:cNvPr id="6177" name="TextBox 5142"/>
          <p:cNvSpPr txBox="1">
            <a:spLocks noChangeArrowheads="1"/>
          </p:cNvSpPr>
          <p:nvPr/>
        </p:nvSpPr>
        <p:spPr bwMode="auto">
          <a:xfrm>
            <a:off x="1792288" y="6070600"/>
            <a:ext cx="34607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b="1"/>
              <a:t>  Доступность        </a:t>
            </a:r>
          </a:p>
          <a:p>
            <a:pPr eaLnBrk="1" hangingPunct="1">
              <a:spcBef>
                <a:spcPct val="0"/>
              </a:spcBef>
              <a:buFontTx/>
              <a:buNone/>
            </a:pPr>
            <a:r>
              <a:rPr lang="ru-RU" altLang="en-US" sz="1400" b="1"/>
              <a:t>        информации</a:t>
            </a:r>
            <a:endParaRPr lang="ru-RU" altLang="en-US" sz="1400"/>
          </a:p>
          <a:p>
            <a:pPr algn="r" eaLnBrk="1" hangingPunct="1">
              <a:spcBef>
                <a:spcPct val="0"/>
              </a:spcBef>
              <a:buFontTx/>
              <a:buNone/>
            </a:pPr>
            <a:endParaRPr lang="ru-RU" altLang="en-US" sz="1800"/>
          </a:p>
        </p:txBody>
      </p:sp>
      <p:sp>
        <p:nvSpPr>
          <p:cNvPr id="6178" name="TextBox 5143"/>
          <p:cNvSpPr txBox="1">
            <a:spLocks noChangeArrowheads="1"/>
          </p:cNvSpPr>
          <p:nvPr/>
        </p:nvSpPr>
        <p:spPr bwMode="auto">
          <a:xfrm>
            <a:off x="3446463" y="4833939"/>
            <a:ext cx="15811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Однородная</a:t>
            </a:r>
            <a:endParaRPr lang="ru-RU" altLang="en-US" sz="1800"/>
          </a:p>
        </p:txBody>
      </p:sp>
      <p:sp>
        <p:nvSpPr>
          <p:cNvPr id="6179" name="TextBox 5144"/>
          <p:cNvSpPr txBox="1">
            <a:spLocks noChangeArrowheads="1"/>
          </p:cNvSpPr>
          <p:nvPr/>
        </p:nvSpPr>
        <p:spPr bwMode="auto">
          <a:xfrm>
            <a:off x="5027613" y="4835526"/>
            <a:ext cx="1941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Разнородная</a:t>
            </a:r>
            <a:endParaRPr lang="ru-RU" altLang="en-US" sz="1800"/>
          </a:p>
        </p:txBody>
      </p:sp>
      <p:sp>
        <p:nvSpPr>
          <p:cNvPr id="6180" name="TextBox 5145"/>
          <p:cNvSpPr txBox="1">
            <a:spLocks noChangeArrowheads="1"/>
          </p:cNvSpPr>
          <p:nvPr/>
        </p:nvSpPr>
        <p:spPr bwMode="auto">
          <a:xfrm>
            <a:off x="6951663" y="4833938"/>
            <a:ext cx="159226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Разнородная или</a:t>
            </a:r>
          </a:p>
          <a:p>
            <a:pPr eaLnBrk="1" hangingPunct="1">
              <a:spcBef>
                <a:spcPct val="0"/>
              </a:spcBef>
              <a:buFontTx/>
              <a:buNone/>
            </a:pPr>
            <a:r>
              <a:rPr lang="ru-RU" altLang="en-US" sz="1400"/>
              <a:t>Однородная</a:t>
            </a:r>
          </a:p>
          <a:p>
            <a:pPr eaLnBrk="1" hangingPunct="1">
              <a:spcBef>
                <a:spcPct val="0"/>
              </a:spcBef>
              <a:buFontTx/>
              <a:buNone/>
            </a:pPr>
            <a:endParaRPr lang="ru-RU" altLang="en-US" sz="1800"/>
          </a:p>
        </p:txBody>
      </p:sp>
      <p:sp>
        <p:nvSpPr>
          <p:cNvPr id="6181" name="TextBox 5147"/>
          <p:cNvSpPr txBox="1">
            <a:spLocks noChangeArrowheads="1"/>
          </p:cNvSpPr>
          <p:nvPr/>
        </p:nvSpPr>
        <p:spPr bwMode="auto">
          <a:xfrm>
            <a:off x="8532814" y="4821238"/>
            <a:ext cx="1927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Уникальная</a:t>
            </a:r>
          </a:p>
          <a:p>
            <a:pPr eaLnBrk="1" hangingPunct="1">
              <a:spcBef>
                <a:spcPct val="0"/>
              </a:spcBef>
              <a:buFontTx/>
              <a:buNone/>
            </a:pPr>
            <a:endParaRPr lang="ru-RU" altLang="en-US" sz="1800"/>
          </a:p>
        </p:txBody>
      </p:sp>
      <p:sp>
        <p:nvSpPr>
          <p:cNvPr id="6182" name="TextBox 5148"/>
          <p:cNvSpPr txBox="1">
            <a:spLocks noChangeArrowheads="1"/>
          </p:cNvSpPr>
          <p:nvPr/>
        </p:nvSpPr>
        <p:spPr bwMode="auto">
          <a:xfrm>
            <a:off x="3429001" y="5308600"/>
            <a:ext cx="156051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Барьеры отсутствуют</a:t>
            </a:r>
          </a:p>
          <a:p>
            <a:pPr eaLnBrk="1" hangingPunct="1">
              <a:spcBef>
                <a:spcPct val="0"/>
              </a:spcBef>
              <a:buFontTx/>
              <a:buNone/>
            </a:pPr>
            <a:endParaRPr lang="ru-RU" altLang="en-US" sz="1800"/>
          </a:p>
        </p:txBody>
      </p:sp>
      <p:sp>
        <p:nvSpPr>
          <p:cNvPr id="6183" name="TextBox 5149"/>
          <p:cNvSpPr txBox="1">
            <a:spLocks noChangeArrowheads="1"/>
          </p:cNvSpPr>
          <p:nvPr/>
        </p:nvSpPr>
        <p:spPr bwMode="auto">
          <a:xfrm>
            <a:off x="5019676" y="5311776"/>
            <a:ext cx="1939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Барьеры отсутствуют</a:t>
            </a:r>
          </a:p>
        </p:txBody>
      </p:sp>
      <p:sp>
        <p:nvSpPr>
          <p:cNvPr id="6184" name="TextBox 5150"/>
          <p:cNvSpPr txBox="1">
            <a:spLocks noChangeArrowheads="1"/>
          </p:cNvSpPr>
          <p:nvPr/>
        </p:nvSpPr>
        <p:spPr bwMode="auto">
          <a:xfrm>
            <a:off x="6969125" y="5272089"/>
            <a:ext cx="15748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Существуют препятствия для входа в отрасль</a:t>
            </a:r>
            <a:endParaRPr lang="ru-RU" altLang="en-US" sz="1800"/>
          </a:p>
        </p:txBody>
      </p:sp>
      <p:sp>
        <p:nvSpPr>
          <p:cNvPr id="6185" name="TextBox 31"/>
          <p:cNvSpPr txBox="1">
            <a:spLocks noChangeArrowheads="1"/>
          </p:cNvSpPr>
          <p:nvPr/>
        </p:nvSpPr>
        <p:spPr bwMode="auto">
          <a:xfrm>
            <a:off x="8551864" y="5272088"/>
            <a:ext cx="19081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Практически </a:t>
            </a:r>
          </a:p>
          <a:p>
            <a:pPr eaLnBrk="1" hangingPunct="1">
              <a:spcBef>
                <a:spcPct val="0"/>
              </a:spcBef>
              <a:buFontTx/>
              <a:buNone/>
            </a:pPr>
            <a:r>
              <a:rPr lang="ru-RU" altLang="en-US" sz="1400"/>
              <a:t>Непреодолимые</a:t>
            </a:r>
          </a:p>
          <a:p>
            <a:pPr eaLnBrk="1" hangingPunct="1">
              <a:spcBef>
                <a:spcPct val="0"/>
              </a:spcBef>
              <a:buFontTx/>
              <a:buNone/>
            </a:pPr>
            <a:r>
              <a:rPr lang="ru-RU" altLang="en-US" sz="1400"/>
              <a:t>барьеры</a:t>
            </a:r>
          </a:p>
          <a:p>
            <a:pPr eaLnBrk="1" hangingPunct="1">
              <a:spcBef>
                <a:spcPct val="0"/>
              </a:spcBef>
              <a:buFontTx/>
              <a:buNone/>
            </a:pPr>
            <a:endParaRPr lang="ru-RU" altLang="en-US" sz="1800"/>
          </a:p>
        </p:txBody>
      </p:sp>
      <p:sp>
        <p:nvSpPr>
          <p:cNvPr id="6186" name="TextBox 32"/>
          <p:cNvSpPr txBox="1">
            <a:spLocks noChangeArrowheads="1"/>
          </p:cNvSpPr>
          <p:nvPr/>
        </p:nvSpPr>
        <p:spPr bwMode="auto">
          <a:xfrm>
            <a:off x="3438525" y="6070600"/>
            <a:ext cx="15811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Равный доступ</a:t>
            </a:r>
          </a:p>
          <a:p>
            <a:pPr eaLnBrk="1" hangingPunct="1">
              <a:spcBef>
                <a:spcPct val="0"/>
              </a:spcBef>
              <a:buFontTx/>
              <a:buNone/>
            </a:pPr>
            <a:endParaRPr lang="ru-RU" altLang="en-US" sz="1800"/>
          </a:p>
        </p:txBody>
      </p:sp>
      <p:sp>
        <p:nvSpPr>
          <p:cNvPr id="6187" name="TextBox 33"/>
          <p:cNvSpPr txBox="1">
            <a:spLocks noChangeArrowheads="1"/>
          </p:cNvSpPr>
          <p:nvPr/>
        </p:nvSpPr>
        <p:spPr bwMode="auto">
          <a:xfrm>
            <a:off x="5013325" y="6070601"/>
            <a:ext cx="1924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Некоторые затруднения</a:t>
            </a:r>
          </a:p>
        </p:txBody>
      </p:sp>
      <p:sp>
        <p:nvSpPr>
          <p:cNvPr id="6188" name="TextBox 34"/>
          <p:cNvSpPr txBox="1">
            <a:spLocks noChangeArrowheads="1"/>
          </p:cNvSpPr>
          <p:nvPr/>
        </p:nvSpPr>
        <p:spPr bwMode="auto">
          <a:xfrm>
            <a:off x="6943725" y="6075363"/>
            <a:ext cx="15938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Некоторые ограничения</a:t>
            </a:r>
          </a:p>
          <a:p>
            <a:pPr eaLnBrk="1" hangingPunct="1">
              <a:spcBef>
                <a:spcPct val="0"/>
              </a:spcBef>
              <a:buFontTx/>
              <a:buNone/>
            </a:pPr>
            <a:endParaRPr lang="ru-RU" altLang="en-US" sz="1800"/>
          </a:p>
        </p:txBody>
      </p:sp>
      <p:sp>
        <p:nvSpPr>
          <p:cNvPr id="6189" name="TextBox 68"/>
          <p:cNvSpPr txBox="1">
            <a:spLocks noChangeArrowheads="1"/>
          </p:cNvSpPr>
          <p:nvPr/>
        </p:nvSpPr>
        <p:spPr bwMode="auto">
          <a:xfrm>
            <a:off x="8543925" y="6051550"/>
            <a:ext cx="15938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400"/>
              <a:t>Некоторые ограничения</a:t>
            </a:r>
          </a:p>
          <a:p>
            <a:pPr eaLnBrk="1" hangingPunct="1">
              <a:spcBef>
                <a:spcPct val="0"/>
              </a:spcBef>
              <a:buFontTx/>
              <a:buNone/>
            </a:pPr>
            <a:endParaRPr lang="ru-RU" altLang="en-US" sz="1800"/>
          </a:p>
        </p:txBody>
      </p:sp>
    </p:spTree>
    <p:extLst>
      <p:ext uri="{BB962C8B-B14F-4D97-AF65-F5344CB8AC3E}">
        <p14:creationId xmlns:p14="http://schemas.microsoft.com/office/powerpoint/2010/main" val="3541844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Совершенная конкуренция</a:t>
            </a:r>
            <a:endParaRPr lang="en-US" b="1" dirty="0"/>
          </a:p>
        </p:txBody>
      </p:sp>
      <p:sp>
        <p:nvSpPr>
          <p:cNvPr id="3" name="Объект 2"/>
          <p:cNvSpPr>
            <a:spLocks noGrp="1"/>
          </p:cNvSpPr>
          <p:nvPr>
            <p:ph idx="1"/>
          </p:nvPr>
        </p:nvSpPr>
        <p:spPr/>
        <p:txBody>
          <a:bodyPr>
            <a:normAutofit/>
          </a:bodyPr>
          <a:lstStyle/>
          <a:p>
            <a:pPr algn="just"/>
            <a:r>
              <a:rPr lang="ru-RU" sz="3200" b="1" dirty="0">
                <a:latin typeface="Times New Roman" panose="02020603050405020304" pitchFamily="18" charset="0"/>
                <a:cs typeface="Times New Roman" panose="02020603050405020304" pitchFamily="18" charset="0"/>
              </a:rPr>
              <a:t>Совершенная</a:t>
            </a:r>
            <a:r>
              <a:rPr lang="ru-RU" sz="3200" dirty="0">
                <a:latin typeface="Times New Roman" panose="02020603050405020304" pitchFamily="18" charset="0"/>
                <a:cs typeface="Times New Roman" panose="02020603050405020304" pitchFamily="18" charset="0"/>
              </a:rPr>
              <a:t>, </a:t>
            </a:r>
            <a:r>
              <a:rPr lang="ru-RU" sz="3200" b="1" dirty="0">
                <a:latin typeface="Times New Roman" panose="02020603050405020304" pitchFamily="18" charset="0"/>
                <a:cs typeface="Times New Roman" panose="02020603050405020304" pitchFamily="18" charset="0"/>
              </a:rPr>
              <a:t>свободная</a:t>
            </a:r>
            <a:r>
              <a:rPr lang="ru-RU" sz="3200" dirty="0">
                <a:latin typeface="Times New Roman" panose="02020603050405020304" pitchFamily="18" charset="0"/>
                <a:cs typeface="Times New Roman" panose="02020603050405020304" pitchFamily="18" charset="0"/>
              </a:rPr>
              <a:t> или </a:t>
            </a:r>
            <a:r>
              <a:rPr lang="ru-RU" sz="3200" b="1" dirty="0">
                <a:latin typeface="Times New Roman" panose="02020603050405020304" pitchFamily="18" charset="0"/>
                <a:cs typeface="Times New Roman" panose="02020603050405020304" pitchFamily="18" charset="0"/>
              </a:rPr>
              <a:t>чистая </a:t>
            </a:r>
            <a:r>
              <a:rPr lang="ru-RU" sz="3200" b="1" dirty="0">
                <a:latin typeface="Times New Roman" panose="02020603050405020304" pitchFamily="18" charset="0"/>
                <a:cs typeface="Times New Roman" panose="02020603050405020304" pitchFamily="18" charset="0"/>
                <a:hlinkClick r:id="rId2" tooltip="Конкуренция (экономика)"/>
              </a:rPr>
              <a:t>конкуренция</a:t>
            </a:r>
            <a:r>
              <a:rPr lang="ru-RU" sz="3200" dirty="0">
                <a:latin typeface="Times New Roman" panose="02020603050405020304" pitchFamily="18" charset="0"/>
                <a:cs typeface="Times New Roman" panose="02020603050405020304" pitchFamily="18" charset="0"/>
              </a:rPr>
              <a:t> — экономическая модель, идеализированное состояние </a:t>
            </a:r>
            <a:r>
              <a:rPr lang="ru-RU" sz="3200" dirty="0">
                <a:latin typeface="Times New Roman" panose="02020603050405020304" pitchFamily="18" charset="0"/>
                <a:cs typeface="Times New Roman" panose="02020603050405020304" pitchFamily="18" charset="0"/>
                <a:hlinkClick r:id="rId3" tooltip="Рынок"/>
              </a:rPr>
              <a:t>рынка</a:t>
            </a:r>
            <a:r>
              <a:rPr lang="ru-RU" sz="3200" dirty="0">
                <a:latin typeface="Times New Roman" panose="02020603050405020304" pitchFamily="18" charset="0"/>
                <a:cs typeface="Times New Roman" panose="02020603050405020304" pitchFamily="18" charset="0"/>
              </a:rPr>
              <a:t>, когда отдельные покупатели и продавцы не могут влиять на цену, но формируют её своим вкладом </a:t>
            </a:r>
            <a:r>
              <a:rPr lang="ru-RU" sz="3200" dirty="0">
                <a:latin typeface="Times New Roman" panose="02020603050405020304" pitchFamily="18" charset="0"/>
                <a:cs typeface="Times New Roman" panose="02020603050405020304" pitchFamily="18" charset="0"/>
                <a:hlinkClick r:id="rId4" tooltip="Спрос"/>
              </a:rPr>
              <a:t>спроса</a:t>
            </a:r>
            <a:r>
              <a:rPr lang="ru-RU" sz="3200" dirty="0">
                <a:latin typeface="Times New Roman" panose="02020603050405020304" pitchFamily="18" charset="0"/>
                <a:cs typeface="Times New Roman" panose="02020603050405020304" pitchFamily="18" charset="0"/>
              </a:rPr>
              <a:t> и </a:t>
            </a:r>
            <a:r>
              <a:rPr lang="ru-RU" sz="3200" dirty="0">
                <a:latin typeface="Times New Roman" panose="02020603050405020304" pitchFamily="18" charset="0"/>
                <a:cs typeface="Times New Roman" panose="02020603050405020304" pitchFamily="18" charset="0"/>
                <a:hlinkClick r:id="rId5" tooltip="Предложение (экономика)"/>
              </a:rPr>
              <a:t>предложения</a:t>
            </a:r>
            <a:r>
              <a:rPr lang="ru-RU" sz="3200" dirty="0">
                <a:latin typeface="Times New Roman" panose="02020603050405020304" pitchFamily="18" charset="0"/>
                <a:cs typeface="Times New Roman" panose="02020603050405020304" pitchFamily="18" charset="0"/>
              </a:rPr>
              <a:t>. </a:t>
            </a:r>
          </a:p>
          <a:p>
            <a:pPr algn="just"/>
            <a:r>
              <a:rPr lang="ru-RU" sz="3200" dirty="0">
                <a:latin typeface="Times New Roman" panose="02020603050405020304" pitchFamily="18" charset="0"/>
                <a:cs typeface="Times New Roman" panose="02020603050405020304" pitchFamily="18" charset="0"/>
              </a:rPr>
              <a:t>это такой тип рыночной структуры, где рыночное поведение продавцов и покупателей заключается в приспособлении к равновесному состоянию рыночных условий.</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242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Чистая монополия</a:t>
            </a:r>
            <a:endParaRPr lang="en-US" b="1" dirty="0"/>
          </a:p>
        </p:txBody>
      </p:sp>
      <p:sp>
        <p:nvSpPr>
          <p:cNvPr id="3" name="Объект 2"/>
          <p:cNvSpPr>
            <a:spLocks noGrp="1"/>
          </p:cNvSpPr>
          <p:nvPr>
            <p:ph idx="1"/>
          </p:nvPr>
        </p:nvSpPr>
        <p:spPr/>
        <p:txBody>
          <a:bodyPr>
            <a:noAutofit/>
          </a:bodyPr>
          <a:lstStyle/>
          <a:p>
            <a:r>
              <a:rPr lang="ru-RU" sz="3600" dirty="0"/>
              <a:t>Полной противоположностью совершенной</a:t>
            </a:r>
            <a:br>
              <a:rPr lang="ru-RU" sz="3600" dirty="0"/>
            </a:br>
            <a:r>
              <a:rPr lang="ru-RU" sz="3600" dirty="0"/>
              <a:t>конкуренции является </a:t>
            </a:r>
            <a:r>
              <a:rPr lang="ru-RU" sz="3600" b="1" dirty="0"/>
              <a:t>чистая монополия</a:t>
            </a:r>
            <a:r>
              <a:rPr lang="ru-RU" sz="3600" dirty="0"/>
              <a:t>.</a:t>
            </a:r>
            <a:br>
              <a:rPr lang="ru-RU" sz="3600" dirty="0"/>
            </a:br>
            <a:r>
              <a:rPr lang="ru-RU" sz="3600" dirty="0"/>
              <a:t>•</a:t>
            </a:r>
            <a:r>
              <a:rPr lang="ru-RU" sz="3600" b="1" dirty="0"/>
              <a:t>Монополия </a:t>
            </a:r>
            <a:r>
              <a:rPr lang="ru-RU" sz="3600" dirty="0"/>
              <a:t>представляет собой рынок, на</a:t>
            </a:r>
            <a:br>
              <a:rPr lang="ru-RU" sz="3600" dirty="0"/>
            </a:br>
            <a:r>
              <a:rPr lang="ru-RU" sz="3600" dirty="0"/>
              <a:t>котором одна фирма является единственным</a:t>
            </a:r>
            <a:br>
              <a:rPr lang="ru-RU" sz="3600" dirty="0"/>
            </a:br>
            <a:r>
              <a:rPr lang="ru-RU" sz="3600" dirty="0"/>
              <a:t>продавцом некоего продукта, не имеющего</a:t>
            </a:r>
            <a:br>
              <a:rPr lang="ru-RU" sz="3600" dirty="0"/>
            </a:br>
            <a:r>
              <a:rPr lang="ru-RU" sz="3600" dirty="0"/>
              <a:t>субститутов. Существуют практически</a:t>
            </a:r>
            <a:br>
              <a:rPr lang="ru-RU" sz="3600" dirty="0"/>
            </a:br>
            <a:r>
              <a:rPr lang="ru-RU" sz="3600" dirty="0"/>
              <a:t>непреодолимые барьеры на входе и некоторые</a:t>
            </a:r>
            <a:br>
              <a:rPr lang="ru-RU" sz="3600" dirty="0"/>
            </a:br>
            <a:r>
              <a:rPr lang="ru-RU" sz="3600" dirty="0"/>
              <a:t>ограничения на доступность информации.</a:t>
            </a:r>
            <a:br>
              <a:rPr lang="ru-RU" sz="3600" dirty="0"/>
            </a:br>
            <a:endParaRPr lang="en-US" sz="3600" dirty="0"/>
          </a:p>
        </p:txBody>
      </p:sp>
    </p:spTree>
    <p:extLst>
      <p:ext uri="{BB962C8B-B14F-4D97-AF65-F5344CB8AC3E}">
        <p14:creationId xmlns:p14="http://schemas.microsoft.com/office/powerpoint/2010/main" val="359326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Олигополия </a:t>
            </a:r>
            <a:r>
              <a:rPr lang="ru-RU" dirty="0"/>
              <a:t>-</a:t>
            </a:r>
            <a:endParaRPr lang="en-US" dirty="0"/>
          </a:p>
        </p:txBody>
      </p:sp>
      <p:sp>
        <p:nvSpPr>
          <p:cNvPr id="3" name="Объект 2"/>
          <p:cNvSpPr>
            <a:spLocks noGrp="1"/>
          </p:cNvSpPr>
          <p:nvPr>
            <p:ph idx="1"/>
          </p:nvPr>
        </p:nvSpPr>
        <p:spPr/>
        <p:txBody>
          <a:bodyPr>
            <a:noAutofit/>
          </a:bodyPr>
          <a:lstStyle/>
          <a:p>
            <a:r>
              <a:rPr lang="ru-RU" sz="3600" b="1" dirty="0"/>
              <a:t>Олигополия </a:t>
            </a:r>
            <a:r>
              <a:rPr lang="ru-RU" sz="3600" dirty="0"/>
              <a:t>- представляет собой рынок</a:t>
            </a:r>
            <a:br>
              <a:rPr lang="ru-RU" sz="3600" dirty="0"/>
            </a:br>
            <a:r>
              <a:rPr lang="ru-RU" sz="3600" dirty="0"/>
              <a:t>нескольких фирм, причем, по крайней мере,</a:t>
            </a:r>
            <a:br>
              <a:rPr lang="ru-RU" sz="3600" dirty="0"/>
            </a:br>
            <a:r>
              <a:rPr lang="ru-RU" sz="3600" dirty="0"/>
              <a:t>некоторые из них контролируют значительную</a:t>
            </a:r>
            <a:br>
              <a:rPr lang="ru-RU" sz="3600" dirty="0"/>
            </a:br>
            <a:r>
              <a:rPr lang="ru-RU" sz="3600" dirty="0"/>
              <a:t>долю рынка. Продукция может быть как</a:t>
            </a:r>
            <a:br>
              <a:rPr lang="ru-RU" sz="3600" dirty="0"/>
            </a:br>
            <a:r>
              <a:rPr lang="ru-RU" sz="3600" dirty="0"/>
              <a:t>однородной, так и неоднородной, барьеры входа</a:t>
            </a:r>
            <a:br>
              <a:rPr lang="ru-RU" sz="3600" dirty="0"/>
            </a:br>
            <a:r>
              <a:rPr lang="ru-RU" sz="3600" dirty="0"/>
              <a:t>и выхода могут существовать и отсутствовать,</a:t>
            </a:r>
            <a:br>
              <a:rPr lang="ru-RU" sz="3600" dirty="0"/>
            </a:br>
            <a:r>
              <a:rPr lang="ru-RU" sz="3600" dirty="0"/>
              <a:t>полная информация не является всегда доступной</a:t>
            </a:r>
            <a:br>
              <a:rPr lang="ru-RU" sz="3600" dirty="0"/>
            </a:br>
            <a:r>
              <a:rPr lang="ru-RU" sz="3600" dirty="0"/>
              <a:t>покупателям и продавцам.</a:t>
            </a:r>
            <a:br>
              <a:rPr lang="ru-RU" sz="3600" dirty="0"/>
            </a:br>
            <a:endParaRPr lang="en-US" sz="3600" dirty="0"/>
          </a:p>
        </p:txBody>
      </p:sp>
    </p:spTree>
    <p:extLst>
      <p:ext uri="{BB962C8B-B14F-4D97-AF65-F5344CB8AC3E}">
        <p14:creationId xmlns:p14="http://schemas.microsoft.com/office/powerpoint/2010/main" val="2923117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Монополистическая  конкуренция</a:t>
            </a:r>
            <a:endParaRPr lang="en-US" dirty="0"/>
          </a:p>
        </p:txBody>
      </p:sp>
      <p:sp>
        <p:nvSpPr>
          <p:cNvPr id="3" name="Объект 2"/>
          <p:cNvSpPr>
            <a:spLocks noGrp="1"/>
          </p:cNvSpPr>
          <p:nvPr>
            <p:ph idx="1"/>
          </p:nvPr>
        </p:nvSpPr>
        <p:spPr/>
        <p:txBody>
          <a:bodyPr>
            <a:normAutofit/>
          </a:bodyPr>
          <a:lstStyle/>
          <a:p>
            <a:r>
              <a:rPr lang="ru-RU" sz="3600" dirty="0"/>
              <a:t>При </a:t>
            </a:r>
            <a:r>
              <a:rPr lang="ru-RU" sz="3600" b="1" dirty="0"/>
              <a:t>монополистической конкуренции </a:t>
            </a:r>
            <a:r>
              <a:rPr lang="ru-RU" sz="3600" dirty="0"/>
              <a:t>на рынке</a:t>
            </a:r>
            <a:br>
              <a:rPr lang="ru-RU" sz="3600" dirty="0"/>
            </a:br>
            <a:r>
              <a:rPr lang="ru-RU" sz="3600" dirty="0"/>
              <a:t>существует множество фирм, ни одна из которых</a:t>
            </a:r>
            <a:br>
              <a:rPr lang="ru-RU" sz="3600" dirty="0"/>
            </a:br>
            <a:r>
              <a:rPr lang="ru-RU" sz="3600" dirty="0"/>
              <a:t>не имеет значительной доли на рынке, а также</a:t>
            </a:r>
            <a:br>
              <a:rPr lang="ru-RU" sz="3600" dirty="0"/>
            </a:br>
            <a:r>
              <a:rPr lang="ru-RU" sz="3600" dirty="0"/>
              <a:t>легкость входа и выхода. </a:t>
            </a:r>
          </a:p>
          <a:p>
            <a:r>
              <a:rPr lang="ru-RU" sz="3600" dirty="0"/>
              <a:t>Но в отличие от совершенной конкуренции, продукция фирм не однородна, а уникальна.</a:t>
            </a:r>
            <a:br>
              <a:rPr lang="ru-RU" sz="3600" dirty="0"/>
            </a:br>
            <a:endParaRPr lang="en-US" sz="3600" dirty="0"/>
          </a:p>
        </p:txBody>
      </p:sp>
    </p:spTree>
    <p:extLst>
      <p:ext uri="{BB962C8B-B14F-4D97-AF65-F5344CB8AC3E}">
        <p14:creationId xmlns:p14="http://schemas.microsoft.com/office/powerpoint/2010/main" val="2621454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0654"/>
            <a:ext cx="10515600" cy="6066263"/>
          </a:xfrm>
        </p:spPr>
        <p:txBody>
          <a:bodyPr>
            <a:noAutofit/>
          </a:bodyPr>
          <a:lstStyle/>
          <a:p>
            <a:r>
              <a:rPr lang="ru-RU" sz="3200" b="1" dirty="0"/>
              <a:t>Олигополия </a:t>
            </a:r>
            <a:r>
              <a:rPr lang="ru-RU" sz="3200" dirty="0"/>
              <a:t>и </a:t>
            </a:r>
            <a:r>
              <a:rPr lang="ru-RU" sz="3200" b="1" dirty="0"/>
              <a:t>монополистическая конкуренция</a:t>
            </a:r>
            <a:br>
              <a:rPr lang="ru-RU" sz="3200" dirty="0"/>
            </a:br>
            <a:r>
              <a:rPr lang="ru-RU" sz="3200" dirty="0"/>
              <a:t>описывают множество реально существующих рынков.</a:t>
            </a:r>
            <a:br>
              <a:rPr lang="ru-RU" sz="3200" dirty="0"/>
            </a:br>
            <a:endParaRPr lang="ru-RU" sz="3200" dirty="0"/>
          </a:p>
          <a:p>
            <a:r>
              <a:rPr lang="ru-RU" sz="3200" dirty="0"/>
              <a:t>Для олигополии это производство и переработка нефти,</a:t>
            </a:r>
            <a:br>
              <a:rPr lang="ru-RU" sz="3200" dirty="0"/>
            </a:br>
            <a:r>
              <a:rPr lang="ru-RU" sz="3200" dirty="0"/>
              <a:t>цветных металлов, телевидение. </a:t>
            </a:r>
          </a:p>
          <a:p>
            <a:r>
              <a:rPr lang="ru-RU" sz="3200" dirty="0"/>
              <a:t>Характеристики</a:t>
            </a:r>
            <a:r>
              <a:rPr lang="en-US" sz="3200" dirty="0"/>
              <a:t> </a:t>
            </a:r>
            <a:r>
              <a:rPr lang="ru-RU" sz="3200" dirty="0"/>
              <a:t>монополистической конкуренции соответствуют рынкам</a:t>
            </a:r>
            <a:r>
              <a:rPr lang="en-US" sz="3200" dirty="0"/>
              <a:t> </a:t>
            </a:r>
            <a:r>
              <a:rPr lang="ru-RU" sz="3200" dirty="0"/>
              <a:t>ресторанов, производителей одежды, бытовых услуг.</a:t>
            </a:r>
            <a:br>
              <a:rPr lang="ru-RU" sz="3200" dirty="0"/>
            </a:br>
            <a:r>
              <a:rPr lang="ru-RU" sz="3200" b="1" dirty="0"/>
              <a:t>Совершенная конкуренция </a:t>
            </a:r>
            <a:r>
              <a:rPr lang="ru-RU" sz="3200" dirty="0"/>
              <a:t>и </a:t>
            </a:r>
            <a:r>
              <a:rPr lang="ru-RU" sz="3200" b="1" dirty="0"/>
              <a:t>монополия </a:t>
            </a:r>
            <a:r>
              <a:rPr lang="ru-RU" sz="3200" dirty="0"/>
              <a:t>как рыночные</a:t>
            </a:r>
            <a:br>
              <a:rPr lang="ru-RU" sz="3200" dirty="0"/>
            </a:br>
            <a:r>
              <a:rPr lang="ru-RU" sz="3200" dirty="0"/>
              <a:t>структуры не описывают сколько-нибудь большое число</a:t>
            </a:r>
            <a:br>
              <a:rPr lang="ru-RU" sz="3200" dirty="0"/>
            </a:br>
            <a:r>
              <a:rPr lang="ru-RU" sz="3200" dirty="0"/>
              <a:t>реально существующих рынков, они представляют собой идеальные типы рыночных структур.</a:t>
            </a:r>
            <a:br>
              <a:rPr lang="ru-RU" sz="3200" dirty="0"/>
            </a:br>
            <a:br>
              <a:rPr lang="ru-RU" sz="3200" dirty="0"/>
            </a:br>
            <a:br>
              <a:rPr lang="ru-RU" sz="3200" dirty="0"/>
            </a:br>
            <a:endParaRPr lang="en-US" sz="3200" dirty="0"/>
          </a:p>
        </p:txBody>
      </p:sp>
    </p:spTree>
    <p:extLst>
      <p:ext uri="{BB962C8B-B14F-4D97-AF65-F5344CB8AC3E}">
        <p14:creationId xmlns:p14="http://schemas.microsoft.com/office/powerpoint/2010/main" val="1048177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2.МОДЕЛЬ РЫНКА СОВЕРШЕННОЙ КОНКУРЕНЦИИ</a:t>
            </a:r>
            <a:endParaRPr lang="en-US" dirty="0"/>
          </a:p>
        </p:txBody>
      </p:sp>
      <p:sp>
        <p:nvSpPr>
          <p:cNvPr id="3" name="Объект 2"/>
          <p:cNvSpPr>
            <a:spLocks noGrp="1"/>
          </p:cNvSpPr>
          <p:nvPr>
            <p:ph idx="1"/>
          </p:nvPr>
        </p:nvSpPr>
        <p:spPr/>
        <p:txBody>
          <a:bodyPr/>
          <a:lstStyle/>
          <a:p>
            <a:r>
              <a:rPr lang="ru-RU" b="1" u="sng" dirty="0"/>
              <a:t>Чистая (совершенная) конкуренция </a:t>
            </a:r>
            <a:r>
              <a:rPr lang="en-US" b="1" u="sng" dirty="0"/>
              <a:t>(pure competition</a:t>
            </a:r>
            <a:r>
              <a:rPr lang="en-US" u="sng" dirty="0"/>
              <a:t>)</a:t>
            </a:r>
            <a:r>
              <a:rPr lang="ru-RU" u="sng" dirty="0"/>
              <a:t> - это конкуренция, которая происходит на рынке, где взаимодействует весьма большое число </a:t>
            </a:r>
            <a:r>
              <a:rPr lang="ru-RU" dirty="0"/>
              <a:t>фирм, производящих стандартные, однородные товары. В этих условиях любая фирма может вступить на рынок, здесь </a:t>
            </a:r>
            <a:r>
              <a:rPr lang="ru-RU" u="sng" dirty="0"/>
              <a:t>не осуществляется контроль за ценами.</a:t>
            </a:r>
          </a:p>
          <a:p>
            <a:r>
              <a:rPr lang="ru-RU" dirty="0"/>
              <a:t>На рынке чистой конкуренции ни один отдельный покупатель или продавец не оказывает большого влияния на уровень текущих рыночных цен товаров. Продавец не может запросить цену выше рыночной, так как покупатели могут свободно приобрести по ней любое необходимое им количество товара. </a:t>
            </a:r>
          </a:p>
          <a:p>
            <a:endParaRPr lang="en-US" dirty="0"/>
          </a:p>
        </p:txBody>
      </p:sp>
    </p:spTree>
    <p:extLst>
      <p:ext uri="{BB962C8B-B14F-4D97-AF65-F5344CB8AC3E}">
        <p14:creationId xmlns:p14="http://schemas.microsoft.com/office/powerpoint/2010/main" val="900315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ВОПРОСЫ</a:t>
            </a:r>
            <a:endParaRPr lang="en-US" dirty="0"/>
          </a:p>
        </p:txBody>
      </p:sp>
      <p:sp>
        <p:nvSpPr>
          <p:cNvPr id="3" name="Объект 2"/>
          <p:cNvSpPr>
            <a:spLocks noGrp="1"/>
          </p:cNvSpPr>
          <p:nvPr>
            <p:ph idx="1"/>
          </p:nvPr>
        </p:nvSpPr>
        <p:spPr/>
        <p:txBody>
          <a:bodyPr>
            <a:normAutofit/>
          </a:bodyPr>
          <a:lstStyle/>
          <a:p>
            <a:pPr marL="0" indent="0">
              <a:buNone/>
            </a:pPr>
            <a:r>
              <a:rPr lang="ru-RU" sz="3600" dirty="0">
                <a:latin typeface="Times New Roman" panose="02020603050405020304" pitchFamily="18" charset="0"/>
                <a:cs typeface="Times New Roman" panose="02020603050405020304" pitchFamily="18" charset="0"/>
              </a:rPr>
              <a:t>1. Конкурентная  структура  рынка</a:t>
            </a:r>
          </a:p>
          <a:p>
            <a:pPr marL="0" indent="0">
              <a:buNone/>
            </a:pPr>
            <a:r>
              <a:rPr lang="ru-RU" sz="3600" dirty="0">
                <a:latin typeface="Times New Roman" panose="02020603050405020304" pitchFamily="18" charset="0"/>
                <a:cs typeface="Times New Roman" panose="02020603050405020304" pitchFamily="18" charset="0"/>
              </a:rPr>
              <a:t>2. Модель  рынка  совершенной  конкуренции</a:t>
            </a:r>
          </a:p>
          <a:p>
            <a:pPr marL="0" indent="0">
              <a:buNone/>
            </a:pPr>
            <a:r>
              <a:rPr lang="ru-RU" sz="3600" dirty="0">
                <a:latin typeface="Times New Roman" panose="02020603050405020304" pitchFamily="18" charset="0"/>
                <a:cs typeface="Times New Roman" panose="02020603050405020304" pitchFamily="18" charset="0"/>
              </a:rPr>
              <a:t>3. Модель рынка чистой монополии</a:t>
            </a:r>
          </a:p>
          <a:p>
            <a:pPr marL="0" indent="0">
              <a:buNone/>
            </a:pPr>
            <a:r>
              <a:rPr lang="ru-RU" sz="3600" dirty="0">
                <a:latin typeface="Times New Roman" panose="02020603050405020304" pitchFamily="18" charset="0"/>
                <a:cs typeface="Times New Roman" panose="02020603050405020304" pitchFamily="18" charset="0"/>
              </a:rPr>
              <a:t>4. Модель олигополистического рынка</a:t>
            </a:r>
          </a:p>
          <a:p>
            <a:pPr marL="0" indent="0">
              <a:buNone/>
            </a:pPr>
            <a:r>
              <a:rPr lang="ru-RU" sz="3600" dirty="0">
                <a:latin typeface="Times New Roman" panose="02020603050405020304" pitchFamily="18" charset="0"/>
                <a:cs typeface="Times New Roman" panose="02020603050405020304" pitchFamily="18" charset="0"/>
              </a:rPr>
              <a:t>5. Модель рынка монополистической  конкуренции</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913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ПРИЗНАКИ  СОВЕРШЕННОЙ КОНКУРЕНЦИИ</a:t>
            </a:r>
            <a:br>
              <a:rPr lang="ru-RU" dirty="0"/>
            </a:br>
            <a:endParaRPr lang="en-US" dirty="0"/>
          </a:p>
        </p:txBody>
      </p:sp>
      <p:sp>
        <p:nvSpPr>
          <p:cNvPr id="3" name="Объект 2"/>
          <p:cNvSpPr>
            <a:spLocks noGrp="1"/>
          </p:cNvSpPr>
          <p:nvPr>
            <p:ph idx="1"/>
          </p:nvPr>
        </p:nvSpPr>
        <p:spPr>
          <a:xfrm>
            <a:off x="838200" y="1235034"/>
            <a:ext cx="10515600" cy="4941929"/>
          </a:xfrm>
        </p:spPr>
        <p:txBody>
          <a:bodyPr>
            <a:noAutofit/>
          </a:bodyPr>
          <a:lstStyle/>
          <a:p>
            <a:r>
              <a:rPr lang="ru-RU" sz="3600" dirty="0"/>
              <a:t>1.На рынке присутствуют одновременно</a:t>
            </a:r>
            <a:br>
              <a:rPr lang="ru-RU" sz="3600" dirty="0"/>
            </a:br>
            <a:r>
              <a:rPr lang="ru-RU" sz="3600" dirty="0"/>
              <a:t>множество фирм, ни одна из которых не</a:t>
            </a:r>
            <a:br>
              <a:rPr lang="ru-RU" sz="3600" dirty="0"/>
            </a:br>
            <a:r>
              <a:rPr lang="ru-RU" sz="3600" dirty="0"/>
              <a:t>занимает значительной доли рынка.</a:t>
            </a:r>
            <a:endParaRPr lang="en-US" sz="3600" dirty="0"/>
          </a:p>
          <a:p>
            <a:r>
              <a:rPr lang="ru-RU" sz="3600" dirty="0"/>
              <a:t>2. Продукция является однородной.</a:t>
            </a:r>
            <a:endParaRPr lang="en-US" sz="3600" dirty="0"/>
          </a:p>
          <a:p>
            <a:r>
              <a:rPr lang="ru-RU" sz="3600" dirty="0"/>
              <a:t>3. Вход и выход из отрасли не связан с какими-</a:t>
            </a:r>
            <a:br>
              <a:rPr lang="ru-RU" sz="3600" dirty="0"/>
            </a:br>
            <a:r>
              <a:rPr lang="ru-RU" sz="3600" dirty="0"/>
              <a:t>либо трудностями.</a:t>
            </a:r>
            <a:endParaRPr lang="en-US" sz="3600" dirty="0"/>
          </a:p>
          <a:p>
            <a:r>
              <a:rPr lang="ru-RU" sz="3600" dirty="0"/>
              <a:t>4. Покупатели и продавцы обладают всей</a:t>
            </a:r>
            <a:br>
              <a:rPr lang="ru-RU" sz="3600" dirty="0"/>
            </a:br>
            <a:r>
              <a:rPr lang="ru-RU" sz="3600" dirty="0"/>
              <a:t>необходимой информацией и имеют к ней</a:t>
            </a:r>
            <a:br>
              <a:rPr lang="ru-RU" sz="3600" dirty="0"/>
            </a:br>
            <a:r>
              <a:rPr lang="ru-RU" sz="3600" dirty="0"/>
              <a:t>равный доступ.</a:t>
            </a:r>
            <a:br>
              <a:rPr lang="ru-RU" sz="3600" dirty="0"/>
            </a:br>
            <a:endParaRPr lang="en-US" sz="3600" dirty="0"/>
          </a:p>
        </p:txBody>
      </p:sp>
    </p:spTree>
    <p:extLst>
      <p:ext uri="{BB962C8B-B14F-4D97-AF65-F5344CB8AC3E}">
        <p14:creationId xmlns:p14="http://schemas.microsoft.com/office/powerpoint/2010/main" val="2150613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Модель рынка совершенной конкуренции</a:t>
            </a:r>
            <a:br>
              <a:rPr lang="ru-RU" dirty="0"/>
            </a:br>
            <a:br>
              <a:rPr lang="ru-RU" dirty="0"/>
            </a:br>
            <a:endParaRPr lang="en-US" dirty="0"/>
          </a:p>
        </p:txBody>
      </p:sp>
      <p:sp>
        <p:nvSpPr>
          <p:cNvPr id="3" name="Объект 2"/>
          <p:cNvSpPr>
            <a:spLocks noGrp="1"/>
          </p:cNvSpPr>
          <p:nvPr>
            <p:ph idx="1"/>
          </p:nvPr>
        </p:nvSpPr>
        <p:spPr/>
        <p:txBody>
          <a:bodyPr>
            <a:normAutofit/>
          </a:bodyPr>
          <a:lstStyle/>
          <a:p>
            <a:r>
              <a:rPr lang="ru-RU" sz="4000" dirty="0"/>
              <a:t>В условиях совершенной конкуренции в</a:t>
            </a:r>
            <a:br>
              <a:rPr lang="ru-RU" sz="4000" dirty="0"/>
            </a:br>
            <a:r>
              <a:rPr lang="ru-RU" sz="4000" dirty="0"/>
              <a:t>долгосрочном периоде соблюдается равенство</a:t>
            </a:r>
            <a:br>
              <a:rPr lang="ru-RU" sz="4000" dirty="0"/>
            </a:br>
            <a:r>
              <a:rPr lang="ru-RU" sz="4000" b="1" dirty="0"/>
              <a:t>MR = МС = АС = Р</a:t>
            </a:r>
            <a:br>
              <a:rPr lang="ru-RU" sz="4000" b="1" dirty="0"/>
            </a:br>
            <a:endParaRPr lang="en-US" sz="4000" b="1" dirty="0"/>
          </a:p>
        </p:txBody>
      </p:sp>
    </p:spTree>
    <p:extLst>
      <p:ext uri="{BB962C8B-B14F-4D97-AF65-F5344CB8AC3E}">
        <p14:creationId xmlns:p14="http://schemas.microsoft.com/office/powerpoint/2010/main" val="2688530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Положение равновесия конкурентной фирмы в</a:t>
            </a:r>
            <a:br>
              <a:rPr lang="ru-RU" dirty="0"/>
            </a:br>
            <a:r>
              <a:rPr lang="ru-RU" dirty="0"/>
              <a:t>долгосрочном периоде</a:t>
            </a:r>
            <a:br>
              <a:rPr lang="ru-RU" dirty="0"/>
            </a:br>
            <a:endParaRPr lang="en-US" dirty="0"/>
          </a:p>
        </p:txBody>
      </p:sp>
      <p:pic>
        <p:nvPicPr>
          <p:cNvPr id="4" name="Объект 3"/>
          <p:cNvPicPr>
            <a:picLocks noGrp="1" noChangeAspect="1"/>
          </p:cNvPicPr>
          <p:nvPr>
            <p:ph idx="1"/>
          </p:nvPr>
        </p:nvPicPr>
        <p:blipFill>
          <a:blip r:embed="rId2"/>
          <a:stretch>
            <a:fillRect/>
          </a:stretch>
        </p:blipFill>
        <p:spPr>
          <a:xfrm>
            <a:off x="2576945" y="1413163"/>
            <a:ext cx="5700156" cy="4762005"/>
          </a:xfrm>
          <a:prstGeom prst="rect">
            <a:avLst/>
          </a:prstGeom>
        </p:spPr>
      </p:pic>
    </p:spTree>
    <p:extLst>
      <p:ext uri="{BB962C8B-B14F-4D97-AF65-F5344CB8AC3E}">
        <p14:creationId xmlns:p14="http://schemas.microsoft.com/office/powerpoint/2010/main" val="2681326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Нулевая экономическая прибыль в долгосрочном  периоде</a:t>
            </a:r>
            <a:br>
              <a:rPr lang="ru-RU" dirty="0"/>
            </a:br>
            <a:endParaRPr lang="en-US" dirty="0"/>
          </a:p>
        </p:txBody>
      </p:sp>
      <p:sp>
        <p:nvSpPr>
          <p:cNvPr id="3" name="Объект 2"/>
          <p:cNvSpPr>
            <a:spLocks noGrp="1"/>
          </p:cNvSpPr>
          <p:nvPr>
            <p:ph idx="1"/>
          </p:nvPr>
        </p:nvSpPr>
        <p:spPr>
          <a:xfrm>
            <a:off x="838200" y="1293541"/>
            <a:ext cx="10515600" cy="4883422"/>
          </a:xfrm>
        </p:spPr>
        <p:txBody>
          <a:bodyPr>
            <a:noAutofit/>
          </a:bodyPr>
          <a:lstStyle/>
          <a:p>
            <a:r>
              <a:rPr lang="ru-RU" sz="3600" dirty="0"/>
              <a:t>В течение короткого отрезка времени в условиях</a:t>
            </a:r>
            <a:br>
              <a:rPr lang="ru-RU" sz="3600" dirty="0"/>
            </a:br>
            <a:r>
              <a:rPr lang="ru-RU" sz="3600" dirty="0"/>
              <a:t>совершенной конкуренции фирма может получать</a:t>
            </a:r>
            <a:br>
              <a:rPr lang="ru-RU" sz="3600" dirty="0"/>
            </a:br>
            <a:r>
              <a:rPr lang="ru-RU" sz="3600" dirty="0"/>
              <a:t>прибыли или нести убытки. </a:t>
            </a:r>
          </a:p>
          <a:p>
            <a:r>
              <a:rPr lang="ru-RU" sz="3600" dirty="0"/>
              <a:t>Однако для длительного периода такая предпосылка нереальна, так как в условиях свободного входа и выхода из отрасли слишком высокая прибыль привлекает в данную отрасль другие фирмы, а убыточные фирмы разоряются и уходят из отрасли.</a:t>
            </a:r>
            <a:br>
              <a:rPr lang="ru-RU" sz="3600" dirty="0"/>
            </a:br>
            <a:endParaRPr lang="en-US" sz="3600" dirty="0"/>
          </a:p>
        </p:txBody>
      </p:sp>
    </p:spTree>
    <p:extLst>
      <p:ext uri="{BB962C8B-B14F-4D97-AF65-F5344CB8AC3E}">
        <p14:creationId xmlns:p14="http://schemas.microsoft.com/office/powerpoint/2010/main" val="476896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Эффективность совершенной конкуренции</a:t>
            </a:r>
            <a:br>
              <a:rPr lang="ru-RU" dirty="0"/>
            </a:br>
            <a:br>
              <a:rPr lang="ru-RU" dirty="0"/>
            </a:br>
            <a:endParaRPr lang="en-US" dirty="0"/>
          </a:p>
        </p:txBody>
      </p:sp>
      <p:sp>
        <p:nvSpPr>
          <p:cNvPr id="3" name="Объект 2"/>
          <p:cNvSpPr>
            <a:spLocks noGrp="1"/>
          </p:cNvSpPr>
          <p:nvPr>
            <p:ph idx="1"/>
          </p:nvPr>
        </p:nvSpPr>
        <p:spPr>
          <a:xfrm>
            <a:off x="312234" y="1003610"/>
            <a:ext cx="11597268" cy="5173353"/>
          </a:xfrm>
        </p:spPr>
        <p:txBody>
          <a:bodyPr>
            <a:noAutofit/>
          </a:bodyPr>
          <a:lstStyle/>
          <a:p>
            <a:r>
              <a:rPr lang="ru-RU" sz="3600" dirty="0"/>
              <a:t>Совершенная конкуренция помогает распределить</a:t>
            </a:r>
            <a:br>
              <a:rPr lang="ru-RU" sz="3600" dirty="0"/>
            </a:br>
            <a:r>
              <a:rPr lang="ru-RU" sz="3600" dirty="0"/>
              <a:t>ограниченные ресурсы таким образом, чтобы достичь максимального удовлетворения потребностей. Это обеспечивается при условии, когда    </a:t>
            </a:r>
            <a:r>
              <a:rPr lang="ru-RU" sz="3600" b="1" dirty="0"/>
              <a:t>Р = МС</a:t>
            </a:r>
            <a:r>
              <a:rPr lang="ru-RU" sz="3600" dirty="0"/>
              <a:t>. </a:t>
            </a:r>
          </a:p>
          <a:p>
            <a:r>
              <a:rPr lang="ru-RU" sz="3600" dirty="0"/>
              <a:t>При этом достигается не только высокая эффективность распределения ресурсов, но и максимальная производственная эффективность. </a:t>
            </a:r>
          </a:p>
          <a:p>
            <a:r>
              <a:rPr lang="ru-RU" sz="3600" dirty="0"/>
              <a:t>Совершенная конкуренция заставляет фирмы производить продукцию с минимальными средними издержками и продавать ее за цену, соответствующую этим издержкам.</a:t>
            </a:r>
            <a:endParaRPr lang="en-US" sz="3600" dirty="0"/>
          </a:p>
        </p:txBody>
      </p:sp>
    </p:spTree>
    <p:extLst>
      <p:ext uri="{BB962C8B-B14F-4D97-AF65-F5344CB8AC3E}">
        <p14:creationId xmlns:p14="http://schemas.microsoft.com/office/powerpoint/2010/main" val="1235514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Правило максимизации прибыли для  конкурентной  фирмы</a:t>
            </a:r>
            <a:endParaRPr lang="en-US" dirty="0"/>
          </a:p>
        </p:txBody>
      </p:sp>
      <p:sp>
        <p:nvSpPr>
          <p:cNvPr id="3" name="Объект 2"/>
          <p:cNvSpPr>
            <a:spLocks noGrp="1"/>
          </p:cNvSpPr>
          <p:nvPr>
            <p:ph idx="1"/>
          </p:nvPr>
        </p:nvSpPr>
        <p:spPr/>
        <p:txBody>
          <a:bodyPr/>
          <a:lstStyle/>
          <a:p>
            <a:r>
              <a:rPr lang="ru-RU" dirty="0"/>
              <a:t>совокупная прибыль совершенно  конкурентной фирмы достигает  своего наибольшего значения при таком объеме  производства, когда ее предельные  издержки равны рыночной цене</a:t>
            </a:r>
          </a:p>
          <a:p>
            <a:r>
              <a:rPr lang="ru-RU" dirty="0"/>
              <a:t>  				</a:t>
            </a:r>
            <a:r>
              <a:rPr lang="ru-RU" sz="3600" b="1" dirty="0">
                <a:latin typeface="Times New Roman" panose="02020603050405020304" pitchFamily="18" charset="0"/>
                <a:cs typeface="Times New Roman" panose="02020603050405020304" pitchFamily="18" charset="0"/>
              </a:rPr>
              <a:t>МС = Р</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471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ctr" eaLnBrk="1" hangingPunct="1">
              <a:defRPr/>
            </a:pPr>
            <a:r>
              <a:rPr lang="ru-RU" altLang="en-US" sz="3600" b="1" i="1">
                <a:solidFill>
                  <a:srgbClr val="CC0099"/>
                </a:solidFill>
                <a:effectLst>
                  <a:outerShdw blurRad="38100" dist="38100" dir="2700000" algn="tl">
                    <a:srgbClr val="C0C0C0"/>
                  </a:outerShdw>
                </a:effectLst>
              </a:rPr>
              <a:t>Условие совершенной конкуренции</a:t>
            </a:r>
          </a:p>
        </p:txBody>
      </p:sp>
      <p:sp>
        <p:nvSpPr>
          <p:cNvPr id="10243" name="Rectangle 3"/>
          <p:cNvSpPr>
            <a:spLocks noGrp="1" noChangeArrowheads="1"/>
          </p:cNvSpPr>
          <p:nvPr>
            <p:ph idx="1"/>
          </p:nvPr>
        </p:nvSpPr>
        <p:spPr/>
        <p:txBody>
          <a:bodyPr>
            <a:noAutofit/>
          </a:bodyPr>
          <a:lstStyle/>
          <a:p>
            <a:pPr eaLnBrk="1" hangingPunct="1">
              <a:lnSpc>
                <a:spcPct val="80000"/>
              </a:lnSpc>
            </a:pPr>
            <a:r>
              <a:rPr lang="ru-RU" altLang="en-US" sz="3600" dirty="0"/>
              <a:t>Конкуренция является одним из основных условий для развития рыночной экономики.</a:t>
            </a:r>
          </a:p>
          <a:p>
            <a:pPr eaLnBrk="1" hangingPunct="1">
              <a:lnSpc>
                <a:spcPct val="80000"/>
              </a:lnSpc>
            </a:pPr>
            <a:r>
              <a:rPr lang="ru-RU" altLang="en-US" sz="3600" dirty="0"/>
              <a:t> По мнению ведущих экономистов, существуют </a:t>
            </a:r>
            <a:r>
              <a:rPr lang="ru-RU" altLang="en-US" sz="3600" b="1" dirty="0"/>
              <a:t>несколько условий совершенной конкуренции</a:t>
            </a:r>
            <a:r>
              <a:rPr lang="ru-RU" altLang="en-US" sz="3600" dirty="0"/>
              <a:t>, при выполнении которых возможно значительно ускорение развития экономики. </a:t>
            </a:r>
          </a:p>
        </p:txBody>
      </p:sp>
    </p:spTree>
    <p:extLst>
      <p:ext uri="{BB962C8B-B14F-4D97-AF65-F5344CB8AC3E}">
        <p14:creationId xmlns:p14="http://schemas.microsoft.com/office/powerpoint/2010/main" val="1483634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ru-RU" altLang="en-US"/>
              <a:t>   </a:t>
            </a:r>
          </a:p>
        </p:txBody>
      </p:sp>
      <p:sp>
        <p:nvSpPr>
          <p:cNvPr id="12291" name="Rectangle 3"/>
          <p:cNvSpPr>
            <a:spLocks noGrp="1" noChangeArrowheads="1"/>
          </p:cNvSpPr>
          <p:nvPr>
            <p:ph idx="1"/>
          </p:nvPr>
        </p:nvSpPr>
        <p:spPr>
          <a:xfrm>
            <a:off x="838200" y="713678"/>
            <a:ext cx="10515600" cy="5463285"/>
          </a:xfrm>
        </p:spPr>
        <p:txBody>
          <a:bodyPr>
            <a:normAutofit/>
          </a:bodyPr>
          <a:lstStyle/>
          <a:p>
            <a:r>
              <a:rPr lang="ru-RU" altLang="en-US" sz="3600" dirty="0"/>
              <a:t>Очевидно, что создание совершенной конкуренции на реальном рынке практически невозможно, но стремиться к созданию условий для идеальной конкуренции просто необходимо. </a:t>
            </a:r>
          </a:p>
          <a:p>
            <a:pPr eaLnBrk="1" hangingPunct="1"/>
            <a:r>
              <a:rPr lang="ru-RU" altLang="en-US" sz="3600" dirty="0"/>
              <a:t>В долгосрочном периоде фирмы могут входить в отрасль, либо покидать ее. </a:t>
            </a:r>
          </a:p>
          <a:p>
            <a:pPr eaLnBrk="1" hangingPunct="1"/>
            <a:r>
              <a:rPr lang="ru-RU" altLang="en-US" sz="3600" dirty="0"/>
              <a:t>В этот период равновесие совершенно  Конкурентной фирмы достигается, когда все фирмы отрасли получают нулевую прибыль.</a:t>
            </a:r>
          </a:p>
        </p:txBody>
      </p:sp>
    </p:spTree>
    <p:extLst>
      <p:ext uri="{BB962C8B-B14F-4D97-AF65-F5344CB8AC3E}">
        <p14:creationId xmlns:p14="http://schemas.microsoft.com/office/powerpoint/2010/main" val="3455866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3. МОДЕЛЬ РЫНКА  ЧИСТОЙ МОНОПОЛИИ</a:t>
            </a:r>
            <a:endParaRPr lang="en-US" dirty="0"/>
          </a:p>
        </p:txBody>
      </p:sp>
      <p:sp>
        <p:nvSpPr>
          <p:cNvPr id="3" name="Объект 2"/>
          <p:cNvSpPr>
            <a:spLocks noGrp="1"/>
          </p:cNvSpPr>
          <p:nvPr>
            <p:ph idx="1"/>
          </p:nvPr>
        </p:nvSpPr>
        <p:spPr>
          <a:xfrm>
            <a:off x="838200" y="1690688"/>
            <a:ext cx="10515600" cy="4486275"/>
          </a:xfrm>
        </p:spPr>
        <p:txBody>
          <a:bodyPr>
            <a:noAutofit/>
          </a:bodyPr>
          <a:lstStyle/>
          <a:p>
            <a:r>
              <a:rPr lang="ru-RU" sz="3600" dirty="0"/>
              <a:t>Полной противоположностью совершенной</a:t>
            </a:r>
            <a:br>
              <a:rPr lang="ru-RU" sz="3600" dirty="0"/>
            </a:br>
            <a:r>
              <a:rPr lang="ru-RU" sz="3600" dirty="0"/>
              <a:t>конкуренции является </a:t>
            </a:r>
            <a:endParaRPr lang="en-US" sz="3600" dirty="0"/>
          </a:p>
          <a:p>
            <a:pPr marL="0" indent="0">
              <a:buNone/>
            </a:pPr>
            <a:r>
              <a:rPr lang="en-US" sz="3600" b="1" dirty="0"/>
              <a:t>		</a:t>
            </a:r>
            <a:r>
              <a:rPr lang="ru-RU" sz="3600" b="1" dirty="0"/>
              <a:t>чистая монополия </a:t>
            </a:r>
            <a:r>
              <a:rPr lang="en-US" sz="3600" b="1" dirty="0"/>
              <a:t>(pure monopoly)</a:t>
            </a:r>
            <a:br>
              <a:rPr lang="ru-RU" sz="3600" dirty="0"/>
            </a:br>
            <a:r>
              <a:rPr lang="ru-RU" sz="3600" dirty="0"/>
              <a:t>•</a:t>
            </a:r>
            <a:r>
              <a:rPr lang="ru-RU" sz="3600" b="1" dirty="0"/>
              <a:t>Монополия </a:t>
            </a:r>
            <a:r>
              <a:rPr lang="ru-RU" sz="3600" dirty="0"/>
              <a:t>представляет собой рынок, на</a:t>
            </a:r>
            <a:br>
              <a:rPr lang="ru-RU" sz="3600" dirty="0"/>
            </a:br>
            <a:r>
              <a:rPr lang="ru-RU" sz="3600" dirty="0"/>
              <a:t>котором одна фирма является единственным</a:t>
            </a:r>
            <a:br>
              <a:rPr lang="ru-RU" sz="3600" dirty="0"/>
            </a:br>
            <a:r>
              <a:rPr lang="ru-RU" sz="3600" dirty="0"/>
              <a:t>продавцом некоего продукта, не имеющего</a:t>
            </a:r>
            <a:br>
              <a:rPr lang="ru-RU" sz="3600" dirty="0"/>
            </a:br>
            <a:r>
              <a:rPr lang="ru-RU" sz="3600" dirty="0"/>
              <a:t>субститутов. </a:t>
            </a:r>
          </a:p>
          <a:p>
            <a:r>
              <a:rPr lang="ru-RU" sz="3600" dirty="0"/>
              <a:t>Существуют практически непреодолимые барьеры на входе и некоторые ограничения на доступность информации.</a:t>
            </a:r>
            <a:br>
              <a:rPr lang="ru-RU" sz="3600" dirty="0"/>
            </a:br>
            <a:endParaRPr lang="en-US" sz="3600" dirty="0"/>
          </a:p>
        </p:txBody>
      </p:sp>
    </p:spTree>
    <p:extLst>
      <p:ext uri="{BB962C8B-B14F-4D97-AF65-F5344CB8AC3E}">
        <p14:creationId xmlns:p14="http://schemas.microsoft.com/office/powerpoint/2010/main" val="4275483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4" name="Объект 3"/>
          <p:cNvPicPr>
            <a:picLocks noGrp="1" noChangeAspect="1"/>
          </p:cNvPicPr>
          <p:nvPr>
            <p:ph idx="1"/>
          </p:nvPr>
        </p:nvPicPr>
        <p:blipFill>
          <a:blip r:embed="rId2"/>
          <a:stretch>
            <a:fillRect/>
          </a:stretch>
        </p:blipFill>
        <p:spPr>
          <a:xfrm>
            <a:off x="617517" y="237506"/>
            <a:ext cx="10379095" cy="6341424"/>
          </a:xfrm>
          <a:prstGeom prst="rect">
            <a:avLst/>
          </a:prstGeom>
        </p:spPr>
      </p:pic>
    </p:spTree>
    <p:extLst>
      <p:ext uri="{BB962C8B-B14F-4D97-AF65-F5344CB8AC3E}">
        <p14:creationId xmlns:p14="http://schemas.microsoft.com/office/powerpoint/2010/main" val="3310870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800" dirty="0"/>
              <a:t>1. Конкурентная  структура  рынка</a:t>
            </a:r>
            <a:endParaRPr lang="en-US" sz="4800" dirty="0"/>
          </a:p>
        </p:txBody>
      </p:sp>
      <p:pic>
        <p:nvPicPr>
          <p:cNvPr id="4" name="Объект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7755" y="1825625"/>
            <a:ext cx="5796490" cy="4351338"/>
          </a:xfrm>
        </p:spPr>
      </p:pic>
    </p:spTree>
    <p:extLst>
      <p:ext uri="{BB962C8B-B14F-4D97-AF65-F5344CB8AC3E}">
        <p14:creationId xmlns:p14="http://schemas.microsoft.com/office/powerpoint/2010/main" val="3113522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title"/>
          </p:nvPr>
        </p:nvSpPr>
        <p:spPr/>
        <p:txBody>
          <a:bodyPr/>
          <a:lstStyle/>
          <a:p>
            <a:pPr eaLnBrk="1" hangingPunct="1"/>
            <a:endParaRPr lang="en-US" altLang="en-US"/>
          </a:p>
        </p:txBody>
      </p:sp>
      <p:pic>
        <p:nvPicPr>
          <p:cNvPr id="9219" name="Picture 2" descr="C:\Users\Ekaterina\Desktop\Слайд экономик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4" y="4762"/>
            <a:ext cx="10587035"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Box 6"/>
          <p:cNvSpPr txBox="1">
            <a:spLocks noChangeArrowheads="1"/>
          </p:cNvSpPr>
          <p:nvPr/>
        </p:nvSpPr>
        <p:spPr bwMode="auto">
          <a:xfrm>
            <a:off x="1703389" y="115889"/>
            <a:ext cx="8785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9221" name="TextBox 7"/>
          <p:cNvSpPr txBox="1">
            <a:spLocks noChangeArrowheads="1"/>
          </p:cNvSpPr>
          <p:nvPr/>
        </p:nvSpPr>
        <p:spPr bwMode="auto">
          <a:xfrm>
            <a:off x="1847851" y="280988"/>
            <a:ext cx="8424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en-US" b="1"/>
              <a:t>Чистая монополия</a:t>
            </a:r>
          </a:p>
        </p:txBody>
      </p:sp>
      <p:sp>
        <p:nvSpPr>
          <p:cNvPr id="9222" name="TextBox 8"/>
          <p:cNvSpPr txBox="1">
            <a:spLocks noChangeArrowheads="1"/>
          </p:cNvSpPr>
          <p:nvPr/>
        </p:nvSpPr>
        <p:spPr bwMode="auto">
          <a:xfrm>
            <a:off x="2135188" y="1916114"/>
            <a:ext cx="7848600" cy="412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800" dirty="0"/>
              <a:t> </a:t>
            </a:r>
          </a:p>
          <a:p>
            <a:pPr>
              <a:spcBef>
                <a:spcPct val="0"/>
              </a:spcBef>
              <a:buNone/>
            </a:pPr>
            <a:r>
              <a:rPr lang="ru-RU" altLang="en-US" sz="3600" b="1" dirty="0"/>
              <a:t>Чистая монополия </a:t>
            </a:r>
            <a:r>
              <a:rPr lang="en-US" sz="3600" b="1" dirty="0"/>
              <a:t>(pure monopoly)</a:t>
            </a:r>
            <a:br>
              <a:rPr lang="ru-RU" sz="3600" dirty="0"/>
            </a:br>
            <a:r>
              <a:rPr lang="ru-RU" altLang="en-US" sz="3600" dirty="0"/>
              <a:t>- рынок, на котором действует одна фирма, являющаяся единственным производителем товара или услуги, не имеющих аналогов и близких товаров-заменителей.</a:t>
            </a:r>
          </a:p>
          <a:p>
            <a:pPr eaLnBrk="1" hangingPunct="1">
              <a:spcBef>
                <a:spcPct val="0"/>
              </a:spcBef>
              <a:buFontTx/>
              <a:buNone/>
            </a:pPr>
            <a:endParaRPr lang="ru-RU" altLang="en-US" sz="1800" dirty="0"/>
          </a:p>
        </p:txBody>
      </p:sp>
    </p:spTree>
    <p:extLst>
      <p:ext uri="{BB962C8B-B14F-4D97-AF65-F5344CB8AC3E}">
        <p14:creationId xmlns:p14="http://schemas.microsoft.com/office/powerpoint/2010/main" val="982925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15636"/>
            <a:ext cx="10515600" cy="5761327"/>
          </a:xfrm>
        </p:spPr>
        <p:txBody>
          <a:bodyPr/>
          <a:lstStyle/>
          <a:p>
            <a:r>
              <a:rPr lang="ru-RU" b="1" u="sng" dirty="0">
                <a:latin typeface="Times New Roman" panose="02020603050405020304" pitchFamily="18" charset="0"/>
                <a:cs typeface="Times New Roman" panose="02020603050405020304" pitchFamily="18" charset="0"/>
              </a:rPr>
              <a:t>Монополия закрытая </a:t>
            </a:r>
            <a:r>
              <a:rPr lang="ru-RU" dirty="0">
                <a:latin typeface="Times New Roman" panose="02020603050405020304" pitchFamily="18" charset="0"/>
                <a:cs typeface="Times New Roman" panose="02020603050405020304" pitchFamily="18" charset="0"/>
              </a:rPr>
              <a:t>– монополия защищенная от конкуренции с  помощью  юридических запретов и ограничений  (чаще всего  это государственная монополия)</a:t>
            </a:r>
          </a:p>
          <a:p>
            <a:r>
              <a:rPr lang="ru-RU" b="1" u="sng" dirty="0">
                <a:latin typeface="Times New Roman" panose="02020603050405020304" pitchFamily="18" charset="0"/>
                <a:cs typeface="Times New Roman" panose="02020603050405020304" pitchFamily="18" charset="0"/>
              </a:rPr>
              <a:t>Монополия  открытая </a:t>
            </a:r>
            <a:r>
              <a:rPr lang="ru-RU" dirty="0">
                <a:latin typeface="Times New Roman" panose="02020603050405020304" pitchFamily="18" charset="0"/>
                <a:cs typeface="Times New Roman" panose="02020603050405020304" pitchFamily="18" charset="0"/>
              </a:rPr>
              <a:t>– ситуация на рынке, в условиях которой  как  минимум одна компания на определенное время превращается  в единственного  поставщика  продукта, однако она специально не защищена о конкуренции.</a:t>
            </a:r>
          </a:p>
          <a:p>
            <a:r>
              <a:rPr lang="ru-RU" b="1" u="sng" dirty="0">
                <a:latin typeface="Times New Roman" panose="02020603050405020304" pitchFamily="18" charset="0"/>
                <a:cs typeface="Times New Roman" panose="02020603050405020304" pitchFamily="18" charset="0"/>
              </a:rPr>
              <a:t>Монопсония </a:t>
            </a:r>
            <a:r>
              <a:rPr lang="ru-RU" dirty="0">
                <a:latin typeface="Times New Roman" panose="02020603050405020304" pitchFamily="18" charset="0"/>
                <a:cs typeface="Times New Roman" panose="02020603050405020304" pitchFamily="18" charset="0"/>
              </a:rPr>
              <a:t>– рыночная ситуация, в  условиях которой  для  единственного покупателя предлагаются товары со стороны  множества продавцов.</a:t>
            </a:r>
          </a:p>
          <a:p>
            <a:r>
              <a:rPr lang="ru-RU" b="1" u="sng" dirty="0">
                <a:latin typeface="Times New Roman" panose="02020603050405020304" pitchFamily="18" charset="0"/>
                <a:cs typeface="Times New Roman" panose="02020603050405020304" pitchFamily="18" charset="0"/>
              </a:rPr>
              <a:t>Двухсторонняя  монополия </a:t>
            </a:r>
            <a:r>
              <a:rPr lang="ru-RU" dirty="0">
                <a:latin typeface="Times New Roman" panose="02020603050405020304" pitchFamily="18" charset="0"/>
                <a:cs typeface="Times New Roman" panose="02020603050405020304" pitchFamily="18" charset="0"/>
              </a:rPr>
              <a:t>– рынок, на котором  действует один покупатель и один продавец.</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3990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Заголовок 1"/>
          <p:cNvSpPr>
            <a:spLocks noGrp="1"/>
          </p:cNvSpPr>
          <p:nvPr>
            <p:ph type="ctrTitle"/>
          </p:nvPr>
        </p:nvSpPr>
        <p:spPr/>
        <p:txBody>
          <a:bodyPr/>
          <a:lstStyle/>
          <a:p>
            <a:pPr eaLnBrk="1" hangingPunct="1"/>
            <a:endParaRPr lang="en-US" altLang="en-US"/>
          </a:p>
        </p:txBody>
      </p:sp>
      <p:sp>
        <p:nvSpPr>
          <p:cNvPr id="3" name="Подзаголовок 2"/>
          <p:cNvSpPr>
            <a:spLocks noGrp="1"/>
          </p:cNvSpPr>
          <p:nvPr>
            <p:ph type="subTitle" idx="1"/>
          </p:nvPr>
        </p:nvSpPr>
        <p:spPr/>
        <p:txBody>
          <a:bodyPr rtlCol="0">
            <a:normAutofit/>
          </a:bodyPr>
          <a:lstStyle/>
          <a:p>
            <a:pPr>
              <a:defRPr/>
            </a:pPr>
            <a:endParaRPr lang="ru-RU"/>
          </a:p>
        </p:txBody>
      </p:sp>
      <p:pic>
        <p:nvPicPr>
          <p:cNvPr id="14340"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6537" y="0"/>
            <a:ext cx="919797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Box 4"/>
          <p:cNvSpPr txBox="1">
            <a:spLocks noChangeArrowheads="1"/>
          </p:cNvSpPr>
          <p:nvPr/>
        </p:nvSpPr>
        <p:spPr bwMode="auto">
          <a:xfrm>
            <a:off x="1543050" y="260351"/>
            <a:ext cx="9144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en-US" b="1"/>
              <a:t>Планета в лапах ста корпорации...</a:t>
            </a:r>
            <a:endParaRPr lang="ru-RU" altLang="en-US"/>
          </a:p>
          <a:p>
            <a:pPr eaLnBrk="1" hangingPunct="1">
              <a:spcBef>
                <a:spcPct val="0"/>
              </a:spcBef>
              <a:buFontTx/>
              <a:buNone/>
            </a:pPr>
            <a:endParaRPr lang="ru-RU" altLang="en-US" sz="1800"/>
          </a:p>
        </p:txBody>
      </p:sp>
      <p:sp>
        <p:nvSpPr>
          <p:cNvPr id="14342" name="TextBox 5"/>
          <p:cNvSpPr txBox="1">
            <a:spLocks noChangeArrowheads="1"/>
          </p:cNvSpPr>
          <p:nvPr/>
        </p:nvSpPr>
        <p:spPr bwMode="auto">
          <a:xfrm>
            <a:off x="1631951" y="1412875"/>
            <a:ext cx="4813454" cy="553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800" b="1" dirty="0"/>
              <a:t>Чистая монополия</a:t>
            </a:r>
            <a:r>
              <a:rPr lang="ru-RU" altLang="en-US" sz="2800" dirty="0"/>
              <a:t> – </a:t>
            </a:r>
          </a:p>
          <a:p>
            <a:pPr eaLnBrk="1" hangingPunct="1">
              <a:spcBef>
                <a:spcPct val="0"/>
              </a:spcBef>
              <a:buFontTx/>
              <a:buNone/>
            </a:pPr>
            <a:r>
              <a:rPr lang="ru-RU" altLang="en-US" sz="2800" dirty="0"/>
              <a:t>рынок, на котором действует одна фирма, являющаяся единственным производителем товара или услуги, не имеющих аналогов и близких товаров-заменителей.</a:t>
            </a:r>
          </a:p>
          <a:p>
            <a:pPr eaLnBrk="1" hangingPunct="1">
              <a:spcBef>
                <a:spcPct val="0"/>
              </a:spcBef>
              <a:buFontTx/>
              <a:buNone/>
            </a:pPr>
            <a:endParaRPr lang="ru-RU" altLang="en-US" sz="2800" dirty="0"/>
          </a:p>
          <a:p>
            <a:pPr eaLnBrk="1" hangingPunct="1">
              <a:spcBef>
                <a:spcPct val="0"/>
              </a:spcBef>
              <a:buFontTx/>
              <a:buNone/>
            </a:pPr>
            <a:r>
              <a:rPr lang="ru-RU" altLang="en-US" sz="2800" b="1" dirty="0"/>
              <a:t>Глобальную экономику контролирует небольшая группа компаний.</a:t>
            </a:r>
            <a:r>
              <a:rPr lang="ru-RU" altLang="en-US" sz="2800" dirty="0"/>
              <a:t> </a:t>
            </a:r>
          </a:p>
          <a:p>
            <a:pPr eaLnBrk="1" hangingPunct="1">
              <a:spcBef>
                <a:spcPct val="0"/>
              </a:spcBef>
              <a:buFontTx/>
              <a:buNone/>
            </a:pPr>
            <a:endParaRPr lang="ru-RU" altLang="en-US" sz="1800" dirty="0"/>
          </a:p>
        </p:txBody>
      </p:sp>
      <p:pic>
        <p:nvPicPr>
          <p:cNvPr id="143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0100" y="1628776"/>
            <a:ext cx="45466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4112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ltLang="en-US" dirty="0"/>
              <a:t> </a:t>
            </a:r>
          </a:p>
        </p:txBody>
      </p:sp>
      <p:sp>
        <p:nvSpPr>
          <p:cNvPr id="63491" name="Rectangle 3"/>
          <p:cNvSpPr>
            <a:spLocks noGrp="1" noChangeArrowheads="1"/>
          </p:cNvSpPr>
          <p:nvPr>
            <p:ph idx="1"/>
          </p:nvPr>
        </p:nvSpPr>
        <p:spPr>
          <a:xfrm>
            <a:off x="838200" y="936702"/>
            <a:ext cx="10515600" cy="5240261"/>
          </a:xfrm>
        </p:spPr>
        <p:txBody>
          <a:bodyPr>
            <a:normAutofit/>
          </a:bodyPr>
          <a:lstStyle/>
          <a:p>
            <a:pPr eaLnBrk="1" hangingPunct="1">
              <a:lnSpc>
                <a:spcPct val="80000"/>
              </a:lnSpc>
              <a:defRPr/>
            </a:pPr>
            <a:r>
              <a:rPr lang="ru-RU" altLang="en-US" sz="3600" dirty="0"/>
              <a:t>В долгосрочном периоде только чистая монополия может получать прибыль при условии равновесия. В условии несовершенной конкуренции как правило объем выпуска меньше чем в условие совершенной конкуренции , а цены выше. </a:t>
            </a:r>
          </a:p>
          <a:p>
            <a:pPr>
              <a:lnSpc>
                <a:spcPct val="80000"/>
              </a:lnSpc>
              <a:defRPr/>
            </a:pPr>
            <a:r>
              <a:rPr lang="ru-RU" altLang="en-US" sz="3600" b="1" i="1" u="sng" dirty="0">
                <a:effectLst>
                  <a:outerShdw blurRad="38100" dist="38100" dir="2700000" algn="tl">
                    <a:srgbClr val="C0C0C0"/>
                  </a:outerShdw>
                </a:effectLst>
              </a:rPr>
              <a:t>Естественная монополия</a:t>
            </a:r>
            <a:r>
              <a:rPr lang="ru-RU" altLang="en-US" sz="3600" u="sng" dirty="0"/>
              <a:t> </a:t>
            </a:r>
            <a:r>
              <a:rPr lang="ru-RU" altLang="en-US" sz="3600" dirty="0"/>
              <a:t>– это монополия, в которой долгосрочные средние издержки </a:t>
            </a:r>
            <a:r>
              <a:rPr lang="en-US" altLang="en-US" sz="3600" dirty="0"/>
              <a:t> </a:t>
            </a:r>
            <a:r>
              <a:rPr lang="ru-RU" altLang="en-US" sz="3600" dirty="0"/>
              <a:t> достигают  минимума (</a:t>
            </a:r>
            <a:r>
              <a:rPr lang="en-US" altLang="en-US" sz="3600" dirty="0"/>
              <a:t> min</a:t>
            </a:r>
            <a:r>
              <a:rPr lang="ru-RU" altLang="en-US" sz="3600" dirty="0"/>
              <a:t>) только тогда, когда одна фирма обслуживает весь рынок.</a:t>
            </a:r>
          </a:p>
        </p:txBody>
      </p:sp>
    </p:spTree>
    <p:extLst>
      <p:ext uri="{BB962C8B-B14F-4D97-AF65-F5344CB8AC3E}">
        <p14:creationId xmlns:p14="http://schemas.microsoft.com/office/powerpoint/2010/main" val="2738361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60503" y="933527"/>
            <a:ext cx="10515600" cy="5311155"/>
          </a:xfrm>
        </p:spPr>
        <p:txBody>
          <a:bodyPr>
            <a:noAutofit/>
          </a:bodyPr>
          <a:lstStyle/>
          <a:p>
            <a:r>
              <a:rPr lang="ru-RU" sz="3600" u="sng" dirty="0"/>
              <a:t>Естественная монополия</a:t>
            </a:r>
            <a:r>
              <a:rPr lang="ru-RU" sz="3600" dirty="0"/>
              <a:t>– это частный случай чистой монополии, особенность которой состоит в том, что положительный эффект масштаба исчерпывается при объеме выпуска, сопоставимом с объемом рыночного спроса. </a:t>
            </a:r>
          </a:p>
          <a:p>
            <a:r>
              <a:rPr lang="ru-RU" sz="3600" dirty="0"/>
              <a:t>В такой ситуации минимизации уровня средних издержек можно добиться, если на рынке будет функционировать только одна фирма.</a:t>
            </a:r>
          </a:p>
          <a:p>
            <a:r>
              <a:rPr lang="ru-RU" sz="3600" dirty="0"/>
              <a:t> </a:t>
            </a:r>
            <a:r>
              <a:rPr lang="en-US" sz="3600" dirty="0"/>
              <a:t>А </a:t>
            </a:r>
            <a:r>
              <a:rPr lang="en-US" sz="3600" dirty="0" err="1"/>
              <a:t>значит</a:t>
            </a:r>
            <a:r>
              <a:rPr lang="en-US" sz="3600" dirty="0"/>
              <a:t>, </a:t>
            </a:r>
            <a:r>
              <a:rPr lang="en-US" sz="3600" dirty="0" err="1"/>
              <a:t>существование</a:t>
            </a:r>
            <a:r>
              <a:rPr lang="en-US" sz="3600" dirty="0"/>
              <a:t> </a:t>
            </a:r>
            <a:r>
              <a:rPr lang="en-US" sz="3600" dirty="0" err="1"/>
              <a:t>монополии</a:t>
            </a:r>
            <a:r>
              <a:rPr lang="en-US" sz="3600" dirty="0"/>
              <a:t> </a:t>
            </a:r>
            <a:r>
              <a:rPr lang="en-US" sz="3600" dirty="0" err="1"/>
              <a:t>считается</a:t>
            </a:r>
            <a:r>
              <a:rPr lang="en-US" sz="3600" dirty="0"/>
              <a:t> </a:t>
            </a:r>
            <a:r>
              <a:rPr lang="en-US" sz="3600" dirty="0" err="1"/>
              <a:t>экономически</a:t>
            </a:r>
            <a:r>
              <a:rPr lang="en-US" sz="3600" dirty="0"/>
              <a:t> </a:t>
            </a:r>
            <a:r>
              <a:rPr lang="en-US" sz="3600" dirty="0" err="1"/>
              <a:t>обоснованным</a:t>
            </a:r>
            <a:r>
              <a:rPr lang="en-US" sz="3600" dirty="0"/>
              <a:t>.</a:t>
            </a:r>
          </a:p>
          <a:p>
            <a:endParaRPr lang="en-US" sz="3600" dirty="0"/>
          </a:p>
        </p:txBody>
      </p:sp>
    </p:spTree>
    <p:extLst>
      <p:ext uri="{BB962C8B-B14F-4D97-AF65-F5344CB8AC3E}">
        <p14:creationId xmlns:p14="http://schemas.microsoft.com/office/powerpoint/2010/main" val="3885520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Рис.  иллюстрирует ситуацию на рынке естественной монополии.</a:t>
            </a:r>
            <a:br>
              <a:rPr lang="en-US" dirty="0"/>
            </a:br>
            <a:endParaRPr lang="en-US" dirty="0"/>
          </a:p>
        </p:txBody>
      </p:sp>
      <p:pic>
        <p:nvPicPr>
          <p:cNvPr id="4" name="Объект 3"/>
          <p:cNvPicPr>
            <a:picLocks noGrp="1" noChangeAspect="1"/>
          </p:cNvPicPr>
          <p:nvPr>
            <p:ph idx="1"/>
          </p:nvPr>
        </p:nvPicPr>
        <p:blipFill>
          <a:blip r:embed="rId2"/>
          <a:stretch>
            <a:fillRect/>
          </a:stretch>
        </p:blipFill>
        <p:spPr>
          <a:xfrm>
            <a:off x="2430966" y="1895707"/>
            <a:ext cx="6534613" cy="4571999"/>
          </a:xfrm>
          <a:prstGeom prst="rect">
            <a:avLst/>
          </a:prstGeom>
        </p:spPr>
      </p:pic>
    </p:spTree>
    <p:extLst>
      <p:ext uri="{BB962C8B-B14F-4D97-AF65-F5344CB8AC3E}">
        <p14:creationId xmlns:p14="http://schemas.microsoft.com/office/powerpoint/2010/main" val="3354139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140031"/>
            <a:ext cx="10515600" cy="5036932"/>
          </a:xfrm>
        </p:spPr>
        <p:txBody>
          <a:bodyPr>
            <a:normAutofit fontScale="92500"/>
          </a:bodyPr>
          <a:lstStyle/>
          <a:p>
            <a:r>
              <a:rPr lang="ru-RU" dirty="0"/>
              <a:t>Нерегулируемая естественная монополия ведет себя как обычный монополист и максимизирует прибыль за счет ограничения объема выпуска и завышения цены. Основным способом регулирования естественной монополии является установление максимальной фиксированной цены.</a:t>
            </a:r>
            <a:endParaRPr lang="en-US" dirty="0"/>
          </a:p>
          <a:p>
            <a:r>
              <a:rPr lang="ru-RU" u="sng" dirty="0"/>
              <a:t>Ценовая дискриминация</a:t>
            </a:r>
            <a:r>
              <a:rPr lang="ru-RU" dirty="0"/>
              <a:t>– метод формирования цены на продукцию, который позволяет дополнительно перераспределить излишки потребителей в пользу монополиста. Она означает установление продавцом разных цен на различные единицы одного и того же товара, продаваемые одному или различным покупателям.</a:t>
            </a:r>
            <a:endParaRPr lang="en-US" dirty="0"/>
          </a:p>
          <a:p>
            <a:r>
              <a:rPr lang="ru-RU" dirty="0"/>
              <a:t>Понятие ценовая дискриминация было введено в экономическую теорию в первой трети ХХ в. Альфредом </a:t>
            </a:r>
            <a:r>
              <a:rPr lang="ru-RU" dirty="0" err="1"/>
              <a:t>Пигу</a:t>
            </a:r>
            <a:r>
              <a:rPr lang="ru-RU" dirty="0"/>
              <a:t>. Им же было предложено различать три степени дискриминации.</a:t>
            </a:r>
            <a:endParaRPr lang="en-US" dirty="0"/>
          </a:p>
          <a:p>
            <a:endParaRPr lang="en-US" dirty="0"/>
          </a:p>
        </p:txBody>
      </p:sp>
    </p:spTree>
    <p:extLst>
      <p:ext uri="{BB962C8B-B14F-4D97-AF65-F5344CB8AC3E}">
        <p14:creationId xmlns:p14="http://schemas.microsoft.com/office/powerpoint/2010/main" val="103551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Чистая  монополия </a:t>
            </a:r>
            <a:endParaRPr lang="en-US" dirty="0"/>
          </a:p>
        </p:txBody>
      </p:sp>
      <p:sp>
        <p:nvSpPr>
          <p:cNvPr id="3" name="Объект 2"/>
          <p:cNvSpPr>
            <a:spLocks noGrp="1"/>
          </p:cNvSpPr>
          <p:nvPr>
            <p:ph idx="1"/>
          </p:nvPr>
        </p:nvSpPr>
        <p:spPr>
          <a:xfrm>
            <a:off x="624468" y="1427356"/>
            <a:ext cx="10729332" cy="5174165"/>
          </a:xfrm>
        </p:spPr>
        <p:txBody>
          <a:bodyPr>
            <a:noAutofit/>
          </a:bodyPr>
          <a:lstStyle/>
          <a:p>
            <a:r>
              <a:rPr lang="ru-RU" sz="3600" dirty="0"/>
              <a:t>В условиях совершенной конкуренции фирма не в</a:t>
            </a:r>
            <a:br>
              <a:rPr lang="ru-RU" sz="3600" dirty="0"/>
            </a:br>
            <a:r>
              <a:rPr lang="ru-RU" sz="3600" dirty="0"/>
              <a:t>состоянии повлиять на цену (она задается</a:t>
            </a:r>
            <a:br>
              <a:rPr lang="ru-RU" sz="3600" dirty="0"/>
            </a:br>
            <a:r>
              <a:rPr lang="ru-RU" sz="3600" dirty="0" err="1"/>
              <a:t>экзогенно</a:t>
            </a:r>
            <a:r>
              <a:rPr lang="ru-RU" sz="3600" dirty="0"/>
              <a:t>) и может выбирать только объем</a:t>
            </a:r>
            <a:br>
              <a:rPr lang="ru-RU" sz="3600" dirty="0"/>
            </a:br>
            <a:r>
              <a:rPr lang="ru-RU" sz="3600" dirty="0"/>
              <a:t>производства. </a:t>
            </a:r>
          </a:p>
          <a:p>
            <a:r>
              <a:rPr lang="ru-RU" sz="3600" dirty="0"/>
              <a:t>Монополия же может не только определять объем производства, но и может назначать цену.</a:t>
            </a:r>
            <a:br>
              <a:rPr lang="ru-RU" sz="3600" dirty="0"/>
            </a:br>
            <a:r>
              <a:rPr lang="ru-RU" sz="3600" dirty="0"/>
              <a:t>•В условиях чистой монополии цена превышает</a:t>
            </a:r>
            <a:br>
              <a:rPr lang="ru-RU" sz="3600" dirty="0"/>
            </a:br>
            <a:r>
              <a:rPr lang="ru-RU" sz="3600" dirty="0"/>
              <a:t>предельный доход        </a:t>
            </a:r>
            <a:r>
              <a:rPr lang="ru-RU" sz="3600" b="1" dirty="0"/>
              <a:t>P&gt;MR</a:t>
            </a:r>
            <a:br>
              <a:rPr lang="ru-RU" sz="3600" dirty="0"/>
            </a:br>
            <a:endParaRPr lang="en-US" sz="3600" dirty="0"/>
          </a:p>
        </p:txBody>
      </p:sp>
    </p:spTree>
    <p:extLst>
      <p:ext uri="{BB962C8B-B14F-4D97-AF65-F5344CB8AC3E}">
        <p14:creationId xmlns:p14="http://schemas.microsoft.com/office/powerpoint/2010/main" val="2279365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 Линейная функция спроса фирмы-монополиста</a:t>
            </a:r>
            <a:br>
              <a:rPr lang="en-US" dirty="0"/>
            </a:br>
            <a:endParaRPr lang="en-US" dirty="0"/>
          </a:p>
        </p:txBody>
      </p:sp>
      <p:pic>
        <p:nvPicPr>
          <p:cNvPr id="4" name="Объект 3"/>
          <p:cNvPicPr>
            <a:picLocks noGrp="1" noChangeAspect="1"/>
          </p:cNvPicPr>
          <p:nvPr>
            <p:ph idx="1"/>
          </p:nvPr>
        </p:nvPicPr>
        <p:blipFill>
          <a:blip r:embed="rId2"/>
          <a:stretch>
            <a:fillRect/>
          </a:stretch>
        </p:blipFill>
        <p:spPr>
          <a:xfrm>
            <a:off x="2609386" y="2074127"/>
            <a:ext cx="5798634" cy="4081346"/>
          </a:xfrm>
          <a:prstGeom prst="rect">
            <a:avLst/>
          </a:prstGeom>
        </p:spPr>
      </p:pic>
    </p:spTree>
    <p:extLst>
      <p:ext uri="{BB962C8B-B14F-4D97-AF65-F5344CB8AC3E}">
        <p14:creationId xmlns:p14="http://schemas.microsoft.com/office/powerpoint/2010/main" val="2103783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64458" y="737420"/>
            <a:ext cx="10515600" cy="5955736"/>
          </a:xfrm>
        </p:spPr>
        <p:txBody>
          <a:bodyPr/>
          <a:lstStyle/>
          <a:p>
            <a:r>
              <a:rPr lang="ru-RU" sz="3600" dirty="0"/>
              <a:t>Монополист всегда производит меньше продукции, чем совершенно</a:t>
            </a:r>
            <a:r>
              <a:rPr lang="en-US" sz="3600" dirty="0"/>
              <a:t> </a:t>
            </a:r>
            <a:r>
              <a:rPr lang="ru-RU" sz="3600" dirty="0"/>
              <a:t>конкурентная отрасль и реализует продукцию по более высокой цене. </a:t>
            </a:r>
            <a:endParaRPr lang="en-US" sz="3600" dirty="0"/>
          </a:p>
          <a:p>
            <a:r>
              <a:rPr lang="ru-RU" sz="3600" dirty="0"/>
              <a:t>Это позволяет монополисту перераспределять часть излишка потребителя в свою пользу, и получать «сверхприбыль»</a:t>
            </a:r>
            <a:endParaRPr lang="en-US" sz="3600" dirty="0"/>
          </a:p>
          <a:p>
            <a:endParaRPr lang="en-US" dirty="0"/>
          </a:p>
        </p:txBody>
      </p:sp>
    </p:spTree>
    <p:extLst>
      <p:ext uri="{BB962C8B-B14F-4D97-AF65-F5344CB8AC3E}">
        <p14:creationId xmlns:p14="http://schemas.microsoft.com/office/powerpoint/2010/main" val="2188374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Заголовок 1"/>
          <p:cNvSpPr>
            <a:spLocks noGrp="1"/>
          </p:cNvSpPr>
          <p:nvPr>
            <p:ph type="ctrTitle"/>
          </p:nvPr>
        </p:nvSpPr>
        <p:spPr/>
        <p:txBody>
          <a:bodyPr/>
          <a:lstStyle/>
          <a:p>
            <a:pPr eaLnBrk="1" hangingPunct="1"/>
            <a:r>
              <a:rPr lang="ru-RU" altLang="en-US" dirty="0"/>
              <a:t>Модель</a:t>
            </a:r>
            <a:endParaRPr lang="en-US" altLang="en-US" dirty="0"/>
          </a:p>
        </p:txBody>
      </p:sp>
      <p:sp>
        <p:nvSpPr>
          <p:cNvPr id="3" name="Подзаголовок 2"/>
          <p:cNvSpPr>
            <a:spLocks noGrp="1"/>
          </p:cNvSpPr>
          <p:nvPr>
            <p:ph type="subTitle" idx="1"/>
          </p:nvPr>
        </p:nvSpPr>
        <p:spPr/>
        <p:txBody>
          <a:bodyPr rtlCol="0">
            <a:normAutofit/>
          </a:bodyPr>
          <a:lstStyle/>
          <a:p>
            <a:pPr>
              <a:defRPr/>
            </a:pPr>
            <a:endParaRPr lang="ru-RU"/>
          </a:p>
        </p:txBody>
      </p:sp>
      <p:pic>
        <p:nvPicPr>
          <p:cNvPr id="3076"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6050" y="-4763"/>
            <a:ext cx="11329638"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Box 4"/>
          <p:cNvSpPr txBox="1">
            <a:spLocks noChangeArrowheads="1"/>
          </p:cNvSpPr>
          <p:nvPr/>
        </p:nvSpPr>
        <p:spPr bwMode="auto">
          <a:xfrm>
            <a:off x="2508251" y="260351"/>
            <a:ext cx="719931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en-US" b="1"/>
              <a:t>Начало - взгляд в историю</a:t>
            </a:r>
          </a:p>
          <a:p>
            <a:pPr eaLnBrk="1" hangingPunct="1">
              <a:spcBef>
                <a:spcPct val="0"/>
              </a:spcBef>
              <a:buFontTx/>
              <a:buNone/>
            </a:pPr>
            <a:endParaRPr lang="ru-RU" altLang="en-US" sz="1800"/>
          </a:p>
        </p:txBody>
      </p:sp>
      <p:pic>
        <p:nvPicPr>
          <p:cNvPr id="307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8" y="1412875"/>
            <a:ext cx="252095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1400" y="2427288"/>
            <a:ext cx="4370388" cy="229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5288" y="4508500"/>
            <a:ext cx="41402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Box 5"/>
          <p:cNvSpPr txBox="1">
            <a:spLocks noChangeArrowheads="1"/>
          </p:cNvSpPr>
          <p:nvPr/>
        </p:nvSpPr>
        <p:spPr bwMode="auto">
          <a:xfrm>
            <a:off x="1658939" y="3573464"/>
            <a:ext cx="3095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800"/>
              <a:t>Первобытная конкуренция</a:t>
            </a:r>
          </a:p>
        </p:txBody>
      </p:sp>
      <p:sp>
        <p:nvSpPr>
          <p:cNvPr id="3082" name="TextBox 6"/>
          <p:cNvSpPr txBox="1">
            <a:spLocks noChangeArrowheads="1"/>
          </p:cNvSpPr>
          <p:nvPr/>
        </p:nvSpPr>
        <p:spPr bwMode="auto">
          <a:xfrm>
            <a:off x="5880100" y="2054225"/>
            <a:ext cx="5043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en-US" sz="1800"/>
              <a:t>Средневековая конкуренция</a:t>
            </a:r>
          </a:p>
        </p:txBody>
      </p:sp>
      <p:sp>
        <p:nvSpPr>
          <p:cNvPr id="3083" name="TextBox 7"/>
          <p:cNvSpPr txBox="1">
            <a:spLocks noChangeArrowheads="1"/>
          </p:cNvSpPr>
          <p:nvPr/>
        </p:nvSpPr>
        <p:spPr bwMode="auto">
          <a:xfrm>
            <a:off x="5891214" y="5876925"/>
            <a:ext cx="286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800"/>
              <a:t>Современная конкуренция</a:t>
            </a:r>
          </a:p>
        </p:txBody>
      </p:sp>
    </p:spTree>
    <p:extLst>
      <p:ext uri="{BB962C8B-B14F-4D97-AF65-F5344CB8AC3E}">
        <p14:creationId xmlns:p14="http://schemas.microsoft.com/office/powerpoint/2010/main" val="25802683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4" name="Объект 3"/>
          <p:cNvPicPr>
            <a:picLocks noGrp="1" noChangeAspect="1"/>
          </p:cNvPicPr>
          <p:nvPr>
            <p:ph idx="1"/>
          </p:nvPr>
        </p:nvPicPr>
        <p:blipFill>
          <a:blip r:embed="rId2"/>
          <a:stretch>
            <a:fillRect/>
          </a:stretch>
        </p:blipFill>
        <p:spPr>
          <a:xfrm>
            <a:off x="412955" y="250723"/>
            <a:ext cx="10782870" cy="6774545"/>
          </a:xfrm>
          <a:prstGeom prst="rect">
            <a:avLst/>
          </a:prstGeom>
        </p:spPr>
      </p:pic>
    </p:spTree>
    <p:extLst>
      <p:ext uri="{BB962C8B-B14F-4D97-AF65-F5344CB8AC3E}">
        <p14:creationId xmlns:p14="http://schemas.microsoft.com/office/powerpoint/2010/main" val="1129709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ru-RU" dirty="0"/>
              <a:t>В сверхприбыли реализуется рыночная власть монополиста. Другим проявлением реализации рыночной власти является возникновение безвозвратных потерь в общественном благосостоянии, называемых «мертвым грузом монополии». Он образуется из потерь излишков потребителей и производителей, которые образуются в результате сокращения объема выпуска по сравнению с конкурентным.</a:t>
            </a:r>
            <a:endParaRPr lang="en-US" dirty="0"/>
          </a:p>
          <a:p>
            <a:r>
              <a:rPr lang="ru-RU" dirty="0"/>
              <a:t>Несмотря на сверхприбыль, монополист не застрахован от возникновения убытков. Величина прибыли определяется соотношением уровня средних издержек и монопольной цены.</a:t>
            </a:r>
            <a:endParaRPr lang="en-US" dirty="0"/>
          </a:p>
          <a:p>
            <a:endParaRPr lang="en-US" dirty="0"/>
          </a:p>
        </p:txBody>
      </p:sp>
    </p:spTree>
    <p:extLst>
      <p:ext uri="{BB962C8B-B14F-4D97-AF65-F5344CB8AC3E}">
        <p14:creationId xmlns:p14="http://schemas.microsoft.com/office/powerpoint/2010/main" val="4010910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4" name="Объект 3"/>
          <p:cNvPicPr>
            <a:picLocks noGrp="1" noChangeAspect="1"/>
          </p:cNvPicPr>
          <p:nvPr>
            <p:ph idx="1"/>
          </p:nvPr>
        </p:nvPicPr>
        <p:blipFill>
          <a:blip r:embed="rId2"/>
          <a:stretch>
            <a:fillRect/>
          </a:stretch>
        </p:blipFill>
        <p:spPr>
          <a:xfrm>
            <a:off x="451262" y="771897"/>
            <a:ext cx="11447813" cy="5829626"/>
          </a:xfrm>
          <a:prstGeom prst="rect">
            <a:avLst/>
          </a:prstGeom>
        </p:spPr>
      </p:pic>
    </p:spTree>
    <p:extLst>
      <p:ext uri="{BB962C8B-B14F-4D97-AF65-F5344CB8AC3E}">
        <p14:creationId xmlns:p14="http://schemas.microsoft.com/office/powerpoint/2010/main" val="3039344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u="sng" dirty="0"/>
              <a:t>Коэффициент </a:t>
            </a:r>
            <a:r>
              <a:rPr lang="ru-RU" u="sng" dirty="0" err="1"/>
              <a:t>Лернера</a:t>
            </a:r>
            <a:br>
              <a:rPr lang="en-US" dirty="0"/>
            </a:br>
            <a:endParaRPr lang="en-US" dirty="0"/>
          </a:p>
        </p:txBody>
      </p:sp>
      <p:sp>
        <p:nvSpPr>
          <p:cNvPr id="3" name="Объект 2"/>
          <p:cNvSpPr>
            <a:spLocks noGrp="1"/>
          </p:cNvSpPr>
          <p:nvPr>
            <p:ph idx="1"/>
          </p:nvPr>
        </p:nvSpPr>
        <p:spPr>
          <a:xfrm>
            <a:off x="838200" y="1283110"/>
            <a:ext cx="10515600" cy="5471651"/>
          </a:xfrm>
        </p:spPr>
        <p:txBody>
          <a:bodyPr>
            <a:normAutofit fontScale="92500"/>
          </a:bodyPr>
          <a:lstStyle/>
          <a:p>
            <a:r>
              <a:rPr lang="ru-RU" sz="3000" b="1" dirty="0"/>
              <a:t>Для оценки степени рыночной власти используется коэффициент </a:t>
            </a:r>
            <a:r>
              <a:rPr lang="ru-RU" sz="3000" b="1" dirty="0" err="1"/>
              <a:t>Лернера</a:t>
            </a:r>
            <a:r>
              <a:rPr lang="ru-RU" sz="3000" b="1" dirty="0"/>
              <a:t>. </a:t>
            </a:r>
            <a:endParaRPr lang="en-US" sz="3000" b="1" dirty="0"/>
          </a:p>
          <a:p>
            <a:r>
              <a:rPr lang="ru-RU" sz="3000" b="1" dirty="0"/>
              <a:t>Он показывает как существующее равновесие соотносится с условием равновесия совершенно конкурентной отрасли, и рассчитывается по формуле:</a:t>
            </a:r>
            <a:endParaRPr lang="en-US" sz="3000" b="1" dirty="0"/>
          </a:p>
          <a:p>
            <a:r>
              <a:rPr lang="en-US" sz="3000" b="1" dirty="0"/>
              <a:t>L </a:t>
            </a:r>
            <a:r>
              <a:rPr lang="ru-RU" sz="3000" b="1" dirty="0"/>
              <a:t>= (</a:t>
            </a:r>
            <a:r>
              <a:rPr lang="en-US" sz="3000" b="1" dirty="0"/>
              <a:t>P</a:t>
            </a:r>
            <a:r>
              <a:rPr lang="ru-RU" sz="3000" b="1" dirty="0"/>
              <a:t>–</a:t>
            </a:r>
            <a:r>
              <a:rPr lang="en-US" sz="3000" b="1" dirty="0"/>
              <a:t> MC</a:t>
            </a:r>
            <a:r>
              <a:rPr lang="ru-RU" sz="3000" b="1" dirty="0"/>
              <a:t>) /</a:t>
            </a:r>
            <a:r>
              <a:rPr lang="en-US" sz="3000" b="1" dirty="0"/>
              <a:t> P</a:t>
            </a:r>
            <a:r>
              <a:rPr lang="ru-RU" sz="3000" b="1" dirty="0"/>
              <a:t>.</a:t>
            </a:r>
            <a:endParaRPr lang="en-US" sz="3000" b="1" dirty="0"/>
          </a:p>
          <a:p>
            <a:r>
              <a:rPr lang="ru-RU" dirty="0"/>
              <a:t>Если отрасль является совершенно конкурентной, то рыночная цена равна предельным издержкам и коэффициент </a:t>
            </a:r>
            <a:r>
              <a:rPr lang="ru-RU" dirty="0" err="1"/>
              <a:t>Лернера</a:t>
            </a:r>
            <a:r>
              <a:rPr lang="ru-RU" dirty="0"/>
              <a:t> равен нулю. </a:t>
            </a:r>
            <a:endParaRPr lang="en-US" dirty="0"/>
          </a:p>
          <a:p>
            <a:r>
              <a:rPr lang="ru-RU" dirty="0"/>
              <a:t>Если фирмы в отрасли обладают рыночной властью, то они стремятся выпускать объем выпуска соответствующий равенству предельного дохода и предельных издержек, при этом цена будет выше предельных издержек и коэффициент </a:t>
            </a:r>
            <a:r>
              <a:rPr lang="ru-RU" dirty="0" err="1"/>
              <a:t>Лернера</a:t>
            </a:r>
            <a:r>
              <a:rPr lang="ru-RU" dirty="0"/>
              <a:t> окажется выше нуля.</a:t>
            </a:r>
            <a:endParaRPr lang="en-US" dirty="0"/>
          </a:p>
          <a:p>
            <a:endParaRPr lang="en-US" dirty="0"/>
          </a:p>
        </p:txBody>
      </p:sp>
    </p:spTree>
    <p:extLst>
      <p:ext uri="{BB962C8B-B14F-4D97-AF65-F5344CB8AC3E}">
        <p14:creationId xmlns:p14="http://schemas.microsoft.com/office/powerpoint/2010/main" val="775469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Условие максимизации прибыли для монополии</a:t>
            </a:r>
            <a:br>
              <a:rPr lang="ru-RU" dirty="0"/>
            </a:br>
            <a:endParaRPr lang="en-US" dirty="0"/>
          </a:p>
        </p:txBody>
      </p:sp>
      <p:sp>
        <p:nvSpPr>
          <p:cNvPr id="3" name="Объект 2"/>
          <p:cNvSpPr>
            <a:spLocks noGrp="1"/>
          </p:cNvSpPr>
          <p:nvPr>
            <p:ph idx="1"/>
          </p:nvPr>
        </p:nvSpPr>
        <p:spPr/>
        <p:txBody>
          <a:bodyPr/>
          <a:lstStyle/>
          <a:p>
            <a:endParaRPr lang="en-US" dirty="0"/>
          </a:p>
        </p:txBody>
      </p:sp>
    </p:spTree>
    <p:extLst>
      <p:ext uri="{BB962C8B-B14F-4D97-AF65-F5344CB8AC3E}">
        <p14:creationId xmlns:p14="http://schemas.microsoft.com/office/powerpoint/2010/main" val="4155978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normAutofit fontScale="85000" lnSpcReduction="20000"/>
          </a:bodyPr>
          <a:lstStyle/>
          <a:p>
            <a:r>
              <a:rPr lang="ru-RU" b="1" dirty="0"/>
              <a:t>1.Фирма-монополист</a:t>
            </a:r>
            <a:r>
              <a:rPr lang="ru-RU" dirty="0"/>
              <a:t>, будучи единственным производителем (продавцом) своей продукции, сталкивается с совокупным спросом всех потребителей своего товара, и в этом смысле</a:t>
            </a:r>
            <a:r>
              <a:rPr lang="en-US" dirty="0"/>
              <a:t> </a:t>
            </a:r>
            <a:r>
              <a:rPr lang="ru-RU" b="1" dirty="0"/>
              <a:t>кривая индивидуального спроса монополиста тождественна кривой рыночного спроса</a:t>
            </a:r>
            <a:r>
              <a:rPr lang="ru-RU" dirty="0"/>
              <a:t>, т.е. имеет</a:t>
            </a:r>
            <a:r>
              <a:rPr lang="en-US" dirty="0"/>
              <a:t> </a:t>
            </a:r>
            <a:r>
              <a:rPr lang="ru-RU" b="1" dirty="0"/>
              <a:t>отрицательный наклон</a:t>
            </a:r>
            <a:r>
              <a:rPr lang="ru-RU" dirty="0"/>
              <a:t>.</a:t>
            </a:r>
            <a:endParaRPr lang="en-US" dirty="0"/>
          </a:p>
          <a:p>
            <a:r>
              <a:rPr lang="ru-RU" dirty="0"/>
              <a:t>2. Кривая спроса на продукцию монополиста, являясь одновременно с этим и</a:t>
            </a:r>
            <a:r>
              <a:rPr lang="en-US" dirty="0"/>
              <a:t> </a:t>
            </a:r>
            <a:r>
              <a:rPr lang="ru-RU" b="1" dirty="0"/>
              <a:t>кривой среднего дохода (</a:t>
            </a:r>
            <a:r>
              <a:rPr lang="en-US" b="1" dirty="0"/>
              <a:t>AR</a:t>
            </a:r>
            <a:r>
              <a:rPr lang="ru-RU" b="1" dirty="0"/>
              <a:t>)</a:t>
            </a:r>
            <a:r>
              <a:rPr lang="ru-RU" dirty="0"/>
              <a:t>. (Тождественность кривой спроса и кривой среднего дохода можно вывести из соотношения общего и среднего доходов.):</a:t>
            </a:r>
            <a:endParaRPr lang="en-US" dirty="0"/>
          </a:p>
          <a:p>
            <a:pPr lvl="0"/>
            <a:r>
              <a:rPr lang="en-US" b="1" dirty="0"/>
              <a:t>AR=TR/Q=PQ/Q=P,</a:t>
            </a:r>
            <a:endParaRPr lang="en-US" dirty="0"/>
          </a:p>
          <a:p>
            <a:pPr lvl="0"/>
            <a:r>
              <a:rPr lang="en-US" b="1" dirty="0"/>
              <a:t>AR(Q)=P(Q).</a:t>
            </a:r>
            <a:endParaRPr lang="en-US" dirty="0"/>
          </a:p>
          <a:p>
            <a:r>
              <a:rPr lang="ru-RU" dirty="0"/>
              <a:t>3. Вследствие убывающего характера кривой спроса —</a:t>
            </a:r>
            <a:r>
              <a:rPr lang="en-US" dirty="0"/>
              <a:t> </a:t>
            </a:r>
            <a:r>
              <a:rPr lang="en-US" b="1" dirty="0"/>
              <a:t>AR</a:t>
            </a:r>
            <a:r>
              <a:rPr lang="ru-RU" b="1" dirty="0"/>
              <a:t> кривая предельного дохода лежит ниже кривой спроса </a:t>
            </a:r>
            <a:r>
              <a:rPr lang="ru-RU" dirty="0"/>
              <a:t>при любом значении</a:t>
            </a:r>
            <a:r>
              <a:rPr lang="en-US" dirty="0"/>
              <a:t> </a:t>
            </a:r>
            <a:r>
              <a:rPr lang="en-US" b="1" dirty="0"/>
              <a:t>Q</a:t>
            </a:r>
            <a:r>
              <a:rPr lang="ru-RU" b="1" dirty="0"/>
              <a:t>&gt;0</a:t>
            </a:r>
            <a:r>
              <a:rPr lang="ru-RU" dirty="0"/>
              <a:t>.</a:t>
            </a:r>
            <a:endParaRPr lang="en-US" dirty="0"/>
          </a:p>
          <a:p>
            <a:endParaRPr lang="en-US" dirty="0"/>
          </a:p>
        </p:txBody>
      </p:sp>
    </p:spTree>
    <p:extLst>
      <p:ext uri="{BB962C8B-B14F-4D97-AF65-F5344CB8AC3E}">
        <p14:creationId xmlns:p14="http://schemas.microsoft.com/office/powerpoint/2010/main" val="3067784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Условие максимизации прибыли для монополии</a:t>
            </a:r>
            <a:br>
              <a:rPr lang="ru-RU" dirty="0"/>
            </a:br>
            <a:endParaRPr lang="en-US" dirty="0"/>
          </a:p>
        </p:txBody>
      </p:sp>
      <p:sp>
        <p:nvSpPr>
          <p:cNvPr id="3" name="Объект 2"/>
          <p:cNvSpPr>
            <a:spLocks noGrp="1"/>
          </p:cNvSpPr>
          <p:nvPr>
            <p:ph idx="1"/>
          </p:nvPr>
        </p:nvSpPr>
        <p:spPr/>
        <p:txBody>
          <a:bodyPr/>
          <a:lstStyle/>
          <a:p>
            <a:r>
              <a:rPr lang="ru-RU" b="1" cap="small" dirty="0"/>
              <a:t>Два подхода к определению условий максимизации</a:t>
            </a:r>
            <a:endParaRPr lang="en-US" b="1" dirty="0"/>
          </a:p>
          <a:p>
            <a:r>
              <a:rPr lang="ru-RU" dirty="0"/>
              <a:t>Существует два уже известных нам взаимосвязанных подхода к определению условий максимизации прибыли.</a:t>
            </a:r>
            <a:endParaRPr lang="en-US" dirty="0"/>
          </a:p>
          <a:p>
            <a:r>
              <a:rPr lang="ru-RU" b="1" dirty="0"/>
              <a:t>1. Метод совокупных издержек — совокупного дохода.</a:t>
            </a:r>
            <a:endParaRPr lang="en-US" b="1" dirty="0"/>
          </a:p>
          <a:p>
            <a:r>
              <a:rPr lang="ru-RU" dirty="0"/>
              <a:t>Совокупная прибыль фирмы </a:t>
            </a:r>
            <a:r>
              <a:rPr lang="ru-RU" dirty="0" err="1"/>
              <a:t>максимизируется</a:t>
            </a:r>
            <a:r>
              <a:rPr lang="ru-RU" dirty="0"/>
              <a:t> при таком объеме выпуска, когда разница между Т</a:t>
            </a:r>
            <a:r>
              <a:rPr lang="en-US" dirty="0"/>
              <a:t>R</a:t>
            </a:r>
            <a:r>
              <a:rPr lang="ru-RU" dirty="0"/>
              <a:t> и ТС будет максимально большой:</a:t>
            </a:r>
            <a:endParaRPr lang="en-US" dirty="0"/>
          </a:p>
          <a:p>
            <a:r>
              <a:rPr lang="en-US" dirty="0"/>
              <a:t>max п = TR -TC</a:t>
            </a:r>
          </a:p>
          <a:p>
            <a:endParaRPr lang="en-US" dirty="0"/>
          </a:p>
        </p:txBody>
      </p:sp>
    </p:spTree>
    <p:extLst>
      <p:ext uri="{BB962C8B-B14F-4D97-AF65-F5344CB8AC3E}">
        <p14:creationId xmlns:p14="http://schemas.microsoft.com/office/powerpoint/2010/main" val="2090581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 Определение максимального уровня прибыли</a:t>
            </a:r>
            <a:br>
              <a:rPr lang="en-US" dirty="0"/>
            </a:br>
            <a:endParaRPr lang="en-US" dirty="0"/>
          </a:p>
        </p:txBody>
      </p:sp>
      <p:pic>
        <p:nvPicPr>
          <p:cNvPr id="4" name="Объект 3"/>
          <p:cNvPicPr>
            <a:picLocks noGrp="1" noChangeAspect="1"/>
          </p:cNvPicPr>
          <p:nvPr>
            <p:ph idx="1"/>
          </p:nvPr>
        </p:nvPicPr>
        <p:blipFill>
          <a:blip r:embed="rId2"/>
          <a:stretch>
            <a:fillRect/>
          </a:stretch>
        </p:blipFill>
        <p:spPr>
          <a:xfrm>
            <a:off x="1686297" y="1690689"/>
            <a:ext cx="7659584" cy="4777018"/>
          </a:xfrm>
          <a:prstGeom prst="rect">
            <a:avLst/>
          </a:prstGeom>
        </p:spPr>
      </p:pic>
    </p:spTree>
    <p:extLst>
      <p:ext uri="{BB962C8B-B14F-4D97-AF65-F5344CB8AC3E}">
        <p14:creationId xmlns:p14="http://schemas.microsoft.com/office/powerpoint/2010/main" val="2847346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68350"/>
            <a:ext cx="10515600" cy="6133171"/>
          </a:xfrm>
        </p:spPr>
        <p:txBody>
          <a:bodyPr>
            <a:normAutofit/>
          </a:bodyPr>
          <a:lstStyle/>
          <a:p>
            <a:r>
              <a:rPr lang="ru-RU" dirty="0"/>
              <a:t>На рис. 5.3 видно, что монополист будет получать экономическую</a:t>
            </a:r>
            <a:r>
              <a:rPr lang="en-US" dirty="0"/>
              <a:t> </a:t>
            </a:r>
            <a:r>
              <a:rPr lang="ru-RU" u="sng" dirty="0">
                <a:hlinkClick r:id="rId2" tooltip="Прибыль"/>
              </a:rPr>
              <a:t>прибыль</a:t>
            </a:r>
            <a:r>
              <a:rPr lang="en-US" dirty="0"/>
              <a:t> </a:t>
            </a:r>
            <a:r>
              <a:rPr lang="ru-RU" dirty="0"/>
              <a:t>в любой точке отрезка АВ, но максимальная прибыль может быть получена лишь в точке, где касательная к кривой ТС имеет тот же наклон, что и кривая Т</a:t>
            </a:r>
            <a:r>
              <a:rPr lang="en-US" dirty="0"/>
              <a:t>R</a:t>
            </a:r>
            <a:r>
              <a:rPr lang="ru-RU" dirty="0"/>
              <a:t>. Функция прибыли находится путем вычитания ТС из Т</a:t>
            </a:r>
            <a:r>
              <a:rPr lang="en-US" dirty="0"/>
              <a:t>R</a:t>
            </a:r>
            <a:r>
              <a:rPr lang="ru-RU" dirty="0"/>
              <a:t> для каждого объема производства.</a:t>
            </a:r>
            <a:r>
              <a:rPr lang="en-US" dirty="0"/>
              <a:t> </a:t>
            </a:r>
            <a:endParaRPr lang="ru-RU" dirty="0"/>
          </a:p>
          <a:p>
            <a:r>
              <a:rPr lang="ru-RU" b="1" dirty="0"/>
              <a:t>Пик</a:t>
            </a:r>
            <a:r>
              <a:rPr lang="en-US" dirty="0"/>
              <a:t> </a:t>
            </a:r>
            <a:r>
              <a:rPr lang="ru-RU" dirty="0"/>
              <a:t>кривой</a:t>
            </a:r>
            <a:r>
              <a:rPr lang="en-US" dirty="0"/>
              <a:t> </a:t>
            </a:r>
            <a:r>
              <a:rPr lang="ru-RU" b="1" dirty="0"/>
              <a:t>совокупной прибыли</a:t>
            </a:r>
            <a:r>
              <a:rPr lang="en-US" dirty="0"/>
              <a:t> </a:t>
            </a:r>
            <a:r>
              <a:rPr lang="ru-RU" dirty="0"/>
              <a:t>(п) показывает</a:t>
            </a:r>
            <a:r>
              <a:rPr lang="en-US" dirty="0"/>
              <a:t> </a:t>
            </a:r>
            <a:r>
              <a:rPr lang="ru-RU" b="1" dirty="0"/>
              <a:t>оптимальный объем производства</a:t>
            </a:r>
            <a:r>
              <a:rPr lang="ru-RU" dirty="0"/>
              <a:t>, т.е. объем, </a:t>
            </a:r>
            <a:r>
              <a:rPr lang="ru-RU" dirty="0" err="1"/>
              <a:t>максимизирующий</a:t>
            </a:r>
            <a:r>
              <a:rPr lang="ru-RU" dirty="0"/>
              <a:t> прибыль в краткосрочном периоде.</a:t>
            </a:r>
            <a:endParaRPr lang="en-US" dirty="0"/>
          </a:p>
          <a:p>
            <a:r>
              <a:rPr lang="ru-RU" dirty="0"/>
              <a:t>Необходимое условие максимизации прибыли можно записать следующим образом:</a:t>
            </a:r>
            <a:r>
              <a:rPr lang="en-US" dirty="0"/>
              <a:t> </a:t>
            </a:r>
            <a:r>
              <a:rPr lang="ru-RU" b="1" dirty="0"/>
              <a:t>Совокупная прибыль достигает своего максимума при объеме производства, при котором предельная прибыль равна нулю</a:t>
            </a:r>
            <a:r>
              <a:rPr lang="ru-RU" dirty="0"/>
              <a:t>.</a:t>
            </a:r>
            <a:endParaRPr lang="en-US" dirty="0"/>
          </a:p>
          <a:p>
            <a:r>
              <a:rPr lang="ru-RU" b="1" dirty="0" err="1"/>
              <a:t>Мп</a:t>
            </a:r>
            <a:r>
              <a:rPr lang="ru-RU" b="1" dirty="0"/>
              <a:t>=0.</a:t>
            </a:r>
            <a:endParaRPr lang="en-US" dirty="0"/>
          </a:p>
          <a:p>
            <a:endParaRPr lang="en-US" dirty="0"/>
          </a:p>
        </p:txBody>
      </p:sp>
    </p:spTree>
    <p:extLst>
      <p:ext uri="{BB962C8B-B14F-4D97-AF65-F5344CB8AC3E}">
        <p14:creationId xmlns:p14="http://schemas.microsoft.com/office/powerpoint/2010/main" val="16234798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Условие максимизации прибыли для монополии</a:t>
            </a:r>
            <a:br>
              <a:rPr lang="ru-RU" dirty="0"/>
            </a:br>
            <a:endParaRPr lang="en-US" dirty="0"/>
          </a:p>
        </p:txBody>
      </p:sp>
      <p:sp>
        <p:nvSpPr>
          <p:cNvPr id="3" name="Объект 2"/>
          <p:cNvSpPr>
            <a:spLocks noGrp="1"/>
          </p:cNvSpPr>
          <p:nvPr>
            <p:ph idx="1"/>
          </p:nvPr>
        </p:nvSpPr>
        <p:spPr/>
        <p:txBody>
          <a:bodyPr/>
          <a:lstStyle/>
          <a:p>
            <a:r>
              <a:rPr lang="ru-RU" b="1" dirty="0"/>
              <a:t>2. Метод предельных издержек — предельного дохода.</a:t>
            </a:r>
            <a:endParaRPr lang="en-US" b="1" dirty="0"/>
          </a:p>
          <a:p>
            <a:r>
              <a:rPr lang="ru-RU" b="1" dirty="0" err="1"/>
              <a:t>Мп</a:t>
            </a:r>
            <a:r>
              <a:rPr lang="ru-RU" b="1" dirty="0"/>
              <a:t>=(п)'=</a:t>
            </a:r>
            <a:r>
              <a:rPr lang="en-US" b="1" dirty="0"/>
              <a:t>d</a:t>
            </a:r>
            <a:r>
              <a:rPr lang="ru-RU" b="1" dirty="0"/>
              <a:t>п/</a:t>
            </a:r>
            <a:r>
              <a:rPr lang="en-US" b="1" dirty="0" err="1"/>
              <a:t>dQ</a:t>
            </a:r>
            <a:r>
              <a:rPr lang="ru-RU" b="1" dirty="0"/>
              <a:t>,</a:t>
            </a:r>
            <a:endParaRPr lang="en-US" dirty="0"/>
          </a:p>
          <a:p>
            <a:r>
              <a:rPr lang="ru-RU" b="1" dirty="0"/>
              <a:t>(п)'=</a:t>
            </a:r>
            <a:r>
              <a:rPr lang="en-US" b="1" dirty="0" err="1"/>
              <a:t>dTR</a:t>
            </a:r>
            <a:r>
              <a:rPr lang="ru-RU" b="1" dirty="0"/>
              <a:t>/</a:t>
            </a:r>
            <a:r>
              <a:rPr lang="en-US" b="1" dirty="0" err="1"/>
              <a:t>dQ</a:t>
            </a:r>
            <a:r>
              <a:rPr lang="ru-RU" b="1" dirty="0"/>
              <a:t>-</a:t>
            </a:r>
            <a:r>
              <a:rPr lang="en-US" b="1" dirty="0" err="1"/>
              <a:t>dTC</a:t>
            </a:r>
            <a:r>
              <a:rPr lang="ru-RU" b="1" dirty="0"/>
              <a:t>/</a:t>
            </a:r>
            <a:r>
              <a:rPr lang="en-US" b="1" dirty="0" err="1"/>
              <a:t>dQ</a:t>
            </a:r>
            <a:r>
              <a:rPr lang="ru-RU" b="1" dirty="0"/>
              <a:t>.</a:t>
            </a:r>
            <a:endParaRPr lang="en-US" dirty="0"/>
          </a:p>
          <a:p>
            <a:r>
              <a:rPr lang="ru-RU" dirty="0"/>
              <a:t>А поскольку</a:t>
            </a:r>
            <a:r>
              <a:rPr lang="en-US" dirty="0"/>
              <a:t> </a:t>
            </a:r>
            <a:r>
              <a:rPr lang="en-US" b="1" dirty="0" err="1"/>
              <a:t>dTR</a:t>
            </a:r>
            <a:r>
              <a:rPr lang="ru-RU" b="1" dirty="0"/>
              <a:t>/</a:t>
            </a:r>
            <a:r>
              <a:rPr lang="en-US" b="1" dirty="0" err="1"/>
              <a:t>dQ</a:t>
            </a:r>
            <a:r>
              <a:rPr lang="ru-RU" b="1" dirty="0"/>
              <a:t>=</a:t>
            </a:r>
            <a:r>
              <a:rPr lang="en-US" b="1" dirty="0"/>
              <a:t>MR</a:t>
            </a:r>
            <a:r>
              <a:rPr lang="ru-RU" dirty="0"/>
              <a:t>, а</a:t>
            </a:r>
            <a:r>
              <a:rPr lang="en-US" dirty="0"/>
              <a:t> </a:t>
            </a:r>
            <a:r>
              <a:rPr lang="en-US" b="1" dirty="0" err="1"/>
              <a:t>dTC</a:t>
            </a:r>
            <a:r>
              <a:rPr lang="ru-RU" b="1" dirty="0"/>
              <a:t>/</a:t>
            </a:r>
            <a:r>
              <a:rPr lang="en-US" b="1" dirty="0" err="1"/>
              <a:t>dQ</a:t>
            </a:r>
            <a:r>
              <a:rPr lang="ru-RU" b="1" dirty="0"/>
              <a:t>=МС</a:t>
            </a:r>
            <a:r>
              <a:rPr lang="ru-RU" dirty="0"/>
              <a:t>, то совокупная прибыль достигает своего наибольшего значения при таком объеме выпуска, при котором предельные издержки равны предельному доходу:</a:t>
            </a:r>
            <a:endParaRPr lang="en-US" dirty="0"/>
          </a:p>
          <a:p>
            <a:r>
              <a:rPr lang="ru-RU" b="1" dirty="0"/>
              <a:t>МС=М</a:t>
            </a:r>
            <a:r>
              <a:rPr lang="en-US" b="1" dirty="0"/>
              <a:t>R</a:t>
            </a:r>
            <a:r>
              <a:rPr lang="ru-RU" b="1" dirty="0"/>
              <a:t>.</a:t>
            </a:r>
            <a:endParaRPr lang="en-US" dirty="0"/>
          </a:p>
          <a:p>
            <a:endParaRPr lang="en-US" dirty="0"/>
          </a:p>
        </p:txBody>
      </p:sp>
    </p:spTree>
    <p:extLst>
      <p:ext uri="{BB962C8B-B14F-4D97-AF65-F5344CB8AC3E}">
        <p14:creationId xmlns:p14="http://schemas.microsoft.com/office/powerpoint/2010/main" val="2333078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p:cNvSpPr>
            <a:spLocks noGrp="1"/>
          </p:cNvSpPr>
          <p:nvPr>
            <p:ph type="title"/>
          </p:nvPr>
        </p:nvSpPr>
        <p:spPr/>
        <p:txBody>
          <a:bodyPr/>
          <a:lstStyle/>
          <a:p>
            <a:pPr eaLnBrk="1" hangingPunct="1"/>
            <a:endParaRPr lang="en-US" altLang="en-US"/>
          </a:p>
        </p:txBody>
      </p:sp>
      <p:pic>
        <p:nvPicPr>
          <p:cNvPr id="4099" name="Объект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57561" y="-156117"/>
            <a:ext cx="11258978" cy="6858000"/>
          </a:xfrm>
        </p:spPr>
      </p:pic>
      <p:sp>
        <p:nvSpPr>
          <p:cNvPr id="4100" name="TextBox 2"/>
          <p:cNvSpPr txBox="1">
            <a:spLocks noChangeArrowheads="1"/>
          </p:cNvSpPr>
          <p:nvPr/>
        </p:nvSpPr>
        <p:spPr bwMode="auto">
          <a:xfrm>
            <a:off x="1836739" y="260350"/>
            <a:ext cx="85677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en-US" b="1"/>
              <a:t>Конкуренция</a:t>
            </a:r>
          </a:p>
        </p:txBody>
      </p:sp>
      <p:sp>
        <p:nvSpPr>
          <p:cNvPr id="4101" name="TextBox 4"/>
          <p:cNvSpPr txBox="1">
            <a:spLocks noChangeArrowheads="1"/>
          </p:cNvSpPr>
          <p:nvPr/>
        </p:nvSpPr>
        <p:spPr bwMode="auto">
          <a:xfrm>
            <a:off x="1836739" y="1365250"/>
            <a:ext cx="8135937"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800"/>
              <a:t>Словарь Ожегова: </a:t>
            </a:r>
            <a:r>
              <a:rPr lang="ru-RU" altLang="en-US" sz="2800" b="1"/>
              <a:t>конкуренция</a:t>
            </a:r>
            <a:r>
              <a:rPr lang="ru-RU" altLang="en-US" sz="2800"/>
              <a:t> – это соперничество, борьба за достижение  наивысших личных выгод, преимуществ.</a:t>
            </a:r>
          </a:p>
          <a:p>
            <a:pPr eaLnBrk="1" hangingPunct="1">
              <a:spcBef>
                <a:spcPct val="0"/>
              </a:spcBef>
              <a:buFontTx/>
              <a:buNone/>
            </a:pPr>
            <a:endParaRPr lang="ru-RU" altLang="en-US" sz="2800"/>
          </a:p>
          <a:p>
            <a:pPr eaLnBrk="1" hangingPunct="1">
              <a:spcBef>
                <a:spcPct val="0"/>
              </a:spcBef>
              <a:buFontTx/>
              <a:buNone/>
            </a:pPr>
            <a:r>
              <a:rPr lang="ru-RU" altLang="en-US" sz="2800"/>
              <a:t>Англо-русский словарь: </a:t>
            </a:r>
            <a:r>
              <a:rPr lang="en-US" altLang="en-US" sz="2800" b="1"/>
              <a:t>concurrence</a:t>
            </a:r>
            <a:r>
              <a:rPr lang="en-US" altLang="en-US" sz="2800"/>
              <a:t> – </a:t>
            </a:r>
            <a:r>
              <a:rPr lang="ru-RU" altLang="en-US" sz="2800"/>
              <a:t>совпадение, действующий совместно.</a:t>
            </a:r>
          </a:p>
          <a:p>
            <a:pPr eaLnBrk="1" hangingPunct="1">
              <a:spcBef>
                <a:spcPct val="0"/>
              </a:spcBef>
              <a:buFontTx/>
              <a:buNone/>
            </a:pPr>
            <a:endParaRPr lang="ru-RU" altLang="en-US" sz="2800" b="1"/>
          </a:p>
          <a:p>
            <a:pPr eaLnBrk="1" hangingPunct="1">
              <a:spcBef>
                <a:spcPct val="0"/>
              </a:spcBef>
              <a:buFontTx/>
              <a:buNone/>
            </a:pPr>
            <a:r>
              <a:rPr lang="en-US" altLang="en-US" sz="2800" b="1"/>
              <a:t>Concurrentia</a:t>
            </a:r>
            <a:r>
              <a:rPr lang="en-US" altLang="en-US" sz="2800"/>
              <a:t> – </a:t>
            </a:r>
            <a:r>
              <a:rPr lang="ru-RU" altLang="en-US" sz="2800"/>
              <a:t>в переводе с латыни – столкновение, состязание, соревнование.</a:t>
            </a:r>
          </a:p>
          <a:p>
            <a:pPr eaLnBrk="1" hangingPunct="1">
              <a:spcBef>
                <a:spcPct val="0"/>
              </a:spcBef>
              <a:buFontTx/>
              <a:buNone/>
            </a:pPr>
            <a:endParaRPr lang="ru-RU" altLang="en-US" sz="2800" b="1"/>
          </a:p>
          <a:p>
            <a:pPr eaLnBrk="1" hangingPunct="1">
              <a:spcBef>
                <a:spcPct val="0"/>
              </a:spcBef>
              <a:buFontTx/>
              <a:buNone/>
            </a:pPr>
            <a:r>
              <a:rPr lang="en-US" altLang="en-US" sz="2800" b="1"/>
              <a:t>Perfect competition </a:t>
            </a:r>
            <a:r>
              <a:rPr lang="en-US" altLang="en-US" sz="2800"/>
              <a:t>– </a:t>
            </a:r>
            <a:r>
              <a:rPr lang="ru-RU" altLang="en-US" sz="2800"/>
              <a:t>совершенная конкуренция.</a:t>
            </a:r>
          </a:p>
        </p:txBody>
      </p:sp>
    </p:spTree>
    <p:extLst>
      <p:ext uri="{BB962C8B-B14F-4D97-AF65-F5344CB8AC3E}">
        <p14:creationId xmlns:p14="http://schemas.microsoft.com/office/powerpoint/2010/main" val="11558529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r>
              <a:rPr lang="ru-RU" dirty="0"/>
              <a:t>Если предельные издержки больше предельного дохода (</a:t>
            </a:r>
            <a:r>
              <a:rPr lang="ru-RU" b="1" dirty="0"/>
              <a:t>М</a:t>
            </a:r>
            <a:r>
              <a:rPr lang="en-US" b="1" dirty="0"/>
              <a:t>C</a:t>
            </a:r>
            <a:r>
              <a:rPr lang="ru-RU" b="1" dirty="0"/>
              <a:t>&gt;М</a:t>
            </a:r>
            <a:r>
              <a:rPr lang="en-US" b="1" dirty="0"/>
              <a:t>R</a:t>
            </a:r>
            <a:r>
              <a:rPr lang="ru-RU" dirty="0"/>
              <a:t>), то монополист может увеличить прибыль за счет сокращения объема производства. Если предельные издержки меньше предельного дохода (</a:t>
            </a:r>
            <a:r>
              <a:rPr lang="ru-RU" b="1" dirty="0"/>
              <a:t>М</a:t>
            </a:r>
            <a:r>
              <a:rPr lang="en-US" b="1" dirty="0"/>
              <a:t>C</a:t>
            </a:r>
            <a:r>
              <a:rPr lang="ru-RU" b="1" dirty="0"/>
              <a:t>&lt;М</a:t>
            </a:r>
            <a:r>
              <a:rPr lang="en-US" b="1" dirty="0"/>
              <a:t>R</a:t>
            </a:r>
            <a:r>
              <a:rPr lang="ru-RU" dirty="0"/>
              <a:t>), то прибыль может быть увеличена за счет расширения производства, и лишь при</a:t>
            </a:r>
            <a:r>
              <a:rPr lang="en-US" dirty="0"/>
              <a:t> </a:t>
            </a:r>
            <a:r>
              <a:rPr lang="ru-RU" b="1" dirty="0"/>
              <a:t>МС=М</a:t>
            </a:r>
            <a:r>
              <a:rPr lang="en-US" b="1" dirty="0"/>
              <a:t>R </a:t>
            </a:r>
            <a:r>
              <a:rPr lang="ru-RU" dirty="0"/>
              <a:t>в точке</a:t>
            </a:r>
            <a:r>
              <a:rPr lang="en-US" dirty="0"/>
              <a:t> </a:t>
            </a:r>
            <a:r>
              <a:rPr lang="en-US" b="1" dirty="0"/>
              <a:t>Q</a:t>
            </a:r>
            <a:r>
              <a:rPr lang="ru-RU" b="1" dirty="0"/>
              <a:t>*</a:t>
            </a:r>
            <a:r>
              <a:rPr lang="en-US" dirty="0"/>
              <a:t> </a:t>
            </a:r>
            <a:r>
              <a:rPr lang="ru-RU" dirty="0"/>
              <a:t>достигается равновесие, как это представлено на рис. 5.4.</a:t>
            </a:r>
            <a:endParaRPr lang="en-US" dirty="0"/>
          </a:p>
          <a:p>
            <a:endParaRPr lang="en-US" dirty="0"/>
          </a:p>
        </p:txBody>
      </p:sp>
    </p:spTree>
    <p:extLst>
      <p:ext uri="{BB962C8B-B14F-4D97-AF65-F5344CB8AC3E}">
        <p14:creationId xmlns:p14="http://schemas.microsoft.com/office/powerpoint/2010/main" val="3665744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 Условие экономического равновесия</a:t>
            </a:r>
            <a:br>
              <a:rPr lang="en-US" dirty="0"/>
            </a:br>
            <a:endParaRPr lang="en-US" dirty="0"/>
          </a:p>
        </p:txBody>
      </p:sp>
      <p:pic>
        <p:nvPicPr>
          <p:cNvPr id="4" name="Объект 3"/>
          <p:cNvPicPr>
            <a:picLocks noGrp="1" noChangeAspect="1"/>
          </p:cNvPicPr>
          <p:nvPr>
            <p:ph idx="1"/>
          </p:nvPr>
        </p:nvPicPr>
        <p:blipFill>
          <a:blip r:embed="rId2"/>
          <a:stretch>
            <a:fillRect/>
          </a:stretch>
        </p:blipFill>
        <p:spPr>
          <a:xfrm>
            <a:off x="2118732" y="1851102"/>
            <a:ext cx="6980663" cy="4505093"/>
          </a:xfrm>
          <a:prstGeom prst="rect">
            <a:avLst/>
          </a:prstGeom>
        </p:spPr>
      </p:pic>
    </p:spTree>
    <p:extLst>
      <p:ext uri="{BB962C8B-B14F-4D97-AF65-F5344CB8AC3E}">
        <p14:creationId xmlns:p14="http://schemas.microsoft.com/office/powerpoint/2010/main" val="888405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Монополия и эластичность спроса</a:t>
            </a:r>
            <a:br>
              <a:rPr lang="ru-RU" dirty="0"/>
            </a:br>
            <a:br>
              <a:rPr lang="ru-RU" dirty="0"/>
            </a:br>
            <a:endParaRPr lang="en-US" dirty="0"/>
          </a:p>
        </p:txBody>
      </p:sp>
      <p:sp>
        <p:nvSpPr>
          <p:cNvPr id="3" name="Объект 2"/>
          <p:cNvSpPr>
            <a:spLocks noGrp="1"/>
          </p:cNvSpPr>
          <p:nvPr>
            <p:ph idx="1"/>
          </p:nvPr>
        </p:nvSpPr>
        <p:spPr>
          <a:xfrm>
            <a:off x="379141" y="1115122"/>
            <a:ext cx="10974659" cy="5531005"/>
          </a:xfrm>
        </p:spPr>
        <p:txBody>
          <a:bodyPr>
            <a:noAutofit/>
          </a:bodyPr>
          <a:lstStyle/>
          <a:p>
            <a:r>
              <a:rPr lang="ru-RU" sz="3200" dirty="0"/>
              <a:t>Монополист будет действовать только на эластичном участке кривой  спроса.</a:t>
            </a:r>
            <a:br>
              <a:rPr lang="ru-RU" sz="3200" dirty="0"/>
            </a:br>
            <a:r>
              <a:rPr lang="ru-RU" sz="3200" dirty="0"/>
              <a:t>Следовательно, надбавка к предельным издержкам в цене должна быть тем меньше, чем выше эластичность спроса.</a:t>
            </a:r>
            <a:br>
              <a:rPr lang="ru-RU" sz="3200" dirty="0"/>
            </a:br>
            <a:r>
              <a:rPr lang="ru-RU" sz="3200" i="1" dirty="0"/>
              <a:t>P MC</a:t>
            </a:r>
            <a:br>
              <a:rPr lang="ru-RU" sz="3200" dirty="0"/>
            </a:br>
            <a:r>
              <a:rPr lang="ru-RU" sz="3200" i="1" dirty="0"/>
              <a:t>P </a:t>
            </a:r>
            <a:r>
              <a:rPr lang="ru-RU" sz="3200" i="1" dirty="0" err="1"/>
              <a:t>Ed</a:t>
            </a:r>
            <a:br>
              <a:rPr lang="ru-RU" sz="3200" dirty="0"/>
            </a:br>
            <a:r>
              <a:rPr lang="ru-RU" sz="3200" dirty="0"/>
              <a:t>Монополист назначает цену, превышающую предельные издержки на величину, обратно пропорциональную эластичности спроса. Если спрос чрезвычайно эластичен, то цена будет близка к предельным издержкам и,</a:t>
            </a:r>
            <a:br>
              <a:rPr lang="ru-RU" sz="3200" dirty="0"/>
            </a:br>
            <a:r>
              <a:rPr lang="ru-RU" sz="3200" dirty="0"/>
              <a:t>следовательно, монополизированный рынок будет похож на рынок совершенной конкуренции.</a:t>
            </a:r>
            <a:endParaRPr lang="en-US" sz="3200" dirty="0"/>
          </a:p>
        </p:txBody>
      </p:sp>
    </p:spTree>
    <p:extLst>
      <p:ext uri="{BB962C8B-B14F-4D97-AF65-F5344CB8AC3E}">
        <p14:creationId xmlns:p14="http://schemas.microsoft.com/office/powerpoint/2010/main" val="1058741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Заголовок 1"/>
          <p:cNvSpPr>
            <a:spLocks noGrp="1"/>
          </p:cNvSpPr>
          <p:nvPr>
            <p:ph type="ctrTitle"/>
          </p:nvPr>
        </p:nvSpPr>
        <p:spPr/>
        <p:txBody>
          <a:bodyPr/>
          <a:lstStyle/>
          <a:p>
            <a:pPr eaLnBrk="1" hangingPunct="1"/>
            <a:endParaRPr lang="en-US" altLang="en-US"/>
          </a:p>
        </p:txBody>
      </p:sp>
      <p:sp>
        <p:nvSpPr>
          <p:cNvPr id="3" name="Подзаголовок 2"/>
          <p:cNvSpPr>
            <a:spLocks noGrp="1"/>
          </p:cNvSpPr>
          <p:nvPr>
            <p:ph type="subTitle" idx="1"/>
          </p:nvPr>
        </p:nvSpPr>
        <p:spPr/>
        <p:txBody>
          <a:bodyPr rtlCol="0">
            <a:normAutofit/>
          </a:bodyPr>
          <a:lstStyle/>
          <a:p>
            <a:pPr>
              <a:defRPr/>
            </a:pPr>
            <a:endParaRPr lang="ru-RU"/>
          </a:p>
        </p:txBody>
      </p:sp>
      <p:pic>
        <p:nvPicPr>
          <p:cNvPr id="8196"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6538" y="0"/>
            <a:ext cx="91995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Box 4"/>
          <p:cNvSpPr txBox="1">
            <a:spLocks noChangeArrowheads="1"/>
          </p:cNvSpPr>
          <p:nvPr/>
        </p:nvSpPr>
        <p:spPr bwMode="auto">
          <a:xfrm>
            <a:off x="1524000" y="0"/>
            <a:ext cx="91440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en-US" b="1"/>
              <a:t>Почему монополия представляет опасность для экономики</a:t>
            </a:r>
            <a:endParaRPr lang="ru-RU" altLang="en-US"/>
          </a:p>
          <a:p>
            <a:pPr eaLnBrk="1" hangingPunct="1">
              <a:spcBef>
                <a:spcPct val="0"/>
              </a:spcBef>
              <a:buFontTx/>
              <a:buNone/>
            </a:pPr>
            <a:endParaRPr lang="ru-RU" altLang="en-US" sz="1800"/>
          </a:p>
        </p:txBody>
      </p:sp>
      <p:sp>
        <p:nvSpPr>
          <p:cNvPr id="8" name="Капля 7"/>
          <p:cNvSpPr/>
          <p:nvPr/>
        </p:nvSpPr>
        <p:spPr>
          <a:xfrm>
            <a:off x="1847850" y="1651000"/>
            <a:ext cx="287338" cy="287338"/>
          </a:xfrm>
          <a:prstGeom prst="teardrop">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9" name="Капля 8"/>
          <p:cNvSpPr/>
          <p:nvPr/>
        </p:nvSpPr>
        <p:spPr>
          <a:xfrm>
            <a:off x="1855789" y="2495550"/>
            <a:ext cx="288925" cy="287338"/>
          </a:xfrm>
          <a:prstGeom prst="teardrop">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0" name="Капля 9"/>
          <p:cNvSpPr/>
          <p:nvPr/>
        </p:nvSpPr>
        <p:spPr>
          <a:xfrm>
            <a:off x="1857376" y="3362326"/>
            <a:ext cx="288925" cy="288925"/>
          </a:xfrm>
          <a:prstGeom prst="teardrop">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1" name="Капля 10"/>
          <p:cNvSpPr/>
          <p:nvPr/>
        </p:nvSpPr>
        <p:spPr>
          <a:xfrm>
            <a:off x="1857376" y="4248150"/>
            <a:ext cx="288925" cy="287338"/>
          </a:xfrm>
          <a:prstGeom prst="teardrop">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2" name="Капля 11"/>
          <p:cNvSpPr/>
          <p:nvPr/>
        </p:nvSpPr>
        <p:spPr>
          <a:xfrm>
            <a:off x="1857376" y="5157789"/>
            <a:ext cx="288925" cy="287337"/>
          </a:xfrm>
          <a:prstGeom prst="teardrop">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8203" name="TextBox 12"/>
          <p:cNvSpPr txBox="1">
            <a:spLocks noChangeArrowheads="1"/>
          </p:cNvSpPr>
          <p:nvPr/>
        </p:nvSpPr>
        <p:spPr bwMode="auto">
          <a:xfrm>
            <a:off x="2279651" y="1565275"/>
            <a:ext cx="799306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400" b="1"/>
              <a:t>Повышенная цена на товары и услуги.</a:t>
            </a:r>
            <a:r>
              <a:rPr lang="ru-RU" altLang="en-US" sz="2400"/>
              <a:t> </a:t>
            </a:r>
          </a:p>
          <a:p>
            <a:pPr eaLnBrk="1" hangingPunct="1">
              <a:spcBef>
                <a:spcPct val="0"/>
              </a:spcBef>
              <a:buFontTx/>
              <a:buNone/>
            </a:pPr>
            <a:endParaRPr lang="ru-RU" altLang="en-US" sz="1800"/>
          </a:p>
        </p:txBody>
      </p:sp>
      <p:sp>
        <p:nvSpPr>
          <p:cNvPr id="8204" name="TextBox 13"/>
          <p:cNvSpPr txBox="1">
            <a:spLocks noChangeArrowheads="1"/>
          </p:cNvSpPr>
          <p:nvPr/>
        </p:nvSpPr>
        <p:spPr bwMode="auto">
          <a:xfrm>
            <a:off x="2279651" y="2414589"/>
            <a:ext cx="5040313"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400" b="1"/>
              <a:t>Повышение уровня инфляции</a:t>
            </a:r>
            <a:r>
              <a:rPr lang="ru-RU" altLang="en-US" sz="2400"/>
              <a:t>. </a:t>
            </a:r>
          </a:p>
          <a:p>
            <a:pPr eaLnBrk="1" hangingPunct="1">
              <a:spcBef>
                <a:spcPct val="0"/>
              </a:spcBef>
              <a:buFontTx/>
              <a:buNone/>
            </a:pPr>
            <a:endParaRPr lang="ru-RU" altLang="en-US" sz="1800"/>
          </a:p>
        </p:txBody>
      </p:sp>
      <p:sp>
        <p:nvSpPr>
          <p:cNvPr id="8205" name="TextBox 14"/>
          <p:cNvSpPr txBox="1">
            <a:spLocks noChangeArrowheads="1"/>
          </p:cNvSpPr>
          <p:nvPr/>
        </p:nvSpPr>
        <p:spPr bwMode="auto">
          <a:xfrm>
            <a:off x="2241551" y="3281364"/>
            <a:ext cx="69119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1800" b="1"/>
              <a:t> </a:t>
            </a:r>
            <a:r>
              <a:rPr lang="ru-RU" altLang="en-US" sz="2400" b="1"/>
              <a:t>Не развивается рынок капитала и ценных бумаг.</a:t>
            </a:r>
            <a:endParaRPr lang="ru-RU" altLang="en-US" sz="2400"/>
          </a:p>
          <a:p>
            <a:pPr eaLnBrk="1" hangingPunct="1">
              <a:spcBef>
                <a:spcPct val="0"/>
              </a:spcBef>
              <a:buFontTx/>
              <a:buNone/>
            </a:pPr>
            <a:endParaRPr lang="ru-RU" altLang="en-US" sz="1800"/>
          </a:p>
        </p:txBody>
      </p:sp>
      <p:sp>
        <p:nvSpPr>
          <p:cNvPr id="8206" name="TextBox 15"/>
          <p:cNvSpPr txBox="1">
            <a:spLocks noChangeArrowheads="1"/>
          </p:cNvSpPr>
          <p:nvPr/>
        </p:nvSpPr>
        <p:spPr bwMode="auto">
          <a:xfrm>
            <a:off x="2241550" y="4165601"/>
            <a:ext cx="770413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400" b="1"/>
              <a:t>Низкая конкурентоспособность на внешних рынках.</a:t>
            </a:r>
            <a:r>
              <a:rPr lang="ru-RU" altLang="en-US" sz="2400"/>
              <a:t> </a:t>
            </a:r>
          </a:p>
          <a:p>
            <a:pPr eaLnBrk="1" hangingPunct="1">
              <a:spcBef>
                <a:spcPct val="0"/>
              </a:spcBef>
              <a:buFontTx/>
              <a:buNone/>
            </a:pPr>
            <a:endParaRPr lang="ru-RU" altLang="en-US" sz="1800"/>
          </a:p>
        </p:txBody>
      </p:sp>
      <p:sp>
        <p:nvSpPr>
          <p:cNvPr id="8207" name="TextBox 16"/>
          <p:cNvSpPr txBox="1">
            <a:spLocks noChangeArrowheads="1"/>
          </p:cNvSpPr>
          <p:nvPr/>
        </p:nvSpPr>
        <p:spPr bwMode="auto">
          <a:xfrm>
            <a:off x="2295526" y="5070476"/>
            <a:ext cx="71294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400" b="1"/>
              <a:t>Не происходит развитие и расширение малого и среднего бизнеса.</a:t>
            </a:r>
            <a:r>
              <a:rPr lang="ru-RU" altLang="en-US" sz="1800" b="1"/>
              <a:t> </a:t>
            </a:r>
            <a:r>
              <a:rPr lang="ru-RU" altLang="en-US" sz="1800"/>
              <a:t> </a:t>
            </a:r>
          </a:p>
          <a:p>
            <a:pPr eaLnBrk="1" hangingPunct="1">
              <a:spcBef>
                <a:spcPct val="0"/>
              </a:spcBef>
              <a:buFontTx/>
              <a:buNone/>
            </a:pPr>
            <a:endParaRPr lang="ru-RU" altLang="en-US" sz="1800"/>
          </a:p>
        </p:txBody>
      </p:sp>
    </p:spTree>
    <p:extLst>
      <p:ext uri="{BB962C8B-B14F-4D97-AF65-F5344CB8AC3E}">
        <p14:creationId xmlns:p14="http://schemas.microsoft.com/office/powerpoint/2010/main" val="29692857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pPr eaLnBrk="1" hangingPunct="1"/>
            <a:endParaRPr lang="en-US" altLang="en-US"/>
          </a:p>
        </p:txBody>
      </p:sp>
      <p:pic>
        <p:nvPicPr>
          <p:cNvPr id="10243" name="Объект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66762" y="-100013"/>
            <a:ext cx="10919716" cy="6958013"/>
          </a:xfrm>
        </p:spPr>
      </p:pic>
      <p:sp>
        <p:nvSpPr>
          <p:cNvPr id="10244" name="TextBox 2"/>
          <p:cNvSpPr txBox="1">
            <a:spLocks noChangeArrowheads="1"/>
          </p:cNvSpPr>
          <p:nvPr/>
        </p:nvSpPr>
        <p:spPr bwMode="auto">
          <a:xfrm>
            <a:off x="1055687" y="-100013"/>
            <a:ext cx="1000918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en-US" b="1"/>
              <a:t>Меры, принимаемые государством для снижения опасности монополии для мировой экономики </a:t>
            </a:r>
          </a:p>
        </p:txBody>
      </p:sp>
      <p:sp>
        <p:nvSpPr>
          <p:cNvPr id="5" name="Капля 4"/>
          <p:cNvSpPr/>
          <p:nvPr/>
        </p:nvSpPr>
        <p:spPr>
          <a:xfrm>
            <a:off x="1889125" y="3068639"/>
            <a:ext cx="287338" cy="288925"/>
          </a:xfrm>
          <a:prstGeom prst="teardrop">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6" name="Капля 5"/>
          <p:cNvSpPr/>
          <p:nvPr/>
        </p:nvSpPr>
        <p:spPr>
          <a:xfrm>
            <a:off x="1854201" y="4094164"/>
            <a:ext cx="288925" cy="287337"/>
          </a:xfrm>
          <a:prstGeom prst="teardrop">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7" name="Капля 6"/>
          <p:cNvSpPr/>
          <p:nvPr/>
        </p:nvSpPr>
        <p:spPr>
          <a:xfrm>
            <a:off x="1847851" y="5157789"/>
            <a:ext cx="288925" cy="287337"/>
          </a:xfrm>
          <a:prstGeom prst="teardrop">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0248" name="TextBox 9"/>
          <p:cNvSpPr txBox="1">
            <a:spLocks noChangeArrowheads="1"/>
          </p:cNvSpPr>
          <p:nvPr/>
        </p:nvSpPr>
        <p:spPr bwMode="auto">
          <a:xfrm>
            <a:off x="2176464" y="2941638"/>
            <a:ext cx="8785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400" b="1"/>
              <a:t>Запрещение тайных сговоров, направленных на поддержание монопольных цен, раздел рынков.</a:t>
            </a:r>
          </a:p>
        </p:txBody>
      </p:sp>
      <p:sp>
        <p:nvSpPr>
          <p:cNvPr id="10249" name="TextBox 10"/>
          <p:cNvSpPr txBox="1">
            <a:spLocks noChangeArrowheads="1"/>
          </p:cNvSpPr>
          <p:nvPr/>
        </p:nvSpPr>
        <p:spPr bwMode="auto">
          <a:xfrm>
            <a:off x="2136776" y="3967163"/>
            <a:ext cx="82089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400" b="1"/>
              <a:t>Запрещение слияний фирм, которые ведут к установлению контроля над предложением.</a:t>
            </a:r>
          </a:p>
        </p:txBody>
      </p:sp>
      <p:sp>
        <p:nvSpPr>
          <p:cNvPr id="10250" name="TextBox 11"/>
          <p:cNvSpPr txBox="1">
            <a:spLocks noChangeArrowheads="1"/>
          </p:cNvSpPr>
          <p:nvPr/>
        </p:nvSpPr>
        <p:spPr bwMode="auto">
          <a:xfrm>
            <a:off x="2130425" y="5013325"/>
            <a:ext cx="7848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400" b="1"/>
              <a:t>Принудительная демонополизация (дробление фирм-монополий).</a:t>
            </a:r>
          </a:p>
          <a:p>
            <a:pPr eaLnBrk="1" hangingPunct="1">
              <a:spcBef>
                <a:spcPct val="0"/>
              </a:spcBef>
              <a:buFontTx/>
              <a:buNone/>
            </a:pPr>
            <a:br>
              <a:rPr lang="ru-RU" altLang="en-US" sz="1800"/>
            </a:br>
            <a:endParaRPr lang="ru-RU" altLang="en-US" sz="1800"/>
          </a:p>
        </p:txBody>
      </p:sp>
      <p:sp>
        <p:nvSpPr>
          <p:cNvPr id="10251" name="TextBox 15"/>
          <p:cNvSpPr txBox="1">
            <a:spLocks noChangeArrowheads="1"/>
          </p:cNvSpPr>
          <p:nvPr/>
        </p:nvSpPr>
        <p:spPr bwMode="auto">
          <a:xfrm>
            <a:off x="1889125" y="1803400"/>
            <a:ext cx="7265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800" b="1"/>
              <a:t>Административные меры:</a:t>
            </a:r>
          </a:p>
        </p:txBody>
      </p:sp>
    </p:spTree>
    <p:extLst>
      <p:ext uri="{BB962C8B-B14F-4D97-AF65-F5344CB8AC3E}">
        <p14:creationId xmlns:p14="http://schemas.microsoft.com/office/powerpoint/2010/main" val="4242313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Объект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01445" y="0"/>
            <a:ext cx="10177669" cy="6858000"/>
          </a:xfrm>
        </p:spPr>
      </p:pic>
      <p:sp>
        <p:nvSpPr>
          <p:cNvPr id="11268" name="TextBox 9"/>
          <p:cNvSpPr txBox="1">
            <a:spLocks noChangeArrowheads="1"/>
          </p:cNvSpPr>
          <p:nvPr/>
        </p:nvSpPr>
        <p:spPr bwMode="auto">
          <a:xfrm>
            <a:off x="1055687" y="-100013"/>
            <a:ext cx="1000918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en-US" b="1"/>
              <a:t>Меры, принимаемые государством для снижения опасности монополии для мировой экономики </a:t>
            </a:r>
          </a:p>
        </p:txBody>
      </p:sp>
      <p:sp>
        <p:nvSpPr>
          <p:cNvPr id="11269" name="Прямоугольник 6"/>
          <p:cNvSpPr>
            <a:spLocks noChangeArrowheads="1"/>
          </p:cNvSpPr>
          <p:nvPr/>
        </p:nvSpPr>
        <p:spPr bwMode="auto">
          <a:xfrm>
            <a:off x="1631951" y="1341438"/>
            <a:ext cx="88566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400" dirty="0"/>
              <a:t>К </a:t>
            </a:r>
            <a:r>
              <a:rPr lang="ru-RU" altLang="en-US" sz="2400" b="1" dirty="0"/>
              <a:t>прямым методам регулирования (ограничения) деятельности</a:t>
            </a:r>
            <a:r>
              <a:rPr lang="ru-RU" altLang="en-US" sz="2400" dirty="0"/>
              <a:t> монополий относятся установление:</a:t>
            </a:r>
          </a:p>
        </p:txBody>
      </p:sp>
      <p:sp>
        <p:nvSpPr>
          <p:cNvPr id="11270" name="TextBox 7"/>
          <p:cNvSpPr txBox="1">
            <a:spLocks noChangeArrowheads="1"/>
          </p:cNvSpPr>
          <p:nvPr/>
        </p:nvSpPr>
        <p:spPr bwMode="auto">
          <a:xfrm>
            <a:off x="2063751" y="2390775"/>
            <a:ext cx="79930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400" dirty="0"/>
              <a:t>"</a:t>
            </a:r>
            <a:r>
              <a:rPr lang="ru-RU" altLang="en-US" sz="2400" b="1" dirty="0"/>
              <a:t>потолка цен</a:t>
            </a:r>
            <a:r>
              <a:rPr lang="ru-RU" altLang="en-US" sz="2400" dirty="0"/>
              <a:t>" - верхнего и нижнего уровня цен на продукцию</a:t>
            </a:r>
            <a:r>
              <a:rPr lang="en-US" altLang="en-US" sz="2400" dirty="0"/>
              <a:t>;</a:t>
            </a:r>
            <a:endParaRPr lang="ru-RU" altLang="en-US" sz="2400" dirty="0"/>
          </a:p>
        </p:txBody>
      </p:sp>
      <p:sp>
        <p:nvSpPr>
          <p:cNvPr id="13" name="Капля 12"/>
          <p:cNvSpPr/>
          <p:nvPr/>
        </p:nvSpPr>
        <p:spPr>
          <a:xfrm>
            <a:off x="1774825" y="2501901"/>
            <a:ext cx="292100" cy="288925"/>
          </a:xfrm>
          <a:prstGeom prst="teardrop">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4" name="Капля 13"/>
          <p:cNvSpPr/>
          <p:nvPr/>
        </p:nvSpPr>
        <p:spPr>
          <a:xfrm>
            <a:off x="1782763" y="3141664"/>
            <a:ext cx="290512" cy="287337"/>
          </a:xfrm>
          <a:prstGeom prst="teardrop">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1273" name="TextBox 8"/>
          <p:cNvSpPr txBox="1">
            <a:spLocks noChangeArrowheads="1"/>
          </p:cNvSpPr>
          <p:nvPr/>
        </p:nvSpPr>
        <p:spPr bwMode="auto">
          <a:xfrm>
            <a:off x="2098676" y="3026569"/>
            <a:ext cx="6985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000" b="1" dirty="0"/>
              <a:t>  </a:t>
            </a:r>
            <a:r>
              <a:rPr lang="ru-RU" altLang="en-US" sz="2400" b="1" dirty="0"/>
              <a:t>предельного темпа роста цен</a:t>
            </a:r>
            <a:r>
              <a:rPr lang="en-US" altLang="en-US" sz="2400" b="1" dirty="0"/>
              <a:t>;</a:t>
            </a:r>
            <a:endParaRPr lang="ru-RU" altLang="en-US" sz="2400" b="1" dirty="0"/>
          </a:p>
        </p:txBody>
      </p:sp>
      <p:sp>
        <p:nvSpPr>
          <p:cNvPr id="16" name="Капля 15"/>
          <p:cNvSpPr/>
          <p:nvPr/>
        </p:nvSpPr>
        <p:spPr>
          <a:xfrm>
            <a:off x="1782763" y="3789364"/>
            <a:ext cx="290512" cy="287337"/>
          </a:xfrm>
          <a:prstGeom prst="teardrop">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1275" name="TextBox 10"/>
          <p:cNvSpPr txBox="1">
            <a:spLocks noChangeArrowheads="1"/>
          </p:cNvSpPr>
          <p:nvPr/>
        </p:nvSpPr>
        <p:spPr bwMode="auto">
          <a:xfrm>
            <a:off x="2073276" y="3676650"/>
            <a:ext cx="6669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400" b="1" dirty="0"/>
              <a:t>  предельного уровня нормы прибыли</a:t>
            </a:r>
            <a:r>
              <a:rPr lang="ru-RU" altLang="en-US" sz="2400" dirty="0"/>
              <a:t>.</a:t>
            </a:r>
          </a:p>
        </p:txBody>
      </p:sp>
      <p:sp>
        <p:nvSpPr>
          <p:cNvPr id="11276" name="Прямоугольник 11"/>
          <p:cNvSpPr>
            <a:spLocks noChangeArrowheads="1"/>
          </p:cNvSpPr>
          <p:nvPr/>
        </p:nvSpPr>
        <p:spPr bwMode="auto">
          <a:xfrm>
            <a:off x="1631951" y="4221163"/>
            <a:ext cx="88566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400"/>
              <a:t>К </a:t>
            </a:r>
            <a:r>
              <a:rPr lang="ru-RU" altLang="en-US" sz="2400" b="1"/>
              <a:t>косвенным методам антимонопольной политики</a:t>
            </a:r>
            <a:r>
              <a:rPr lang="ru-RU" altLang="en-US" sz="2400"/>
              <a:t> можно отнести все виды государственной деятельности, направленной на развитие конкуренции:</a:t>
            </a:r>
          </a:p>
        </p:txBody>
      </p:sp>
      <p:sp>
        <p:nvSpPr>
          <p:cNvPr id="19" name="Капля 18"/>
          <p:cNvSpPr/>
          <p:nvPr/>
        </p:nvSpPr>
        <p:spPr>
          <a:xfrm>
            <a:off x="1789113" y="5589589"/>
            <a:ext cx="290512" cy="287337"/>
          </a:xfrm>
          <a:prstGeom prst="teardrop">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1278" name="Прямоугольник 14"/>
          <p:cNvSpPr>
            <a:spLocks noChangeArrowheads="1"/>
          </p:cNvSpPr>
          <p:nvPr/>
        </p:nvSpPr>
        <p:spPr bwMode="auto">
          <a:xfrm>
            <a:off x="2765426" y="5501800"/>
            <a:ext cx="6132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400" b="1" dirty="0"/>
              <a:t>поощрение создания товаров-заменителей</a:t>
            </a:r>
            <a:r>
              <a:rPr lang="en-US" altLang="en-US" sz="2400" b="1" dirty="0"/>
              <a:t>;</a:t>
            </a:r>
            <a:endParaRPr lang="ru-RU" altLang="en-US" sz="2400" b="1" dirty="0"/>
          </a:p>
        </p:txBody>
      </p:sp>
      <p:sp>
        <p:nvSpPr>
          <p:cNvPr id="21" name="Капля 20"/>
          <p:cNvSpPr/>
          <p:nvPr/>
        </p:nvSpPr>
        <p:spPr>
          <a:xfrm>
            <a:off x="1770063" y="6165850"/>
            <a:ext cx="290512" cy="287338"/>
          </a:xfrm>
          <a:prstGeom prst="teardrop">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1280" name="Прямоугольник 16"/>
          <p:cNvSpPr>
            <a:spLocks noChangeArrowheads="1"/>
          </p:cNvSpPr>
          <p:nvPr/>
        </p:nvSpPr>
        <p:spPr bwMode="auto">
          <a:xfrm>
            <a:off x="2073276" y="6083300"/>
            <a:ext cx="8543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400" b="1" dirty="0"/>
              <a:t>поддержка новых фирм, среднего и малого бизнеса</a:t>
            </a:r>
            <a:r>
              <a:rPr lang="en-US" altLang="en-US" sz="2400" b="1" dirty="0"/>
              <a:t>;</a:t>
            </a:r>
            <a:r>
              <a:rPr lang="ru-RU" altLang="en-US" sz="2400" b="1" dirty="0"/>
              <a:t> </a:t>
            </a:r>
          </a:p>
        </p:txBody>
      </p:sp>
    </p:spTree>
    <p:extLst>
      <p:ext uri="{BB962C8B-B14F-4D97-AF65-F5344CB8AC3E}">
        <p14:creationId xmlns:p14="http://schemas.microsoft.com/office/powerpoint/2010/main" val="1575291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Объект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75187" y="-12700"/>
            <a:ext cx="10116627" cy="6858000"/>
          </a:xfrm>
        </p:spPr>
      </p:pic>
      <p:sp>
        <p:nvSpPr>
          <p:cNvPr id="12292" name="Прямоугольник 2"/>
          <p:cNvSpPr>
            <a:spLocks noChangeArrowheads="1"/>
          </p:cNvSpPr>
          <p:nvPr/>
        </p:nvSpPr>
        <p:spPr bwMode="auto">
          <a:xfrm>
            <a:off x="1524000" y="11114"/>
            <a:ext cx="9144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en-US" b="1"/>
              <a:t>Меры, принимаемые государством для снижения опасности монополии для мировой экономики </a:t>
            </a:r>
          </a:p>
        </p:txBody>
      </p:sp>
      <p:sp>
        <p:nvSpPr>
          <p:cNvPr id="12293" name="Прямоугольник 4"/>
          <p:cNvSpPr>
            <a:spLocks noChangeArrowheads="1"/>
          </p:cNvSpPr>
          <p:nvPr/>
        </p:nvSpPr>
        <p:spPr bwMode="auto">
          <a:xfrm>
            <a:off x="2041526" y="1373188"/>
            <a:ext cx="8137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400" b="1" dirty="0"/>
              <a:t>предоставление государственных заказов среднему и малому бизнесу;</a:t>
            </a:r>
          </a:p>
        </p:txBody>
      </p:sp>
      <p:sp>
        <p:nvSpPr>
          <p:cNvPr id="6" name="Капля 5"/>
          <p:cNvSpPr/>
          <p:nvPr/>
        </p:nvSpPr>
        <p:spPr>
          <a:xfrm>
            <a:off x="1751013" y="1484314"/>
            <a:ext cx="290512" cy="288925"/>
          </a:xfrm>
          <a:prstGeom prst="teardrop">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7" name="Капля 6"/>
          <p:cNvSpPr/>
          <p:nvPr/>
        </p:nvSpPr>
        <p:spPr>
          <a:xfrm>
            <a:off x="1757363" y="2924176"/>
            <a:ext cx="290512" cy="288925"/>
          </a:xfrm>
          <a:prstGeom prst="teardrop">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8" name="Капля 7"/>
          <p:cNvSpPr/>
          <p:nvPr/>
        </p:nvSpPr>
        <p:spPr>
          <a:xfrm>
            <a:off x="1757363" y="2205039"/>
            <a:ext cx="290512" cy="287337"/>
          </a:xfrm>
          <a:prstGeom prst="teardrop">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2297" name="Прямоугольник 8"/>
          <p:cNvSpPr>
            <a:spLocks noChangeArrowheads="1"/>
          </p:cNvSpPr>
          <p:nvPr/>
        </p:nvSpPr>
        <p:spPr bwMode="auto">
          <a:xfrm>
            <a:off x="2047874" y="2092325"/>
            <a:ext cx="6493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000" b="1" dirty="0"/>
              <a:t> </a:t>
            </a:r>
            <a:r>
              <a:rPr lang="ru-RU" altLang="en-US" sz="2400" b="1" dirty="0"/>
              <a:t>открытие внешнеторговых границ</a:t>
            </a:r>
            <a:r>
              <a:rPr lang="en-US" altLang="en-US" sz="2400" b="1" dirty="0"/>
              <a:t>;</a:t>
            </a:r>
            <a:endParaRPr lang="ru-RU" altLang="en-US" sz="2400" b="1" dirty="0"/>
          </a:p>
        </p:txBody>
      </p:sp>
      <p:sp>
        <p:nvSpPr>
          <p:cNvPr id="12298" name="Прямоугольник 9"/>
          <p:cNvSpPr>
            <a:spLocks noChangeArrowheads="1"/>
          </p:cNvSpPr>
          <p:nvPr/>
        </p:nvSpPr>
        <p:spPr bwMode="auto">
          <a:xfrm>
            <a:off x="2047876" y="2859089"/>
            <a:ext cx="85328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400" b="1" dirty="0"/>
              <a:t>привлечение иностранных инвестиций, учреждение совместных предприятий, зон свободной торговли;</a:t>
            </a:r>
          </a:p>
        </p:txBody>
      </p:sp>
      <p:sp>
        <p:nvSpPr>
          <p:cNvPr id="11" name="Капля 10"/>
          <p:cNvSpPr/>
          <p:nvPr/>
        </p:nvSpPr>
        <p:spPr>
          <a:xfrm>
            <a:off x="1751013" y="3908425"/>
            <a:ext cx="290512" cy="287338"/>
          </a:xfrm>
          <a:prstGeom prst="teardrop">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2300" name="Прямоугольник 11"/>
          <p:cNvSpPr>
            <a:spLocks noChangeArrowheads="1"/>
          </p:cNvSpPr>
          <p:nvPr/>
        </p:nvSpPr>
        <p:spPr bwMode="auto">
          <a:xfrm>
            <a:off x="2055814" y="3908425"/>
            <a:ext cx="82454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000" b="1" dirty="0"/>
              <a:t> </a:t>
            </a:r>
            <a:r>
              <a:rPr lang="ru-RU" altLang="en-US" sz="2400" b="1" dirty="0"/>
              <a:t>финансирование мероприятий по расширению выпуска дефицитных </a:t>
            </a:r>
            <a:r>
              <a:rPr lang="en-US" altLang="en-US" sz="2400" b="1" dirty="0"/>
              <a:t>   </a:t>
            </a:r>
            <a:r>
              <a:rPr lang="ru-RU" altLang="en-US" sz="2400" b="1" dirty="0"/>
              <a:t>товаров в целях устранения доминирующего положения отдельных хозяйствующих субъектов;</a:t>
            </a:r>
          </a:p>
        </p:txBody>
      </p:sp>
      <p:sp>
        <p:nvSpPr>
          <p:cNvPr id="13" name="Капля 12"/>
          <p:cNvSpPr/>
          <p:nvPr/>
        </p:nvSpPr>
        <p:spPr>
          <a:xfrm>
            <a:off x="1751013" y="5157789"/>
            <a:ext cx="290512" cy="287337"/>
          </a:xfrm>
          <a:prstGeom prst="teardrop">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2302" name="Прямоугольник 13"/>
          <p:cNvSpPr>
            <a:spLocks noChangeArrowheads="1"/>
          </p:cNvSpPr>
          <p:nvPr/>
        </p:nvSpPr>
        <p:spPr bwMode="auto">
          <a:xfrm>
            <a:off x="2041526" y="5106989"/>
            <a:ext cx="83597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en-US" sz="2400" b="1" dirty="0"/>
              <a:t>государственное финансирование НИОКР </a:t>
            </a:r>
            <a:r>
              <a:rPr lang="ru-RU" altLang="en-US" sz="2400" dirty="0"/>
              <a:t>(научно-исследовательских и опытно-конструкторских работ).</a:t>
            </a:r>
          </a:p>
        </p:txBody>
      </p:sp>
    </p:spTree>
    <p:extLst>
      <p:ext uri="{BB962C8B-B14F-4D97-AF65-F5344CB8AC3E}">
        <p14:creationId xmlns:p14="http://schemas.microsoft.com/office/powerpoint/2010/main" val="4007156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56839"/>
            <a:ext cx="10515600" cy="6311590"/>
          </a:xfrm>
        </p:spPr>
        <p:txBody>
          <a:bodyPr>
            <a:normAutofit fontScale="92500" lnSpcReduction="20000"/>
          </a:bodyPr>
          <a:lstStyle/>
          <a:p>
            <a:r>
              <a:rPr lang="ru-RU" b="1" dirty="0"/>
              <a:t>Пример 1. Нахождение оптимального объема производства фирмы-монополиста.</a:t>
            </a:r>
            <a:endParaRPr lang="en-US" dirty="0"/>
          </a:p>
          <a:p>
            <a:r>
              <a:rPr lang="ru-RU" dirty="0"/>
              <a:t>Известно, что функция спроса монополиста имеет вид</a:t>
            </a:r>
            <a:r>
              <a:rPr lang="en-US" dirty="0"/>
              <a:t> </a:t>
            </a:r>
            <a:r>
              <a:rPr lang="ru-RU" b="1" dirty="0"/>
              <a:t>Р=5000-17</a:t>
            </a:r>
            <a:r>
              <a:rPr lang="en-US" b="1" dirty="0"/>
              <a:t>Q</a:t>
            </a:r>
            <a:r>
              <a:rPr lang="ru-RU" dirty="0"/>
              <a:t>, функция совокупных издержек</a:t>
            </a:r>
            <a:r>
              <a:rPr lang="en-US" dirty="0"/>
              <a:t> </a:t>
            </a:r>
            <a:r>
              <a:rPr lang="en-US" b="1" dirty="0"/>
              <a:t>TC</a:t>
            </a:r>
            <a:r>
              <a:rPr lang="ru-RU" b="1" dirty="0"/>
              <a:t>=75000+200</a:t>
            </a:r>
            <a:r>
              <a:rPr lang="en-US" b="1" dirty="0"/>
              <a:t>Q</a:t>
            </a:r>
            <a:r>
              <a:rPr lang="ru-RU" b="1" dirty="0"/>
              <a:t>-17</a:t>
            </a:r>
            <a:r>
              <a:rPr lang="en-US" b="1" dirty="0"/>
              <a:t>Q</a:t>
            </a:r>
            <a:r>
              <a:rPr lang="ru-RU" b="1" dirty="0"/>
              <a:t>2+</a:t>
            </a:r>
            <a:r>
              <a:rPr lang="en-US" b="1" dirty="0"/>
              <a:t>Q</a:t>
            </a:r>
            <a:r>
              <a:rPr lang="ru-RU" b="1" dirty="0"/>
              <a:t>3</a:t>
            </a:r>
            <a:r>
              <a:rPr lang="ru-RU" dirty="0"/>
              <a:t>.</a:t>
            </a:r>
            <a:endParaRPr lang="en-US" dirty="0"/>
          </a:p>
          <a:p>
            <a:r>
              <a:rPr lang="en-US" dirty="0" err="1"/>
              <a:t>Определить</a:t>
            </a:r>
            <a:r>
              <a:rPr lang="en-US" dirty="0"/>
              <a:t>:</a:t>
            </a:r>
          </a:p>
          <a:p>
            <a:pPr lvl="0"/>
            <a:r>
              <a:rPr lang="ru-RU" dirty="0"/>
              <a:t>объем производства, обеспечивающий фирме максимальную прибыль;</a:t>
            </a:r>
            <a:endParaRPr lang="en-US" dirty="0"/>
          </a:p>
          <a:p>
            <a:pPr lvl="0"/>
            <a:r>
              <a:rPr lang="en-US" dirty="0" err="1"/>
              <a:t>оптимальную</a:t>
            </a:r>
            <a:r>
              <a:rPr lang="en-US" dirty="0"/>
              <a:t> </a:t>
            </a:r>
            <a:r>
              <a:rPr lang="en-US" dirty="0" err="1"/>
              <a:t>рыночную</a:t>
            </a:r>
            <a:r>
              <a:rPr lang="en-US" dirty="0"/>
              <a:t> </a:t>
            </a:r>
            <a:r>
              <a:rPr lang="en-US" dirty="0" err="1"/>
              <a:t>цену</a:t>
            </a:r>
            <a:r>
              <a:rPr lang="en-US" dirty="0"/>
              <a:t>;</a:t>
            </a:r>
          </a:p>
          <a:p>
            <a:pPr lvl="0"/>
            <a:r>
              <a:rPr lang="en-US" dirty="0" err="1"/>
              <a:t>величину</a:t>
            </a:r>
            <a:r>
              <a:rPr lang="en-US" dirty="0"/>
              <a:t> </a:t>
            </a:r>
            <a:r>
              <a:rPr lang="en-US" dirty="0" err="1"/>
              <a:t>совокупной</a:t>
            </a:r>
            <a:r>
              <a:rPr lang="en-US" dirty="0"/>
              <a:t> </a:t>
            </a:r>
            <a:r>
              <a:rPr lang="en-US" dirty="0" err="1"/>
              <a:t>прибыли</a:t>
            </a:r>
            <a:r>
              <a:rPr lang="en-US" dirty="0"/>
              <a:t>;</a:t>
            </a:r>
          </a:p>
          <a:p>
            <a:r>
              <a:rPr lang="en-US" dirty="0" err="1"/>
              <a:t>Решение</a:t>
            </a:r>
            <a:r>
              <a:rPr lang="en-US" dirty="0"/>
              <a:t>:</a:t>
            </a:r>
          </a:p>
          <a:p>
            <a:r>
              <a:rPr lang="ru-RU" dirty="0"/>
              <a:t>Условием максимизации прибыли является равенство </a:t>
            </a:r>
            <a:r>
              <a:rPr lang="en-US" dirty="0"/>
              <a:t>MC</a:t>
            </a:r>
            <a:r>
              <a:rPr lang="ru-RU" dirty="0"/>
              <a:t>=</a:t>
            </a:r>
            <a:r>
              <a:rPr lang="en-US" dirty="0"/>
              <a:t>MR</a:t>
            </a:r>
            <a:r>
              <a:rPr lang="ru-RU" dirty="0"/>
              <a:t>. Найдем МС и </a:t>
            </a:r>
            <a:r>
              <a:rPr lang="en-US" dirty="0"/>
              <a:t>MR</a:t>
            </a:r>
            <a:r>
              <a:rPr lang="ru-RU" dirty="0"/>
              <a:t> из данных уравнений:</a:t>
            </a:r>
            <a:endParaRPr lang="en-US" dirty="0"/>
          </a:p>
          <a:p>
            <a:r>
              <a:rPr lang="en-US" dirty="0"/>
              <a:t>1. </a:t>
            </a:r>
            <a:r>
              <a:rPr lang="en-US" b="1" dirty="0"/>
              <a:t>TR=PQ=(5000-17Q)Q=5000Q-17Q2;</a:t>
            </a:r>
            <a:endParaRPr lang="en-US" dirty="0"/>
          </a:p>
          <a:p>
            <a:r>
              <a:rPr lang="en-US" b="1" dirty="0"/>
              <a:t>MR=(TR)'=</a:t>
            </a:r>
            <a:r>
              <a:rPr lang="en-US" b="1" dirty="0" err="1"/>
              <a:t>dTR</a:t>
            </a:r>
            <a:r>
              <a:rPr lang="en-US" b="1" dirty="0"/>
              <a:t>/</a:t>
            </a:r>
            <a:r>
              <a:rPr lang="en-US" b="1" dirty="0" err="1"/>
              <a:t>dQ</a:t>
            </a:r>
            <a:r>
              <a:rPr lang="en-US" b="1" dirty="0"/>
              <a:t>=5000-34Q;</a:t>
            </a:r>
            <a:endParaRPr lang="en-US" dirty="0"/>
          </a:p>
          <a:p>
            <a:r>
              <a:rPr lang="en-US" dirty="0"/>
              <a:t>2.</a:t>
            </a:r>
            <a:r>
              <a:rPr lang="en-US" b="1" dirty="0"/>
              <a:t> MC=(TC)'=200-34Q+3Q2;</a:t>
            </a:r>
            <a:endParaRPr lang="en-US" dirty="0"/>
          </a:p>
          <a:p>
            <a:r>
              <a:rPr lang="en-US" dirty="0"/>
              <a:t>3. </a:t>
            </a:r>
            <a:r>
              <a:rPr lang="en-US" b="1" dirty="0"/>
              <a:t>MC=MR;</a:t>
            </a:r>
            <a:endParaRPr lang="en-US" dirty="0"/>
          </a:p>
          <a:p>
            <a:endParaRPr lang="en-US" dirty="0"/>
          </a:p>
        </p:txBody>
      </p:sp>
    </p:spTree>
    <p:extLst>
      <p:ext uri="{BB962C8B-B14F-4D97-AF65-F5344CB8AC3E}">
        <p14:creationId xmlns:p14="http://schemas.microsoft.com/office/powerpoint/2010/main" val="10345178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normAutofit fontScale="85000" lnSpcReduction="20000"/>
          </a:bodyPr>
          <a:lstStyle/>
          <a:p>
            <a:r>
              <a:rPr lang="ru-RU" b="1" dirty="0"/>
              <a:t>200-34</a:t>
            </a:r>
            <a:r>
              <a:rPr lang="en-US" b="1" dirty="0"/>
              <a:t>Q</a:t>
            </a:r>
            <a:r>
              <a:rPr lang="ru-RU" b="1" dirty="0"/>
              <a:t>+3</a:t>
            </a:r>
            <a:r>
              <a:rPr lang="en-US" b="1" dirty="0"/>
              <a:t>Q</a:t>
            </a:r>
            <a:r>
              <a:rPr lang="ru-RU" b="1" dirty="0"/>
              <a:t>2=5000-34</a:t>
            </a:r>
            <a:r>
              <a:rPr lang="en-US" b="1" dirty="0"/>
              <a:t>Q</a:t>
            </a:r>
            <a:r>
              <a:rPr lang="ru-RU" b="1" dirty="0"/>
              <a:t>;</a:t>
            </a:r>
            <a:endParaRPr lang="en-US" dirty="0"/>
          </a:p>
          <a:p>
            <a:r>
              <a:rPr lang="ru-RU" b="1" dirty="0"/>
              <a:t>3</a:t>
            </a:r>
            <a:r>
              <a:rPr lang="en-US" b="1" dirty="0"/>
              <a:t>Q</a:t>
            </a:r>
            <a:r>
              <a:rPr lang="ru-RU" b="1" dirty="0"/>
              <a:t>2=4800;</a:t>
            </a:r>
            <a:endParaRPr lang="en-US" dirty="0"/>
          </a:p>
          <a:p>
            <a:r>
              <a:rPr lang="en-US" b="1" dirty="0"/>
              <a:t>Q</a:t>
            </a:r>
            <a:r>
              <a:rPr lang="ru-RU" b="1" dirty="0"/>
              <a:t>=-40</a:t>
            </a:r>
            <a:r>
              <a:rPr lang="en-US" b="1" dirty="0"/>
              <a:t> Q</a:t>
            </a:r>
            <a:r>
              <a:rPr lang="ru-RU" b="1" dirty="0"/>
              <a:t>=40.</a:t>
            </a:r>
            <a:endParaRPr lang="en-US" dirty="0"/>
          </a:p>
          <a:p>
            <a:r>
              <a:rPr lang="ru-RU" dirty="0"/>
              <a:t>Поскольку отрицательное значение не имеет экономического смысла, то оптимальный объем производства </a:t>
            </a:r>
            <a:r>
              <a:rPr lang="en-US" dirty="0"/>
              <a:t>Q</a:t>
            </a:r>
            <a:r>
              <a:rPr lang="ru-RU" dirty="0"/>
              <a:t>*=40.</a:t>
            </a:r>
            <a:endParaRPr lang="en-US" dirty="0"/>
          </a:p>
          <a:p>
            <a:r>
              <a:rPr lang="ru-RU" dirty="0"/>
              <a:t>Оптимальная рыночная цена находится путем подстановки </a:t>
            </a:r>
            <a:r>
              <a:rPr lang="en-US" dirty="0"/>
              <a:t>Q</a:t>
            </a:r>
            <a:r>
              <a:rPr lang="ru-RU" dirty="0"/>
              <a:t>* в функцию спроса.</a:t>
            </a:r>
            <a:endParaRPr lang="en-US" dirty="0"/>
          </a:p>
          <a:p>
            <a:r>
              <a:rPr lang="ru-RU" dirty="0"/>
              <a:t>4.</a:t>
            </a:r>
            <a:r>
              <a:rPr lang="en-US" dirty="0"/>
              <a:t> </a:t>
            </a:r>
            <a:r>
              <a:rPr lang="en-US" b="1" dirty="0"/>
              <a:t>P</a:t>
            </a:r>
            <a:r>
              <a:rPr lang="ru-RU" b="1" dirty="0"/>
              <a:t>=5000-17</a:t>
            </a:r>
            <a:r>
              <a:rPr lang="en-US" b="1" dirty="0"/>
              <a:t>Q</a:t>
            </a:r>
            <a:r>
              <a:rPr lang="ru-RU" b="1" dirty="0"/>
              <a:t>;</a:t>
            </a:r>
            <a:endParaRPr lang="en-US" dirty="0"/>
          </a:p>
          <a:p>
            <a:r>
              <a:rPr lang="en-US" b="1" dirty="0"/>
              <a:t>P</a:t>
            </a:r>
            <a:r>
              <a:rPr lang="ru-RU" b="1" dirty="0"/>
              <a:t>=5000-17(40)=4320 руб.</a:t>
            </a:r>
            <a:endParaRPr lang="en-US" dirty="0"/>
          </a:p>
          <a:p>
            <a:r>
              <a:rPr lang="ru-RU" dirty="0"/>
              <a:t>Совокупная прибыль может быть найдена как разница между </a:t>
            </a:r>
            <a:r>
              <a:rPr lang="en-US" dirty="0"/>
              <a:t>TC</a:t>
            </a:r>
            <a:r>
              <a:rPr lang="ru-RU" dirty="0"/>
              <a:t> и </a:t>
            </a:r>
            <a:r>
              <a:rPr lang="en-US" dirty="0"/>
              <a:t>TR</a:t>
            </a:r>
            <a:r>
              <a:rPr lang="ru-RU" dirty="0"/>
              <a:t> при </a:t>
            </a:r>
            <a:r>
              <a:rPr lang="en-US" dirty="0"/>
              <a:t>Q</a:t>
            </a:r>
            <a:r>
              <a:rPr lang="ru-RU" dirty="0"/>
              <a:t>*=40.</a:t>
            </a:r>
            <a:endParaRPr lang="en-US" dirty="0"/>
          </a:p>
          <a:p>
            <a:r>
              <a:rPr lang="ru-RU" dirty="0"/>
              <a:t>5.</a:t>
            </a:r>
            <a:r>
              <a:rPr lang="en-US" dirty="0"/>
              <a:t> </a:t>
            </a:r>
            <a:r>
              <a:rPr lang="ru-RU" b="1" dirty="0"/>
              <a:t>п=</a:t>
            </a:r>
            <a:r>
              <a:rPr lang="en-US" b="1" dirty="0"/>
              <a:t>TR</a:t>
            </a:r>
            <a:r>
              <a:rPr lang="ru-RU" b="1" dirty="0"/>
              <a:t>-</a:t>
            </a:r>
            <a:r>
              <a:rPr lang="en-US" b="1" dirty="0"/>
              <a:t>TC</a:t>
            </a:r>
            <a:r>
              <a:rPr lang="ru-RU" b="1" dirty="0"/>
              <a:t>=52000 руб.</a:t>
            </a:r>
            <a:endParaRPr lang="en-US" dirty="0"/>
          </a:p>
          <a:p>
            <a:endParaRPr lang="en-US" dirty="0"/>
          </a:p>
        </p:txBody>
      </p:sp>
    </p:spTree>
    <p:extLst>
      <p:ext uri="{BB962C8B-B14F-4D97-AF65-F5344CB8AC3E}">
        <p14:creationId xmlns:p14="http://schemas.microsoft.com/office/powerpoint/2010/main" val="30324606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805049" y="819397"/>
            <a:ext cx="9084623" cy="5130141"/>
          </a:xfrm>
          <a:prstGeom prst="rect">
            <a:avLst/>
          </a:prstGeom>
        </p:spPr>
      </p:pic>
    </p:spTree>
    <p:extLst>
      <p:ext uri="{BB962C8B-B14F-4D97-AF65-F5344CB8AC3E}">
        <p14:creationId xmlns:p14="http://schemas.microsoft.com/office/powerpoint/2010/main" val="96019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Конкуренция </a:t>
            </a:r>
            <a:r>
              <a:rPr lang="en-US" dirty="0"/>
              <a:t>(competition)</a:t>
            </a:r>
          </a:p>
        </p:txBody>
      </p:sp>
      <p:sp>
        <p:nvSpPr>
          <p:cNvPr id="3" name="Объект 2"/>
          <p:cNvSpPr>
            <a:spLocks noGrp="1"/>
          </p:cNvSpPr>
          <p:nvPr>
            <p:ph idx="1"/>
          </p:nvPr>
        </p:nvSpPr>
        <p:spPr/>
        <p:txBody>
          <a:bodyPr>
            <a:normAutofit/>
          </a:bodyPr>
          <a:lstStyle/>
          <a:p>
            <a:pPr algn="just"/>
            <a:r>
              <a:rPr lang="ru-RU" sz="3600" dirty="0">
                <a:latin typeface="Times New Roman" panose="02020603050405020304" pitchFamily="18" charset="0"/>
                <a:cs typeface="Times New Roman" panose="02020603050405020304" pitchFamily="18" charset="0"/>
              </a:rPr>
              <a:t>Конкуренция </a:t>
            </a:r>
            <a:r>
              <a:rPr lang="en-US" sz="3600" dirty="0">
                <a:latin typeface="Times New Roman" panose="02020603050405020304" pitchFamily="18" charset="0"/>
                <a:cs typeface="Times New Roman" panose="02020603050405020304" pitchFamily="18" charset="0"/>
              </a:rPr>
              <a:t>(competition)</a:t>
            </a:r>
            <a:r>
              <a:rPr lang="ru-RU" sz="3600" dirty="0">
                <a:latin typeface="Times New Roman" panose="02020603050405020304" pitchFamily="18" charset="0"/>
                <a:cs typeface="Times New Roman" panose="02020603050405020304" pitchFamily="18" charset="0"/>
              </a:rPr>
              <a:t> – состязание  между  экономическими субъектами, борьба между  производителями (продавцами) за рынки  сбыта товаров с целью  получения  более высоких доходов, прибыли, других выгод.</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2959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Успеха добивается самый упорный человек!</a:t>
            </a:r>
            <a:br>
              <a:rPr lang="ru-RU" b="1" dirty="0"/>
            </a:br>
            <a:endParaRPr lang="en-US" dirty="0"/>
          </a:p>
        </p:txBody>
      </p:sp>
      <p:pic>
        <p:nvPicPr>
          <p:cNvPr id="4" name="Объект 3"/>
          <p:cNvPicPr>
            <a:picLocks noGrp="1" noChangeAspect="1"/>
          </p:cNvPicPr>
          <p:nvPr>
            <p:ph idx="1"/>
          </p:nvPr>
        </p:nvPicPr>
        <p:blipFill>
          <a:blip r:embed="rId2"/>
          <a:stretch>
            <a:fillRect/>
          </a:stretch>
        </p:blipFill>
        <p:spPr>
          <a:xfrm>
            <a:off x="838200" y="2019922"/>
            <a:ext cx="9911576" cy="4838078"/>
          </a:xfrm>
          <a:prstGeom prst="rect">
            <a:avLst/>
          </a:prstGeom>
        </p:spPr>
      </p:pic>
    </p:spTree>
    <p:extLst>
      <p:ext uri="{BB962C8B-B14F-4D97-AF65-F5344CB8AC3E}">
        <p14:creationId xmlns:p14="http://schemas.microsoft.com/office/powerpoint/2010/main" val="2017112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ctr" eaLnBrk="1" hangingPunct="1">
              <a:defRPr/>
            </a:pPr>
            <a:r>
              <a:rPr lang="ru-RU" altLang="en-US" sz="3600" b="1" i="1" dirty="0">
                <a:effectLst>
                  <a:outerShdw blurRad="38100" dist="38100" dir="2700000" algn="tl">
                    <a:srgbClr val="C0C0C0"/>
                  </a:outerShdw>
                </a:effectLst>
              </a:rPr>
              <a:t>Рыночная структура</a:t>
            </a:r>
          </a:p>
        </p:txBody>
      </p:sp>
      <p:sp>
        <p:nvSpPr>
          <p:cNvPr id="56323" name="Rectangle 3"/>
          <p:cNvSpPr>
            <a:spLocks noGrp="1" noChangeArrowheads="1"/>
          </p:cNvSpPr>
          <p:nvPr>
            <p:ph idx="1"/>
          </p:nvPr>
        </p:nvSpPr>
        <p:spPr/>
        <p:txBody>
          <a:bodyPr>
            <a:normAutofit/>
          </a:bodyPr>
          <a:lstStyle/>
          <a:p>
            <a:pPr eaLnBrk="1" hangingPunct="1">
              <a:defRPr/>
            </a:pPr>
            <a:r>
              <a:rPr lang="ru-RU" altLang="en-US" sz="3600" b="1" i="1" u="sng" dirty="0">
                <a:solidFill>
                  <a:srgbClr val="CC0099"/>
                </a:solidFill>
                <a:effectLst>
                  <a:outerShdw blurRad="38100" dist="38100" dir="2700000" algn="tl">
                    <a:srgbClr val="C0C0C0"/>
                  </a:outerShdw>
                </a:effectLst>
              </a:rPr>
              <a:t>Рыночная структура</a:t>
            </a:r>
            <a:r>
              <a:rPr lang="ru-RU" altLang="en-US" sz="3600" dirty="0"/>
              <a:t> - совокупность определенных условий, которые определяют способность фирм отрасли воздействовать на рынок своего товара. </a:t>
            </a:r>
          </a:p>
        </p:txBody>
      </p:sp>
    </p:spTree>
    <p:extLst>
      <p:ext uri="{BB962C8B-B14F-4D97-AF65-F5344CB8AC3E}">
        <p14:creationId xmlns:p14="http://schemas.microsoft.com/office/powerpoint/2010/main" val="151719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Рыночная структура</a:t>
            </a:r>
            <a:endParaRPr lang="en-US" dirty="0"/>
          </a:p>
        </p:txBody>
      </p:sp>
      <p:sp>
        <p:nvSpPr>
          <p:cNvPr id="3" name="Объект 2"/>
          <p:cNvSpPr>
            <a:spLocks noGrp="1"/>
          </p:cNvSpPr>
          <p:nvPr>
            <p:ph idx="1"/>
          </p:nvPr>
        </p:nvSpPr>
        <p:spPr/>
        <p:txBody>
          <a:bodyPr>
            <a:normAutofit fontScale="92500" lnSpcReduction="20000"/>
          </a:bodyPr>
          <a:lstStyle/>
          <a:p>
            <a:r>
              <a:rPr lang="ru-RU" sz="3600" dirty="0"/>
              <a:t>В экономической теории условия, в которых</a:t>
            </a:r>
            <a:br>
              <a:rPr lang="ru-RU" sz="3600" dirty="0"/>
            </a:br>
            <a:r>
              <a:rPr lang="ru-RU" sz="3600" dirty="0"/>
              <a:t>протекает рыночная конкуренция, обозначают</a:t>
            </a:r>
            <a:br>
              <a:rPr lang="ru-RU" sz="3600" dirty="0"/>
            </a:br>
            <a:r>
              <a:rPr lang="ru-RU" sz="3600" dirty="0"/>
              <a:t>термином</a:t>
            </a:r>
            <a:r>
              <a:rPr lang="ru-RU" sz="3600" b="1" dirty="0"/>
              <a:t> рыночная структура.</a:t>
            </a:r>
            <a:br>
              <a:rPr lang="ru-RU" sz="3600" dirty="0"/>
            </a:br>
            <a:endParaRPr lang="en-US" sz="3600" dirty="0"/>
          </a:p>
          <a:p>
            <a:pPr marL="0" indent="0">
              <a:buNone/>
            </a:pPr>
            <a:r>
              <a:rPr lang="ru-RU" sz="3600" b="1" dirty="0"/>
              <a:t>Структура рынка определяется </a:t>
            </a:r>
          </a:p>
          <a:p>
            <a:r>
              <a:rPr lang="ru-RU" sz="3600" b="1" dirty="0"/>
              <a:t>количеством и размерами фирм, </a:t>
            </a:r>
          </a:p>
          <a:p>
            <a:r>
              <a:rPr lang="ru-RU" sz="3600" b="1" dirty="0"/>
              <a:t>характером продукции,</a:t>
            </a:r>
          </a:p>
          <a:p>
            <a:r>
              <a:rPr lang="ru-RU" sz="3600" b="1" dirty="0"/>
              <a:t>легкостью входа на рынок и выхода из него,</a:t>
            </a:r>
          </a:p>
          <a:p>
            <a:r>
              <a:rPr lang="ru-RU" sz="3600" b="1" dirty="0"/>
              <a:t>доступностью информации.</a:t>
            </a:r>
            <a:br>
              <a:rPr lang="ru-RU" sz="3600" b="1" dirty="0"/>
            </a:br>
            <a:endParaRPr lang="en-US" sz="3600" b="1" dirty="0"/>
          </a:p>
        </p:txBody>
      </p:sp>
    </p:spTree>
    <p:extLst>
      <p:ext uri="{BB962C8B-B14F-4D97-AF65-F5344CB8AC3E}">
        <p14:creationId xmlns:p14="http://schemas.microsoft.com/office/powerpoint/2010/main" val="4163152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199" y="356838"/>
            <a:ext cx="10892883" cy="6244683"/>
          </a:xfrm>
        </p:spPr>
        <p:txBody>
          <a:bodyPr>
            <a:normAutofit/>
          </a:bodyPr>
          <a:lstStyle/>
          <a:p>
            <a:r>
              <a:rPr lang="ru-RU" sz="3200" u="sng" dirty="0"/>
              <a:t>Рыночная структура </a:t>
            </a:r>
            <a:r>
              <a:rPr lang="ru-RU" sz="3200" dirty="0"/>
              <a:t>– сложное понятие, имеющее множество аспектов. Она может </a:t>
            </a:r>
            <a:r>
              <a:rPr lang="ru-RU" sz="3200" u="sng" dirty="0"/>
              <a:t>определяться характером объектов рыночных сделок.</a:t>
            </a:r>
            <a:r>
              <a:rPr lang="ru-RU" sz="3200" dirty="0"/>
              <a:t> </a:t>
            </a:r>
            <a:endParaRPr lang="en-US" sz="3200" dirty="0"/>
          </a:p>
          <a:p>
            <a:r>
              <a:rPr lang="ru-RU" sz="3200" dirty="0"/>
              <a:t>Существуют рынки факторов производств (земля, труд, капитал), рынки продуктов и услуг, рынки товаров длительного (более года) и не длительного (до года) пользования и т. д.</a:t>
            </a:r>
            <a:endParaRPr lang="en-US" sz="3200" dirty="0"/>
          </a:p>
          <a:p>
            <a:r>
              <a:rPr lang="ru-RU" sz="3200" dirty="0"/>
              <a:t>Классификация структуры рынка базируется на определении количества продавцов и природы продукта.</a:t>
            </a:r>
            <a:endParaRPr lang="en-US" sz="3200" dirty="0"/>
          </a:p>
          <a:p>
            <a:r>
              <a:rPr lang="ru-RU" sz="3200" dirty="0"/>
              <a:t>Рыночная структура указывает на число покупателей и продавцов, на их доли в общем, количестве покупаемого или реализуемого товара, степень стандартизации товара, а также легкость входа на рынок и выхода из него. </a:t>
            </a:r>
            <a:endParaRPr lang="en-US" sz="3200" dirty="0"/>
          </a:p>
        </p:txBody>
      </p:sp>
    </p:spTree>
    <p:extLst>
      <p:ext uri="{BB962C8B-B14F-4D97-AF65-F5344CB8AC3E}">
        <p14:creationId xmlns:p14="http://schemas.microsoft.com/office/powerpoint/2010/main" val="194533981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481</TotalTime>
  <Words>1705</Words>
  <Application>Microsoft Office PowerPoint</Application>
  <PresentationFormat>Широкоэкранный</PresentationFormat>
  <Paragraphs>262</Paragraphs>
  <Slides>60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60</vt:i4>
      </vt:variant>
    </vt:vector>
  </HeadingPairs>
  <TitlesOfParts>
    <vt:vector size="65" baseType="lpstr">
      <vt:lpstr>Arial</vt:lpstr>
      <vt:lpstr>Calibri</vt:lpstr>
      <vt:lpstr>Calibri Light</vt:lpstr>
      <vt:lpstr>Times New Roman</vt:lpstr>
      <vt:lpstr>Тема Office</vt:lpstr>
      <vt:lpstr>ТЕМА 3. Рынок.   3.3.ТИПЫ РЫНОЧНЫХ СТРУКТУР</vt:lpstr>
      <vt:lpstr>ВОПРОСЫ</vt:lpstr>
      <vt:lpstr>1. Конкурентная  структура  рынка</vt:lpstr>
      <vt:lpstr>Модель</vt:lpstr>
      <vt:lpstr>Презентация PowerPoint</vt:lpstr>
      <vt:lpstr>Конкуренция (competition)</vt:lpstr>
      <vt:lpstr>Рыночная структура</vt:lpstr>
      <vt:lpstr>Рыночная структура</vt:lpstr>
      <vt:lpstr>Презентация PowerPoint</vt:lpstr>
      <vt:lpstr>Презентация PowerPoint</vt:lpstr>
      <vt:lpstr>Ценовые и неценовые метод конкурентной борьбы</vt:lpstr>
      <vt:lpstr>Четыре типа рыночных структур  </vt:lpstr>
      <vt:lpstr>Презентация PowerPoint</vt:lpstr>
      <vt:lpstr>Совершенная конкуренция</vt:lpstr>
      <vt:lpstr>Чистая монополия</vt:lpstr>
      <vt:lpstr>Олигополия -</vt:lpstr>
      <vt:lpstr>Монополистическая  конкуренция</vt:lpstr>
      <vt:lpstr>Презентация PowerPoint</vt:lpstr>
      <vt:lpstr>2.МОДЕЛЬ РЫНКА СОВЕРШЕННОЙ КОНКУРЕНЦИИ</vt:lpstr>
      <vt:lpstr>ПРИЗНАКИ  СОВЕРШЕННОЙ КОНКУРЕНЦИИ </vt:lpstr>
      <vt:lpstr>Модель рынка совершенной конкуренции  </vt:lpstr>
      <vt:lpstr>Положение равновесия конкурентной фирмы в долгосрочном периоде </vt:lpstr>
      <vt:lpstr>Нулевая экономическая прибыль в долгосрочном  периоде </vt:lpstr>
      <vt:lpstr>Эффективность совершенной конкуренции  </vt:lpstr>
      <vt:lpstr>Правило максимизации прибыли для  конкурентной  фирмы</vt:lpstr>
      <vt:lpstr>Условие совершенной конкуренции</vt:lpstr>
      <vt:lpstr>   </vt:lpstr>
      <vt:lpstr>3. МОДЕЛЬ РЫНКА  ЧИСТОЙ МОНОПОЛИИ</vt:lpstr>
      <vt:lpstr>Презентация PowerPoint</vt:lpstr>
      <vt:lpstr>Презентация PowerPoint</vt:lpstr>
      <vt:lpstr>Презентация PowerPoint</vt:lpstr>
      <vt:lpstr>Презентация PowerPoint</vt:lpstr>
      <vt:lpstr> </vt:lpstr>
      <vt:lpstr>Презентация PowerPoint</vt:lpstr>
      <vt:lpstr>Рис.  иллюстрирует ситуацию на рынке естественной монополии. </vt:lpstr>
      <vt:lpstr>Презентация PowerPoint</vt:lpstr>
      <vt:lpstr>Чистая  монополия </vt:lpstr>
      <vt:lpstr> Линейная функция спроса фирмы-монополиста </vt:lpstr>
      <vt:lpstr>Презентация PowerPoint</vt:lpstr>
      <vt:lpstr>Презентация PowerPoint</vt:lpstr>
      <vt:lpstr>Презентация PowerPoint</vt:lpstr>
      <vt:lpstr>Презентация PowerPoint</vt:lpstr>
      <vt:lpstr>Коэффициент Лернера </vt:lpstr>
      <vt:lpstr>Условие максимизации прибыли для монополии </vt:lpstr>
      <vt:lpstr>Презентация PowerPoint</vt:lpstr>
      <vt:lpstr>Условие максимизации прибыли для монополии </vt:lpstr>
      <vt:lpstr> Определение максимального уровня прибыли </vt:lpstr>
      <vt:lpstr>Презентация PowerPoint</vt:lpstr>
      <vt:lpstr>Условие максимизации прибыли для монополии </vt:lpstr>
      <vt:lpstr>Презентация PowerPoint</vt:lpstr>
      <vt:lpstr> Условие экономического равновесия </vt:lpstr>
      <vt:lpstr>Монополия и эластичность спроса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Успеха добивается самый упорный человек!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Elena</dc:creator>
  <cp:lastModifiedBy>Елена</cp:lastModifiedBy>
  <cp:revision>39</cp:revision>
  <dcterms:created xsi:type="dcterms:W3CDTF">2015-03-22T15:09:25Z</dcterms:created>
  <dcterms:modified xsi:type="dcterms:W3CDTF">2021-02-06T18:40:23Z</dcterms:modified>
</cp:coreProperties>
</file>