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406" r:id="rId3"/>
    <p:sldId id="398" r:id="rId4"/>
    <p:sldId id="424" r:id="rId5"/>
    <p:sldId id="409" r:id="rId6"/>
    <p:sldId id="420" r:id="rId7"/>
    <p:sldId id="399" r:id="rId8"/>
    <p:sldId id="405" r:id="rId9"/>
    <p:sldId id="422" r:id="rId10"/>
    <p:sldId id="401" r:id="rId11"/>
    <p:sldId id="423" r:id="rId12"/>
    <p:sldId id="298" r:id="rId13"/>
    <p:sldId id="299" r:id="rId14"/>
    <p:sldId id="421" r:id="rId15"/>
    <p:sldId id="413" r:id="rId16"/>
    <p:sldId id="425" r:id="rId17"/>
    <p:sldId id="433" r:id="rId18"/>
    <p:sldId id="426" r:id="rId19"/>
    <p:sldId id="434" r:id="rId20"/>
    <p:sldId id="435" r:id="rId21"/>
    <p:sldId id="416" r:id="rId22"/>
    <p:sldId id="432" r:id="rId23"/>
    <p:sldId id="430" r:id="rId24"/>
    <p:sldId id="429" r:id="rId25"/>
    <p:sldId id="436" r:id="rId26"/>
    <p:sldId id="437" r:id="rId27"/>
    <p:sldId id="438" r:id="rId28"/>
    <p:sldId id="335" r:id="rId29"/>
    <p:sldId id="327" r:id="rId30"/>
    <p:sldId id="314" r:id="rId31"/>
    <p:sldId id="300" r:id="rId32"/>
    <p:sldId id="297" r:id="rId33"/>
    <p:sldId id="302" r:id="rId34"/>
    <p:sldId id="303" r:id="rId35"/>
    <p:sldId id="333" r:id="rId36"/>
    <p:sldId id="304" r:id="rId37"/>
    <p:sldId id="306" r:id="rId38"/>
    <p:sldId id="307" r:id="rId39"/>
    <p:sldId id="309" r:id="rId40"/>
    <p:sldId id="310" r:id="rId41"/>
    <p:sldId id="311" r:id="rId42"/>
    <p:sldId id="336" r:id="rId43"/>
    <p:sldId id="315" r:id="rId44"/>
    <p:sldId id="440" r:id="rId45"/>
    <p:sldId id="441" r:id="rId46"/>
    <p:sldId id="442" r:id="rId47"/>
    <p:sldId id="332" r:id="rId48"/>
    <p:sldId id="443" r:id="rId49"/>
    <p:sldId id="325" r:id="rId50"/>
    <p:sldId id="444" r:id="rId51"/>
    <p:sldId id="445" r:id="rId52"/>
    <p:sldId id="318" r:id="rId53"/>
    <p:sldId id="446" r:id="rId54"/>
    <p:sldId id="447" r:id="rId55"/>
    <p:sldId id="329" r:id="rId56"/>
    <p:sldId id="261" r:id="rId57"/>
    <p:sldId id="448" r:id="rId58"/>
    <p:sldId id="449" r:id="rId59"/>
    <p:sldId id="450" r:id="rId60"/>
    <p:sldId id="452" r:id="rId61"/>
    <p:sldId id="273" r:id="rId62"/>
    <p:sldId id="453" r:id="rId63"/>
    <p:sldId id="454" r:id="rId64"/>
    <p:sldId id="457" r:id="rId65"/>
    <p:sldId id="458" r:id="rId66"/>
    <p:sldId id="459" r:id="rId67"/>
    <p:sldId id="334" r:id="rId68"/>
    <p:sldId id="460" r:id="rId69"/>
    <p:sldId id="461" r:id="rId70"/>
    <p:sldId id="462" r:id="rId71"/>
    <p:sldId id="258" r:id="rId72"/>
    <p:sldId id="473" r:id="rId73"/>
    <p:sldId id="472" r:id="rId74"/>
    <p:sldId id="474" r:id="rId75"/>
    <p:sldId id="464" r:id="rId76"/>
    <p:sldId id="466" r:id="rId77"/>
    <p:sldId id="467" r:id="rId78"/>
    <p:sldId id="475" r:id="rId79"/>
    <p:sldId id="402" r:id="rId80"/>
    <p:sldId id="352" r:id="rId81"/>
    <p:sldId id="476" r:id="rId82"/>
    <p:sldId id="469" r:id="rId83"/>
    <p:sldId id="477" r:id="rId84"/>
    <p:sldId id="478" r:id="rId85"/>
    <p:sldId id="479" r:id="rId86"/>
    <p:sldId id="480" r:id="rId87"/>
    <p:sldId id="481" r:id="rId88"/>
    <p:sldId id="296" r:id="rId89"/>
    <p:sldId id="482" r:id="rId90"/>
    <p:sldId id="483" r:id="rId91"/>
    <p:sldId id="468" r:id="rId92"/>
    <p:sldId id="484" r:id="rId93"/>
    <p:sldId id="485" r:id="rId94"/>
    <p:sldId id="486" r:id="rId95"/>
    <p:sldId id="487" r:id="rId96"/>
    <p:sldId id="488" r:id="rId97"/>
    <p:sldId id="489" r:id="rId98"/>
    <p:sldId id="490" r:id="rId99"/>
    <p:sldId id="491" r:id="rId100"/>
    <p:sldId id="492" r:id="rId101"/>
    <p:sldId id="493" r:id="rId102"/>
    <p:sldId id="494" r:id="rId103"/>
    <p:sldId id="260" r:id="rId104"/>
    <p:sldId id="496" r:id="rId105"/>
    <p:sldId id="497" r:id="rId106"/>
    <p:sldId id="498" r:id="rId107"/>
    <p:sldId id="499" r:id="rId108"/>
    <p:sldId id="471" r:id="rId109"/>
    <p:sldId id="368" r:id="rId110"/>
    <p:sldId id="500" r:id="rId111"/>
    <p:sldId id="328" r:id="rId112"/>
    <p:sldId id="322" r:id="rId113"/>
    <p:sldId id="323" r:id="rId114"/>
    <p:sldId id="324" r:id="rId115"/>
    <p:sldId id="272" r:id="rId116"/>
    <p:sldId id="274" r:id="rId117"/>
    <p:sldId id="275" r:id="rId118"/>
    <p:sldId id="281" r:id="rId119"/>
    <p:sldId id="282" r:id="rId120"/>
    <p:sldId id="283" r:id="rId121"/>
    <p:sldId id="284" r:id="rId122"/>
    <p:sldId id="285" r:id="rId123"/>
    <p:sldId id="286" r:id="rId124"/>
    <p:sldId id="287" r:id="rId125"/>
    <p:sldId id="288" r:id="rId126"/>
    <p:sldId id="290" r:id="rId127"/>
    <p:sldId id="291" r:id="rId128"/>
    <p:sldId id="292" r:id="rId129"/>
    <p:sldId id="259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6F14E-F3D6-44B0-843E-AC0917CF8B6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E0B172-258E-45BC-9CBD-B6B27501283C}">
      <dgm:prSet phldrT="[Текст]"/>
      <dgm:spPr/>
      <dgm:t>
        <a:bodyPr/>
        <a:lstStyle/>
        <a:p>
          <a:r>
            <a:rPr lang="ru-RU" b="0" i="0" u="none" dirty="0"/>
            <a:t>Марксистский подход (вещественная концепция капитала)</a:t>
          </a:r>
          <a:endParaRPr lang="en-US" b="0" i="0" u="none" dirty="0"/>
        </a:p>
      </dgm:t>
    </dgm:pt>
    <dgm:pt modelId="{399CA22A-8105-4237-9C81-5BB8666AAB4B}" type="parTrans" cxnId="{B6293BEA-15BB-4B6C-8768-AE9D89E4233F}">
      <dgm:prSet/>
      <dgm:spPr/>
      <dgm:t>
        <a:bodyPr/>
        <a:lstStyle/>
        <a:p>
          <a:endParaRPr lang="en-US"/>
        </a:p>
      </dgm:t>
    </dgm:pt>
    <dgm:pt modelId="{A1EC51D2-A21D-4B5C-9C96-A6355C085035}" type="sibTrans" cxnId="{B6293BEA-15BB-4B6C-8768-AE9D89E4233F}">
      <dgm:prSet/>
      <dgm:spPr/>
      <dgm:t>
        <a:bodyPr/>
        <a:lstStyle/>
        <a:p>
          <a:endParaRPr lang="en-US"/>
        </a:p>
      </dgm:t>
    </dgm:pt>
    <dgm:pt modelId="{552C4F7A-82A3-4FFB-A70E-EEE4B072CED4}">
      <dgm:prSet phldrT="[Текст]"/>
      <dgm:spPr/>
      <dgm:t>
        <a:bodyPr/>
        <a:lstStyle/>
        <a:p>
          <a:r>
            <a:rPr lang="ru-RU" dirty="0">
              <a:effectLst/>
            </a:rPr>
            <a:t>-рассматривает капитал как фактор производства, т.е. стоимостное выражение станков, машин, зданий, сооружений и т.д.</a:t>
          </a:r>
          <a:endParaRPr lang="en-US" dirty="0"/>
        </a:p>
      </dgm:t>
    </dgm:pt>
    <dgm:pt modelId="{E5D9B3E2-AA07-4988-9F17-1C3C7463978A}" type="parTrans" cxnId="{8BFF9714-19A9-4231-9D34-BFE0D8256871}">
      <dgm:prSet/>
      <dgm:spPr/>
      <dgm:t>
        <a:bodyPr/>
        <a:lstStyle/>
        <a:p>
          <a:endParaRPr lang="en-US"/>
        </a:p>
      </dgm:t>
    </dgm:pt>
    <dgm:pt modelId="{064E9336-573E-4419-A21E-358FBC568B05}" type="sibTrans" cxnId="{8BFF9714-19A9-4231-9D34-BFE0D8256871}">
      <dgm:prSet/>
      <dgm:spPr/>
      <dgm:t>
        <a:bodyPr/>
        <a:lstStyle/>
        <a:p>
          <a:endParaRPr lang="en-US"/>
        </a:p>
      </dgm:t>
    </dgm:pt>
    <dgm:pt modelId="{7530C33E-8634-45F0-8940-19B571309D8C}">
      <dgm:prSet phldrT="[Текст]"/>
      <dgm:spPr/>
      <dgm:t>
        <a:bodyPr/>
        <a:lstStyle/>
        <a:p>
          <a:r>
            <a:rPr lang="ru-RU" dirty="0">
              <a:effectLst/>
            </a:rPr>
            <a:t>Монетаристский подход</a:t>
          </a:r>
          <a:endParaRPr lang="en-US" dirty="0"/>
        </a:p>
      </dgm:t>
    </dgm:pt>
    <dgm:pt modelId="{DF8791D8-06D5-4A83-834C-9FE53C878A56}" type="parTrans" cxnId="{EE7AB73E-F651-443D-B422-925703F66507}">
      <dgm:prSet/>
      <dgm:spPr/>
      <dgm:t>
        <a:bodyPr/>
        <a:lstStyle/>
        <a:p>
          <a:endParaRPr lang="en-US"/>
        </a:p>
      </dgm:t>
    </dgm:pt>
    <dgm:pt modelId="{C04BBE06-2B06-48B7-A31A-7E2555EB5774}" type="sibTrans" cxnId="{EE7AB73E-F651-443D-B422-925703F66507}">
      <dgm:prSet/>
      <dgm:spPr/>
      <dgm:t>
        <a:bodyPr/>
        <a:lstStyle/>
        <a:p>
          <a:endParaRPr lang="en-US"/>
        </a:p>
      </dgm:t>
    </dgm:pt>
    <dgm:pt modelId="{077D2E29-D0D0-441F-8378-3F4F5681CE98}">
      <dgm:prSet phldrT="[Текст]"/>
      <dgm:spPr/>
      <dgm:t>
        <a:bodyPr/>
        <a:lstStyle/>
        <a:p>
          <a:r>
            <a:rPr lang="ru-RU" dirty="0">
              <a:effectLst/>
            </a:rPr>
            <a:t>-основывается на более широком толковании капитала, как любой денежной суммы, способной приносить доход</a:t>
          </a:r>
          <a:endParaRPr lang="en-US" dirty="0"/>
        </a:p>
      </dgm:t>
    </dgm:pt>
    <dgm:pt modelId="{18525124-2BD5-43DF-84FA-A62562ABF487}" type="parTrans" cxnId="{519C3F2E-FFE5-456C-A7C1-AF13B7452D13}">
      <dgm:prSet/>
      <dgm:spPr/>
      <dgm:t>
        <a:bodyPr/>
        <a:lstStyle/>
        <a:p>
          <a:endParaRPr lang="en-US"/>
        </a:p>
      </dgm:t>
    </dgm:pt>
    <dgm:pt modelId="{9E92F05B-1A59-441E-8FB6-8A05C8046256}" type="sibTrans" cxnId="{519C3F2E-FFE5-456C-A7C1-AF13B7452D13}">
      <dgm:prSet/>
      <dgm:spPr/>
      <dgm:t>
        <a:bodyPr/>
        <a:lstStyle/>
        <a:p>
          <a:endParaRPr lang="en-US"/>
        </a:p>
      </dgm:t>
    </dgm:pt>
    <dgm:pt modelId="{BB39B29C-3305-4F40-A1DF-D5CC2D841DF1}" type="pres">
      <dgm:prSet presAssocID="{1216F14E-F3D6-44B0-843E-AC0917CF8B63}" presName="Name0" presStyleCnt="0">
        <dgm:presLayoutVars>
          <dgm:dir/>
          <dgm:animLvl val="lvl"/>
          <dgm:resizeHandles/>
        </dgm:presLayoutVars>
      </dgm:prSet>
      <dgm:spPr/>
    </dgm:pt>
    <dgm:pt modelId="{3D9A108F-2178-48A7-ACC8-A272AF1781FF}" type="pres">
      <dgm:prSet presAssocID="{B6E0B172-258E-45BC-9CBD-B6B27501283C}" presName="linNode" presStyleCnt="0"/>
      <dgm:spPr/>
    </dgm:pt>
    <dgm:pt modelId="{954754DD-8737-42F6-828A-828AF63D5390}" type="pres">
      <dgm:prSet presAssocID="{B6E0B172-258E-45BC-9CBD-B6B27501283C}" presName="parentShp" presStyleLbl="node1" presStyleIdx="0" presStyleCnt="2">
        <dgm:presLayoutVars>
          <dgm:bulletEnabled val="1"/>
        </dgm:presLayoutVars>
      </dgm:prSet>
      <dgm:spPr/>
    </dgm:pt>
    <dgm:pt modelId="{65898A0B-44A8-44A7-B194-D03484B788A4}" type="pres">
      <dgm:prSet presAssocID="{B6E0B172-258E-45BC-9CBD-B6B27501283C}" presName="childShp" presStyleLbl="bgAccFollowNode1" presStyleIdx="0" presStyleCnt="2">
        <dgm:presLayoutVars>
          <dgm:bulletEnabled val="1"/>
        </dgm:presLayoutVars>
      </dgm:prSet>
      <dgm:spPr/>
    </dgm:pt>
    <dgm:pt modelId="{BA7FE99E-1753-42E9-8868-FE58EA2C0F76}" type="pres">
      <dgm:prSet presAssocID="{A1EC51D2-A21D-4B5C-9C96-A6355C085035}" presName="spacing" presStyleCnt="0"/>
      <dgm:spPr/>
    </dgm:pt>
    <dgm:pt modelId="{BA9F8D72-8930-401C-AE23-16BCB9FC59ED}" type="pres">
      <dgm:prSet presAssocID="{7530C33E-8634-45F0-8940-19B571309D8C}" presName="linNode" presStyleCnt="0"/>
      <dgm:spPr/>
    </dgm:pt>
    <dgm:pt modelId="{8877F09F-AB66-4BCE-836B-8474B22CBBED}" type="pres">
      <dgm:prSet presAssocID="{7530C33E-8634-45F0-8940-19B571309D8C}" presName="parentShp" presStyleLbl="node1" presStyleIdx="1" presStyleCnt="2">
        <dgm:presLayoutVars>
          <dgm:bulletEnabled val="1"/>
        </dgm:presLayoutVars>
      </dgm:prSet>
      <dgm:spPr/>
    </dgm:pt>
    <dgm:pt modelId="{E2485BAA-EEDB-4085-AEF4-463273FB22AC}" type="pres">
      <dgm:prSet presAssocID="{7530C33E-8634-45F0-8940-19B571309D8C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95EF712-62BD-403C-B9D2-EFE402DAF7F2}" type="presOf" srcId="{552C4F7A-82A3-4FFB-A70E-EEE4B072CED4}" destId="{65898A0B-44A8-44A7-B194-D03484B788A4}" srcOrd="0" destOrd="0" presId="urn:microsoft.com/office/officeart/2005/8/layout/vList6"/>
    <dgm:cxn modelId="{8BFF9714-19A9-4231-9D34-BFE0D8256871}" srcId="{B6E0B172-258E-45BC-9CBD-B6B27501283C}" destId="{552C4F7A-82A3-4FFB-A70E-EEE4B072CED4}" srcOrd="0" destOrd="0" parTransId="{E5D9B3E2-AA07-4988-9F17-1C3C7463978A}" sibTransId="{064E9336-573E-4419-A21E-358FBC568B05}"/>
    <dgm:cxn modelId="{519C3F2E-FFE5-456C-A7C1-AF13B7452D13}" srcId="{7530C33E-8634-45F0-8940-19B571309D8C}" destId="{077D2E29-D0D0-441F-8378-3F4F5681CE98}" srcOrd="0" destOrd="0" parTransId="{18525124-2BD5-43DF-84FA-A62562ABF487}" sibTransId="{9E92F05B-1A59-441E-8FB6-8A05C8046256}"/>
    <dgm:cxn modelId="{EE7AB73E-F651-443D-B422-925703F66507}" srcId="{1216F14E-F3D6-44B0-843E-AC0917CF8B63}" destId="{7530C33E-8634-45F0-8940-19B571309D8C}" srcOrd="1" destOrd="0" parTransId="{DF8791D8-06D5-4A83-834C-9FE53C878A56}" sibTransId="{C04BBE06-2B06-48B7-A31A-7E2555EB5774}"/>
    <dgm:cxn modelId="{DBF51A5C-BFA5-4BFE-9E2C-B9E970524FEF}" type="presOf" srcId="{7530C33E-8634-45F0-8940-19B571309D8C}" destId="{8877F09F-AB66-4BCE-836B-8474B22CBBED}" srcOrd="0" destOrd="0" presId="urn:microsoft.com/office/officeart/2005/8/layout/vList6"/>
    <dgm:cxn modelId="{7B5C2966-28E8-4259-BA84-E660ADF97B91}" type="presOf" srcId="{077D2E29-D0D0-441F-8378-3F4F5681CE98}" destId="{E2485BAA-EEDB-4085-AEF4-463273FB22AC}" srcOrd="0" destOrd="0" presId="urn:microsoft.com/office/officeart/2005/8/layout/vList6"/>
    <dgm:cxn modelId="{455D946D-4A04-46B5-A1FE-D51AE2F162A1}" type="presOf" srcId="{1216F14E-F3D6-44B0-843E-AC0917CF8B63}" destId="{BB39B29C-3305-4F40-A1DF-D5CC2D841DF1}" srcOrd="0" destOrd="0" presId="urn:microsoft.com/office/officeart/2005/8/layout/vList6"/>
    <dgm:cxn modelId="{D1DE6DD2-C0E4-4595-83BA-914C267F27E0}" type="presOf" srcId="{B6E0B172-258E-45BC-9CBD-B6B27501283C}" destId="{954754DD-8737-42F6-828A-828AF63D5390}" srcOrd="0" destOrd="0" presId="urn:microsoft.com/office/officeart/2005/8/layout/vList6"/>
    <dgm:cxn modelId="{B6293BEA-15BB-4B6C-8768-AE9D89E4233F}" srcId="{1216F14E-F3D6-44B0-843E-AC0917CF8B63}" destId="{B6E0B172-258E-45BC-9CBD-B6B27501283C}" srcOrd="0" destOrd="0" parTransId="{399CA22A-8105-4237-9C81-5BB8666AAB4B}" sibTransId="{A1EC51D2-A21D-4B5C-9C96-A6355C085035}"/>
    <dgm:cxn modelId="{216A95D8-FE47-416A-9E8D-34C1F57B5ACE}" type="presParOf" srcId="{BB39B29C-3305-4F40-A1DF-D5CC2D841DF1}" destId="{3D9A108F-2178-48A7-ACC8-A272AF1781FF}" srcOrd="0" destOrd="0" presId="urn:microsoft.com/office/officeart/2005/8/layout/vList6"/>
    <dgm:cxn modelId="{1F425594-66A8-4225-89B0-165309082CAA}" type="presParOf" srcId="{3D9A108F-2178-48A7-ACC8-A272AF1781FF}" destId="{954754DD-8737-42F6-828A-828AF63D5390}" srcOrd="0" destOrd="0" presId="urn:microsoft.com/office/officeart/2005/8/layout/vList6"/>
    <dgm:cxn modelId="{5344757C-E766-47E2-9D02-0528DC9A5BDC}" type="presParOf" srcId="{3D9A108F-2178-48A7-ACC8-A272AF1781FF}" destId="{65898A0B-44A8-44A7-B194-D03484B788A4}" srcOrd="1" destOrd="0" presId="urn:microsoft.com/office/officeart/2005/8/layout/vList6"/>
    <dgm:cxn modelId="{E057C2F1-CD4F-4A23-90EF-D19DB577E62C}" type="presParOf" srcId="{BB39B29C-3305-4F40-A1DF-D5CC2D841DF1}" destId="{BA7FE99E-1753-42E9-8868-FE58EA2C0F76}" srcOrd="1" destOrd="0" presId="urn:microsoft.com/office/officeart/2005/8/layout/vList6"/>
    <dgm:cxn modelId="{EFCFAE16-61EB-4273-BFF2-34191E2517C8}" type="presParOf" srcId="{BB39B29C-3305-4F40-A1DF-D5CC2D841DF1}" destId="{BA9F8D72-8930-401C-AE23-16BCB9FC59ED}" srcOrd="2" destOrd="0" presId="urn:microsoft.com/office/officeart/2005/8/layout/vList6"/>
    <dgm:cxn modelId="{0870957C-B83C-45E2-B145-61DDCB9712EC}" type="presParOf" srcId="{BA9F8D72-8930-401C-AE23-16BCB9FC59ED}" destId="{8877F09F-AB66-4BCE-836B-8474B22CBBED}" srcOrd="0" destOrd="0" presId="urn:microsoft.com/office/officeart/2005/8/layout/vList6"/>
    <dgm:cxn modelId="{0EB5CA18-97B1-4E23-A12C-0CCE7EF7EC85}" type="presParOf" srcId="{BA9F8D72-8930-401C-AE23-16BCB9FC59ED}" destId="{E2485BAA-EEDB-4085-AEF4-463273FB22A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03FB5-FA13-4891-BF00-30300AB86C8D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33636F-D099-4125-9323-8EFC1DAED5E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  как  деньги </a:t>
          </a:r>
          <a:endParaRPr lang="en-US" dirty="0"/>
        </a:p>
      </dgm:t>
    </dgm:pt>
    <dgm:pt modelId="{4DF49766-ACEE-4F9D-9872-FE0ADF3D7AD9}" type="parTrans" cxnId="{2BF78C7A-C775-43D3-B792-A22BEF15E35C}">
      <dgm:prSet/>
      <dgm:spPr/>
      <dgm:t>
        <a:bodyPr/>
        <a:lstStyle/>
        <a:p>
          <a:endParaRPr lang="en-US"/>
        </a:p>
      </dgm:t>
    </dgm:pt>
    <dgm:pt modelId="{F731D160-E332-43F4-AD95-7DFFACB54D08}" type="sibTrans" cxnId="{2BF78C7A-C775-43D3-B792-A22BEF15E35C}">
      <dgm:prSet/>
      <dgm:spPr/>
      <dgm:t>
        <a:bodyPr/>
        <a:lstStyle/>
        <a:p>
          <a:endParaRPr lang="en-US"/>
        </a:p>
      </dgm:t>
    </dgm:pt>
    <dgm:pt modelId="{C74337D8-3A4F-4A15-8516-8300D4C16FF9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 как  капитал</a:t>
          </a:r>
          <a:endParaRPr lang="en-US" dirty="0"/>
        </a:p>
      </dgm:t>
    </dgm:pt>
    <dgm:pt modelId="{390FE7F7-5CF3-49C7-8CCF-AA04E548D613}" type="parTrans" cxnId="{B01ACCCA-C465-453C-B7DF-32440A730763}">
      <dgm:prSet/>
      <dgm:spPr/>
      <dgm:t>
        <a:bodyPr/>
        <a:lstStyle/>
        <a:p>
          <a:endParaRPr lang="en-US"/>
        </a:p>
      </dgm:t>
    </dgm:pt>
    <dgm:pt modelId="{622F7E54-36A5-416D-B9F1-CE5875B9E408}" type="sibTrans" cxnId="{B01ACCCA-C465-453C-B7DF-32440A730763}">
      <dgm:prSet/>
      <dgm:spPr/>
      <dgm:t>
        <a:bodyPr/>
        <a:lstStyle/>
        <a:p>
          <a:endParaRPr lang="en-US"/>
        </a:p>
      </dgm:t>
    </dgm:pt>
    <dgm:pt modelId="{067DAD05-E99E-4903-8110-DB13BEE58197}" type="pres">
      <dgm:prSet presAssocID="{FCF03FB5-FA13-4891-BF00-30300AB86C8D}" presName="compositeShape" presStyleCnt="0">
        <dgm:presLayoutVars>
          <dgm:chMax val="2"/>
          <dgm:dir/>
          <dgm:resizeHandles val="exact"/>
        </dgm:presLayoutVars>
      </dgm:prSet>
      <dgm:spPr/>
    </dgm:pt>
    <dgm:pt modelId="{22C56543-9B6C-4D57-9D3D-78DB878D74CE}" type="pres">
      <dgm:prSet presAssocID="{FCF03FB5-FA13-4891-BF00-30300AB86C8D}" presName="ribbon" presStyleLbl="node1" presStyleIdx="0" presStyleCnt="1"/>
      <dgm:spPr/>
    </dgm:pt>
    <dgm:pt modelId="{D7247BF9-7116-4887-A245-A33B46C011DF}" type="pres">
      <dgm:prSet presAssocID="{FCF03FB5-FA13-4891-BF00-30300AB86C8D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E9EB7D46-DEF4-4989-8C9C-3504C59412FB}" type="pres">
      <dgm:prSet presAssocID="{FCF03FB5-FA13-4891-BF00-30300AB86C8D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7EABE3B-9947-4E43-AEDC-6B4AA26A7BCA}" type="presOf" srcId="{9333636F-D099-4125-9323-8EFC1DAED5E5}" destId="{D7247BF9-7116-4887-A245-A33B46C011DF}" srcOrd="0" destOrd="0" presId="urn:microsoft.com/office/officeart/2005/8/layout/arrow6"/>
    <dgm:cxn modelId="{2BF78C7A-C775-43D3-B792-A22BEF15E35C}" srcId="{FCF03FB5-FA13-4891-BF00-30300AB86C8D}" destId="{9333636F-D099-4125-9323-8EFC1DAED5E5}" srcOrd="0" destOrd="0" parTransId="{4DF49766-ACEE-4F9D-9872-FE0ADF3D7AD9}" sibTransId="{F731D160-E332-43F4-AD95-7DFFACB54D08}"/>
    <dgm:cxn modelId="{23061B85-0C63-4F99-AFBF-3BD7E15A655C}" type="presOf" srcId="{C74337D8-3A4F-4A15-8516-8300D4C16FF9}" destId="{E9EB7D46-DEF4-4989-8C9C-3504C59412FB}" srcOrd="0" destOrd="0" presId="urn:microsoft.com/office/officeart/2005/8/layout/arrow6"/>
    <dgm:cxn modelId="{F7E098C9-AF99-4FD3-86C6-4B7E56F59762}" type="presOf" srcId="{FCF03FB5-FA13-4891-BF00-30300AB86C8D}" destId="{067DAD05-E99E-4903-8110-DB13BEE58197}" srcOrd="0" destOrd="0" presId="urn:microsoft.com/office/officeart/2005/8/layout/arrow6"/>
    <dgm:cxn modelId="{B01ACCCA-C465-453C-B7DF-32440A730763}" srcId="{FCF03FB5-FA13-4891-BF00-30300AB86C8D}" destId="{C74337D8-3A4F-4A15-8516-8300D4C16FF9}" srcOrd="1" destOrd="0" parTransId="{390FE7F7-5CF3-49C7-8CCF-AA04E548D613}" sibTransId="{622F7E54-36A5-416D-B9F1-CE5875B9E408}"/>
    <dgm:cxn modelId="{58DC5DDE-9B69-4404-9753-DAE6F8BA97D8}" type="presParOf" srcId="{067DAD05-E99E-4903-8110-DB13BEE58197}" destId="{22C56543-9B6C-4D57-9D3D-78DB878D74CE}" srcOrd="0" destOrd="0" presId="urn:microsoft.com/office/officeart/2005/8/layout/arrow6"/>
    <dgm:cxn modelId="{1BFF2615-9575-42AC-AC24-A1DFF7C15AA9}" type="presParOf" srcId="{067DAD05-E99E-4903-8110-DB13BEE58197}" destId="{D7247BF9-7116-4887-A245-A33B46C011DF}" srcOrd="1" destOrd="0" presId="urn:microsoft.com/office/officeart/2005/8/layout/arrow6"/>
    <dgm:cxn modelId="{F1E38B6E-531A-40FA-A1FC-D256312587EB}" type="presParOf" srcId="{067DAD05-E99E-4903-8110-DB13BEE58197}" destId="{E9EB7D46-DEF4-4989-8C9C-3504C59412F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55CD3-BE84-466A-BED0-AD0F3458D2A6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27728-16F4-46AF-A883-6188CD34E511}">
      <dgm:prSet phldrT="[Текст]"/>
      <dgm:spPr/>
      <dgm:t>
        <a:bodyPr/>
        <a:lstStyle/>
        <a:p>
          <a:r>
            <a:rPr lang="ru-RU" dirty="0"/>
            <a:t>Д </a:t>
          </a:r>
        </a:p>
      </dgm:t>
    </dgm:pt>
    <dgm:pt modelId="{0227CB7F-3F40-4C19-B0F2-C27C6D38CF08}" type="parTrans" cxnId="{B7E5F329-C212-4AD6-B33E-9BCC8DAAD7FC}">
      <dgm:prSet/>
      <dgm:spPr/>
      <dgm:t>
        <a:bodyPr/>
        <a:lstStyle/>
        <a:p>
          <a:endParaRPr lang="ru-RU"/>
        </a:p>
      </dgm:t>
    </dgm:pt>
    <dgm:pt modelId="{32147629-14F2-43DC-B03A-7105B5C92B30}" type="sibTrans" cxnId="{B7E5F329-C212-4AD6-B33E-9BCC8DAAD7FC}">
      <dgm:prSet/>
      <dgm:spPr/>
      <dgm:t>
        <a:bodyPr/>
        <a:lstStyle/>
        <a:p>
          <a:endParaRPr lang="ru-RU"/>
        </a:p>
      </dgm:t>
    </dgm:pt>
    <dgm:pt modelId="{60B0EA84-7BB1-48CA-81C6-0336901717C2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18687485-8D4A-4F85-B918-0CF30797BCFF}" type="parTrans" cxnId="{8E2D1549-38A9-419E-932F-E15CD9C0B216}">
      <dgm:prSet/>
      <dgm:spPr/>
      <dgm:t>
        <a:bodyPr/>
        <a:lstStyle/>
        <a:p>
          <a:endParaRPr lang="ru-RU"/>
        </a:p>
      </dgm:t>
    </dgm:pt>
    <dgm:pt modelId="{10218556-4A56-4D10-B00D-83A0708D8D73}" type="sibTrans" cxnId="{8E2D1549-38A9-419E-932F-E15CD9C0B216}">
      <dgm:prSet/>
      <dgm:spPr/>
      <dgm:t>
        <a:bodyPr/>
        <a:lstStyle/>
        <a:p>
          <a:endParaRPr lang="ru-RU"/>
        </a:p>
      </dgm:t>
    </dgm:pt>
    <dgm:pt modelId="{F74ADE3A-51AE-4DC7-8BC3-D3E00B8071CA}">
      <dgm:prSet phldrT="[Текст]"/>
      <dgm:spPr/>
      <dgm:t>
        <a:bodyPr/>
        <a:lstStyle/>
        <a:p>
          <a:r>
            <a:rPr lang="ru-RU" dirty="0"/>
            <a:t>Д/</a:t>
          </a:r>
        </a:p>
      </dgm:t>
    </dgm:pt>
    <dgm:pt modelId="{BB5F4EB0-A81E-4843-9B05-4860AC458365}" type="parTrans" cxnId="{A7A3C757-A898-4B4D-AD28-C187B6EF38CD}">
      <dgm:prSet/>
      <dgm:spPr/>
      <dgm:t>
        <a:bodyPr/>
        <a:lstStyle/>
        <a:p>
          <a:endParaRPr lang="ru-RU"/>
        </a:p>
      </dgm:t>
    </dgm:pt>
    <dgm:pt modelId="{B2C5D3A0-B4AF-4C10-B52D-D0B2FCC5E42D}" type="sibTrans" cxnId="{A7A3C757-A898-4B4D-AD28-C187B6EF38CD}">
      <dgm:prSet/>
      <dgm:spPr/>
      <dgm:t>
        <a:bodyPr/>
        <a:lstStyle/>
        <a:p>
          <a:endParaRPr lang="ru-RU"/>
        </a:p>
      </dgm:t>
    </dgm:pt>
    <dgm:pt modelId="{DF906984-66EF-4630-8BA3-82859B1682F3}" type="pres">
      <dgm:prSet presAssocID="{95B55CD3-BE84-466A-BED0-AD0F3458D2A6}" presName="Name0" presStyleCnt="0">
        <dgm:presLayoutVars>
          <dgm:dir/>
          <dgm:resizeHandles val="exact"/>
        </dgm:presLayoutVars>
      </dgm:prSet>
      <dgm:spPr/>
    </dgm:pt>
    <dgm:pt modelId="{7A2C7B44-A5FA-4308-BE38-A9D1112A133F}" type="pres">
      <dgm:prSet presAssocID="{4A327728-16F4-46AF-A883-6188CD34E511}" presName="node" presStyleLbl="node1" presStyleIdx="0" presStyleCnt="3" custRadScaleRad="92886" custRadScaleInc="1047">
        <dgm:presLayoutVars>
          <dgm:bulletEnabled val="1"/>
        </dgm:presLayoutVars>
      </dgm:prSet>
      <dgm:spPr/>
    </dgm:pt>
    <dgm:pt modelId="{32941A7A-9166-427B-829C-723E53F21E5C}" type="pres">
      <dgm:prSet presAssocID="{32147629-14F2-43DC-B03A-7105B5C92B30}" presName="sibTrans" presStyleLbl="sibTrans2D1" presStyleIdx="0" presStyleCnt="3"/>
      <dgm:spPr/>
    </dgm:pt>
    <dgm:pt modelId="{A67E7C1E-30CC-4E6C-8C1E-A56CDB125D82}" type="pres">
      <dgm:prSet presAssocID="{32147629-14F2-43DC-B03A-7105B5C92B30}" presName="connectorText" presStyleLbl="sibTrans2D1" presStyleIdx="0" presStyleCnt="3"/>
      <dgm:spPr/>
    </dgm:pt>
    <dgm:pt modelId="{09BFE168-D324-47CC-862B-7D7FEAF85EFC}" type="pres">
      <dgm:prSet presAssocID="{60B0EA84-7BB1-48CA-81C6-0336901717C2}" presName="node" presStyleLbl="node1" presStyleIdx="1" presStyleCnt="3">
        <dgm:presLayoutVars>
          <dgm:bulletEnabled val="1"/>
        </dgm:presLayoutVars>
      </dgm:prSet>
      <dgm:spPr/>
    </dgm:pt>
    <dgm:pt modelId="{FF2E07CF-DEAF-446D-A1BC-13B913ADE0C4}" type="pres">
      <dgm:prSet presAssocID="{10218556-4A56-4D10-B00D-83A0708D8D73}" presName="sibTrans" presStyleLbl="sibTrans2D1" presStyleIdx="1" presStyleCnt="3"/>
      <dgm:spPr/>
    </dgm:pt>
    <dgm:pt modelId="{3795FE06-CB4C-4280-AF98-5310C2BC181F}" type="pres">
      <dgm:prSet presAssocID="{10218556-4A56-4D10-B00D-83A0708D8D73}" presName="connectorText" presStyleLbl="sibTrans2D1" presStyleIdx="1" presStyleCnt="3"/>
      <dgm:spPr/>
    </dgm:pt>
    <dgm:pt modelId="{D36C283E-D389-45D1-8304-DBA0E2898BBC}" type="pres">
      <dgm:prSet presAssocID="{F74ADE3A-51AE-4DC7-8BC3-D3E00B8071CA}" presName="node" presStyleLbl="node1" presStyleIdx="2" presStyleCnt="3">
        <dgm:presLayoutVars>
          <dgm:bulletEnabled val="1"/>
        </dgm:presLayoutVars>
      </dgm:prSet>
      <dgm:spPr/>
    </dgm:pt>
    <dgm:pt modelId="{C0511ADE-FCAF-4F80-822A-3502FA26D796}" type="pres">
      <dgm:prSet presAssocID="{B2C5D3A0-B4AF-4C10-B52D-D0B2FCC5E42D}" presName="sibTrans" presStyleLbl="sibTrans2D1" presStyleIdx="2" presStyleCnt="3"/>
      <dgm:spPr/>
    </dgm:pt>
    <dgm:pt modelId="{AACCC7B6-D8FD-4359-8B73-435D8A9214F0}" type="pres">
      <dgm:prSet presAssocID="{B2C5D3A0-B4AF-4C10-B52D-D0B2FCC5E42D}" presName="connectorText" presStyleLbl="sibTrans2D1" presStyleIdx="2" presStyleCnt="3"/>
      <dgm:spPr/>
    </dgm:pt>
  </dgm:ptLst>
  <dgm:cxnLst>
    <dgm:cxn modelId="{952B4006-36BF-430D-9494-F3ED3F90F334}" type="presOf" srcId="{F74ADE3A-51AE-4DC7-8BC3-D3E00B8071CA}" destId="{D36C283E-D389-45D1-8304-DBA0E2898BBC}" srcOrd="0" destOrd="0" presId="urn:microsoft.com/office/officeart/2005/8/layout/cycle7"/>
    <dgm:cxn modelId="{B7E5F329-C212-4AD6-B33E-9BCC8DAAD7FC}" srcId="{95B55CD3-BE84-466A-BED0-AD0F3458D2A6}" destId="{4A327728-16F4-46AF-A883-6188CD34E511}" srcOrd="0" destOrd="0" parTransId="{0227CB7F-3F40-4C19-B0F2-C27C6D38CF08}" sibTransId="{32147629-14F2-43DC-B03A-7105B5C92B30}"/>
    <dgm:cxn modelId="{E659F530-AEB1-4090-AD93-62E8A278B561}" type="presOf" srcId="{32147629-14F2-43DC-B03A-7105B5C92B30}" destId="{A67E7C1E-30CC-4E6C-8C1E-A56CDB125D82}" srcOrd="1" destOrd="0" presId="urn:microsoft.com/office/officeart/2005/8/layout/cycle7"/>
    <dgm:cxn modelId="{03939636-0929-4089-9ACD-D6D7E2BD3663}" type="presOf" srcId="{10218556-4A56-4D10-B00D-83A0708D8D73}" destId="{3795FE06-CB4C-4280-AF98-5310C2BC181F}" srcOrd="1" destOrd="0" presId="urn:microsoft.com/office/officeart/2005/8/layout/cycle7"/>
    <dgm:cxn modelId="{1334045C-7656-492C-9163-DC72F212C761}" type="presOf" srcId="{B2C5D3A0-B4AF-4C10-B52D-D0B2FCC5E42D}" destId="{AACCC7B6-D8FD-4359-8B73-435D8A9214F0}" srcOrd="1" destOrd="0" presId="urn:microsoft.com/office/officeart/2005/8/layout/cycle7"/>
    <dgm:cxn modelId="{D022BC61-7108-48C2-A435-4260C42CA263}" type="presOf" srcId="{4A327728-16F4-46AF-A883-6188CD34E511}" destId="{7A2C7B44-A5FA-4308-BE38-A9D1112A133F}" srcOrd="0" destOrd="0" presId="urn:microsoft.com/office/officeart/2005/8/layout/cycle7"/>
    <dgm:cxn modelId="{8E2D1549-38A9-419E-932F-E15CD9C0B216}" srcId="{95B55CD3-BE84-466A-BED0-AD0F3458D2A6}" destId="{60B0EA84-7BB1-48CA-81C6-0336901717C2}" srcOrd="1" destOrd="0" parTransId="{18687485-8D4A-4F85-B918-0CF30797BCFF}" sibTransId="{10218556-4A56-4D10-B00D-83A0708D8D73}"/>
    <dgm:cxn modelId="{57197A71-9165-4554-A0BB-EA23B8AEC3F5}" type="presOf" srcId="{95B55CD3-BE84-466A-BED0-AD0F3458D2A6}" destId="{DF906984-66EF-4630-8BA3-82859B1682F3}" srcOrd="0" destOrd="0" presId="urn:microsoft.com/office/officeart/2005/8/layout/cycle7"/>
    <dgm:cxn modelId="{A7A3C757-A898-4B4D-AD28-C187B6EF38CD}" srcId="{95B55CD3-BE84-466A-BED0-AD0F3458D2A6}" destId="{F74ADE3A-51AE-4DC7-8BC3-D3E00B8071CA}" srcOrd="2" destOrd="0" parTransId="{BB5F4EB0-A81E-4843-9B05-4860AC458365}" sibTransId="{B2C5D3A0-B4AF-4C10-B52D-D0B2FCC5E42D}"/>
    <dgm:cxn modelId="{C90E8280-FD68-4A92-8BDF-8E8A902718BA}" type="presOf" srcId="{60B0EA84-7BB1-48CA-81C6-0336901717C2}" destId="{09BFE168-D324-47CC-862B-7D7FEAF85EFC}" srcOrd="0" destOrd="0" presId="urn:microsoft.com/office/officeart/2005/8/layout/cycle7"/>
    <dgm:cxn modelId="{D50EBA85-6D10-4B65-A2DE-854952AF700E}" type="presOf" srcId="{32147629-14F2-43DC-B03A-7105B5C92B30}" destId="{32941A7A-9166-427B-829C-723E53F21E5C}" srcOrd="0" destOrd="0" presId="urn:microsoft.com/office/officeart/2005/8/layout/cycle7"/>
    <dgm:cxn modelId="{B24F20BC-399C-488C-BDEE-18D54E918507}" type="presOf" srcId="{10218556-4A56-4D10-B00D-83A0708D8D73}" destId="{FF2E07CF-DEAF-446D-A1BC-13B913ADE0C4}" srcOrd="0" destOrd="0" presId="urn:microsoft.com/office/officeart/2005/8/layout/cycle7"/>
    <dgm:cxn modelId="{C08B11C9-7A2D-47C8-8E0F-FBC9F53F47A1}" type="presOf" srcId="{B2C5D3A0-B4AF-4C10-B52D-D0B2FCC5E42D}" destId="{C0511ADE-FCAF-4F80-822A-3502FA26D796}" srcOrd="0" destOrd="0" presId="urn:microsoft.com/office/officeart/2005/8/layout/cycle7"/>
    <dgm:cxn modelId="{73BC4456-C7A3-4344-A8B4-8172509A00D0}" type="presParOf" srcId="{DF906984-66EF-4630-8BA3-82859B1682F3}" destId="{7A2C7B44-A5FA-4308-BE38-A9D1112A133F}" srcOrd="0" destOrd="0" presId="urn:microsoft.com/office/officeart/2005/8/layout/cycle7"/>
    <dgm:cxn modelId="{C8F1DFC1-B1A1-4634-97E2-9CA2B8BF3851}" type="presParOf" srcId="{DF906984-66EF-4630-8BA3-82859B1682F3}" destId="{32941A7A-9166-427B-829C-723E53F21E5C}" srcOrd="1" destOrd="0" presId="urn:microsoft.com/office/officeart/2005/8/layout/cycle7"/>
    <dgm:cxn modelId="{82D1EEE1-3CAE-41C8-9C28-42798742E33C}" type="presParOf" srcId="{32941A7A-9166-427B-829C-723E53F21E5C}" destId="{A67E7C1E-30CC-4E6C-8C1E-A56CDB125D82}" srcOrd="0" destOrd="0" presId="urn:microsoft.com/office/officeart/2005/8/layout/cycle7"/>
    <dgm:cxn modelId="{067D98B0-3583-4F15-82EF-6BEE5A5A441B}" type="presParOf" srcId="{DF906984-66EF-4630-8BA3-82859B1682F3}" destId="{09BFE168-D324-47CC-862B-7D7FEAF85EFC}" srcOrd="2" destOrd="0" presId="urn:microsoft.com/office/officeart/2005/8/layout/cycle7"/>
    <dgm:cxn modelId="{13CFC52E-CE82-4F62-81BC-FDCF48087CCC}" type="presParOf" srcId="{DF906984-66EF-4630-8BA3-82859B1682F3}" destId="{FF2E07CF-DEAF-446D-A1BC-13B913ADE0C4}" srcOrd="3" destOrd="0" presId="urn:microsoft.com/office/officeart/2005/8/layout/cycle7"/>
    <dgm:cxn modelId="{E13897C4-8F13-4F16-9F42-5E2906F3B56C}" type="presParOf" srcId="{FF2E07CF-DEAF-446D-A1BC-13B913ADE0C4}" destId="{3795FE06-CB4C-4280-AF98-5310C2BC181F}" srcOrd="0" destOrd="0" presId="urn:microsoft.com/office/officeart/2005/8/layout/cycle7"/>
    <dgm:cxn modelId="{601A6487-969C-4D86-8A19-735BADDD32F5}" type="presParOf" srcId="{DF906984-66EF-4630-8BA3-82859B1682F3}" destId="{D36C283E-D389-45D1-8304-DBA0E2898BBC}" srcOrd="4" destOrd="0" presId="urn:microsoft.com/office/officeart/2005/8/layout/cycle7"/>
    <dgm:cxn modelId="{D29BC9B2-37B4-483E-96C4-BE1A3E5AABFF}" type="presParOf" srcId="{DF906984-66EF-4630-8BA3-82859B1682F3}" destId="{C0511ADE-FCAF-4F80-822A-3502FA26D796}" srcOrd="5" destOrd="0" presId="urn:microsoft.com/office/officeart/2005/8/layout/cycle7"/>
    <dgm:cxn modelId="{6FBE99E5-2573-4D1D-A9AA-C2359ED5CD97}" type="presParOf" srcId="{C0511ADE-FCAF-4F80-822A-3502FA26D796}" destId="{AACCC7B6-D8FD-4359-8B73-435D8A9214F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49DE4-5D54-428B-8516-EAE29BCF704B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5EA5C-C766-4D40-9DE6-BDBDC744E635}">
      <dgm:prSet phldrT="[Текст]"/>
      <dgm:spPr/>
      <dgm:t>
        <a:bodyPr/>
        <a:lstStyle/>
        <a:p>
          <a:r>
            <a:rPr lang="ru-RU" dirty="0"/>
            <a:t>Переменный</a:t>
          </a:r>
          <a:endParaRPr lang="en-US" dirty="0"/>
        </a:p>
      </dgm:t>
    </dgm:pt>
    <dgm:pt modelId="{3C9BA443-B63C-4E58-9CFF-B87ECB329A57}" type="parTrans" cxnId="{88E482D4-4596-4A1F-88F8-84F2F309D2D7}">
      <dgm:prSet/>
      <dgm:spPr/>
      <dgm:t>
        <a:bodyPr/>
        <a:lstStyle/>
        <a:p>
          <a:endParaRPr lang="en-US"/>
        </a:p>
      </dgm:t>
    </dgm:pt>
    <dgm:pt modelId="{164B5154-35B7-4C6F-82AA-E56F6F134314}" type="sibTrans" cxnId="{88E482D4-4596-4A1F-88F8-84F2F309D2D7}">
      <dgm:prSet/>
      <dgm:spPr/>
      <dgm:t>
        <a:bodyPr/>
        <a:lstStyle/>
        <a:p>
          <a:endParaRPr lang="en-US"/>
        </a:p>
      </dgm:t>
    </dgm:pt>
    <dgm:pt modelId="{02245F4F-AEC1-4239-A622-4FD2A4B5C21F}">
      <dgm:prSet phldrT="[Текст]"/>
      <dgm:spPr/>
      <dgm:t>
        <a:bodyPr/>
        <a:lstStyle/>
        <a:p>
          <a:r>
            <a:rPr lang="ru-RU" dirty="0"/>
            <a:t>Постоянный</a:t>
          </a:r>
          <a:endParaRPr lang="en-US" dirty="0"/>
        </a:p>
      </dgm:t>
    </dgm:pt>
    <dgm:pt modelId="{128602BF-FFEF-4D74-B5F1-5728CA213AC2}" type="parTrans" cxnId="{D3C0D0B8-1302-46EC-AB09-DED4149FE042}">
      <dgm:prSet/>
      <dgm:spPr/>
      <dgm:t>
        <a:bodyPr/>
        <a:lstStyle/>
        <a:p>
          <a:endParaRPr lang="en-US"/>
        </a:p>
      </dgm:t>
    </dgm:pt>
    <dgm:pt modelId="{86C0D7C4-F194-40AC-856C-680FA8D1CC7D}" type="sibTrans" cxnId="{D3C0D0B8-1302-46EC-AB09-DED4149FE042}">
      <dgm:prSet/>
      <dgm:spPr/>
      <dgm:t>
        <a:bodyPr/>
        <a:lstStyle/>
        <a:p>
          <a:endParaRPr lang="en-US"/>
        </a:p>
      </dgm:t>
    </dgm:pt>
    <dgm:pt modelId="{DD36C103-425E-4F69-93BE-3E88307ED620}" type="pres">
      <dgm:prSet presAssocID="{39C49DE4-5D54-428B-8516-EAE29BCF704B}" presName="Name0" presStyleCnt="0">
        <dgm:presLayoutVars>
          <dgm:chMax val="7"/>
          <dgm:chPref val="7"/>
          <dgm:dir/>
        </dgm:presLayoutVars>
      </dgm:prSet>
      <dgm:spPr/>
    </dgm:pt>
    <dgm:pt modelId="{FAF2881A-4F8A-4C7A-8A43-FE60C667F9E2}" type="pres">
      <dgm:prSet presAssocID="{39C49DE4-5D54-428B-8516-EAE29BCF704B}" presName="dot1" presStyleLbl="alignNode1" presStyleIdx="0" presStyleCnt="10"/>
      <dgm:spPr/>
    </dgm:pt>
    <dgm:pt modelId="{69B8D8F2-9692-40AB-B237-78C452BAA1DE}" type="pres">
      <dgm:prSet presAssocID="{39C49DE4-5D54-428B-8516-EAE29BCF704B}" presName="dot2" presStyleLbl="alignNode1" presStyleIdx="1" presStyleCnt="10"/>
      <dgm:spPr/>
    </dgm:pt>
    <dgm:pt modelId="{B7D53F39-CC14-4D75-9EA9-7D96B5CD2B42}" type="pres">
      <dgm:prSet presAssocID="{39C49DE4-5D54-428B-8516-EAE29BCF704B}" presName="dot3" presStyleLbl="alignNode1" presStyleIdx="2" presStyleCnt="10"/>
      <dgm:spPr/>
    </dgm:pt>
    <dgm:pt modelId="{5A452F5B-3594-4B33-A011-FC7CEA3DB9D3}" type="pres">
      <dgm:prSet presAssocID="{39C49DE4-5D54-428B-8516-EAE29BCF704B}" presName="dotArrow1" presStyleLbl="alignNode1" presStyleIdx="3" presStyleCnt="10"/>
      <dgm:spPr/>
    </dgm:pt>
    <dgm:pt modelId="{751F7F5B-DF0B-4A80-9FFD-61FF1BDE9942}" type="pres">
      <dgm:prSet presAssocID="{39C49DE4-5D54-428B-8516-EAE29BCF704B}" presName="dotArrow2" presStyleLbl="alignNode1" presStyleIdx="4" presStyleCnt="10"/>
      <dgm:spPr/>
    </dgm:pt>
    <dgm:pt modelId="{BA05F28F-C0A5-4E8E-A81E-D89DC589F2AA}" type="pres">
      <dgm:prSet presAssocID="{39C49DE4-5D54-428B-8516-EAE29BCF704B}" presName="dotArrow3" presStyleLbl="alignNode1" presStyleIdx="5" presStyleCnt="10"/>
      <dgm:spPr/>
    </dgm:pt>
    <dgm:pt modelId="{385B3171-D7BB-410B-9860-3460E6D18A46}" type="pres">
      <dgm:prSet presAssocID="{39C49DE4-5D54-428B-8516-EAE29BCF704B}" presName="dotArrow4" presStyleLbl="alignNode1" presStyleIdx="6" presStyleCnt="10"/>
      <dgm:spPr/>
    </dgm:pt>
    <dgm:pt modelId="{43BB731F-C33B-4358-B873-31155609EB8B}" type="pres">
      <dgm:prSet presAssocID="{39C49DE4-5D54-428B-8516-EAE29BCF704B}" presName="dotArrow5" presStyleLbl="alignNode1" presStyleIdx="7" presStyleCnt="10"/>
      <dgm:spPr/>
    </dgm:pt>
    <dgm:pt modelId="{73850898-8DB8-472D-8B68-2C213EF80862}" type="pres">
      <dgm:prSet presAssocID="{39C49DE4-5D54-428B-8516-EAE29BCF704B}" presName="dotArrow6" presStyleLbl="alignNode1" presStyleIdx="8" presStyleCnt="10"/>
      <dgm:spPr/>
    </dgm:pt>
    <dgm:pt modelId="{0423E5F8-2AC9-402B-99E8-E621666B8563}" type="pres">
      <dgm:prSet presAssocID="{39C49DE4-5D54-428B-8516-EAE29BCF704B}" presName="dotArrow7" presStyleLbl="alignNode1" presStyleIdx="9" presStyleCnt="10"/>
      <dgm:spPr/>
    </dgm:pt>
    <dgm:pt modelId="{D6644014-5118-43A2-8E37-07EDE5A3AAB7}" type="pres">
      <dgm:prSet presAssocID="{4BB5EA5C-C766-4D40-9DE6-BDBDC744E635}" presName="parTx1" presStyleLbl="node1" presStyleIdx="0" presStyleCnt="2" custScaleX="352626" custScaleY="338616"/>
      <dgm:spPr/>
    </dgm:pt>
    <dgm:pt modelId="{15C352FB-48F2-4A24-93EB-41EAD4BF9371}" type="pres">
      <dgm:prSet presAssocID="{164B5154-35B7-4C6F-82AA-E56F6F134314}" presName="picture1" presStyleCnt="0"/>
      <dgm:spPr/>
    </dgm:pt>
    <dgm:pt modelId="{65F81ED4-6A16-45F2-A672-99A758CE0056}" type="pres">
      <dgm:prSet presAssocID="{164B5154-35B7-4C6F-82AA-E56F6F134314}" presName="imageRepeatNode" presStyleLbl="fgImgPlace1" presStyleIdx="0" presStyleCnt="2" custLinFactNeighborX="3076" custLinFactNeighborY="-1538"/>
      <dgm:spPr/>
    </dgm:pt>
    <dgm:pt modelId="{A7FEB5D5-4D43-4D0F-BBFD-F22D032FCEB7}" type="pres">
      <dgm:prSet presAssocID="{02245F4F-AEC1-4239-A622-4FD2A4B5C21F}" presName="parTx2" presStyleLbl="node1" presStyleIdx="1" presStyleCnt="2" custScaleX="303169" custScaleY="272672"/>
      <dgm:spPr/>
    </dgm:pt>
    <dgm:pt modelId="{5C5CCC77-9E3C-4C3F-A2D0-315B25935868}" type="pres">
      <dgm:prSet presAssocID="{86C0D7C4-F194-40AC-856C-680FA8D1CC7D}" presName="picture2" presStyleCnt="0"/>
      <dgm:spPr/>
    </dgm:pt>
    <dgm:pt modelId="{94E7E645-9ECE-45C8-8D01-D6B2EB96C82F}" type="pres">
      <dgm:prSet presAssocID="{86C0D7C4-F194-40AC-856C-680FA8D1CC7D}" presName="imageRepeatNode" presStyleLbl="fgImgPlace1" presStyleIdx="1" presStyleCnt="2"/>
      <dgm:spPr/>
    </dgm:pt>
  </dgm:ptLst>
  <dgm:cxnLst>
    <dgm:cxn modelId="{6147FF2C-2FE9-44FD-860B-EB478107ABDF}" type="presOf" srcId="{02245F4F-AEC1-4239-A622-4FD2A4B5C21F}" destId="{A7FEB5D5-4D43-4D0F-BBFD-F22D032FCEB7}" srcOrd="0" destOrd="0" presId="urn:microsoft.com/office/officeart/2008/layout/AscendingPictureAccentProcess"/>
    <dgm:cxn modelId="{5B564C34-2D1B-481D-9727-28D8A8FE6290}" type="presOf" srcId="{4BB5EA5C-C766-4D40-9DE6-BDBDC744E635}" destId="{D6644014-5118-43A2-8E37-07EDE5A3AAB7}" srcOrd="0" destOrd="0" presId="urn:microsoft.com/office/officeart/2008/layout/AscendingPictureAccentProcess"/>
    <dgm:cxn modelId="{62358E92-AF4F-4ADC-A6ED-8B6780F04935}" type="presOf" srcId="{86C0D7C4-F194-40AC-856C-680FA8D1CC7D}" destId="{94E7E645-9ECE-45C8-8D01-D6B2EB96C82F}" srcOrd="0" destOrd="0" presId="urn:microsoft.com/office/officeart/2008/layout/AscendingPictureAccentProcess"/>
    <dgm:cxn modelId="{D3C0D0B8-1302-46EC-AB09-DED4149FE042}" srcId="{39C49DE4-5D54-428B-8516-EAE29BCF704B}" destId="{02245F4F-AEC1-4239-A622-4FD2A4B5C21F}" srcOrd="1" destOrd="0" parTransId="{128602BF-FFEF-4D74-B5F1-5728CA213AC2}" sibTransId="{86C0D7C4-F194-40AC-856C-680FA8D1CC7D}"/>
    <dgm:cxn modelId="{8C7915CA-DED3-4AAB-9270-D4AC06A00D9C}" type="presOf" srcId="{39C49DE4-5D54-428B-8516-EAE29BCF704B}" destId="{DD36C103-425E-4F69-93BE-3E88307ED620}" srcOrd="0" destOrd="0" presId="urn:microsoft.com/office/officeart/2008/layout/AscendingPictureAccentProcess"/>
    <dgm:cxn modelId="{88E482D4-4596-4A1F-88F8-84F2F309D2D7}" srcId="{39C49DE4-5D54-428B-8516-EAE29BCF704B}" destId="{4BB5EA5C-C766-4D40-9DE6-BDBDC744E635}" srcOrd="0" destOrd="0" parTransId="{3C9BA443-B63C-4E58-9CFF-B87ECB329A57}" sibTransId="{164B5154-35B7-4C6F-82AA-E56F6F134314}"/>
    <dgm:cxn modelId="{4D4A61D6-7151-49FE-9B05-8D1F1E887641}" type="presOf" srcId="{164B5154-35B7-4C6F-82AA-E56F6F134314}" destId="{65F81ED4-6A16-45F2-A672-99A758CE0056}" srcOrd="0" destOrd="0" presId="urn:microsoft.com/office/officeart/2008/layout/AscendingPictureAccentProcess"/>
    <dgm:cxn modelId="{89C54651-7D72-4E7C-BD4C-A3817B798E08}" type="presParOf" srcId="{DD36C103-425E-4F69-93BE-3E88307ED620}" destId="{FAF2881A-4F8A-4C7A-8A43-FE60C667F9E2}" srcOrd="0" destOrd="0" presId="urn:microsoft.com/office/officeart/2008/layout/AscendingPictureAccentProcess"/>
    <dgm:cxn modelId="{781A4B07-363F-4DCA-81E7-A246DE8AB601}" type="presParOf" srcId="{DD36C103-425E-4F69-93BE-3E88307ED620}" destId="{69B8D8F2-9692-40AB-B237-78C452BAA1DE}" srcOrd="1" destOrd="0" presId="urn:microsoft.com/office/officeart/2008/layout/AscendingPictureAccentProcess"/>
    <dgm:cxn modelId="{2E443E33-3B11-4AD5-A63A-4BBC7C6A8546}" type="presParOf" srcId="{DD36C103-425E-4F69-93BE-3E88307ED620}" destId="{B7D53F39-CC14-4D75-9EA9-7D96B5CD2B42}" srcOrd="2" destOrd="0" presId="urn:microsoft.com/office/officeart/2008/layout/AscendingPictureAccentProcess"/>
    <dgm:cxn modelId="{DC5FF551-6470-4289-AE90-6DE76732487F}" type="presParOf" srcId="{DD36C103-425E-4F69-93BE-3E88307ED620}" destId="{5A452F5B-3594-4B33-A011-FC7CEA3DB9D3}" srcOrd="3" destOrd="0" presId="urn:microsoft.com/office/officeart/2008/layout/AscendingPictureAccentProcess"/>
    <dgm:cxn modelId="{9EC35402-30AA-4A13-845B-EB940B5AFDED}" type="presParOf" srcId="{DD36C103-425E-4F69-93BE-3E88307ED620}" destId="{751F7F5B-DF0B-4A80-9FFD-61FF1BDE9942}" srcOrd="4" destOrd="0" presId="urn:microsoft.com/office/officeart/2008/layout/AscendingPictureAccentProcess"/>
    <dgm:cxn modelId="{D5AE47AF-4E0A-4F68-8B5B-3670BA650D0A}" type="presParOf" srcId="{DD36C103-425E-4F69-93BE-3E88307ED620}" destId="{BA05F28F-C0A5-4E8E-A81E-D89DC589F2AA}" srcOrd="5" destOrd="0" presId="urn:microsoft.com/office/officeart/2008/layout/AscendingPictureAccentProcess"/>
    <dgm:cxn modelId="{D5F74375-85A7-4A53-B00E-0179AB4D6952}" type="presParOf" srcId="{DD36C103-425E-4F69-93BE-3E88307ED620}" destId="{385B3171-D7BB-410B-9860-3460E6D18A46}" srcOrd="6" destOrd="0" presId="urn:microsoft.com/office/officeart/2008/layout/AscendingPictureAccentProcess"/>
    <dgm:cxn modelId="{FB03308E-3904-46F0-99CF-FAD85E799DC2}" type="presParOf" srcId="{DD36C103-425E-4F69-93BE-3E88307ED620}" destId="{43BB731F-C33B-4358-B873-31155609EB8B}" srcOrd="7" destOrd="0" presId="urn:microsoft.com/office/officeart/2008/layout/AscendingPictureAccentProcess"/>
    <dgm:cxn modelId="{56F6EA66-7953-4AB4-B983-ACFF47D604F0}" type="presParOf" srcId="{DD36C103-425E-4F69-93BE-3E88307ED620}" destId="{73850898-8DB8-472D-8B68-2C213EF80862}" srcOrd="8" destOrd="0" presId="urn:microsoft.com/office/officeart/2008/layout/AscendingPictureAccentProcess"/>
    <dgm:cxn modelId="{E7A2E9E8-E7EA-4A4E-945E-FF77B0B6153B}" type="presParOf" srcId="{DD36C103-425E-4F69-93BE-3E88307ED620}" destId="{0423E5F8-2AC9-402B-99E8-E621666B8563}" srcOrd="9" destOrd="0" presId="urn:microsoft.com/office/officeart/2008/layout/AscendingPictureAccentProcess"/>
    <dgm:cxn modelId="{FB209892-9E26-4B8B-9893-7536A46FD936}" type="presParOf" srcId="{DD36C103-425E-4F69-93BE-3E88307ED620}" destId="{D6644014-5118-43A2-8E37-07EDE5A3AAB7}" srcOrd="10" destOrd="0" presId="urn:microsoft.com/office/officeart/2008/layout/AscendingPictureAccentProcess"/>
    <dgm:cxn modelId="{01239F0B-2CE2-4A36-AAB7-A8A9B612BABC}" type="presParOf" srcId="{DD36C103-425E-4F69-93BE-3E88307ED620}" destId="{15C352FB-48F2-4A24-93EB-41EAD4BF9371}" srcOrd="11" destOrd="0" presId="urn:microsoft.com/office/officeart/2008/layout/AscendingPictureAccentProcess"/>
    <dgm:cxn modelId="{CD98FABB-462F-4D67-B640-2FA89F556891}" type="presParOf" srcId="{15C352FB-48F2-4A24-93EB-41EAD4BF9371}" destId="{65F81ED4-6A16-45F2-A672-99A758CE0056}" srcOrd="0" destOrd="0" presId="urn:microsoft.com/office/officeart/2008/layout/AscendingPictureAccentProcess"/>
    <dgm:cxn modelId="{551341EB-12E1-4852-AD86-FA891CC9B698}" type="presParOf" srcId="{DD36C103-425E-4F69-93BE-3E88307ED620}" destId="{A7FEB5D5-4D43-4D0F-BBFD-F22D032FCEB7}" srcOrd="12" destOrd="0" presId="urn:microsoft.com/office/officeart/2008/layout/AscendingPictureAccentProcess"/>
    <dgm:cxn modelId="{9A681371-DCBA-4F51-A279-71AD97A235F4}" type="presParOf" srcId="{DD36C103-425E-4F69-93BE-3E88307ED620}" destId="{5C5CCC77-9E3C-4C3F-A2D0-315B25935868}" srcOrd="13" destOrd="0" presId="urn:microsoft.com/office/officeart/2008/layout/AscendingPictureAccentProcess"/>
    <dgm:cxn modelId="{17CC8E11-F7E0-4608-B89A-FEE8978E35BD}" type="presParOf" srcId="{5C5CCC77-9E3C-4C3F-A2D0-315B25935868}" destId="{94E7E645-9ECE-45C8-8D01-D6B2EB96C82F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320F1D-76AE-455A-9C2A-426F44EDCB4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1CA8F33-6728-4783-A826-EC11B4839652}">
      <dgm:prSet phldrT="[Текст]"/>
      <dgm:spPr/>
      <dgm:t>
        <a:bodyPr/>
        <a:lstStyle/>
        <a:p>
          <a:r>
            <a:rPr lang="ru-RU" dirty="0"/>
            <a:t>Денежный</a:t>
          </a:r>
        </a:p>
        <a:p>
          <a:r>
            <a:rPr lang="ru-RU" dirty="0"/>
            <a:t>капитал</a:t>
          </a:r>
        </a:p>
      </dgm:t>
    </dgm:pt>
    <dgm:pt modelId="{4F261844-9B07-41EB-8B9D-06E64993A074}" type="parTrans" cxnId="{E20C5625-1109-4C5F-A89F-38F76FD076C8}">
      <dgm:prSet/>
      <dgm:spPr/>
      <dgm:t>
        <a:bodyPr/>
        <a:lstStyle/>
        <a:p>
          <a:endParaRPr lang="ru-RU"/>
        </a:p>
      </dgm:t>
    </dgm:pt>
    <dgm:pt modelId="{C759E5BB-5936-4273-838D-50E7DA058179}" type="sibTrans" cxnId="{E20C5625-1109-4C5F-A89F-38F76FD076C8}">
      <dgm:prSet/>
      <dgm:spPr/>
      <dgm:t>
        <a:bodyPr/>
        <a:lstStyle/>
        <a:p>
          <a:endParaRPr lang="ru-RU"/>
        </a:p>
      </dgm:t>
    </dgm:pt>
    <dgm:pt modelId="{2FAD21F6-C1C2-45A1-937B-54807D15ECE7}">
      <dgm:prSet phldrT="[Текст]"/>
      <dgm:spPr/>
      <dgm:t>
        <a:bodyPr/>
        <a:lstStyle/>
        <a:p>
          <a:r>
            <a:rPr lang="ru-RU" dirty="0"/>
            <a:t>Производительный капитал</a:t>
          </a:r>
        </a:p>
      </dgm:t>
    </dgm:pt>
    <dgm:pt modelId="{C82997DD-560B-4AC3-A555-0203D343E98E}" type="parTrans" cxnId="{37F503DA-5D44-4C51-AD63-630E0D148E28}">
      <dgm:prSet/>
      <dgm:spPr/>
      <dgm:t>
        <a:bodyPr/>
        <a:lstStyle/>
        <a:p>
          <a:endParaRPr lang="ru-RU"/>
        </a:p>
      </dgm:t>
    </dgm:pt>
    <dgm:pt modelId="{08F7E8BA-FFE2-424C-AF00-5545617EEEF5}" type="sibTrans" cxnId="{37F503DA-5D44-4C51-AD63-630E0D148E28}">
      <dgm:prSet/>
      <dgm:spPr/>
      <dgm:t>
        <a:bodyPr/>
        <a:lstStyle/>
        <a:p>
          <a:endParaRPr lang="ru-RU"/>
        </a:p>
      </dgm:t>
    </dgm:pt>
    <dgm:pt modelId="{B44A88F4-C89B-42BE-BA9D-FA620D8EA8BC}">
      <dgm:prSet phldrT="[Текст]"/>
      <dgm:spPr/>
      <dgm:t>
        <a:bodyPr/>
        <a:lstStyle/>
        <a:p>
          <a:r>
            <a:rPr lang="ru-RU" dirty="0"/>
            <a:t>Товарный капитал</a:t>
          </a:r>
        </a:p>
      </dgm:t>
    </dgm:pt>
    <dgm:pt modelId="{A8F7024C-7CB7-4ADD-8627-9939A98FB7A9}" type="parTrans" cxnId="{89F674F2-5DB0-4AC6-AFC0-164036847081}">
      <dgm:prSet/>
      <dgm:spPr/>
      <dgm:t>
        <a:bodyPr/>
        <a:lstStyle/>
        <a:p>
          <a:endParaRPr lang="ru-RU"/>
        </a:p>
      </dgm:t>
    </dgm:pt>
    <dgm:pt modelId="{1771AC5E-FB4D-4FBF-84E6-6A4289B072EF}" type="sibTrans" cxnId="{89F674F2-5DB0-4AC6-AFC0-164036847081}">
      <dgm:prSet/>
      <dgm:spPr/>
      <dgm:t>
        <a:bodyPr/>
        <a:lstStyle/>
        <a:p>
          <a:endParaRPr lang="ru-RU"/>
        </a:p>
      </dgm:t>
    </dgm:pt>
    <dgm:pt modelId="{A75D9A5D-2A7E-40D4-B272-4B926D2BA415}" type="pres">
      <dgm:prSet presAssocID="{07320F1D-76AE-455A-9C2A-426F44EDCB46}" presName="compositeShape" presStyleCnt="0">
        <dgm:presLayoutVars>
          <dgm:chMax val="7"/>
          <dgm:dir/>
          <dgm:resizeHandles val="exact"/>
        </dgm:presLayoutVars>
      </dgm:prSet>
      <dgm:spPr/>
    </dgm:pt>
    <dgm:pt modelId="{E46E1E54-3291-435D-9817-4562AC96C9C7}" type="pres">
      <dgm:prSet presAssocID="{81CA8F33-6728-4783-A826-EC11B4839652}" presName="circ1" presStyleLbl="vennNode1" presStyleIdx="0" presStyleCnt="3" custScaleX="153889"/>
      <dgm:spPr/>
    </dgm:pt>
    <dgm:pt modelId="{32EBC6C6-4511-44FD-A384-0F49571A4E0E}" type="pres">
      <dgm:prSet presAssocID="{81CA8F33-6728-4783-A826-EC11B48396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B5C852-6D1A-417A-870D-EE3954112527}" type="pres">
      <dgm:prSet presAssocID="{2FAD21F6-C1C2-45A1-937B-54807D15ECE7}" presName="circ2" presStyleLbl="vennNode1" presStyleIdx="1" presStyleCnt="3" custScaleX="165295"/>
      <dgm:spPr/>
    </dgm:pt>
    <dgm:pt modelId="{2D05B216-C9E5-4AA1-952E-2FB94070FBF1}" type="pres">
      <dgm:prSet presAssocID="{2FAD21F6-C1C2-45A1-937B-54807D15EC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DECF0A-8A06-44A5-B61D-EAF843A1D514}" type="pres">
      <dgm:prSet presAssocID="{B44A88F4-C89B-42BE-BA9D-FA620D8EA8BC}" presName="circ3" presStyleLbl="vennNode1" presStyleIdx="2" presStyleCnt="3" custScaleX="156156"/>
      <dgm:spPr/>
    </dgm:pt>
    <dgm:pt modelId="{9DF14A38-C765-4548-8CD0-1EA6A756C9CB}" type="pres">
      <dgm:prSet presAssocID="{B44A88F4-C89B-42BE-BA9D-FA620D8EA8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94C7B0A-0613-4D3D-9C96-654D6E5AE353}" type="presOf" srcId="{2FAD21F6-C1C2-45A1-937B-54807D15ECE7}" destId="{2D05B216-C9E5-4AA1-952E-2FB94070FBF1}" srcOrd="1" destOrd="0" presId="urn:microsoft.com/office/officeart/2005/8/layout/venn1"/>
    <dgm:cxn modelId="{8D485F11-35D0-4B08-8DDB-B29F633D52DD}" type="presOf" srcId="{07320F1D-76AE-455A-9C2A-426F44EDCB46}" destId="{A75D9A5D-2A7E-40D4-B272-4B926D2BA415}" srcOrd="0" destOrd="0" presId="urn:microsoft.com/office/officeart/2005/8/layout/venn1"/>
    <dgm:cxn modelId="{FFD5ED1E-D9ED-4967-B785-71BEE0E8590E}" type="presOf" srcId="{2FAD21F6-C1C2-45A1-937B-54807D15ECE7}" destId="{8FB5C852-6D1A-417A-870D-EE3954112527}" srcOrd="0" destOrd="0" presId="urn:microsoft.com/office/officeart/2005/8/layout/venn1"/>
    <dgm:cxn modelId="{E20C5625-1109-4C5F-A89F-38F76FD076C8}" srcId="{07320F1D-76AE-455A-9C2A-426F44EDCB46}" destId="{81CA8F33-6728-4783-A826-EC11B4839652}" srcOrd="0" destOrd="0" parTransId="{4F261844-9B07-41EB-8B9D-06E64993A074}" sibTransId="{C759E5BB-5936-4273-838D-50E7DA058179}"/>
    <dgm:cxn modelId="{FEF27548-862E-4DD0-BDDC-294A7B5CD416}" type="presOf" srcId="{B44A88F4-C89B-42BE-BA9D-FA620D8EA8BC}" destId="{9DF14A38-C765-4548-8CD0-1EA6A756C9CB}" srcOrd="1" destOrd="0" presId="urn:microsoft.com/office/officeart/2005/8/layout/venn1"/>
    <dgm:cxn modelId="{37A4956C-8067-48D0-A45A-D201706BC594}" type="presOf" srcId="{81CA8F33-6728-4783-A826-EC11B4839652}" destId="{E46E1E54-3291-435D-9817-4562AC96C9C7}" srcOrd="0" destOrd="0" presId="urn:microsoft.com/office/officeart/2005/8/layout/venn1"/>
    <dgm:cxn modelId="{FA2CA27F-5047-48BD-AAAD-CC0F98E1A5E3}" type="presOf" srcId="{B44A88F4-C89B-42BE-BA9D-FA620D8EA8BC}" destId="{95DECF0A-8A06-44A5-B61D-EAF843A1D514}" srcOrd="0" destOrd="0" presId="urn:microsoft.com/office/officeart/2005/8/layout/venn1"/>
    <dgm:cxn modelId="{37F503DA-5D44-4C51-AD63-630E0D148E28}" srcId="{07320F1D-76AE-455A-9C2A-426F44EDCB46}" destId="{2FAD21F6-C1C2-45A1-937B-54807D15ECE7}" srcOrd="1" destOrd="0" parTransId="{C82997DD-560B-4AC3-A555-0203D343E98E}" sibTransId="{08F7E8BA-FFE2-424C-AF00-5545617EEEF5}"/>
    <dgm:cxn modelId="{9391B1E2-C078-411B-89FB-03198AFDC68E}" type="presOf" srcId="{81CA8F33-6728-4783-A826-EC11B4839652}" destId="{32EBC6C6-4511-44FD-A384-0F49571A4E0E}" srcOrd="1" destOrd="0" presId="urn:microsoft.com/office/officeart/2005/8/layout/venn1"/>
    <dgm:cxn modelId="{89F674F2-5DB0-4AC6-AFC0-164036847081}" srcId="{07320F1D-76AE-455A-9C2A-426F44EDCB46}" destId="{B44A88F4-C89B-42BE-BA9D-FA620D8EA8BC}" srcOrd="2" destOrd="0" parTransId="{A8F7024C-7CB7-4ADD-8627-9939A98FB7A9}" sibTransId="{1771AC5E-FB4D-4FBF-84E6-6A4289B072EF}"/>
    <dgm:cxn modelId="{F3229F54-9F81-4919-BD9E-5EE439994E38}" type="presParOf" srcId="{A75D9A5D-2A7E-40D4-B272-4B926D2BA415}" destId="{E46E1E54-3291-435D-9817-4562AC96C9C7}" srcOrd="0" destOrd="0" presId="urn:microsoft.com/office/officeart/2005/8/layout/venn1"/>
    <dgm:cxn modelId="{221E1431-B0F8-42D3-A9A3-5A0D1FBD7CA1}" type="presParOf" srcId="{A75D9A5D-2A7E-40D4-B272-4B926D2BA415}" destId="{32EBC6C6-4511-44FD-A384-0F49571A4E0E}" srcOrd="1" destOrd="0" presId="urn:microsoft.com/office/officeart/2005/8/layout/venn1"/>
    <dgm:cxn modelId="{EACEFA08-FD4A-496C-ACBD-5A97EFC3A502}" type="presParOf" srcId="{A75D9A5D-2A7E-40D4-B272-4B926D2BA415}" destId="{8FB5C852-6D1A-417A-870D-EE3954112527}" srcOrd="2" destOrd="0" presId="urn:microsoft.com/office/officeart/2005/8/layout/venn1"/>
    <dgm:cxn modelId="{025A5F2C-49FE-4A2E-A003-DC41D162E490}" type="presParOf" srcId="{A75D9A5D-2A7E-40D4-B272-4B926D2BA415}" destId="{2D05B216-C9E5-4AA1-952E-2FB94070FBF1}" srcOrd="3" destOrd="0" presId="urn:microsoft.com/office/officeart/2005/8/layout/venn1"/>
    <dgm:cxn modelId="{76F6A3C1-CB63-4D42-8A93-9D51A7AF0A41}" type="presParOf" srcId="{A75D9A5D-2A7E-40D4-B272-4B926D2BA415}" destId="{95DECF0A-8A06-44A5-B61D-EAF843A1D514}" srcOrd="4" destOrd="0" presId="urn:microsoft.com/office/officeart/2005/8/layout/venn1"/>
    <dgm:cxn modelId="{C2655593-047C-43F5-8538-FD2BA511D09A}" type="presParOf" srcId="{A75D9A5D-2A7E-40D4-B272-4B926D2BA415}" destId="{9DF14A38-C765-4548-8CD0-1EA6A756C9C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47F6ED-4E99-4308-8121-973DCE62383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D5CE0-8C59-4929-82CD-97A4429E11D1}">
      <dgm:prSet phldrT="[Текст]" custT="1"/>
      <dgm:spPr/>
      <dgm:t>
        <a:bodyPr/>
        <a:lstStyle/>
        <a:p>
          <a:r>
            <a:rPr lang="ru-RU" sz="1600" dirty="0"/>
            <a:t>Денежный</a:t>
          </a:r>
        </a:p>
        <a:p>
          <a:r>
            <a:rPr lang="ru-RU" sz="1600" dirty="0"/>
            <a:t>Товарный</a:t>
          </a:r>
        </a:p>
        <a:p>
          <a:r>
            <a:rPr lang="ru-RU" sz="1600" dirty="0"/>
            <a:t>Производительный</a:t>
          </a:r>
        </a:p>
      </dgm:t>
    </dgm:pt>
    <dgm:pt modelId="{A177930B-AA7C-4C56-A396-1F7A525235EE}" type="parTrans" cxnId="{6637B53C-3EBF-4FA8-B29D-EF38C8EA1337}">
      <dgm:prSet/>
      <dgm:spPr/>
      <dgm:t>
        <a:bodyPr/>
        <a:lstStyle/>
        <a:p>
          <a:endParaRPr lang="en-US"/>
        </a:p>
      </dgm:t>
    </dgm:pt>
    <dgm:pt modelId="{3C4DB6E1-9E7A-478B-B62F-6C596D55B625}" type="sibTrans" cxnId="{6637B53C-3EBF-4FA8-B29D-EF38C8EA1337}">
      <dgm:prSet/>
      <dgm:spPr/>
      <dgm:t>
        <a:bodyPr/>
        <a:lstStyle/>
        <a:p>
          <a:endParaRPr lang="en-US"/>
        </a:p>
      </dgm:t>
    </dgm:pt>
    <dgm:pt modelId="{BD723422-FB65-4FE4-98DB-271479772FA4}">
      <dgm:prSet phldrT="[Текст]" custT="1"/>
      <dgm:spPr/>
      <dgm:t>
        <a:bodyPr/>
        <a:lstStyle/>
        <a:p>
          <a:r>
            <a:rPr lang="ru-RU" sz="1400" dirty="0"/>
            <a:t>Денежный</a:t>
          </a:r>
        </a:p>
        <a:p>
          <a:r>
            <a:rPr lang="ru-RU" sz="1400" dirty="0"/>
            <a:t>Товарный</a:t>
          </a:r>
        </a:p>
        <a:p>
          <a:r>
            <a:rPr lang="ru-RU" sz="1400" dirty="0"/>
            <a:t>Производительный</a:t>
          </a:r>
          <a:endParaRPr lang="en-US" sz="1400" dirty="0"/>
        </a:p>
      </dgm:t>
    </dgm:pt>
    <dgm:pt modelId="{36E6EFBB-CA49-41B9-8E62-C03D2AED7628}" type="parTrans" cxnId="{8F9F73CD-4A88-47E7-9C9A-158AFACD1BDB}">
      <dgm:prSet/>
      <dgm:spPr/>
      <dgm:t>
        <a:bodyPr/>
        <a:lstStyle/>
        <a:p>
          <a:endParaRPr lang="en-US"/>
        </a:p>
      </dgm:t>
    </dgm:pt>
    <dgm:pt modelId="{7F73C005-1692-47EC-B3D4-17B57DDB7094}" type="sibTrans" cxnId="{8F9F73CD-4A88-47E7-9C9A-158AFACD1BDB}">
      <dgm:prSet/>
      <dgm:spPr/>
      <dgm:t>
        <a:bodyPr/>
        <a:lstStyle/>
        <a:p>
          <a:endParaRPr lang="en-US"/>
        </a:p>
      </dgm:t>
    </dgm:pt>
    <dgm:pt modelId="{A7111F4C-CF09-4CB3-B10A-0C7F00F45DEF}">
      <dgm:prSet phldrT="[Текст]" custT="1"/>
      <dgm:spPr/>
      <dgm:t>
        <a:bodyPr/>
        <a:lstStyle/>
        <a:p>
          <a:r>
            <a:rPr lang="ru-RU" sz="1600" dirty="0"/>
            <a:t>Денежный</a:t>
          </a:r>
        </a:p>
        <a:p>
          <a:r>
            <a:rPr lang="ru-RU" sz="1600" dirty="0"/>
            <a:t>Товарный</a:t>
          </a:r>
        </a:p>
        <a:p>
          <a:r>
            <a:rPr lang="ru-RU" sz="1600" dirty="0"/>
            <a:t>Производительный</a:t>
          </a:r>
          <a:endParaRPr lang="en-US" sz="1600" dirty="0"/>
        </a:p>
      </dgm:t>
    </dgm:pt>
    <dgm:pt modelId="{45276807-E91A-4E68-993B-C320C5B023F2}" type="parTrans" cxnId="{A328CC0F-AAE2-4D66-9EAB-529505B6D5CE}">
      <dgm:prSet/>
      <dgm:spPr/>
      <dgm:t>
        <a:bodyPr/>
        <a:lstStyle/>
        <a:p>
          <a:endParaRPr lang="en-US"/>
        </a:p>
      </dgm:t>
    </dgm:pt>
    <dgm:pt modelId="{5D20F1AA-47F1-4058-B98B-8E2753143A45}" type="sibTrans" cxnId="{A328CC0F-AAE2-4D66-9EAB-529505B6D5CE}">
      <dgm:prSet/>
      <dgm:spPr/>
      <dgm:t>
        <a:bodyPr/>
        <a:lstStyle/>
        <a:p>
          <a:endParaRPr lang="en-US"/>
        </a:p>
      </dgm:t>
    </dgm:pt>
    <dgm:pt modelId="{5FED18F0-C37A-4AF6-BADB-DDCAF9024DB0}" type="pres">
      <dgm:prSet presAssocID="{E847F6ED-4E99-4308-8121-973DCE62383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96FA5D2-1D98-4FAE-9484-F0302861CCA7}" type="pres">
      <dgm:prSet presAssocID="{CD9D5CE0-8C59-4929-82CD-97A4429E11D1}" presName="Accent1" presStyleCnt="0"/>
      <dgm:spPr/>
    </dgm:pt>
    <dgm:pt modelId="{4DE0A43E-F1DF-42C3-9326-AC37ACD5D099}" type="pres">
      <dgm:prSet presAssocID="{CD9D5CE0-8C59-4929-82CD-97A4429E11D1}" presName="Accent" presStyleLbl="node1" presStyleIdx="0" presStyleCnt="3"/>
      <dgm:spPr/>
    </dgm:pt>
    <dgm:pt modelId="{2788028F-A28C-4E25-A5F2-9FD5A72F4383}" type="pres">
      <dgm:prSet presAssocID="{CD9D5CE0-8C59-4929-82CD-97A4429E11D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7E76F07E-1181-46D4-B826-C29991F2036D}" type="pres">
      <dgm:prSet presAssocID="{BD723422-FB65-4FE4-98DB-271479772FA4}" presName="Accent2" presStyleCnt="0"/>
      <dgm:spPr/>
    </dgm:pt>
    <dgm:pt modelId="{90D6DFAA-17E8-447F-910C-93BBD86717CD}" type="pres">
      <dgm:prSet presAssocID="{BD723422-FB65-4FE4-98DB-271479772FA4}" presName="Accent" presStyleLbl="node1" presStyleIdx="1" presStyleCnt="3"/>
      <dgm:spPr/>
    </dgm:pt>
    <dgm:pt modelId="{02C06EF5-E37C-48E8-9E14-A98BB1689B11}" type="pres">
      <dgm:prSet presAssocID="{BD723422-FB65-4FE4-98DB-271479772FA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45BF195-D9B7-4A2B-AF24-992E3883345A}" type="pres">
      <dgm:prSet presAssocID="{A7111F4C-CF09-4CB3-B10A-0C7F00F45DEF}" presName="Accent3" presStyleCnt="0"/>
      <dgm:spPr/>
    </dgm:pt>
    <dgm:pt modelId="{0307F2B7-E094-48E9-B48E-DD1AEFD62075}" type="pres">
      <dgm:prSet presAssocID="{A7111F4C-CF09-4CB3-B10A-0C7F00F45DEF}" presName="Accent" presStyleLbl="node1" presStyleIdx="2" presStyleCnt="3"/>
      <dgm:spPr/>
    </dgm:pt>
    <dgm:pt modelId="{EB0B4133-D9D7-43AF-BECF-52F180AFE523}" type="pres">
      <dgm:prSet presAssocID="{A7111F4C-CF09-4CB3-B10A-0C7F00F45DE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328CC0F-AAE2-4D66-9EAB-529505B6D5CE}" srcId="{E847F6ED-4E99-4308-8121-973DCE623838}" destId="{A7111F4C-CF09-4CB3-B10A-0C7F00F45DEF}" srcOrd="2" destOrd="0" parTransId="{45276807-E91A-4E68-993B-C320C5B023F2}" sibTransId="{5D20F1AA-47F1-4058-B98B-8E2753143A45}"/>
    <dgm:cxn modelId="{6637B53C-3EBF-4FA8-B29D-EF38C8EA1337}" srcId="{E847F6ED-4E99-4308-8121-973DCE623838}" destId="{CD9D5CE0-8C59-4929-82CD-97A4429E11D1}" srcOrd="0" destOrd="0" parTransId="{A177930B-AA7C-4C56-A396-1F7A525235EE}" sibTransId="{3C4DB6E1-9E7A-478B-B62F-6C596D55B625}"/>
    <dgm:cxn modelId="{0F772E60-91E4-4FCE-A046-AB2A6578A39C}" type="presOf" srcId="{A7111F4C-CF09-4CB3-B10A-0C7F00F45DEF}" destId="{EB0B4133-D9D7-43AF-BECF-52F180AFE523}" srcOrd="0" destOrd="0" presId="urn:microsoft.com/office/officeart/2009/layout/CircleArrowProcess"/>
    <dgm:cxn modelId="{53735A4B-0648-4124-9232-93FE06980BAF}" type="presOf" srcId="{BD723422-FB65-4FE4-98DB-271479772FA4}" destId="{02C06EF5-E37C-48E8-9E14-A98BB1689B11}" srcOrd="0" destOrd="0" presId="urn:microsoft.com/office/officeart/2009/layout/CircleArrowProcess"/>
    <dgm:cxn modelId="{46BC3157-5C97-42BC-A2DA-BA3384E2FDF8}" type="presOf" srcId="{E847F6ED-4E99-4308-8121-973DCE623838}" destId="{5FED18F0-C37A-4AF6-BADB-DDCAF9024DB0}" srcOrd="0" destOrd="0" presId="urn:microsoft.com/office/officeart/2009/layout/CircleArrowProcess"/>
    <dgm:cxn modelId="{8F9F73CD-4A88-47E7-9C9A-158AFACD1BDB}" srcId="{E847F6ED-4E99-4308-8121-973DCE623838}" destId="{BD723422-FB65-4FE4-98DB-271479772FA4}" srcOrd="1" destOrd="0" parTransId="{36E6EFBB-CA49-41B9-8E62-C03D2AED7628}" sibTransId="{7F73C005-1692-47EC-B3D4-17B57DDB7094}"/>
    <dgm:cxn modelId="{058E30FA-7E41-4DE6-A882-97AB5626B6D9}" type="presOf" srcId="{CD9D5CE0-8C59-4929-82CD-97A4429E11D1}" destId="{2788028F-A28C-4E25-A5F2-9FD5A72F4383}" srcOrd="0" destOrd="0" presId="urn:microsoft.com/office/officeart/2009/layout/CircleArrowProcess"/>
    <dgm:cxn modelId="{53A1A2CA-AC8D-4956-BEBA-05F45613FC21}" type="presParOf" srcId="{5FED18F0-C37A-4AF6-BADB-DDCAF9024DB0}" destId="{396FA5D2-1D98-4FAE-9484-F0302861CCA7}" srcOrd="0" destOrd="0" presId="urn:microsoft.com/office/officeart/2009/layout/CircleArrowProcess"/>
    <dgm:cxn modelId="{DF91E648-D0BA-4064-9C0F-CAEC9970F1A2}" type="presParOf" srcId="{396FA5D2-1D98-4FAE-9484-F0302861CCA7}" destId="{4DE0A43E-F1DF-42C3-9326-AC37ACD5D099}" srcOrd="0" destOrd="0" presId="urn:microsoft.com/office/officeart/2009/layout/CircleArrowProcess"/>
    <dgm:cxn modelId="{AC9DFDAD-67F3-4D67-B323-30EEAA10ED54}" type="presParOf" srcId="{5FED18F0-C37A-4AF6-BADB-DDCAF9024DB0}" destId="{2788028F-A28C-4E25-A5F2-9FD5A72F4383}" srcOrd="1" destOrd="0" presId="urn:microsoft.com/office/officeart/2009/layout/CircleArrowProcess"/>
    <dgm:cxn modelId="{0DB6EE73-06C4-48DB-9ACB-BAB99D7291CA}" type="presParOf" srcId="{5FED18F0-C37A-4AF6-BADB-DDCAF9024DB0}" destId="{7E76F07E-1181-46D4-B826-C29991F2036D}" srcOrd="2" destOrd="0" presId="urn:microsoft.com/office/officeart/2009/layout/CircleArrowProcess"/>
    <dgm:cxn modelId="{E10754F2-FE77-4BE6-8022-83DD77F365A6}" type="presParOf" srcId="{7E76F07E-1181-46D4-B826-C29991F2036D}" destId="{90D6DFAA-17E8-447F-910C-93BBD86717CD}" srcOrd="0" destOrd="0" presId="urn:microsoft.com/office/officeart/2009/layout/CircleArrowProcess"/>
    <dgm:cxn modelId="{6856EEAC-9629-4B27-9729-3C438F898002}" type="presParOf" srcId="{5FED18F0-C37A-4AF6-BADB-DDCAF9024DB0}" destId="{02C06EF5-E37C-48E8-9E14-A98BB1689B11}" srcOrd="3" destOrd="0" presId="urn:microsoft.com/office/officeart/2009/layout/CircleArrowProcess"/>
    <dgm:cxn modelId="{605CE262-192B-405A-8BED-24C6252640E4}" type="presParOf" srcId="{5FED18F0-C37A-4AF6-BADB-DDCAF9024DB0}" destId="{645BF195-D9B7-4A2B-AF24-992E3883345A}" srcOrd="4" destOrd="0" presId="urn:microsoft.com/office/officeart/2009/layout/CircleArrowProcess"/>
    <dgm:cxn modelId="{B4252A54-60E9-4778-9872-43561B78B1D7}" type="presParOf" srcId="{645BF195-D9B7-4A2B-AF24-992E3883345A}" destId="{0307F2B7-E094-48E9-B48E-DD1AEFD62075}" srcOrd="0" destOrd="0" presId="urn:microsoft.com/office/officeart/2009/layout/CircleArrowProcess"/>
    <dgm:cxn modelId="{842C5E0E-D2D5-48E1-81B2-E1D7D328A4E1}" type="presParOf" srcId="{5FED18F0-C37A-4AF6-BADB-DDCAF9024DB0}" destId="{EB0B4133-D9D7-43AF-BECF-52F180AFE52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08B5C9-F836-47D9-ADC1-56F58CA69E4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8D9B65-C381-4CFD-B126-1A419D838826}">
      <dgm:prSet phldrT="[Текст]"/>
      <dgm:spPr/>
      <dgm:t>
        <a:bodyPr/>
        <a:lstStyle/>
        <a:p>
          <a:r>
            <a:rPr lang="ru-RU" dirty="0"/>
            <a:t>Земельная</a:t>
          </a:r>
        </a:p>
      </dgm:t>
    </dgm:pt>
    <dgm:pt modelId="{1C01EE39-DC70-4F16-B46D-1DB314A76AB5}" type="parTrans" cxnId="{C0E5CD39-83B2-4DB4-BF4F-BB5CE68EB79D}">
      <dgm:prSet/>
      <dgm:spPr/>
      <dgm:t>
        <a:bodyPr/>
        <a:lstStyle/>
        <a:p>
          <a:endParaRPr lang="ru-RU"/>
        </a:p>
      </dgm:t>
    </dgm:pt>
    <dgm:pt modelId="{2104ACF7-1866-4392-BE8A-69A611CD5C83}" type="sibTrans" cxnId="{C0E5CD39-83B2-4DB4-BF4F-BB5CE68EB79D}">
      <dgm:prSet/>
      <dgm:spPr/>
      <dgm:t>
        <a:bodyPr/>
        <a:lstStyle/>
        <a:p>
          <a:endParaRPr lang="ru-RU"/>
        </a:p>
      </dgm:t>
    </dgm:pt>
    <dgm:pt modelId="{BB6FF130-08D7-4233-A240-2CE955FE8748}">
      <dgm:prSet phldrT="[Текст]"/>
      <dgm:spPr/>
      <dgm:t>
        <a:bodyPr/>
        <a:lstStyle/>
        <a:p>
          <a:r>
            <a:rPr lang="ru-RU" dirty="0"/>
            <a:t>Лесная </a:t>
          </a:r>
        </a:p>
      </dgm:t>
    </dgm:pt>
    <dgm:pt modelId="{272BBCF0-7F13-47FF-965E-D17308BF822E}" type="parTrans" cxnId="{FBB85434-08C8-4E65-9823-CDC12485B807}">
      <dgm:prSet/>
      <dgm:spPr/>
      <dgm:t>
        <a:bodyPr/>
        <a:lstStyle/>
        <a:p>
          <a:endParaRPr lang="ru-RU"/>
        </a:p>
      </dgm:t>
    </dgm:pt>
    <dgm:pt modelId="{D33CB057-7188-4145-BA90-7CEA0FD09CB1}" type="sibTrans" cxnId="{FBB85434-08C8-4E65-9823-CDC12485B807}">
      <dgm:prSet/>
      <dgm:spPr/>
      <dgm:t>
        <a:bodyPr/>
        <a:lstStyle/>
        <a:p>
          <a:endParaRPr lang="ru-RU"/>
        </a:p>
      </dgm:t>
    </dgm:pt>
    <dgm:pt modelId="{FC184C94-BDFC-43B5-AF5D-8DC0E295E823}">
      <dgm:prSet phldrT="[Текст]"/>
      <dgm:spPr/>
      <dgm:t>
        <a:bodyPr/>
        <a:lstStyle/>
        <a:p>
          <a:r>
            <a:rPr lang="ru-RU" dirty="0"/>
            <a:t>Водная</a:t>
          </a:r>
        </a:p>
      </dgm:t>
    </dgm:pt>
    <dgm:pt modelId="{482CB74D-1013-4C1A-8328-457D2BB42319}" type="parTrans" cxnId="{7DB58C27-595A-4D3D-B11A-89B6F3B81D7A}">
      <dgm:prSet/>
      <dgm:spPr/>
      <dgm:t>
        <a:bodyPr/>
        <a:lstStyle/>
        <a:p>
          <a:endParaRPr lang="ru-RU"/>
        </a:p>
      </dgm:t>
    </dgm:pt>
    <dgm:pt modelId="{723981C6-64C1-4703-8255-867CC26B8CF8}" type="sibTrans" cxnId="{7DB58C27-595A-4D3D-B11A-89B6F3B81D7A}">
      <dgm:prSet/>
      <dgm:spPr/>
      <dgm:t>
        <a:bodyPr/>
        <a:lstStyle/>
        <a:p>
          <a:endParaRPr lang="ru-RU"/>
        </a:p>
      </dgm:t>
    </dgm:pt>
    <dgm:pt modelId="{A75D6C99-B7CC-4165-AFF6-FEF9D986E2A6}" type="pres">
      <dgm:prSet presAssocID="{2208B5C9-F836-47D9-ADC1-56F58CA69E41}" presName="Name0" presStyleCnt="0">
        <dgm:presLayoutVars>
          <dgm:dir/>
          <dgm:resizeHandles val="exact"/>
        </dgm:presLayoutVars>
      </dgm:prSet>
      <dgm:spPr/>
    </dgm:pt>
    <dgm:pt modelId="{10D7668B-8DCA-4259-A57A-116A15560EC4}" type="pres">
      <dgm:prSet presAssocID="{8F8D9B65-C381-4CFD-B126-1A419D838826}" presName="composite" presStyleCnt="0"/>
      <dgm:spPr/>
    </dgm:pt>
    <dgm:pt modelId="{854C78BE-A57E-49CF-B40F-2E6F9971B42C}" type="pres">
      <dgm:prSet presAssocID="{8F8D9B65-C381-4CFD-B126-1A419D838826}" presName="rect1" presStyleLbl="trAlignAcc1" presStyleIdx="0" presStyleCnt="3" custScaleY="207824" custLinFactNeighborX="-24" custLinFactNeighborY="601">
        <dgm:presLayoutVars>
          <dgm:bulletEnabled val="1"/>
        </dgm:presLayoutVars>
      </dgm:prSet>
      <dgm:spPr/>
    </dgm:pt>
    <dgm:pt modelId="{5B3CEE07-0B7A-4682-A4A2-50E231EAF0CC}" type="pres">
      <dgm:prSet presAssocID="{8F8D9B65-C381-4CFD-B126-1A419D838826}" presName="rect2" presStyleLbl="fgImgPlace1" presStyleIdx="0" presStyleCnt="3" custScaleX="42377" custLinFactNeighborX="-4240" custLinFactNeighborY="-30871"/>
      <dgm:spPr/>
    </dgm:pt>
    <dgm:pt modelId="{51C21FD9-58CC-4357-B903-A6BDF48E1D07}" type="pres">
      <dgm:prSet presAssocID="{2104ACF7-1866-4392-BE8A-69A611CD5C83}" presName="sibTrans" presStyleCnt="0"/>
      <dgm:spPr/>
    </dgm:pt>
    <dgm:pt modelId="{BDD11144-8742-49A4-9071-61F9B343C039}" type="pres">
      <dgm:prSet presAssocID="{BB6FF130-08D7-4233-A240-2CE955FE8748}" presName="composite" presStyleCnt="0"/>
      <dgm:spPr/>
    </dgm:pt>
    <dgm:pt modelId="{ECFFFDB8-6BA5-448C-8F5B-0C346C322107}" type="pres">
      <dgm:prSet presAssocID="{BB6FF130-08D7-4233-A240-2CE955FE8748}" presName="rect1" presStyleLbl="trAlignAcc1" presStyleIdx="1" presStyleCnt="3" custScaleY="196859">
        <dgm:presLayoutVars>
          <dgm:bulletEnabled val="1"/>
        </dgm:presLayoutVars>
      </dgm:prSet>
      <dgm:spPr/>
    </dgm:pt>
    <dgm:pt modelId="{1D6E3B9B-CEE8-4F3D-AC3A-509339C1C1A6}" type="pres">
      <dgm:prSet presAssocID="{BB6FF130-08D7-4233-A240-2CE955FE8748}" presName="rect2" presStyleLbl="fgImgPlace1" presStyleIdx="1" presStyleCnt="3" custScaleX="49116" custLinFactNeighborX="2213" custLinFactNeighborY="-43508"/>
      <dgm:spPr/>
    </dgm:pt>
    <dgm:pt modelId="{C1602325-8094-4ED2-AB62-0E1D6937A14C}" type="pres">
      <dgm:prSet presAssocID="{D33CB057-7188-4145-BA90-7CEA0FD09CB1}" presName="sibTrans" presStyleCnt="0"/>
      <dgm:spPr/>
    </dgm:pt>
    <dgm:pt modelId="{654F6390-E29D-4749-B0CE-B35492F34F07}" type="pres">
      <dgm:prSet presAssocID="{FC184C94-BDFC-43B5-AF5D-8DC0E295E823}" presName="composite" presStyleCnt="0"/>
      <dgm:spPr/>
    </dgm:pt>
    <dgm:pt modelId="{1A46C05A-5720-4994-9FB5-BD4604CF6299}" type="pres">
      <dgm:prSet presAssocID="{FC184C94-BDFC-43B5-AF5D-8DC0E295E823}" presName="rect1" presStyleLbl="trAlignAcc1" presStyleIdx="2" presStyleCnt="3">
        <dgm:presLayoutVars>
          <dgm:bulletEnabled val="1"/>
        </dgm:presLayoutVars>
      </dgm:prSet>
      <dgm:spPr/>
    </dgm:pt>
    <dgm:pt modelId="{139AEB77-EEA3-4697-B39C-8FB6404D3C6E}" type="pres">
      <dgm:prSet presAssocID="{FC184C94-BDFC-43B5-AF5D-8DC0E295E823}" presName="rect2" presStyleLbl="fgImgPlace1" presStyleIdx="2" presStyleCnt="3" custFlipHor="1" custScaleX="53394"/>
      <dgm:spPr/>
    </dgm:pt>
  </dgm:ptLst>
  <dgm:cxnLst>
    <dgm:cxn modelId="{17763208-1CE9-4D38-8306-F783CC7A6D4B}" type="presOf" srcId="{8F8D9B65-C381-4CFD-B126-1A419D838826}" destId="{854C78BE-A57E-49CF-B40F-2E6F9971B42C}" srcOrd="0" destOrd="0" presId="urn:microsoft.com/office/officeart/2008/layout/PictureStrips"/>
    <dgm:cxn modelId="{7A8B230B-1E8C-437D-990C-A3ADEA6C49C8}" type="presOf" srcId="{FC184C94-BDFC-43B5-AF5D-8DC0E295E823}" destId="{1A46C05A-5720-4994-9FB5-BD4604CF6299}" srcOrd="0" destOrd="0" presId="urn:microsoft.com/office/officeart/2008/layout/PictureStrips"/>
    <dgm:cxn modelId="{7DB58C27-595A-4D3D-B11A-89B6F3B81D7A}" srcId="{2208B5C9-F836-47D9-ADC1-56F58CA69E41}" destId="{FC184C94-BDFC-43B5-AF5D-8DC0E295E823}" srcOrd="2" destOrd="0" parTransId="{482CB74D-1013-4C1A-8328-457D2BB42319}" sibTransId="{723981C6-64C1-4703-8255-867CC26B8CF8}"/>
    <dgm:cxn modelId="{FBB85434-08C8-4E65-9823-CDC12485B807}" srcId="{2208B5C9-F836-47D9-ADC1-56F58CA69E41}" destId="{BB6FF130-08D7-4233-A240-2CE955FE8748}" srcOrd="1" destOrd="0" parTransId="{272BBCF0-7F13-47FF-965E-D17308BF822E}" sibTransId="{D33CB057-7188-4145-BA90-7CEA0FD09CB1}"/>
    <dgm:cxn modelId="{C0E5CD39-83B2-4DB4-BF4F-BB5CE68EB79D}" srcId="{2208B5C9-F836-47D9-ADC1-56F58CA69E41}" destId="{8F8D9B65-C381-4CFD-B126-1A419D838826}" srcOrd="0" destOrd="0" parTransId="{1C01EE39-DC70-4F16-B46D-1DB314A76AB5}" sibTransId="{2104ACF7-1866-4392-BE8A-69A611CD5C83}"/>
    <dgm:cxn modelId="{EB3D77F0-4976-4F63-97C6-8940E67308FA}" type="presOf" srcId="{2208B5C9-F836-47D9-ADC1-56F58CA69E41}" destId="{A75D6C99-B7CC-4165-AFF6-FEF9D986E2A6}" srcOrd="0" destOrd="0" presId="urn:microsoft.com/office/officeart/2008/layout/PictureStrips"/>
    <dgm:cxn modelId="{42E8C9F6-6D0E-4851-9A0F-71ED13C761D3}" type="presOf" srcId="{BB6FF130-08D7-4233-A240-2CE955FE8748}" destId="{ECFFFDB8-6BA5-448C-8F5B-0C346C322107}" srcOrd="0" destOrd="0" presId="urn:microsoft.com/office/officeart/2008/layout/PictureStrips"/>
    <dgm:cxn modelId="{9D4ED646-9D99-4B5A-BAD7-969F5F4EF12E}" type="presParOf" srcId="{A75D6C99-B7CC-4165-AFF6-FEF9D986E2A6}" destId="{10D7668B-8DCA-4259-A57A-116A15560EC4}" srcOrd="0" destOrd="0" presId="urn:microsoft.com/office/officeart/2008/layout/PictureStrips"/>
    <dgm:cxn modelId="{B500EE9B-4ACC-4A9F-A6A3-9B15CC6DF774}" type="presParOf" srcId="{10D7668B-8DCA-4259-A57A-116A15560EC4}" destId="{854C78BE-A57E-49CF-B40F-2E6F9971B42C}" srcOrd="0" destOrd="0" presId="urn:microsoft.com/office/officeart/2008/layout/PictureStrips"/>
    <dgm:cxn modelId="{3D1749DF-0383-4D05-BC50-CF67579754CE}" type="presParOf" srcId="{10D7668B-8DCA-4259-A57A-116A15560EC4}" destId="{5B3CEE07-0B7A-4682-A4A2-50E231EAF0CC}" srcOrd="1" destOrd="0" presId="urn:microsoft.com/office/officeart/2008/layout/PictureStrips"/>
    <dgm:cxn modelId="{66F7BFD6-D56D-4493-9961-7A48B3DD58DC}" type="presParOf" srcId="{A75D6C99-B7CC-4165-AFF6-FEF9D986E2A6}" destId="{51C21FD9-58CC-4357-B903-A6BDF48E1D07}" srcOrd="1" destOrd="0" presId="urn:microsoft.com/office/officeart/2008/layout/PictureStrips"/>
    <dgm:cxn modelId="{2C08A06D-1118-4F68-8EDB-A268052E2EDD}" type="presParOf" srcId="{A75D6C99-B7CC-4165-AFF6-FEF9D986E2A6}" destId="{BDD11144-8742-49A4-9071-61F9B343C039}" srcOrd="2" destOrd="0" presId="urn:microsoft.com/office/officeart/2008/layout/PictureStrips"/>
    <dgm:cxn modelId="{203F01BC-975F-4FDC-B10B-5F2A5AEF4635}" type="presParOf" srcId="{BDD11144-8742-49A4-9071-61F9B343C039}" destId="{ECFFFDB8-6BA5-448C-8F5B-0C346C322107}" srcOrd="0" destOrd="0" presId="urn:microsoft.com/office/officeart/2008/layout/PictureStrips"/>
    <dgm:cxn modelId="{F20E9E49-DC59-4EE0-B7C3-6ADADABB19AE}" type="presParOf" srcId="{BDD11144-8742-49A4-9071-61F9B343C039}" destId="{1D6E3B9B-CEE8-4F3D-AC3A-509339C1C1A6}" srcOrd="1" destOrd="0" presId="urn:microsoft.com/office/officeart/2008/layout/PictureStrips"/>
    <dgm:cxn modelId="{79722C6F-3FC9-40A9-9D23-10CD81D4014E}" type="presParOf" srcId="{A75D6C99-B7CC-4165-AFF6-FEF9D986E2A6}" destId="{C1602325-8094-4ED2-AB62-0E1D6937A14C}" srcOrd="3" destOrd="0" presId="urn:microsoft.com/office/officeart/2008/layout/PictureStrips"/>
    <dgm:cxn modelId="{C4C5708B-5BB8-421B-A07C-13C9A810DFB6}" type="presParOf" srcId="{A75D6C99-B7CC-4165-AFF6-FEF9D986E2A6}" destId="{654F6390-E29D-4749-B0CE-B35492F34F07}" srcOrd="4" destOrd="0" presId="urn:microsoft.com/office/officeart/2008/layout/PictureStrips"/>
    <dgm:cxn modelId="{7E25390B-33A5-4B4E-9A29-A2220AB5FD47}" type="presParOf" srcId="{654F6390-E29D-4749-B0CE-B35492F34F07}" destId="{1A46C05A-5720-4994-9FB5-BD4604CF6299}" srcOrd="0" destOrd="0" presId="urn:microsoft.com/office/officeart/2008/layout/PictureStrips"/>
    <dgm:cxn modelId="{F129C4F3-0562-495C-B43D-D92BD4EC1F18}" type="presParOf" srcId="{654F6390-E29D-4749-B0CE-B35492F34F07}" destId="{139AEB77-EEA3-4697-B39C-8FB6404D3C6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01C4E3-F4A1-4A30-A350-C6B6D997C5C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2086FBA-EB05-4D42-ABF2-585F0DADA48E}">
      <dgm:prSet phldrT="[Текст]" custT="1"/>
      <dgm:spPr/>
      <dgm:t>
        <a:bodyPr/>
        <a:lstStyle/>
        <a:p>
          <a:r>
            <a:rPr lang="ru-RU" sz="2800" dirty="0"/>
            <a:t>Абсолютная</a:t>
          </a:r>
        </a:p>
      </dgm:t>
    </dgm:pt>
    <dgm:pt modelId="{2DC1B275-A472-405F-9D18-DEDFD9240647}" type="parTrans" cxnId="{2D2E8CE1-B99B-4CC7-A88C-297974A252DE}">
      <dgm:prSet/>
      <dgm:spPr/>
      <dgm:t>
        <a:bodyPr/>
        <a:lstStyle/>
        <a:p>
          <a:endParaRPr lang="ru-RU"/>
        </a:p>
      </dgm:t>
    </dgm:pt>
    <dgm:pt modelId="{5A7BDBA3-B4DA-4AEE-8AEA-817217697660}" type="sibTrans" cxnId="{2D2E8CE1-B99B-4CC7-A88C-297974A252DE}">
      <dgm:prSet/>
      <dgm:spPr/>
      <dgm:t>
        <a:bodyPr/>
        <a:lstStyle/>
        <a:p>
          <a:endParaRPr lang="ru-RU"/>
        </a:p>
      </dgm:t>
    </dgm:pt>
    <dgm:pt modelId="{08A68FA7-8359-4BFE-A5E2-62644FBBE1C3}">
      <dgm:prSet phldrT="[Текст]" custT="1"/>
      <dgm:spPr/>
      <dgm:t>
        <a:bodyPr/>
        <a:lstStyle/>
        <a:p>
          <a:r>
            <a:rPr lang="ru-RU" sz="3200" dirty="0"/>
            <a:t>Монопольная </a:t>
          </a:r>
        </a:p>
      </dgm:t>
    </dgm:pt>
    <dgm:pt modelId="{03076320-9AF0-46B2-9452-34BE720DC186}" type="parTrans" cxnId="{8E48AFF5-773D-4712-A53F-1FBB4F218F8C}">
      <dgm:prSet/>
      <dgm:spPr/>
      <dgm:t>
        <a:bodyPr/>
        <a:lstStyle/>
        <a:p>
          <a:endParaRPr lang="ru-RU"/>
        </a:p>
      </dgm:t>
    </dgm:pt>
    <dgm:pt modelId="{4368300B-A982-46D3-99D8-296DC6749BAF}" type="sibTrans" cxnId="{8E48AFF5-773D-4712-A53F-1FBB4F218F8C}">
      <dgm:prSet/>
      <dgm:spPr/>
      <dgm:t>
        <a:bodyPr/>
        <a:lstStyle/>
        <a:p>
          <a:endParaRPr lang="ru-RU"/>
        </a:p>
      </dgm:t>
    </dgm:pt>
    <dgm:pt modelId="{D3F527E4-9BBC-49D7-8CC7-034F039E0C0B}">
      <dgm:prSet phldrT="[Текст]" custT="1"/>
      <dgm:spPr/>
      <dgm:t>
        <a:bodyPr/>
        <a:lstStyle/>
        <a:p>
          <a:r>
            <a:rPr lang="ru-RU" sz="2800" dirty="0"/>
            <a:t>Дифференциальная</a:t>
          </a:r>
        </a:p>
      </dgm:t>
    </dgm:pt>
    <dgm:pt modelId="{AD2199AB-DE93-430C-934C-B91B8F86A87B}" type="parTrans" cxnId="{3B5D8C39-B089-407D-9DEB-23D095114ED0}">
      <dgm:prSet/>
      <dgm:spPr/>
      <dgm:t>
        <a:bodyPr/>
        <a:lstStyle/>
        <a:p>
          <a:endParaRPr lang="ru-RU"/>
        </a:p>
      </dgm:t>
    </dgm:pt>
    <dgm:pt modelId="{25ED0AC8-8911-45AC-A9AD-F861F48CC4C2}" type="sibTrans" cxnId="{3B5D8C39-B089-407D-9DEB-23D095114ED0}">
      <dgm:prSet/>
      <dgm:spPr/>
      <dgm:t>
        <a:bodyPr/>
        <a:lstStyle/>
        <a:p>
          <a:endParaRPr lang="ru-RU"/>
        </a:p>
      </dgm:t>
    </dgm:pt>
    <dgm:pt modelId="{4F3B547A-89AB-4EE6-973D-423DCEBBA045}" type="pres">
      <dgm:prSet presAssocID="{2601C4E3-F4A1-4A30-A350-C6B6D997C5CF}" presName="compositeShape" presStyleCnt="0">
        <dgm:presLayoutVars>
          <dgm:dir/>
          <dgm:resizeHandles/>
        </dgm:presLayoutVars>
      </dgm:prSet>
      <dgm:spPr/>
    </dgm:pt>
    <dgm:pt modelId="{5D50EF24-A1E0-447F-9A0B-4F7677D0674C}" type="pres">
      <dgm:prSet presAssocID="{2601C4E3-F4A1-4A30-A350-C6B6D997C5CF}" presName="pyramid" presStyleLbl="node1" presStyleIdx="0" presStyleCnt="1"/>
      <dgm:spPr/>
    </dgm:pt>
    <dgm:pt modelId="{EFF869CD-1D25-4C50-A2B7-08755CF52B54}" type="pres">
      <dgm:prSet presAssocID="{2601C4E3-F4A1-4A30-A350-C6B6D997C5CF}" presName="theList" presStyleCnt="0"/>
      <dgm:spPr/>
    </dgm:pt>
    <dgm:pt modelId="{B3D12C84-06E2-4ED3-BF3E-87522ABAD221}" type="pres">
      <dgm:prSet presAssocID="{C2086FBA-EB05-4D42-ABF2-585F0DADA48E}" presName="aNode" presStyleLbl="fgAcc1" presStyleIdx="0" presStyleCnt="3">
        <dgm:presLayoutVars>
          <dgm:bulletEnabled val="1"/>
        </dgm:presLayoutVars>
      </dgm:prSet>
      <dgm:spPr/>
    </dgm:pt>
    <dgm:pt modelId="{E9CDEC74-4E02-44A6-93D4-CEE6E96059F1}" type="pres">
      <dgm:prSet presAssocID="{C2086FBA-EB05-4D42-ABF2-585F0DADA48E}" presName="aSpace" presStyleCnt="0"/>
      <dgm:spPr/>
    </dgm:pt>
    <dgm:pt modelId="{5C8B5CA4-7759-49BF-A440-D8BF198B83B4}" type="pres">
      <dgm:prSet presAssocID="{08A68FA7-8359-4BFE-A5E2-62644FBBE1C3}" presName="aNode" presStyleLbl="fgAcc1" presStyleIdx="1" presStyleCnt="3">
        <dgm:presLayoutVars>
          <dgm:bulletEnabled val="1"/>
        </dgm:presLayoutVars>
      </dgm:prSet>
      <dgm:spPr/>
    </dgm:pt>
    <dgm:pt modelId="{7794AD39-AD42-4D70-8E8E-2E526D2DE8DB}" type="pres">
      <dgm:prSet presAssocID="{08A68FA7-8359-4BFE-A5E2-62644FBBE1C3}" presName="aSpace" presStyleCnt="0"/>
      <dgm:spPr/>
    </dgm:pt>
    <dgm:pt modelId="{C7A4F9D5-ED3F-4C5D-B872-4BEFABB056CF}" type="pres">
      <dgm:prSet presAssocID="{D3F527E4-9BBC-49D7-8CC7-034F039E0C0B}" presName="aNode" presStyleLbl="fgAcc1" presStyleIdx="2" presStyleCnt="3">
        <dgm:presLayoutVars>
          <dgm:bulletEnabled val="1"/>
        </dgm:presLayoutVars>
      </dgm:prSet>
      <dgm:spPr/>
    </dgm:pt>
    <dgm:pt modelId="{5A87EED0-BB68-4B01-9F4D-2FCF3B2FAE59}" type="pres">
      <dgm:prSet presAssocID="{D3F527E4-9BBC-49D7-8CC7-034F039E0C0B}" presName="aSpace" presStyleCnt="0"/>
      <dgm:spPr/>
    </dgm:pt>
  </dgm:ptLst>
  <dgm:cxnLst>
    <dgm:cxn modelId="{5EA82104-78F4-4EB2-A997-FBED8DFB00B3}" type="presOf" srcId="{D3F527E4-9BBC-49D7-8CC7-034F039E0C0B}" destId="{C7A4F9D5-ED3F-4C5D-B872-4BEFABB056CF}" srcOrd="0" destOrd="0" presId="urn:microsoft.com/office/officeart/2005/8/layout/pyramid2"/>
    <dgm:cxn modelId="{BDD1400D-D930-43CC-A630-45C542D3BEBB}" type="presOf" srcId="{2601C4E3-F4A1-4A30-A350-C6B6D997C5CF}" destId="{4F3B547A-89AB-4EE6-973D-423DCEBBA045}" srcOrd="0" destOrd="0" presId="urn:microsoft.com/office/officeart/2005/8/layout/pyramid2"/>
    <dgm:cxn modelId="{3B5D8C39-B089-407D-9DEB-23D095114ED0}" srcId="{2601C4E3-F4A1-4A30-A350-C6B6D997C5CF}" destId="{D3F527E4-9BBC-49D7-8CC7-034F039E0C0B}" srcOrd="2" destOrd="0" parTransId="{AD2199AB-DE93-430C-934C-B91B8F86A87B}" sibTransId="{25ED0AC8-8911-45AC-A9AD-F861F48CC4C2}"/>
    <dgm:cxn modelId="{B0A1EE61-2652-424A-8BAB-C1115B1EC383}" type="presOf" srcId="{C2086FBA-EB05-4D42-ABF2-585F0DADA48E}" destId="{B3D12C84-06E2-4ED3-BF3E-87522ABAD221}" srcOrd="0" destOrd="0" presId="urn:microsoft.com/office/officeart/2005/8/layout/pyramid2"/>
    <dgm:cxn modelId="{0F90B58F-85E9-48BD-95F2-59445327FEB8}" type="presOf" srcId="{08A68FA7-8359-4BFE-A5E2-62644FBBE1C3}" destId="{5C8B5CA4-7759-49BF-A440-D8BF198B83B4}" srcOrd="0" destOrd="0" presId="urn:microsoft.com/office/officeart/2005/8/layout/pyramid2"/>
    <dgm:cxn modelId="{2D2E8CE1-B99B-4CC7-A88C-297974A252DE}" srcId="{2601C4E3-F4A1-4A30-A350-C6B6D997C5CF}" destId="{C2086FBA-EB05-4D42-ABF2-585F0DADA48E}" srcOrd="0" destOrd="0" parTransId="{2DC1B275-A472-405F-9D18-DEDFD9240647}" sibTransId="{5A7BDBA3-B4DA-4AEE-8AEA-817217697660}"/>
    <dgm:cxn modelId="{8E48AFF5-773D-4712-A53F-1FBB4F218F8C}" srcId="{2601C4E3-F4A1-4A30-A350-C6B6D997C5CF}" destId="{08A68FA7-8359-4BFE-A5E2-62644FBBE1C3}" srcOrd="1" destOrd="0" parTransId="{03076320-9AF0-46B2-9452-34BE720DC186}" sibTransId="{4368300B-A982-46D3-99D8-296DC6749BAF}"/>
    <dgm:cxn modelId="{D6F98A9C-DCFB-4E3E-BAD5-C2F01B3FF854}" type="presParOf" srcId="{4F3B547A-89AB-4EE6-973D-423DCEBBA045}" destId="{5D50EF24-A1E0-447F-9A0B-4F7677D0674C}" srcOrd="0" destOrd="0" presId="urn:microsoft.com/office/officeart/2005/8/layout/pyramid2"/>
    <dgm:cxn modelId="{C06492A4-02DE-4668-8C61-2B56358F37E2}" type="presParOf" srcId="{4F3B547A-89AB-4EE6-973D-423DCEBBA045}" destId="{EFF869CD-1D25-4C50-A2B7-08755CF52B54}" srcOrd="1" destOrd="0" presId="urn:microsoft.com/office/officeart/2005/8/layout/pyramid2"/>
    <dgm:cxn modelId="{6E771ADC-4819-4799-9B80-ECDE603944B4}" type="presParOf" srcId="{EFF869CD-1D25-4C50-A2B7-08755CF52B54}" destId="{B3D12C84-06E2-4ED3-BF3E-87522ABAD221}" srcOrd="0" destOrd="0" presId="urn:microsoft.com/office/officeart/2005/8/layout/pyramid2"/>
    <dgm:cxn modelId="{1580CDD7-01B2-4452-8D03-BB49755A8E16}" type="presParOf" srcId="{EFF869CD-1D25-4C50-A2B7-08755CF52B54}" destId="{E9CDEC74-4E02-44A6-93D4-CEE6E96059F1}" srcOrd="1" destOrd="0" presId="urn:microsoft.com/office/officeart/2005/8/layout/pyramid2"/>
    <dgm:cxn modelId="{D98E5D14-65C6-4B6C-99A9-73EC959A26CC}" type="presParOf" srcId="{EFF869CD-1D25-4C50-A2B7-08755CF52B54}" destId="{5C8B5CA4-7759-49BF-A440-D8BF198B83B4}" srcOrd="2" destOrd="0" presId="urn:microsoft.com/office/officeart/2005/8/layout/pyramid2"/>
    <dgm:cxn modelId="{9A226039-DD3A-49FF-8AF3-2C76A1586D4F}" type="presParOf" srcId="{EFF869CD-1D25-4C50-A2B7-08755CF52B54}" destId="{7794AD39-AD42-4D70-8E8E-2E526D2DE8DB}" srcOrd="3" destOrd="0" presId="urn:microsoft.com/office/officeart/2005/8/layout/pyramid2"/>
    <dgm:cxn modelId="{26A5F6E8-0AA4-41E8-9503-48D1B156A5ED}" type="presParOf" srcId="{EFF869CD-1D25-4C50-A2B7-08755CF52B54}" destId="{C7A4F9D5-ED3F-4C5D-B872-4BEFABB056CF}" srcOrd="4" destOrd="0" presId="urn:microsoft.com/office/officeart/2005/8/layout/pyramid2"/>
    <dgm:cxn modelId="{BB8A3246-4A8F-4DF3-A735-0F474F8A62AD}" type="presParOf" srcId="{EFF869CD-1D25-4C50-A2B7-08755CF52B54}" destId="{5A87EED0-BB68-4B01-9F4D-2FCF3B2FAE5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98A0B-44A8-44A7-B194-D03484B788A4}">
      <dsp:nvSpPr>
        <dsp:cNvPr id="0" name=""/>
        <dsp:cNvSpPr/>
      </dsp:nvSpPr>
      <dsp:spPr>
        <a:xfrm>
          <a:off x="4328159" y="491"/>
          <a:ext cx="6492240" cy="1915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effectLst/>
            </a:rPr>
            <a:t>-рассматривает капитал как фактор производства, т.е. стоимостное выражение станков, машин, зданий, сооружений и т.д.</a:t>
          </a:r>
          <a:endParaRPr lang="en-US" sz="2400" kern="1200" dirty="0"/>
        </a:p>
      </dsp:txBody>
      <dsp:txXfrm>
        <a:off x="4328159" y="239975"/>
        <a:ext cx="5773788" cy="1436903"/>
      </dsp:txXfrm>
    </dsp:sp>
    <dsp:sp modelId="{954754DD-8737-42F6-828A-828AF63D5390}">
      <dsp:nvSpPr>
        <dsp:cNvPr id="0" name=""/>
        <dsp:cNvSpPr/>
      </dsp:nvSpPr>
      <dsp:spPr>
        <a:xfrm>
          <a:off x="0" y="491"/>
          <a:ext cx="4328160" cy="1915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u="none" kern="1200" dirty="0"/>
            <a:t>Марксистский подход (вещественная концепция капитала)</a:t>
          </a:r>
          <a:endParaRPr lang="en-US" sz="2800" b="0" i="0" u="none" kern="1200" dirty="0"/>
        </a:p>
      </dsp:txBody>
      <dsp:txXfrm>
        <a:off x="93525" y="94016"/>
        <a:ext cx="4141110" cy="1728821"/>
      </dsp:txXfrm>
    </dsp:sp>
    <dsp:sp modelId="{E2485BAA-EEDB-4085-AEF4-463273FB22AC}">
      <dsp:nvSpPr>
        <dsp:cNvPr id="0" name=""/>
        <dsp:cNvSpPr/>
      </dsp:nvSpPr>
      <dsp:spPr>
        <a:xfrm>
          <a:off x="4328159" y="2107950"/>
          <a:ext cx="6492240" cy="1915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effectLst/>
            </a:rPr>
            <a:t>-основывается на более широком толковании капитала, как любой денежной суммы, способной приносить доход</a:t>
          </a:r>
          <a:endParaRPr lang="en-US" sz="2400" kern="1200" dirty="0"/>
        </a:p>
      </dsp:txBody>
      <dsp:txXfrm>
        <a:off x="4328159" y="2347434"/>
        <a:ext cx="5773788" cy="1436903"/>
      </dsp:txXfrm>
    </dsp:sp>
    <dsp:sp modelId="{8877F09F-AB66-4BCE-836B-8474B22CBBED}">
      <dsp:nvSpPr>
        <dsp:cNvPr id="0" name=""/>
        <dsp:cNvSpPr/>
      </dsp:nvSpPr>
      <dsp:spPr>
        <a:xfrm>
          <a:off x="0" y="2107950"/>
          <a:ext cx="4328160" cy="1915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effectLst/>
            </a:rPr>
            <a:t>Монетаристский подход</a:t>
          </a:r>
          <a:endParaRPr lang="en-US" sz="2800" kern="1200" dirty="0"/>
        </a:p>
      </dsp:txBody>
      <dsp:txXfrm>
        <a:off x="93525" y="2201475"/>
        <a:ext cx="4141110" cy="1728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56543-9B6C-4D57-9D3D-78DB878D74CE}">
      <dsp:nvSpPr>
        <dsp:cNvPr id="0" name=""/>
        <dsp:cNvSpPr/>
      </dsp:nvSpPr>
      <dsp:spPr>
        <a:xfrm>
          <a:off x="0" y="598222"/>
          <a:ext cx="8128000" cy="325119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47BF9-7116-4887-A245-A33B46C011DF}">
      <dsp:nvSpPr>
        <dsp:cNvPr id="0" name=""/>
        <dsp:cNvSpPr/>
      </dsp:nvSpPr>
      <dsp:spPr>
        <a:xfrm>
          <a:off x="975360" y="1167182"/>
          <a:ext cx="2682239" cy="159308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  как  деньги </a:t>
          </a:r>
          <a:endParaRPr lang="en-US" sz="4400" kern="1200" dirty="0"/>
        </a:p>
      </dsp:txBody>
      <dsp:txXfrm>
        <a:off x="975360" y="1167182"/>
        <a:ext cx="2682239" cy="1593088"/>
      </dsp:txXfrm>
    </dsp:sp>
    <dsp:sp modelId="{E9EB7D46-DEF4-4989-8C9C-3504C59412FB}">
      <dsp:nvSpPr>
        <dsp:cNvPr id="0" name=""/>
        <dsp:cNvSpPr/>
      </dsp:nvSpPr>
      <dsp:spPr>
        <a:xfrm>
          <a:off x="4064000" y="1687374"/>
          <a:ext cx="3169920" cy="159308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6464" rIns="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Деньги как  капитал</a:t>
          </a:r>
          <a:endParaRPr lang="en-US" sz="4400" kern="1200" dirty="0"/>
        </a:p>
      </dsp:txBody>
      <dsp:txXfrm>
        <a:off x="4064000" y="1687374"/>
        <a:ext cx="3169920" cy="1593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C7B44-A5FA-4308-BE38-A9D1112A133F}">
      <dsp:nvSpPr>
        <dsp:cNvPr id="0" name=""/>
        <dsp:cNvSpPr/>
      </dsp:nvSpPr>
      <dsp:spPr>
        <a:xfrm>
          <a:off x="2016217" y="144018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Д </a:t>
          </a:r>
        </a:p>
      </dsp:txBody>
      <dsp:txXfrm>
        <a:off x="2047035" y="174836"/>
        <a:ext cx="2042793" cy="990578"/>
      </dsp:txXfrm>
    </dsp:sp>
    <dsp:sp modelId="{32941A7A-9166-427B-829C-723E53F21E5C}">
      <dsp:nvSpPr>
        <dsp:cNvPr id="0" name=""/>
        <dsp:cNvSpPr/>
      </dsp:nvSpPr>
      <dsp:spPr>
        <a:xfrm rot="3544725">
          <a:off x="3378739" y="1919281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3489222" y="1992936"/>
        <a:ext cx="875480" cy="220965"/>
      </dsp:txXfrm>
    </dsp:sp>
    <dsp:sp modelId="{09BFE168-D324-47CC-862B-7D7FEAF85EFC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Т</a:t>
          </a:r>
        </a:p>
      </dsp:txBody>
      <dsp:txXfrm>
        <a:off x="3764096" y="3041423"/>
        <a:ext cx="2042793" cy="990578"/>
      </dsp:txXfrm>
    </dsp:sp>
    <dsp:sp modelId="{FF2E07CF-DEAF-446D-A1BC-13B913ADE0C4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 rot="10800000">
        <a:off x="2610259" y="3426230"/>
        <a:ext cx="875480" cy="220965"/>
      </dsp:txXfrm>
    </dsp:sp>
    <dsp:sp modelId="{D36C283E-D389-45D1-8304-DBA0E2898BBC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/>
            <a:t>Д/</a:t>
          </a:r>
        </a:p>
      </dsp:txBody>
      <dsp:txXfrm>
        <a:off x="289109" y="3041423"/>
        <a:ext cx="2042793" cy="990578"/>
      </dsp:txXfrm>
    </dsp:sp>
    <dsp:sp modelId="{C0511ADE-FCAF-4F80-822A-3502FA26D796}">
      <dsp:nvSpPr>
        <dsp:cNvPr id="0" name=""/>
        <dsp:cNvSpPr/>
      </dsp:nvSpPr>
      <dsp:spPr>
        <a:xfrm rot="18091114">
          <a:off x="1641246" y="1919281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751729" y="1992936"/>
        <a:ext cx="875480" cy="220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881A-4F8A-4C7A-8A43-FE60C667F9E2}">
      <dsp:nvSpPr>
        <dsp:cNvPr id="0" name=""/>
        <dsp:cNvSpPr/>
      </dsp:nvSpPr>
      <dsp:spPr>
        <a:xfrm>
          <a:off x="4793523" y="1859364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D8F2-9692-40AB-B237-78C452BAA1DE}">
      <dsp:nvSpPr>
        <dsp:cNvPr id="0" name=""/>
        <dsp:cNvSpPr/>
      </dsp:nvSpPr>
      <dsp:spPr>
        <a:xfrm>
          <a:off x="4710863" y="1991832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53F39-CC14-4D75-9EA9-7D96B5CD2B42}">
      <dsp:nvSpPr>
        <dsp:cNvPr id="0" name=""/>
        <dsp:cNvSpPr/>
      </dsp:nvSpPr>
      <dsp:spPr>
        <a:xfrm>
          <a:off x="4612350" y="2106520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52F5B-3594-4B33-A011-FC7CEA3DB9D3}">
      <dsp:nvSpPr>
        <dsp:cNvPr id="0" name=""/>
        <dsp:cNvSpPr/>
      </dsp:nvSpPr>
      <dsp:spPr>
        <a:xfrm>
          <a:off x="4730112" y="526176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F7F5B-DF0B-4A80-9FFD-61FF1BDE9942}">
      <dsp:nvSpPr>
        <dsp:cNvPr id="0" name=""/>
        <dsp:cNvSpPr/>
      </dsp:nvSpPr>
      <dsp:spPr>
        <a:xfrm>
          <a:off x="4856179" y="451052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F28F-C0A5-4E8E-A81E-D89DC589F2AA}">
      <dsp:nvSpPr>
        <dsp:cNvPr id="0" name=""/>
        <dsp:cNvSpPr/>
      </dsp:nvSpPr>
      <dsp:spPr>
        <a:xfrm>
          <a:off x="4981868" y="375929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3171-D7BB-410B-9860-3460E6D18A46}">
      <dsp:nvSpPr>
        <dsp:cNvPr id="0" name=""/>
        <dsp:cNvSpPr/>
      </dsp:nvSpPr>
      <dsp:spPr>
        <a:xfrm>
          <a:off x="5107557" y="451052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B731F-C33B-4358-B873-31155609EB8B}">
      <dsp:nvSpPr>
        <dsp:cNvPr id="0" name=""/>
        <dsp:cNvSpPr/>
      </dsp:nvSpPr>
      <dsp:spPr>
        <a:xfrm>
          <a:off x="5233623" y="526176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50898-8DB8-472D-8B68-2C213EF80862}">
      <dsp:nvSpPr>
        <dsp:cNvPr id="0" name=""/>
        <dsp:cNvSpPr/>
      </dsp:nvSpPr>
      <dsp:spPr>
        <a:xfrm>
          <a:off x="4981868" y="534439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3E5F8-2AC9-402B-99E8-E621666B8563}">
      <dsp:nvSpPr>
        <dsp:cNvPr id="0" name=""/>
        <dsp:cNvSpPr/>
      </dsp:nvSpPr>
      <dsp:spPr>
        <a:xfrm>
          <a:off x="4981868" y="692949"/>
          <a:ext cx="94361" cy="94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4014-5118-43A2-8E37-07EDE5A3AAB7}">
      <dsp:nvSpPr>
        <dsp:cNvPr id="0" name=""/>
        <dsp:cNvSpPr/>
      </dsp:nvSpPr>
      <dsp:spPr>
        <a:xfrm>
          <a:off x="1643447" y="1799891"/>
          <a:ext cx="7176579" cy="1848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78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/>
            <a:t>Переменный</a:t>
          </a:r>
          <a:endParaRPr lang="en-US" sz="5900" kern="1200" dirty="0"/>
        </a:p>
      </dsp:txBody>
      <dsp:txXfrm>
        <a:off x="1733683" y="1890127"/>
        <a:ext cx="6996107" cy="1668019"/>
      </dsp:txXfrm>
    </dsp:sp>
    <dsp:sp modelId="{65F81ED4-6A16-45F2-A672-99A758CE0056}">
      <dsp:nvSpPr>
        <dsp:cNvPr id="0" name=""/>
        <dsp:cNvSpPr/>
      </dsp:nvSpPr>
      <dsp:spPr>
        <a:xfrm>
          <a:off x="3678891" y="1901799"/>
          <a:ext cx="943611" cy="94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B5D5-4D43-4D0F-BBFD-F22D032FCEB7}">
      <dsp:nvSpPr>
        <dsp:cNvPr id="0" name=""/>
        <dsp:cNvSpPr/>
      </dsp:nvSpPr>
      <dsp:spPr>
        <a:xfrm>
          <a:off x="3006913" y="912131"/>
          <a:ext cx="6170039" cy="148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7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800" kern="1200" dirty="0"/>
            <a:t>Постоянный</a:t>
          </a:r>
          <a:endParaRPr lang="en-US" sz="5800" kern="1200" dirty="0"/>
        </a:p>
      </dsp:txBody>
      <dsp:txXfrm>
        <a:off x="3079576" y="984794"/>
        <a:ext cx="6024713" cy="1343180"/>
      </dsp:txXfrm>
    </dsp:sp>
    <dsp:sp modelId="{94E7E645-9ECE-45C8-8D01-D6B2EB96C82F}">
      <dsp:nvSpPr>
        <dsp:cNvPr id="0" name=""/>
        <dsp:cNvSpPr/>
      </dsp:nvSpPr>
      <dsp:spPr>
        <a:xfrm>
          <a:off x="4510062" y="848558"/>
          <a:ext cx="943611" cy="9435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E1E54-3291-435D-9817-4562AC96C9C7}">
      <dsp:nvSpPr>
        <dsp:cNvPr id="0" name=""/>
        <dsp:cNvSpPr/>
      </dsp:nvSpPr>
      <dsp:spPr>
        <a:xfrm>
          <a:off x="1291566" y="64218"/>
          <a:ext cx="4743612" cy="3082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Денежный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капитал</a:t>
          </a:r>
        </a:p>
      </dsp:txBody>
      <dsp:txXfrm>
        <a:off x="1924048" y="603654"/>
        <a:ext cx="3478649" cy="1387120"/>
      </dsp:txXfrm>
    </dsp:sp>
    <dsp:sp modelId="{8FB5C852-6D1A-417A-870D-EE3954112527}">
      <dsp:nvSpPr>
        <dsp:cNvPr id="0" name=""/>
        <dsp:cNvSpPr/>
      </dsp:nvSpPr>
      <dsp:spPr>
        <a:xfrm>
          <a:off x="2228037" y="1990774"/>
          <a:ext cx="5095201" cy="3082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Производительный капитал</a:t>
          </a:r>
        </a:p>
      </dsp:txBody>
      <dsp:txXfrm>
        <a:off x="3786319" y="2787084"/>
        <a:ext cx="3057120" cy="1695369"/>
      </dsp:txXfrm>
    </dsp:sp>
    <dsp:sp modelId="{95DECF0A-8A06-44A5-B61D-EAF843A1D514}">
      <dsp:nvSpPr>
        <dsp:cNvPr id="0" name=""/>
        <dsp:cNvSpPr/>
      </dsp:nvSpPr>
      <dsp:spPr>
        <a:xfrm>
          <a:off x="144361" y="1990774"/>
          <a:ext cx="4813492" cy="30824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Товарный капитал</a:t>
          </a:r>
        </a:p>
      </dsp:txBody>
      <dsp:txXfrm>
        <a:off x="597631" y="2787084"/>
        <a:ext cx="2888095" cy="1695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0A43E-F1DF-42C3-9326-AC37ACD5D099}">
      <dsp:nvSpPr>
        <dsp:cNvPr id="0" name=""/>
        <dsp:cNvSpPr/>
      </dsp:nvSpPr>
      <dsp:spPr>
        <a:xfrm>
          <a:off x="2730237" y="0"/>
          <a:ext cx="3300938" cy="33014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8028F-A28C-4E25-A5F2-9FD5A72F4383}">
      <dsp:nvSpPr>
        <dsp:cNvPr id="0" name=""/>
        <dsp:cNvSpPr/>
      </dsp:nvSpPr>
      <dsp:spPr>
        <a:xfrm>
          <a:off x="3459853" y="1191920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Денежный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Товарный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Производительный</a:t>
          </a:r>
        </a:p>
      </dsp:txBody>
      <dsp:txXfrm>
        <a:off x="3459853" y="1191920"/>
        <a:ext cx="1834268" cy="916914"/>
      </dsp:txXfrm>
    </dsp:sp>
    <dsp:sp modelId="{90D6DFAA-17E8-447F-910C-93BBD86717CD}">
      <dsp:nvSpPr>
        <dsp:cNvPr id="0" name=""/>
        <dsp:cNvSpPr/>
      </dsp:nvSpPr>
      <dsp:spPr>
        <a:xfrm>
          <a:off x="1813413" y="1896922"/>
          <a:ext cx="3300938" cy="33014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06EF5-E37C-48E8-9E14-A98BB1689B11}">
      <dsp:nvSpPr>
        <dsp:cNvPr id="0" name=""/>
        <dsp:cNvSpPr/>
      </dsp:nvSpPr>
      <dsp:spPr>
        <a:xfrm>
          <a:off x="2546748" y="3099816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Денежный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Товарный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Производительный</a:t>
          </a:r>
          <a:endParaRPr lang="en-US" sz="1400" kern="1200" dirty="0"/>
        </a:p>
      </dsp:txBody>
      <dsp:txXfrm>
        <a:off x="2546748" y="3099816"/>
        <a:ext cx="1834268" cy="916914"/>
      </dsp:txXfrm>
    </dsp:sp>
    <dsp:sp modelId="{0307F2B7-E094-48E9-B48E-DD1AEFD62075}">
      <dsp:nvSpPr>
        <dsp:cNvPr id="0" name=""/>
        <dsp:cNvSpPr/>
      </dsp:nvSpPr>
      <dsp:spPr>
        <a:xfrm>
          <a:off x="2965177" y="4020845"/>
          <a:ext cx="2836017" cy="28371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B4133-D9D7-43AF-BECF-52F180AFE523}">
      <dsp:nvSpPr>
        <dsp:cNvPr id="0" name=""/>
        <dsp:cNvSpPr/>
      </dsp:nvSpPr>
      <dsp:spPr>
        <a:xfrm>
          <a:off x="3464192" y="5010454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Денежный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Товарный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Производительный</a:t>
          </a:r>
          <a:endParaRPr lang="en-US" sz="1600" kern="1200" dirty="0"/>
        </a:p>
      </dsp:txBody>
      <dsp:txXfrm>
        <a:off x="3464192" y="5010454"/>
        <a:ext cx="1834268" cy="916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78BE-A57E-49CF-B40F-2E6F9971B42C}">
      <dsp:nvSpPr>
        <dsp:cNvPr id="0" name=""/>
        <dsp:cNvSpPr/>
      </dsp:nvSpPr>
      <dsp:spPr>
        <a:xfrm>
          <a:off x="617189" y="37134"/>
          <a:ext cx="4734258" cy="30746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085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/>
            <a:t>Земельная</a:t>
          </a:r>
        </a:p>
      </dsp:txBody>
      <dsp:txXfrm>
        <a:off x="617189" y="37134"/>
        <a:ext cx="4734258" cy="3074664"/>
      </dsp:txXfrm>
    </dsp:sp>
    <dsp:sp modelId="{5B3CEE07-0B7A-4682-A4A2-50E231EAF0CC}">
      <dsp:nvSpPr>
        <dsp:cNvPr id="0" name=""/>
        <dsp:cNvSpPr/>
      </dsp:nvSpPr>
      <dsp:spPr>
        <a:xfrm>
          <a:off x="675532" y="132589"/>
          <a:ext cx="438864" cy="15534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FFDB8-6BA5-448C-8F5B-0C346C322107}">
      <dsp:nvSpPr>
        <dsp:cNvPr id="0" name=""/>
        <dsp:cNvSpPr/>
      </dsp:nvSpPr>
      <dsp:spPr>
        <a:xfrm>
          <a:off x="5577882" y="109354"/>
          <a:ext cx="4734258" cy="291244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085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/>
            <a:t>Лесная </a:t>
          </a:r>
        </a:p>
      </dsp:txBody>
      <dsp:txXfrm>
        <a:off x="5577882" y="109354"/>
        <a:ext cx="4734258" cy="2912441"/>
      </dsp:txXfrm>
    </dsp:sp>
    <dsp:sp modelId="{1D6E3B9B-CEE8-4F3D-AC3A-509339C1C1A6}">
      <dsp:nvSpPr>
        <dsp:cNvPr id="0" name=""/>
        <dsp:cNvSpPr/>
      </dsp:nvSpPr>
      <dsp:spPr>
        <a:xfrm>
          <a:off x="5667022" y="0"/>
          <a:ext cx="508654" cy="15534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6C05A-5720-4994-9FB5-BD4604CF6299}">
      <dsp:nvSpPr>
        <dsp:cNvPr id="0" name=""/>
        <dsp:cNvSpPr/>
      </dsp:nvSpPr>
      <dsp:spPr>
        <a:xfrm>
          <a:off x="3098104" y="3485922"/>
          <a:ext cx="4734258" cy="14794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085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/>
            <a:t>Водная</a:t>
          </a:r>
        </a:p>
      </dsp:txBody>
      <dsp:txXfrm>
        <a:off x="3098104" y="3485922"/>
        <a:ext cx="4734258" cy="1479455"/>
      </dsp:txXfrm>
    </dsp:sp>
    <dsp:sp modelId="{139AEB77-EEA3-4697-B39C-8FB6404D3C6E}">
      <dsp:nvSpPr>
        <dsp:cNvPr id="0" name=""/>
        <dsp:cNvSpPr/>
      </dsp:nvSpPr>
      <dsp:spPr>
        <a:xfrm flipH="1">
          <a:off x="3142173" y="3272222"/>
          <a:ext cx="552958" cy="15534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0EF24-A1E0-447F-9A0B-4F7677D0674C}">
      <dsp:nvSpPr>
        <dsp:cNvPr id="0" name=""/>
        <dsp:cNvSpPr/>
      </dsp:nvSpPr>
      <dsp:spPr>
        <a:xfrm>
          <a:off x="1769334" y="0"/>
          <a:ext cx="4923896" cy="4923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12C84-06E2-4ED3-BF3E-87522ABAD221}">
      <dsp:nvSpPr>
        <dsp:cNvPr id="0" name=""/>
        <dsp:cNvSpPr/>
      </dsp:nvSpPr>
      <dsp:spPr>
        <a:xfrm>
          <a:off x="4231282" y="495034"/>
          <a:ext cx="3200532" cy="116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Абсолютная</a:t>
          </a:r>
        </a:p>
      </dsp:txBody>
      <dsp:txXfrm>
        <a:off x="4288181" y="551933"/>
        <a:ext cx="3086734" cy="1051780"/>
      </dsp:txXfrm>
    </dsp:sp>
    <dsp:sp modelId="{5C8B5CA4-7759-49BF-A440-D8BF198B83B4}">
      <dsp:nvSpPr>
        <dsp:cNvPr id="0" name=""/>
        <dsp:cNvSpPr/>
      </dsp:nvSpPr>
      <dsp:spPr>
        <a:xfrm>
          <a:off x="4231282" y="1806310"/>
          <a:ext cx="3200532" cy="116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Монопольная </a:t>
          </a:r>
        </a:p>
      </dsp:txBody>
      <dsp:txXfrm>
        <a:off x="4288181" y="1863209"/>
        <a:ext cx="3086734" cy="1051780"/>
      </dsp:txXfrm>
    </dsp:sp>
    <dsp:sp modelId="{C7A4F9D5-ED3F-4C5D-B872-4BEFABB056CF}">
      <dsp:nvSpPr>
        <dsp:cNvPr id="0" name=""/>
        <dsp:cNvSpPr/>
      </dsp:nvSpPr>
      <dsp:spPr>
        <a:xfrm>
          <a:off x="4231282" y="3117585"/>
          <a:ext cx="3200532" cy="116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Дифференциальная</a:t>
          </a:r>
        </a:p>
      </dsp:txBody>
      <dsp:txXfrm>
        <a:off x="4288181" y="3174484"/>
        <a:ext cx="3086734" cy="1051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11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6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8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28600"/>
            <a:ext cx="9855200" cy="8382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724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24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674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467476"/>
            <a:ext cx="38608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4674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fld id="{EFD6161F-F12B-4EBE-85A5-B7AF199E1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130252"/>
      </p:ext>
    </p:extLst>
  </p:cSld>
  <p:clrMapOvr>
    <a:masterClrMapping/>
  </p:clrMapOvr>
  <p:transition>
    <p:sndAc>
      <p:stSnd>
        <p:snd r:embed="rId1" name="coin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28600"/>
            <a:ext cx="9855200" cy="8382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724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286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4038600"/>
            <a:ext cx="5384800" cy="2286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4674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467476"/>
            <a:ext cx="3860800" cy="3016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4674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fld id="{06CF84DA-3365-44DB-B016-1B0281B6C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151717"/>
      </p:ext>
    </p:extLst>
  </p:cSld>
  <p:clrMapOvr>
    <a:masterClrMapping/>
  </p:clrMapOvr>
  <p:transition>
    <p:sndAc>
      <p:stSnd>
        <p:snd r:embed="rId1" name="coin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9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4F9A-1D5E-416F-827B-2276405D7DC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964B-9354-4EF0-82FB-0E7D38F6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1%80%D0%B0%D0%BD%D1%86%D0%B8%D1%8F" TargetMode="External"/><Relationship Id="rId2" Type="http://schemas.openxmlformats.org/officeDocument/2006/relationships/hyperlink" Target="https://ru.wikipedia.org/wiki/%D0%A1%D0%A8%D0%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E%D1%81%D1%81%D0%B8%D1%8F" TargetMode="External"/><Relationship Id="rId5" Type="http://schemas.openxmlformats.org/officeDocument/2006/relationships/hyperlink" Target="https://ru.wikipedia.org/wiki/%D0%93%D0%B5%D1%80%D0%BC%D0%B0%D0%BD%D0%B8%D1%8F" TargetMode="External"/><Relationship Id="rId4" Type="http://schemas.openxmlformats.org/officeDocument/2006/relationships/hyperlink" Target="https://ru.wikipedia.org/wiki/%D0%90%D0%BD%D0%B3%D0%BB%D0%B8%D1%8F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ars.ru/student/ekonomicheskaya-teoriya/ekonomicheskie-resursy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B%D0%B8%D0%BD%D0%BD%D1%8B%D0%B5_%D0%B4%D0%B5%D0%BD%D1%8C%D0%B3%D0%B8" TargetMode="External"/><Relationship Id="rId2" Type="http://schemas.openxmlformats.org/officeDocument/2006/relationships/hyperlink" Target="https://ru.wikipedia.org/wiki/%D0%A4%D0%B8%D0%BD%D0%B0%D0%BD%D1%81%D0%BE%D0%B2%D1%8B%D0%B9_%D1%80%D1%8B%D0%BD%D0%BE%D0%BA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C%D1%83%D1%89%D0%B5%D1%81%D1%82%D0%B2%D0%BE" TargetMode="External"/><Relationship Id="rId2" Type="http://schemas.openxmlformats.org/officeDocument/2006/relationships/hyperlink" Target="https://ru.wikipedia.org/wiki/%D0%9B%D0%B0%D1%82%D0%B8%D0%BD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3%D1%81%D1%82%D0%B0%D0%B2%D0%BD%D1%8B%D0%B9_%D1%84%D0%BE%D0%BD%D0%B4" TargetMode="External"/><Relationship Id="rId5" Type="http://schemas.openxmlformats.org/officeDocument/2006/relationships/hyperlink" Target="https://ru.wikipedia.org/wiki/%D0%A1%D0%BE%D0%B1%D1%81%D1%82%D0%B2%D0%B5%D0%BD%D0%BD%D1%8B%D0%B9_%D0%BA%D0%B0%D0%BF%D0%B8%D1%82%D0%B0%D0%BB" TargetMode="External"/><Relationship Id="rId4" Type="http://schemas.openxmlformats.org/officeDocument/2006/relationships/hyperlink" Target="https://ru.wikipedia.org/wiki/%D0%9F%D1%80%D0%B8%D0%B1%D1%8B%D0%BB%D1%8C" TargetMode="Externa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8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9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0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1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3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5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ndars.ru/student/ekonomicheskaya-teoriya/ekonomicheskie-resurs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8686" cy="80269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 err="1">
                <a:latin typeface="Arial" panose="020B0604020202020204" pitchFamily="34" charset="0"/>
                <a:cs typeface="Arial" panose="020B0604020202020204" pitchFamily="34" charset="0"/>
              </a:rPr>
              <a:t>ПрИВЛЕЧЕНИЕ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>
                <a:latin typeface="Arial" panose="020B0604020202020204" pitchFamily="34" charset="0"/>
                <a:cs typeface="Arial" panose="020B0604020202020204" pitchFamily="34" charset="0"/>
              </a:rPr>
              <a:t>  факторов производства С УЧЕТОМ КОНЬЮНКТУРЫ РЫНКА</a:t>
            </a:r>
            <a:endParaRPr lang="en-US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53389"/>
            <a:ext cx="9144000" cy="320441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ВОПРОСЫ</a:t>
            </a:r>
            <a:endParaRPr lang="en-US" sz="3600" dirty="0"/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4.1.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 как инвестиционный ресурс: особенности его привлечения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Особенности привлечения  земли как  фактора производства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4.3.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при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влечения трудовых ресурсов в общественном производстве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4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 как  фактор производства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218" y="1080655"/>
            <a:ext cx="10993582" cy="5096308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экономическая категория, 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 представляет собой один из факторов производства – трудовые ресурсы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масштабах всего общества трудовые ресурсы представлены той частью населения страны, которая способна к труду, то есть обладает рабочей силой.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 как фактор производства имеет количественные и качественные характеристики. </a:t>
            </a:r>
          </a:p>
          <a:p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Количественные характеристики труда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отражают затраты труда, определяемые численностью работающих, их рабочим временем и интенсивностью труда - напряженностью труда в единицу времени. </a:t>
            </a:r>
          </a:p>
          <a:p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Качественные характеристики труда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отражают уровень квалификации работников - степени сложности их труда.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843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6134" y="857232"/>
            <a:ext cx="7704667" cy="5142584"/>
          </a:xfrm>
        </p:spPr>
        <p:txBody>
          <a:bodyPr>
            <a:normAutofit/>
          </a:bodyPr>
          <a:lstStyle/>
          <a:p>
            <a:pPr algn="just"/>
            <a:r>
              <a:rPr lang="x-none"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x-none" b="1">
                <a:latin typeface="Times New Roman" pitchFamily="18" charset="0"/>
                <a:cs typeface="Times New Roman" pitchFamily="18" charset="0"/>
              </a:rPr>
              <a:t>закона конкуренции</a:t>
            </a:r>
            <a:r>
              <a:rPr lang="x-none">
                <a:latin typeface="Times New Roman" pitchFamily="18" charset="0"/>
                <a:cs typeface="Times New Roman" pitchFamily="18" charset="0"/>
              </a:rPr>
              <a:t> на рынке труда, который является воздействующим на величину вознаграждения за труд фактором, может рассматриваться с точки зрения воротничковой принадлежности субъектов рынка труда.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В современных условиях развития отечественного рынка труда конкурентная борьба может быть и между работодателями за работников, и между работниками за рабочие места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404664"/>
            <a:ext cx="7239000" cy="6051072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труда представляет собой систему общественных отношений, отражающих уровень развития и достигнутый на данный период баланс интересов между присутствующими на рынке силами: предпринимателями, трудящимися и государством.</a:t>
            </a: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Заработная плата —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равновесия на рынке труда.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586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6134" y="571480"/>
            <a:ext cx="7704667" cy="607223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 конкурентной борьбе между работодателями за работников выигрывают те из них, которые предлагают: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-высокий уровень заработной платы;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-оптимальные эргономические условия труда;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-наиболее полный пакет социальных гарантий;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-возможности карьерного роста.</a:t>
            </a:r>
          </a:p>
          <a:p>
            <a:pPr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 конкурентной борьбе между работниками за рабочие места выигрывают те из них, которые соответствуют следующим требованиям работодателей: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-высокий уровень образования;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-наличие опыта работы;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-семейное положение;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-личные качества.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Занятость   населения  и безработица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61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одной из существенных характеристик экономики, благосостояния народа. </a:t>
            </a:r>
          </a:p>
          <a:p>
            <a:pPr marL="109728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экономическая категория, </a:t>
            </a:r>
          </a:p>
          <a:p>
            <a:pPr algn="just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занятость представляет собой совокупность отношений по поводу участия населения в трудовой деятельности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выражающая меру его включения в труд, степень удовлетворения общественных потребностей в работниках и личных потребностей, интересов в оплачиваемых рабочих местах, в получении дохода.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6527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1027583"/>
          </a:xfrm>
        </p:spPr>
        <p:txBody>
          <a:bodyPr/>
          <a:lstStyle/>
          <a:p>
            <a:r>
              <a:rPr lang="ru-RU" dirty="0"/>
              <a:t>Потребительская  корзина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1196752"/>
            <a:ext cx="7704667" cy="540060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потребительской корзиной называют определенный набор услуг и товаров, который обеспечивает полноценное проживание человека в течение года и удовлетворяет его потребности на минимально допустимом уровне.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 она имеет достаточно весомое значение, особенно при расчетах минимальной оплаты труда, других социальных выплатах, определение покупательской способности населения. Состав ПК, а также ее стоимость обновляются периодически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потребкорзины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во всех странах мира, а если сравнить ее состав в России и в цивилизованных европейских странах и Америке, то ситуация получится неутешительная. Так, В ПК Англии включено 350 товаров и услуг, Германии – 475, Штатов – 300, а в России – 156.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858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569" y="476672"/>
            <a:ext cx="7836977" cy="5703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перечня ( в РФ)  состоит из продуктов питания.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Еда – главная часть потребительской корзины. В ПК западных стран продукты составляют четвертую часть всей корзины.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Продукты питания дополняют одежда, бытовые приборы, лекарства, обувь. В третью условную группу входят всевозможные услуги, в которых также нуждается человек на протяжении одного года.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Сюда входят: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платежи по коммунальным счетам;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платежи по оплате транспорта;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походы на культурные мероприятия.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103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188640"/>
            <a:ext cx="7704667" cy="5811176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более подробном и точном изучении цифр, можно увидеть следующую картину. Для взрослого человека Правительство РФ официально отвело: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картофель – 100кг;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овощи – 115 кг;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фрукты – 60 кг;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хлеб, прочие изделия из муки – 127 кг;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мясо – 59 кг;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рыба – 18 кг.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8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548680"/>
            <a:ext cx="7704667" cy="5451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представленные данные рассчитать на суточные нормы, то можно понять, что в день человеку положено:</a:t>
            </a:r>
          </a:p>
          <a:p>
            <a:r>
              <a:rPr lang="ru-RU" dirty="0"/>
              <a:t>хлеб – 300 граммов;</a:t>
            </a:r>
          </a:p>
          <a:p>
            <a:r>
              <a:rPr lang="ru-RU" dirty="0"/>
              <a:t>картофель – 280 граммов;</a:t>
            </a:r>
          </a:p>
          <a:p>
            <a:r>
              <a:rPr lang="ru-RU" dirty="0"/>
              <a:t>молоко и молочные продукты – 80 граммов;</a:t>
            </a:r>
          </a:p>
          <a:p>
            <a:r>
              <a:rPr lang="ru-RU" dirty="0"/>
              <a:t>рыба – 50 граммов;</a:t>
            </a:r>
          </a:p>
          <a:p>
            <a:r>
              <a:rPr lang="ru-RU" dirty="0"/>
              <a:t>мясо – 160 граммов.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6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Потребительская корзина для расчёта индекса потребительских цен в </a:t>
            </a:r>
            <a:r>
              <a:rPr lang="ru-RU" dirty="0">
                <a:hlinkClick r:id="rId2" tooltip="США"/>
              </a:rPr>
              <a:t>США</a:t>
            </a:r>
            <a:r>
              <a:rPr lang="ru-RU" dirty="0"/>
              <a:t> состоит из 300 продуктов и услуг-представителей, </a:t>
            </a:r>
          </a:p>
          <a:p>
            <a:r>
              <a:rPr lang="ru-RU" dirty="0"/>
              <a:t>во </a:t>
            </a:r>
            <a:r>
              <a:rPr lang="ru-RU" dirty="0">
                <a:hlinkClick r:id="rId3" tooltip="Франция"/>
              </a:rPr>
              <a:t>Франции</a:t>
            </a:r>
            <a:r>
              <a:rPr lang="ru-RU" dirty="0"/>
              <a:t> — 250, </a:t>
            </a:r>
            <a:r>
              <a:rPr lang="ru-RU" dirty="0">
                <a:hlinkClick r:id="rId4" tooltip="Англия"/>
              </a:rPr>
              <a:t>Англии</a:t>
            </a:r>
            <a:r>
              <a:rPr lang="ru-RU" dirty="0"/>
              <a:t>— 350, </a:t>
            </a:r>
          </a:p>
          <a:p>
            <a:r>
              <a:rPr lang="ru-RU">
                <a:hlinkClick r:id="rId5" tooltip="Германия"/>
              </a:rPr>
              <a:t>Германии</a:t>
            </a:r>
            <a:r>
              <a:rPr lang="ru-RU"/>
              <a:t> — 475,</a:t>
            </a:r>
          </a:p>
          <a:p>
            <a:r>
              <a:rPr lang="ru-RU"/>
              <a:t> </a:t>
            </a:r>
            <a:r>
              <a:rPr lang="ru-RU">
                <a:hlinkClick r:id="rId6" tooltip="Россия"/>
              </a:rPr>
              <a:t>России</a:t>
            </a:r>
            <a:r>
              <a:rPr lang="ru-RU"/>
              <a:t> — 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86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620689"/>
            <a:ext cx="828092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 как 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Факторы производства"/>
              </a:rPr>
              <a:t>фактор производства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 как 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Факторы производства"/>
              </a:rPr>
              <a:t>фактор производства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выражает совокупность производственных ресурсов, созданных людьми для того, чтобы с их помощью осуществлять производство будущих экономических благ ради получения прибыли.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08596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4266B-8C02-48A6-B331-C1EAF0B3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3D80D-D664-4187-A6A4-FDB516E7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5765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191729"/>
            <a:ext cx="8610600" cy="113976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капитала</a:t>
            </a:r>
            <a:endParaRPr lang="en-US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капитала - рынок, на котором продаются финансовые ресурсы, необходимые для организации коммерческой деятельности фирм.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любая фирма могла осуществить свою коммерческую деятельность, ей нужно собрать воедино все необходимые виды ресурсов: труд, капитал, землю, предпринимательские способности. Один из этих ресурсов, а именно капитал, можно приобрести на рынке капитала.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348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06090"/>
          </a:xfrm>
        </p:spPr>
        <p:txBody>
          <a:bodyPr>
            <a:normAutofit/>
          </a:bodyPr>
          <a:lstStyle/>
          <a:p>
            <a:r>
              <a:rPr lang="ru-RU" b="1" dirty="0"/>
              <a:t>Рынок капиталов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89" y="1268761"/>
            <a:ext cx="10959605" cy="4857403"/>
          </a:xfrm>
        </p:spPr>
        <p:txBody>
          <a:bodyPr>
            <a:noAutofit/>
          </a:bodyPr>
          <a:lstStyle/>
          <a:p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капиталов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(рынок капитала) — часть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Финансовый рынок"/>
              </a:rPr>
              <a:t>финансового рынка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котором обращаются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Длинные деньги"/>
              </a:rPr>
              <a:t>длинные деньги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денежные средства со сроком обращения более года.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 капиталов происходит перераспределение свободных капиталов и их инвестирование в различные доходные финансовые активы.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59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капитала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895" y="1268761"/>
            <a:ext cx="10411326" cy="485740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капитала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рынок, на котором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результате взаимодействия спроса и предложения формируется цена капитала в форме процентного дохода.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рынка капитала: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спрос на капитал;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предложение капитала;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процентный доход.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595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en-US" sz="36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Три сегмента рынка капитала: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altLang="en-US" sz="3200" dirty="0">
                <a:latin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lang="ru-RU" altLang="en-US" sz="3200" dirty="0">
                <a:latin typeface="Times New Roman" panose="02020603050405020304" pitchFamily="18" charset="0"/>
              </a:rPr>
              <a:t> </a:t>
            </a:r>
            <a:r>
              <a:rPr lang="ru-RU" altLang="en-US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Рынок капитальных благ</a:t>
            </a:r>
            <a:r>
              <a:rPr lang="ru-RU" altLang="en-US" sz="3200" i="1" dirty="0">
                <a:latin typeface="Times New Roman" panose="02020603050405020304" pitchFamily="18" charset="0"/>
              </a:rPr>
              <a:t>, </a:t>
            </a:r>
            <a:r>
              <a:rPr lang="ru-RU" altLang="en-US" sz="3200" dirty="0">
                <a:latin typeface="Times New Roman" panose="02020603050405020304" pitchFamily="18" charset="0"/>
              </a:rPr>
              <a:t>где покупаются и продаются производственные фонды.</a:t>
            </a:r>
          </a:p>
          <a:p>
            <a:pPr>
              <a:lnSpc>
                <a:spcPct val="80000"/>
              </a:lnSpc>
              <a:buNone/>
            </a:pPr>
            <a:r>
              <a:rPr lang="ru-RU" altLang="en-US" sz="3200" dirty="0">
                <a:latin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</a:t>
            </a:r>
            <a:r>
              <a:rPr lang="ru-RU" altLang="en-US" sz="3200" dirty="0">
                <a:latin typeface="Times New Roman" panose="02020603050405020304" pitchFamily="18" charset="0"/>
              </a:rPr>
              <a:t> </a:t>
            </a:r>
            <a:r>
              <a:rPr lang="ru-RU" altLang="en-US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Рынок услуг капитала</a:t>
            </a:r>
            <a:r>
              <a:rPr lang="ru-RU" altLang="en-US" sz="3200" i="1" dirty="0">
                <a:latin typeface="Times New Roman" panose="02020603050405020304" pitchFamily="18" charset="0"/>
              </a:rPr>
              <a:t>, </a:t>
            </a:r>
            <a:r>
              <a:rPr lang="ru-RU" altLang="en-US" sz="3200" dirty="0">
                <a:latin typeface="Times New Roman" panose="02020603050405020304" pitchFamily="18" charset="0"/>
              </a:rPr>
              <a:t>где эти фонды могут быть сданы напрокат за определенную плату.</a:t>
            </a:r>
          </a:p>
          <a:p>
            <a:pPr>
              <a:lnSpc>
                <a:spcPct val="80000"/>
              </a:lnSpc>
              <a:buNone/>
            </a:pPr>
            <a:r>
              <a:rPr lang="ru-RU" altLang="en-US" sz="3200" dirty="0">
                <a:latin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  <a:r>
              <a:rPr lang="ru-RU" altLang="en-US" sz="3200" dirty="0">
                <a:latin typeface="Times New Roman" panose="02020603050405020304" pitchFamily="18" charset="0"/>
              </a:rPr>
              <a:t> </a:t>
            </a:r>
            <a:r>
              <a:rPr lang="ru-RU" altLang="en-US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Рынок заемных средств</a:t>
            </a:r>
            <a:r>
              <a:rPr lang="ru-RU" altLang="en-US" sz="3200" i="1" dirty="0">
                <a:latin typeface="Times New Roman" panose="02020603050405020304" pitchFamily="18" charset="0"/>
              </a:rPr>
              <a:t>, </a:t>
            </a:r>
            <a:r>
              <a:rPr lang="ru-RU" altLang="en-US" sz="3200" dirty="0">
                <a:latin typeface="Times New Roman" panose="02020603050405020304" pitchFamily="18" charset="0"/>
              </a:rPr>
              <a:t>или</a:t>
            </a:r>
            <a:r>
              <a:rPr lang="ru-RU" altLang="en-US" sz="3200" i="1" dirty="0">
                <a:latin typeface="Times New Roman" panose="02020603050405020304" pitchFamily="18" charset="0"/>
              </a:rPr>
              <a:t> </a:t>
            </a:r>
            <a:r>
              <a:rPr lang="ru-RU" altLang="en-US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ссудного капитала</a:t>
            </a:r>
            <a:r>
              <a:rPr lang="ru-RU" altLang="en-US" sz="3200" i="1" dirty="0">
                <a:latin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910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03389" y="309716"/>
            <a:ext cx="8785225" cy="635937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sz="2000" dirty="0"/>
              <a:t>		</a:t>
            </a:r>
            <a:r>
              <a:rPr lang="ru-RU" altLang="en-US" sz="2400" b="1" u="sng" dirty="0">
                <a:latin typeface="Times New Roman" panose="02020603050405020304" pitchFamily="18" charset="0"/>
              </a:rPr>
              <a:t>Равновесие на рынке услуг физического капитала.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Спрос на услуги капитала 						уравновешивается с 							предложением услуг капитала 					при рентной оценке </a:t>
            </a:r>
            <a:r>
              <a:rPr lang="en-US" altLang="en-US" sz="2400" dirty="0">
                <a:latin typeface="Times New Roman" panose="02020603050405020304" pitchFamily="18" charset="0"/>
              </a:rPr>
              <a:t>RE</a:t>
            </a:r>
            <a:r>
              <a:rPr lang="ru-RU" altLang="en-US" sz="2400" dirty="0">
                <a:latin typeface="Times New Roman" panose="02020603050405020304" pitchFamily="18" charset="0"/>
              </a:rPr>
              <a:t>. 						Любые сдвиги кривых </a:t>
            </a:r>
            <a:r>
              <a:rPr lang="en-US" altLang="en-US" sz="2400" i="1" dirty="0">
                <a:latin typeface="Times New Roman" panose="02020603050405020304" pitchFamily="18" charset="0"/>
              </a:rPr>
              <a:t>SK </a:t>
            </a:r>
            <a:r>
              <a:rPr lang="ru-RU" altLang="en-US" sz="2400" dirty="0">
                <a:latin typeface="Times New Roman" panose="02020603050405020304" pitchFamily="18" charset="0"/>
              </a:rPr>
              <a:t>и 						</a:t>
            </a:r>
            <a:r>
              <a:rPr lang="en-US" altLang="en-US" sz="2400" i="1" dirty="0">
                <a:latin typeface="Times New Roman" panose="02020603050405020304" pitchFamily="18" charset="0"/>
              </a:rPr>
              <a:t>DK </a:t>
            </a:r>
            <a:r>
              <a:rPr lang="ru-RU" altLang="en-US" sz="2400" dirty="0">
                <a:latin typeface="Times New Roman" panose="02020603050405020304" pitchFamily="18" charset="0"/>
              </a:rPr>
              <a:t>под воздействием 						изменений в технологии, 						потребительских вкусов и 						предпочтений и т. д. изменят 					уровень равновесной рентной 					оценки на рынке услуг 						капитала. </a:t>
            </a:r>
          </a:p>
          <a:p>
            <a:pPr>
              <a:buFontTx/>
              <a:buNone/>
            </a:pPr>
            <a:endParaRPr lang="ru-RU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1844676"/>
            <a:ext cx="4599141" cy="437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257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6194" y="228600"/>
            <a:ext cx="11149779" cy="838200"/>
          </a:xfrm>
        </p:spPr>
        <p:txBody>
          <a:bodyPr>
            <a:noAutofit/>
          </a:bodyPr>
          <a:lstStyle/>
          <a:p>
            <a:r>
              <a:rPr lang="ru-RU" altLang="en-US" sz="2400" u="sng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Спрос и предложение на рынке заемных средств (ссудного капитала). Реальные и  денежные теории процента.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03389" y="1196976"/>
            <a:ext cx="8785225" cy="547211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dirty="0"/>
              <a:t>		</a:t>
            </a:r>
            <a:r>
              <a:rPr lang="ru-RU" altLang="en-US" sz="2400" b="1" u="sng" dirty="0">
                <a:latin typeface="Times New Roman" panose="02020603050405020304" pitchFamily="18" charset="0"/>
              </a:rPr>
              <a:t>Спрос на рынке заемных средств (ссудного капитала)</a:t>
            </a:r>
          </a:p>
          <a:p>
            <a:pPr>
              <a:buFontTx/>
              <a:buNone/>
            </a:pPr>
            <a:r>
              <a:rPr lang="ru-RU" altLang="en-US" sz="2400" dirty="0"/>
              <a:t>						 </a:t>
            </a:r>
            <a:r>
              <a:rPr lang="ru-RU" altLang="en-US" sz="2400" dirty="0">
                <a:latin typeface="Times New Roman" panose="02020603050405020304" pitchFamily="18" charset="0"/>
              </a:rPr>
              <a:t>На оси абсцисс - заемные 						средства, или</a:t>
            </a:r>
            <a:r>
              <a:rPr lang="ru-RU" altLang="en-US" sz="2400" b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инвестиции в 					денежных единицах. На оси 					ординат - норма дохода от 						инвестиций, в процентах.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	Спрос на рынке заемных 						средств определяется 						потребностью бизнеса в 						приобретении физического 						капитала для осуществления 					инвестиционных проектов.</a:t>
            </a:r>
            <a:r>
              <a:rPr lang="ru-RU" altLang="en-US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7" y="1989139"/>
            <a:ext cx="4925961" cy="44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87328"/>
      </p:ext>
    </p:extLst>
  </p:cSld>
  <p:clrMapOvr>
    <a:masterClrMapping/>
  </p:clrMapOvr>
  <p:transition>
    <p:sndAc>
      <p:stSnd>
        <p:snd r:embed="rId2" name="cashreg.wav"/>
      </p:stSnd>
    </p:sndAc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48581" y="312073"/>
            <a:ext cx="8789219" cy="62214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dirty="0"/>
              <a:t>		 </a:t>
            </a:r>
            <a:r>
              <a:rPr lang="ru-RU" altLang="en-US" sz="2400" dirty="0">
                <a:latin typeface="Times New Roman" panose="02020603050405020304" pitchFamily="18" charset="0"/>
              </a:rPr>
              <a:t>		 </a:t>
            </a:r>
            <a:r>
              <a:rPr lang="ru-RU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Предложение на рынке заемных средств.</a:t>
            </a:r>
            <a:r>
              <a:rPr lang="ru-RU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	 На оси абсцисс - 							величина сбережений, 						или величина заемных 						средств в денежных 							единицах. На оси 							ординат - предельные 						издержки упущенных 						возможностей, или цена 						отказа от текущего 							потребления сбережений.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023420"/>
            <a:ext cx="5355253" cy="36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8138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560440"/>
            <a:ext cx="8785225" cy="60372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en-US" sz="1800" dirty="0"/>
              <a:t>		 </a:t>
            </a:r>
            <a:r>
              <a:rPr lang="ru-RU" altLang="en-US" sz="2400" dirty="0">
                <a:latin typeface="Times New Roman" panose="02020603050405020304" pitchFamily="18" charset="0"/>
              </a:rPr>
              <a:t>Отношение отрезков </a:t>
            </a:r>
            <a:r>
              <a:rPr lang="ru-RU" altLang="en-US" sz="2400" i="1" dirty="0">
                <a:latin typeface="Times New Roman" panose="02020603050405020304" pitchFamily="18" charset="0"/>
              </a:rPr>
              <a:t>	     </a:t>
            </a:r>
            <a:r>
              <a:rPr lang="ru-RU" altLang="en-US" sz="2400" dirty="0">
                <a:latin typeface="Times New Roman" panose="02020603050405020304" pitchFamily="18" charset="0"/>
              </a:rPr>
              <a:t>показывает предельную норму временного предпочтения, равную 1,2/1. Оно будет еще выше, если мы сравним отрезки </a:t>
            </a:r>
            <a:r>
              <a:rPr lang="en-US" altLang="en-US" sz="2400" i="1" dirty="0">
                <a:latin typeface="Times New Roman" panose="02020603050405020304" pitchFamily="18" charset="0"/>
              </a:rPr>
              <a:t>ED </a:t>
            </a:r>
            <a:r>
              <a:rPr lang="ru-RU" altLang="en-US" sz="2400" dirty="0">
                <a:latin typeface="Times New Roman" panose="02020603050405020304" pitchFamily="18" charset="0"/>
              </a:rPr>
              <a:t>и </a:t>
            </a:r>
            <a:r>
              <a:rPr lang="en-US" altLang="en-US" sz="2400" i="1" dirty="0">
                <a:latin typeface="Times New Roman" panose="02020603050405020304" pitchFamily="18" charset="0"/>
              </a:rPr>
              <a:t>DC </a:t>
            </a:r>
            <a:r>
              <a:rPr lang="ru-RU" altLang="en-US" sz="2400" dirty="0">
                <a:latin typeface="Times New Roman" panose="02020603050405020304" pitchFamily="18" charset="0"/>
              </a:rPr>
              <a:t>на более крутом участке кривой безразличия: 2/1.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</a:rPr>
              <a:t>	</a:t>
            </a:r>
            <a:r>
              <a:rPr lang="ru-RU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Процент как равновесная цена на рынке заемных средств.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en-US" sz="2000" dirty="0">
                <a:latin typeface="Times New Roman" panose="02020603050405020304" pitchFamily="18" charset="0"/>
              </a:rPr>
              <a:t>						</a:t>
            </a:r>
            <a:r>
              <a:rPr lang="ru-RU" altLang="en-US" sz="2400" dirty="0">
                <a:latin typeface="Times New Roman" panose="02020603050405020304" pitchFamily="18" charset="0"/>
              </a:rPr>
              <a:t>В точке пересечения кривых 					</a:t>
            </a:r>
            <a:r>
              <a:rPr lang="en-US" altLang="en-US" sz="2400" i="1" dirty="0">
                <a:latin typeface="Times New Roman" panose="02020603050405020304" pitchFamily="18" charset="0"/>
              </a:rPr>
              <a:t>D</a:t>
            </a:r>
            <a:r>
              <a:rPr lang="en-US" altLang="en-US" sz="12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и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12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устанавливается 						равновесие на рынке ссудного 					капитала (инвестиционных 						средств), </a:t>
            </a:r>
            <a:r>
              <a:rPr lang="en-US" altLang="en-US" sz="2400" i="1" dirty="0">
                <a:latin typeface="Times New Roman" panose="02020603050405020304" pitchFamily="18" charset="0"/>
              </a:rPr>
              <a:t>D</a:t>
            </a:r>
            <a:r>
              <a:rPr lang="en-US" altLang="en-US" sz="12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 = S</a:t>
            </a:r>
            <a:r>
              <a:rPr lang="en-US" altLang="en-US" sz="12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.</a:t>
            </a:r>
            <a:r>
              <a:rPr lang="ru-RU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В точке </a:t>
            </a:r>
            <a:r>
              <a:rPr lang="ru-RU" altLang="en-US" sz="2400" i="1" dirty="0">
                <a:latin typeface="Times New Roman" panose="02020603050405020304" pitchFamily="18" charset="0"/>
              </a:rPr>
              <a:t>Е 					</a:t>
            </a:r>
            <a:r>
              <a:rPr lang="ru-RU" altLang="en-US" sz="2400" dirty="0">
                <a:latin typeface="Times New Roman" panose="02020603050405020304" pitchFamily="18" charset="0"/>
              </a:rPr>
              <a:t>происходит совпадение нормы 					дохода ссудного капитала 						(нормы доход а от инвестиций 					и нормы временного 						предпочтения).</a:t>
            </a:r>
            <a:endParaRPr lang="ru-RU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18188" y="1052513"/>
          <a:ext cx="409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Формула" r:id="rId4" imgW="279279" imgH="393529" progId="Equation.3">
                  <p:embed/>
                </p:oleObj>
              </mc:Choice>
              <mc:Fallback>
                <p:oleObj name="Формула" r:id="rId4" imgW="279279" imgH="393529" progId="Equation.3">
                  <p:embed/>
                  <p:pic>
                    <p:nvPicPr>
                      <p:cNvPr id="2765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1052513"/>
                        <a:ext cx="4095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1" y="2639961"/>
            <a:ext cx="4837471" cy="4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64929"/>
      </p:ext>
    </p:extLst>
  </p:cSld>
  <p:clrMapOvr>
    <a:masterClrMapping/>
  </p:clrMapOvr>
  <p:transition>
    <p:sndAc>
      <p:stSnd>
        <p:snd r:embed="rId3" name="coin.wav"/>
      </p:stSnd>
    </p:sndAc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03389" y="398206"/>
            <a:ext cx="8785225" cy="62708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/>
              <a:t>		</a:t>
            </a:r>
            <a:r>
              <a:rPr lang="ru-RU" altLang="en-US" sz="2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Ставкой (нормой) процента</a:t>
            </a:r>
            <a:r>
              <a:rPr lang="ru-RU" altLang="en-US" sz="2200" b="1" dirty="0">
                <a:latin typeface="Times New Roman" panose="02020603050405020304" pitchFamily="18" charset="0"/>
              </a:rPr>
              <a:t> </a:t>
            </a:r>
            <a:r>
              <a:rPr lang="ru-RU" altLang="en-US" sz="2200" dirty="0">
                <a:latin typeface="Times New Roman" panose="02020603050405020304" pitchFamily="18" charset="0"/>
              </a:rPr>
              <a:t>называется отношение дохода, полученного от предоставления в</a:t>
            </a:r>
            <a:r>
              <a:rPr lang="ru-RU" altLang="en-US" sz="2200" i="1" dirty="0">
                <a:latin typeface="Times New Roman" panose="02020603050405020304" pitchFamily="18" charset="0"/>
              </a:rPr>
              <a:t> </a:t>
            </a:r>
            <a:r>
              <a:rPr lang="ru-RU" altLang="en-US" sz="2200" dirty="0">
                <a:latin typeface="Times New Roman" panose="02020603050405020304" pitchFamily="18" charset="0"/>
              </a:rPr>
              <a:t>ссуду капитала, к величине ссужаемого капитала, выраженное в процентах.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ru-RU" altLang="en-US" sz="22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Реальная и денежная теория процента.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		Классическая “реальная” теория предполагает, что единственными переменными, которые воздействуют на норму процента даже в краткосрочном аспекте, являются инвестиции и сбережения.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		В  денежной теории, разработанной Дж. М. </a:t>
            </a:r>
            <a:r>
              <a:rPr lang="ru-RU" altLang="en-US" sz="2200" dirty="0" err="1">
                <a:latin typeface="Times New Roman" panose="02020603050405020304" pitchFamily="18" charset="0"/>
              </a:rPr>
              <a:t>Кейнсом</a:t>
            </a:r>
            <a:r>
              <a:rPr lang="ru-RU" altLang="en-US" sz="2200" dirty="0">
                <a:latin typeface="Times New Roman" panose="02020603050405020304" pitchFamily="18" charset="0"/>
              </a:rPr>
              <a:t>, норма процента определяется в качестве вознаграждения за расставание с ликвидностью.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		 Реальная теория процента определяет норму процента применительно к рынку товаров, а денежная теория определяет ее либо для рынка ценных бумаг, либо для кредитного рынка (рынка заемных средств).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200" dirty="0">
                <a:latin typeface="Times New Roman" panose="02020603050405020304" pitchFamily="18" charset="0"/>
              </a:rPr>
              <a:t>		В зависимости от того, какой из видов рынка капитала, а также рынка благ и рынка ценных бумаг исследуется, акцент будет делаться на реальных или на денежных теориях процента.</a:t>
            </a:r>
            <a:endParaRPr lang="ru-RU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9031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ru-RU" dirty="0"/>
              <a:t>.1. </a:t>
            </a:r>
            <a:r>
              <a:rPr lang="ru-RU" b="1" dirty="0"/>
              <a:t>Капитал как инвестиционный ресурс: особенности его привлечения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345" y="1090864"/>
            <a:ext cx="11457710" cy="5517753"/>
          </a:xfrm>
        </p:spPr>
        <p:txBody>
          <a:bodyPr>
            <a:normAutofit/>
          </a:bodyPr>
          <a:lstStyle/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Капита́л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(от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Латинский язык"/>
              </a:rPr>
              <a:t>лат.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capitalis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главный, доминирующий, основной) — совокупность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Имущество"/>
              </a:rPr>
              <a:t>имущества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используемого для получения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Прибыль"/>
              </a:rPr>
              <a:t>прибыли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Собственный капитал"/>
              </a:rPr>
              <a:t>Собственный капитал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разница между стоимостью активов компании и суммой её обязательств. Обычно эта величина формируется за счёт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Уставный фонд"/>
              </a:rPr>
              <a:t>уставного капитала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(взноса владельцев компании), добавочного капитала (переоценка имущества, эмиссионный доход), нераспределённой прибыли и резервов (формирующихся из прибыли).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25669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74" y="228600"/>
            <a:ext cx="11244826" cy="838200"/>
          </a:xfrm>
        </p:spPr>
        <p:txBody>
          <a:bodyPr/>
          <a:lstStyle/>
          <a:p>
            <a:r>
              <a:rPr lang="ru-RU" altLang="en-US" sz="2000" dirty="0">
                <a:latin typeface="Times New Roman" panose="02020603050405020304" pitchFamily="18" charset="0"/>
              </a:rPr>
              <a:t>Факторы, определяющие сдвиги кривых спроса и предложения на рынке заемных средств</a:t>
            </a:r>
            <a:r>
              <a:rPr lang="ru-RU" alt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196976"/>
            <a:ext cx="8964613" cy="547211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dirty="0"/>
              <a:t>		</a:t>
            </a:r>
            <a:r>
              <a:rPr lang="ru-RU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Смещение кривой спроса на заемные средства</a:t>
            </a:r>
          </a:p>
          <a:p>
            <a:pPr>
              <a:buFontTx/>
              <a:buNone/>
            </a:pPr>
            <a:r>
              <a:rPr lang="ru-RU" altLang="en-US" sz="2400" dirty="0"/>
              <a:t>						</a:t>
            </a:r>
            <a:r>
              <a:rPr lang="ru-RU" altLang="en-US" sz="24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Факторы смещения спроса на</a:t>
            </a:r>
            <a:r>
              <a:rPr lang="ru-RU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					</a:t>
            </a:r>
            <a:r>
              <a:rPr lang="ru-RU" altLang="en-US" sz="24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ссудный капитал, </a:t>
            </a:r>
            <a:r>
              <a:rPr lang="ru-RU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						</a:t>
            </a:r>
            <a:r>
              <a:rPr lang="ru-RU" altLang="en-US" sz="24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отражаемого кривой</a:t>
            </a:r>
            <a:r>
              <a:rPr lang="ru-RU" altLang="en-US" sz="2400" u="sng" dirty="0">
                <a:latin typeface="Times New Roman" panose="02020603050405020304" pitchFamily="18" charset="0"/>
              </a:rPr>
              <a:t> </a:t>
            </a:r>
            <a:r>
              <a:rPr lang="en-US" altLang="en-US" sz="2400" i="1" u="sng" dirty="0">
                <a:latin typeface="Times New Roman" panose="02020603050405020304" pitchFamily="18" charset="0"/>
              </a:rPr>
              <a:t>D</a:t>
            </a:r>
            <a:r>
              <a:rPr lang="en-US" altLang="en-US" sz="1200" i="1" u="sng" dirty="0">
                <a:latin typeface="Times New Roman" panose="02020603050405020304" pitchFamily="18" charset="0"/>
              </a:rPr>
              <a:t>K</a:t>
            </a:r>
            <a:r>
              <a:rPr lang="ru-RU" altLang="en-US" sz="2400" u="sng" dirty="0">
                <a:latin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lang="ru-RU" altLang="en-US" sz="2400" dirty="0">
                <a:latin typeface="Times New Roman" panose="02020603050405020304" pitchFamily="18" charset="0"/>
              </a:rPr>
              <a:t> Сдвиг спроса может 						произойти из-за уменьшения 					или увеличения предельной 					производительности 						физического капитала, который и приобретается фирмами посредством рынка заемных средств. 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</a:t>
            </a:r>
            <a:r>
              <a:rPr lang="ru-RU" altLang="en-US" sz="2400" dirty="0">
                <a:latin typeface="Times New Roman" panose="02020603050405020304" pitchFamily="18" charset="0"/>
              </a:rPr>
              <a:t>Допустим, произошло повышение предельной производительности капитала. Тогда кривая </a:t>
            </a:r>
            <a:r>
              <a:rPr lang="en-US" altLang="en-US" sz="2400" i="1" dirty="0">
                <a:latin typeface="Times New Roman" panose="02020603050405020304" pitchFamily="18" charset="0"/>
              </a:rPr>
              <a:t>DK </a:t>
            </a:r>
            <a:r>
              <a:rPr lang="ru-RU" altLang="en-US" sz="2400" dirty="0">
                <a:latin typeface="Times New Roman" panose="02020603050405020304" pitchFamily="18" charset="0"/>
              </a:rPr>
              <a:t>сместится вверх-вправо, в положение </a:t>
            </a:r>
            <a:endParaRPr lang="ru-RU" altLang="en-US" sz="2400" dirty="0"/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591175" y="5932488"/>
          <a:ext cx="431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Формула" r:id="rId4" imgW="266469" imgH="241091" progId="Equation.3">
                  <p:embed/>
                </p:oleObj>
              </mc:Choice>
              <mc:Fallback>
                <p:oleObj name="Формула" r:id="rId4" imgW="266469" imgH="241091" progId="Equation.3">
                  <p:embed/>
                  <p:pic>
                    <p:nvPicPr>
                      <p:cNvPr id="3072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932488"/>
                        <a:ext cx="431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19" y="1607574"/>
            <a:ext cx="4182245" cy="286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92762"/>
      </p:ext>
    </p:extLst>
  </p:cSld>
  <p:clrMapOvr>
    <a:masterClrMapping/>
  </p:clrMapOvr>
  <p:transition>
    <p:sndAc>
      <p:stSnd>
        <p:snd r:embed="rId3" name="cashreg.wav"/>
      </p:stSnd>
    </p:sndAc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671" y="353962"/>
            <a:ext cx="10825316" cy="63151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</a:rPr>
              <a:t>		</a:t>
            </a:r>
            <a:r>
              <a:rPr lang="ru-RU" altLang="en-US" sz="2400" dirty="0">
                <a:latin typeface="Times New Roman" panose="02020603050405020304" pitchFamily="18" charset="0"/>
              </a:rPr>
              <a:t>Происходящий рост предельной производительности капитала показывает, что при объеме заемных средств, равном </a:t>
            </a:r>
            <a:r>
              <a:rPr lang="ru-RU" altLang="en-US" sz="2400" i="1" dirty="0">
                <a:latin typeface="Times New Roman" panose="02020603050405020304" pitchFamily="18" charset="0"/>
              </a:rPr>
              <a:t>К0 </a:t>
            </a:r>
            <a:r>
              <a:rPr lang="ru-RU" altLang="en-US" sz="2400" dirty="0">
                <a:latin typeface="Times New Roman" panose="02020603050405020304" pitchFamily="18" charset="0"/>
              </a:rPr>
              <a:t>ему соответствует ставка процента </a:t>
            </a:r>
            <a:r>
              <a:rPr lang="en-US" altLang="en-US" sz="2400" i="1" dirty="0">
                <a:latin typeface="Times New Roman" panose="02020603050405020304" pitchFamily="18" charset="0"/>
              </a:rPr>
              <a:t>r0</a:t>
            </a:r>
            <a:r>
              <a:rPr lang="ru-RU" altLang="en-US" sz="2400" dirty="0">
                <a:latin typeface="Times New Roman" panose="02020603050405020304" pitchFamily="18" charset="0"/>
              </a:rPr>
              <a:t>, а при объеме </a:t>
            </a:r>
            <a:r>
              <a:rPr lang="ru-RU" altLang="en-US" sz="2400" i="1" dirty="0">
                <a:latin typeface="Times New Roman" panose="02020603050405020304" pitchFamily="18" charset="0"/>
              </a:rPr>
              <a:t>К1 </a:t>
            </a:r>
            <a:r>
              <a:rPr lang="ru-RU" altLang="en-US" sz="2400" dirty="0">
                <a:latin typeface="Times New Roman" panose="02020603050405020304" pitchFamily="18" charset="0"/>
              </a:rPr>
              <a:t>процентная ставка выросла до </a:t>
            </a:r>
            <a:r>
              <a:rPr lang="en-US" altLang="en-US" sz="2400" i="1" dirty="0">
                <a:latin typeface="Times New Roman" panose="02020603050405020304" pitchFamily="18" charset="0"/>
              </a:rPr>
              <a:t>r1</a:t>
            </a:r>
            <a:r>
              <a:rPr lang="ru-RU" altLang="en-US" sz="2400" dirty="0">
                <a:latin typeface="Times New Roman" panose="02020603050405020304" pitchFamily="18" charset="0"/>
              </a:rPr>
              <a:t>. НТП может выражаться и во внедрении капиталосберегающих технологий. Тогда кривая спроса 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DK  </a:t>
            </a:r>
            <a:r>
              <a:rPr lang="ru-RU" altLang="en-US" sz="2400" dirty="0">
                <a:latin typeface="Times New Roman" panose="02020603050405020304" pitchFamily="18" charset="0"/>
              </a:rPr>
              <a:t>сместится вниз-влево, в положение </a:t>
            </a:r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ru-RU" altLang="en-US" sz="2400" dirty="0">
                <a:latin typeface="Times New Roman" panose="02020603050405020304" pitchFamily="18" charset="0"/>
              </a:rPr>
              <a:t>и при объеме </a:t>
            </a:r>
            <a:r>
              <a:rPr lang="ru-RU" altLang="en-US" sz="2400" i="1" dirty="0">
                <a:latin typeface="Times New Roman" panose="02020603050405020304" pitchFamily="18" charset="0"/>
              </a:rPr>
              <a:t>К2 </a:t>
            </a:r>
            <a:r>
              <a:rPr lang="ru-RU" altLang="en-US" sz="2400" dirty="0">
                <a:latin typeface="Times New Roman" panose="02020603050405020304" pitchFamily="18" charset="0"/>
              </a:rPr>
              <a:t>ставка процента снизится до </a:t>
            </a:r>
            <a:r>
              <a:rPr lang="en-US" altLang="en-US" sz="2400" i="1" dirty="0">
                <a:latin typeface="Times New Roman" panose="02020603050405020304" pitchFamily="18" charset="0"/>
              </a:rPr>
              <a:t>r2</a:t>
            </a:r>
            <a:r>
              <a:rPr lang="ru-RU" alt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</a:t>
            </a:r>
            <a:r>
              <a:rPr lang="ru-RU" altLang="en-US" sz="2400" dirty="0">
                <a:latin typeface="Times New Roman" panose="02020603050405020304" pitchFamily="18" charset="0"/>
              </a:rPr>
              <a:t> Сдвиг спроса на капитал может происходить из-за изменений во вкусах и предпочтениях потребителей.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  <a:r>
              <a:rPr lang="ru-RU" altLang="en-US" sz="2400" dirty="0">
                <a:latin typeface="Times New Roman" panose="02020603050405020304" pitchFamily="18" charset="0"/>
              </a:rPr>
              <a:t> Инфляция и инфляционные ожидания также воздействуют на сдвиг кривой </a:t>
            </a:r>
            <a:r>
              <a:rPr lang="en-US" altLang="en-US" sz="2400" i="1" dirty="0">
                <a:latin typeface="Times New Roman" panose="02020603050405020304" pitchFamily="18" charset="0"/>
              </a:rPr>
              <a:t>DK</a:t>
            </a:r>
            <a:r>
              <a:rPr lang="ru-RU" altLang="en-US" sz="2400" i="1" dirty="0">
                <a:latin typeface="Times New Roman" panose="02020603050405020304" pitchFamily="18" charset="0"/>
              </a:rPr>
              <a:t> - </a:t>
            </a:r>
            <a:r>
              <a:rPr lang="ru-RU" altLang="en-US" sz="2400" dirty="0">
                <a:latin typeface="Times New Roman" panose="02020603050405020304" pitchFamily="18" charset="0"/>
              </a:rPr>
              <a:t>спрос на заемные средства при инфляции должен возрасти, причем  спрос преимущественно на рынке краткосрочных ссуд.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Предприниматель, беря денежные средства взаймы, рассчитывает на инфляционное повышение цен на свою продукцию и рост прибылей. Кроме того, отдавать долг он рассчитывает обесценивающимися деньгами. В результате кривая </a:t>
            </a:r>
            <a:r>
              <a:rPr lang="en-US" altLang="en-US" sz="2400" i="1" dirty="0">
                <a:latin typeface="Times New Roman" panose="02020603050405020304" pitchFamily="18" charset="0"/>
              </a:rPr>
              <a:t>DK </a:t>
            </a:r>
            <a:r>
              <a:rPr lang="ru-RU" altLang="en-US" sz="2400" dirty="0">
                <a:latin typeface="Times New Roman" panose="02020603050405020304" pitchFamily="18" charset="0"/>
              </a:rPr>
              <a:t>смещается вверх и происходит рост ставки процента. </a:t>
            </a:r>
            <a:r>
              <a:rPr lang="ru-RU" altLang="en-US" sz="2400" dirty="0"/>
              <a:t> 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673850" y="2636838"/>
          <a:ext cx="500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Формула" r:id="rId4" imgW="279279" imgH="241195" progId="Equation.3">
                  <p:embed/>
                </p:oleObj>
              </mc:Choice>
              <mc:Fallback>
                <p:oleObj name="Формула" r:id="rId4" imgW="279279" imgH="241195" progId="Equation.3">
                  <p:embed/>
                  <p:pic>
                    <p:nvPicPr>
                      <p:cNvPr id="3277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2636838"/>
                        <a:ext cx="500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818811"/>
      </p:ext>
    </p:extLst>
  </p:cSld>
  <p:clrMapOvr>
    <a:masterClrMapping/>
  </p:clrMapOvr>
  <p:transition>
    <p:sndAc>
      <p:stSnd>
        <p:snd r:embed="rId3" name="coin.wav"/>
      </p:stSnd>
    </p:sndAc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52169" y="368710"/>
            <a:ext cx="10486102" cy="6300379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dirty="0"/>
              <a:t>		</a:t>
            </a:r>
          </a:p>
          <a:p>
            <a:pPr>
              <a:buFontTx/>
              <a:buNone/>
            </a:pPr>
            <a:endParaRPr lang="ru-RU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</a:t>
            </a:r>
            <a:r>
              <a:rPr lang="ru-RU" altLang="en-US" sz="2400" dirty="0">
                <a:latin typeface="Times New Roman" panose="02020603050405020304" pitchFamily="18" charset="0"/>
              </a:rPr>
              <a:t> Сдвиги в спросе на ссудный капитал могут происходить из-за изменений в налоговом законодательстве. 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Например, рост ставок налога на прибыль корпораций смещают кривую спроса на капитал вниз-влево, так как ослабляются стимулы к инвестированию. И, наоборот, снижение налоговых ставок и введение налоговых льгот сместят кривую спроса на капитал в правостороннем направлении.</a:t>
            </a:r>
          </a:p>
          <a:p>
            <a:pPr>
              <a:buFontTx/>
              <a:buNone/>
            </a:pPr>
            <a:r>
              <a:rPr lang="ru-RU" alt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489985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545690"/>
            <a:ext cx="8785225" cy="6123399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dirty="0"/>
              <a:t>		</a:t>
            </a:r>
            <a:r>
              <a:rPr lang="ru-RU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Смещение кривой предложения заемных средств (предложение сбережений)</a:t>
            </a:r>
          </a:p>
          <a:p>
            <a:pPr>
              <a:buFontTx/>
              <a:buNone/>
            </a:pPr>
            <a:r>
              <a:rPr lang="ru-RU" altLang="en-US" sz="2400" dirty="0">
                <a:solidFill>
                  <a:schemeClr val="tx2"/>
                </a:solidFill>
              </a:rPr>
              <a:t>				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lang="ru-RU" altLang="en-US" sz="2400" dirty="0">
                <a:latin typeface="Times New Roman" panose="02020603050405020304" pitchFamily="18" charset="0"/>
              </a:rPr>
              <a:t> На предложение заемных 					средств, или сбережений 						влияет фактор инфляции. 						Происходит сдвиг влево-вверх 					кривой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12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в положение 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	так, что величине 							предложения заемных средств 					</a:t>
            </a:r>
            <a:r>
              <a:rPr lang="ru-RU" altLang="en-US" sz="2400" i="1" dirty="0">
                <a:latin typeface="Times New Roman" panose="02020603050405020304" pitchFamily="18" charset="0"/>
              </a:rPr>
              <a:t>К</a:t>
            </a:r>
            <a:r>
              <a:rPr lang="ru-RU" altLang="en-US" sz="1200" i="1" dirty="0">
                <a:latin typeface="Times New Roman" panose="02020603050405020304" pitchFamily="18" charset="0"/>
              </a:rPr>
              <a:t>1</a:t>
            </a:r>
            <a:r>
              <a:rPr lang="ru-RU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соответствует более 						высокая ставка процента </a:t>
            </a:r>
            <a:r>
              <a:rPr lang="en-US" altLang="en-US" sz="2400" i="1" dirty="0">
                <a:latin typeface="Times New Roman" panose="02020603050405020304" pitchFamily="18" charset="0"/>
              </a:rPr>
              <a:t>r</a:t>
            </a:r>
            <a:r>
              <a:rPr lang="ru-RU" altLang="en-US" sz="1200" i="1" dirty="0">
                <a:latin typeface="Times New Roman" panose="02020603050405020304" pitchFamily="18" charset="0"/>
              </a:rPr>
              <a:t>1</a:t>
            </a:r>
            <a:r>
              <a:rPr lang="ru-RU" altLang="en-US" sz="2400" dirty="0">
                <a:latin typeface="Times New Roman" panose="02020603050405020304" pitchFamily="18" charset="0"/>
              </a:rPr>
              <a:t> </a:t>
            </a:r>
            <a:endParaRPr lang="ru-RU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358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637713" y="3500438"/>
          <a:ext cx="4778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Формула" r:id="rId4" imgW="228600" imgH="241300" progId="Equation.3">
                  <p:embed/>
                </p:oleObj>
              </mc:Choice>
              <mc:Fallback>
                <p:oleObj name="Формула" r:id="rId4" imgW="228600" imgH="241300" progId="Equation.3">
                  <p:embed/>
                  <p:pic>
                    <p:nvPicPr>
                      <p:cNvPr id="3584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713" y="3500438"/>
                        <a:ext cx="4778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" y="1533832"/>
            <a:ext cx="4572205" cy="43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11110"/>
      </p:ext>
    </p:extLst>
  </p:cSld>
  <p:clrMapOvr>
    <a:masterClrMapping/>
  </p:clrMapOvr>
  <p:transition>
    <p:sndAc>
      <p:stSnd>
        <p:snd r:embed="rId3" name="coin.wav"/>
      </p:stSnd>
    </p:sndAc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433" y="501446"/>
            <a:ext cx="11135032" cy="6167644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/>
              <a:t>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</a:t>
            </a:r>
            <a:r>
              <a:rPr lang="ru-RU" altLang="en-US" sz="2400" dirty="0">
                <a:latin typeface="Times New Roman" panose="02020603050405020304" pitchFamily="18" charset="0"/>
              </a:rPr>
              <a:t> Смещение кривой предложения сбережений будет зависеть от фазы деловой активности, в которой находится экономика (спад или подъем). При прочих равных условиях, в фазе спада люди стремятся больше сберегать, нежели тратить. Следовательно, кривая предложения заемных средств сместится в правостороннем направлении, в положение        . Обратная ситуация - в фазе подъема сдвиг кривой предложения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1200" i="1" dirty="0">
                <a:latin typeface="Times New Roman" panose="02020603050405020304" pitchFamily="18" charset="0"/>
              </a:rPr>
              <a:t>K</a:t>
            </a:r>
            <a:r>
              <a:rPr lang="ru-RU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в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положение </a:t>
            </a:r>
            <a:r>
              <a:rPr lang="ru-RU" altLang="en-US" sz="2400" i="1" dirty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(при объеме капитала </a:t>
            </a:r>
            <a:r>
              <a:rPr lang="ru-RU" altLang="en-US" sz="2400" i="1" dirty="0">
                <a:latin typeface="Times New Roman" panose="02020603050405020304" pitchFamily="18" charset="0"/>
              </a:rPr>
              <a:t>К</a:t>
            </a:r>
            <a:r>
              <a:rPr lang="ru-RU" altLang="en-US" sz="1200" i="1" dirty="0">
                <a:latin typeface="Times New Roman" panose="02020603050405020304" pitchFamily="18" charset="0"/>
              </a:rPr>
              <a:t>0 </a:t>
            </a:r>
            <a:r>
              <a:rPr lang="ru-RU" altLang="en-US" sz="2400" dirty="0">
                <a:latin typeface="Times New Roman" panose="02020603050405020304" pitchFamily="18" charset="0"/>
              </a:rPr>
              <a:t>ставка процента составит </a:t>
            </a:r>
            <a:r>
              <a:rPr lang="en-US" altLang="en-US" sz="2400" i="1" dirty="0">
                <a:latin typeface="Times New Roman" panose="02020603050405020304" pitchFamily="18" charset="0"/>
              </a:rPr>
              <a:t>r</a:t>
            </a:r>
            <a:r>
              <a:rPr lang="ru-RU" altLang="en-US" sz="1200" i="1" dirty="0">
                <a:latin typeface="Times New Roman" panose="02020603050405020304" pitchFamily="18" charset="0"/>
              </a:rPr>
              <a:t>1</a:t>
            </a:r>
            <a:r>
              <a:rPr lang="ru-RU" altLang="en-US" sz="2400" dirty="0">
                <a:latin typeface="Times New Roman" panose="02020603050405020304" pitchFamily="18" charset="0"/>
              </a:rPr>
              <a:t>).</a:t>
            </a:r>
            <a:r>
              <a:rPr lang="ru-RU" altLang="en-US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  <a:r>
              <a:rPr lang="ru-RU" altLang="en-US" sz="2400" dirty="0">
                <a:latin typeface="Times New Roman" panose="02020603050405020304" pitchFamily="18" charset="0"/>
              </a:rPr>
              <a:t> Налоговая и кредитно-денежная политика государства, использующая в качестве инструментов воздействия на экономику налоговые ставки, ставку процента, другие инструменты политики Центрального Банка, оказывают непосредственное влияние на предложение сбережений. В результате это отражается на смещении кривой предложения заемных средств. </a:t>
            </a:r>
            <a:endParaRPr lang="ru-RU" altLang="en-US" sz="2400" dirty="0"/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769350" y="26225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Формула" r:id="rId4" imgW="241195" imgH="241195" progId="Equation.3">
                  <p:embed/>
                </p:oleObj>
              </mc:Choice>
              <mc:Fallback>
                <p:oleObj name="Формула" r:id="rId4" imgW="241195" imgH="241195" progId="Equation.3">
                  <p:embed/>
                  <p:pic>
                    <p:nvPicPr>
                      <p:cNvPr id="3789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350" y="2622550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86463" y="3213100"/>
          <a:ext cx="433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Формула" r:id="rId6" imgW="228600" imgH="241300" progId="Equation.3">
                  <p:embed/>
                </p:oleObj>
              </mc:Choice>
              <mc:Fallback>
                <p:oleObj name="Формула" r:id="rId6" imgW="228600" imgH="241300" progId="Equation.3">
                  <p:embed/>
                  <p:pic>
                    <p:nvPicPr>
                      <p:cNvPr id="3789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3213100"/>
                        <a:ext cx="4333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22131"/>
      </p:ext>
    </p:extLst>
  </p:cSld>
  <p:clrMapOvr>
    <a:masterClrMapping/>
  </p:clrMapOvr>
  <p:transition>
    <p:sndAc>
      <p:stSnd>
        <p:snd r:embed="rId3" name="coin.wav"/>
      </p:stSnd>
    </p:sndAc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2400" dirty="0">
                <a:latin typeface="Times New Roman" panose="02020603050405020304" pitchFamily="18" charset="0"/>
              </a:rPr>
              <a:t>Номинальная и реальная ставка процента. Фактор риска в процентных ставках.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196976"/>
            <a:ext cx="8785225" cy="54721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ru-RU" altLang="en-US" sz="2400" dirty="0"/>
              <a:t>		</a:t>
            </a:r>
            <a:r>
              <a:rPr lang="ru-RU" altLang="en-US" sz="2400" b="1" dirty="0">
                <a:latin typeface="Times New Roman" panose="02020603050405020304" pitchFamily="18" charset="0"/>
              </a:rPr>
              <a:t>Номинальная ставка процента </a:t>
            </a:r>
            <a:r>
              <a:rPr lang="ru-RU" altLang="en-US" sz="2400" dirty="0">
                <a:latin typeface="Times New Roman" panose="02020603050405020304" pitchFamily="18" charset="0"/>
              </a:rPr>
              <a:t>- это текущая рыночная ставка, не учитывающая уровень инфляции.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</a:t>
            </a:r>
            <a:r>
              <a:rPr lang="ru-RU" altLang="en-US" sz="2400" b="1" dirty="0">
                <a:latin typeface="Times New Roman" panose="02020603050405020304" pitchFamily="18" charset="0"/>
              </a:rPr>
              <a:t>Реальная ставка процента </a:t>
            </a:r>
            <a:r>
              <a:rPr lang="ru-RU" altLang="en-US" sz="2400" dirty="0">
                <a:latin typeface="Times New Roman" panose="02020603050405020304" pitchFamily="18" charset="0"/>
              </a:rPr>
              <a:t>- это номинальная ставка за вычетом ожидаемых (предполагаемых) темпов инфляции. 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Э</a:t>
            </a:r>
            <a:r>
              <a:rPr lang="ru-RU" altLang="en-US" sz="2400" b="1" dirty="0">
                <a:latin typeface="Times New Roman" panose="02020603050405020304" pitchFamily="18" charset="0"/>
              </a:rPr>
              <a:t>ффект Фишера</a:t>
            </a:r>
            <a:r>
              <a:rPr lang="ru-RU" altLang="en-US" sz="2400" dirty="0">
                <a:latin typeface="Times New Roman" panose="02020603050405020304" pitchFamily="18" charset="0"/>
              </a:rPr>
              <a:t>: номинальная ставка процента изменяется так, чтобы реальная ставка оставалась неизменной: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где 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– </a:t>
            </a:r>
            <a:r>
              <a:rPr lang="ru-RU" altLang="en-US" sz="2400" dirty="0">
                <a:latin typeface="Times New Roman" panose="02020603050405020304" pitchFamily="18" charset="0"/>
              </a:rPr>
              <a:t>номинальная ставка процента,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</a:rPr>
              <a:t>r – </a:t>
            </a:r>
            <a:r>
              <a:rPr lang="ru-RU" altLang="en-US" sz="2400" dirty="0">
                <a:latin typeface="Times New Roman" panose="02020603050405020304" pitchFamily="18" charset="0"/>
              </a:rPr>
              <a:t>реальная ставка процента,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  </a:t>
            </a:r>
            <a:r>
              <a:rPr lang="en-US" altLang="en-US" sz="2400" dirty="0">
                <a:latin typeface="Times New Roman" panose="02020603050405020304" pitchFamily="18" charset="0"/>
              </a:rPr>
              <a:t>–</a:t>
            </a:r>
            <a:r>
              <a:rPr lang="ru-RU" altLang="en-US" sz="2400" dirty="0">
                <a:latin typeface="Times New Roman" panose="02020603050405020304" pitchFamily="18" charset="0"/>
              </a:rPr>
              <a:t> ожидаемый темп инфляции (в процентах).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Различие между номинальными и реальными переменными порождено инфляционными или дефляционными процессами в экономике. </a:t>
            </a:r>
            <a:endParaRPr lang="ru-RU" altLang="en-US" sz="2400" dirty="0"/>
          </a:p>
        </p:txBody>
      </p:sp>
      <p:graphicFrame>
        <p:nvGraphicFramePr>
          <p:cNvPr id="40965" name="Object 5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453063" y="3521075"/>
          <a:ext cx="151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Формула" r:id="rId4" imgW="851760" imgH="291960" progId="Equation.3">
                  <p:embed/>
                </p:oleObj>
              </mc:Choice>
              <mc:Fallback>
                <p:oleObj name="Формула" r:id="rId4" imgW="851760" imgH="291960" progId="Equation.3">
                  <p:embed/>
                  <p:pic>
                    <p:nvPicPr>
                      <p:cNvPr id="409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3521075"/>
                        <a:ext cx="1511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95550" y="4911725"/>
          <a:ext cx="323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Формула" r:id="rId6" imgW="190417" imgH="203112" progId="Equation.3">
                  <p:embed/>
                </p:oleObj>
              </mc:Choice>
              <mc:Fallback>
                <p:oleObj name="Формула" r:id="rId6" imgW="190417" imgH="203112" progId="Equation.3">
                  <p:embed/>
                  <p:pic>
                    <p:nvPicPr>
                      <p:cNvPr id="409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11725"/>
                        <a:ext cx="3238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06843"/>
      </p:ext>
    </p:extLst>
  </p:cSld>
  <p:clrMapOvr>
    <a:masterClrMapping/>
  </p:clrMapOvr>
  <p:transition>
    <p:sndAc>
      <p:stSnd>
        <p:snd r:embed="rId3" name="cashreg.wav"/>
      </p:stSnd>
    </p:sndAc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31951" y="1196976"/>
            <a:ext cx="8856663" cy="54721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dirty="0"/>
              <a:t>		</a:t>
            </a:r>
            <a:r>
              <a:rPr lang="ru-RU" altLang="en-US" sz="3200" dirty="0">
                <a:latin typeface="Times New Roman" panose="02020603050405020304" pitchFamily="18" charset="0"/>
              </a:rPr>
              <a:t>Категория дисконтирования неразрывно связана с </a:t>
            </a:r>
            <a:r>
              <a:rPr lang="ru-RU" altLang="en-US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фактором времени</a:t>
            </a:r>
            <a:r>
              <a:rPr lang="ru-RU" altLang="en-US" sz="3200" i="1" dirty="0">
                <a:latin typeface="Times New Roman" panose="02020603050405020304" pitchFamily="18" charset="0"/>
              </a:rPr>
              <a:t> </a:t>
            </a:r>
            <a:r>
              <a:rPr lang="ru-RU" altLang="en-US" sz="3200" dirty="0">
                <a:latin typeface="Times New Roman" panose="02020603050405020304" pitchFamily="18" charset="0"/>
              </a:rPr>
              <a:t>и той ролью, которую вообще играет время при определении категории процента.</a:t>
            </a:r>
            <a:endParaRPr lang="ru-RU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b="1" dirty="0">
                <a:latin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Дисконтирование</a:t>
            </a:r>
            <a:r>
              <a:rPr lang="ru-RU" altLang="en-US" sz="3200" b="1" dirty="0">
                <a:latin typeface="Times New Roman" panose="02020603050405020304" pitchFamily="18" charset="0"/>
              </a:rPr>
              <a:t> </a:t>
            </a:r>
            <a:r>
              <a:rPr lang="ru-RU" altLang="en-US" sz="3200" dirty="0">
                <a:latin typeface="Times New Roman" panose="02020603050405020304" pitchFamily="18" charset="0"/>
              </a:rPr>
              <a:t>- это специальный прием для соизмерения текущей (сегодняшней) и будущей ценности денежных сумм.</a:t>
            </a:r>
            <a:r>
              <a:rPr lang="ru-RU" altLang="en-US" sz="3200" b="1" dirty="0">
                <a:latin typeface="Times New Roman" panose="02020603050405020304" pitchFamily="18" charset="0"/>
              </a:rPr>
              <a:t> </a:t>
            </a:r>
            <a:r>
              <a:rPr lang="ru-RU" altLang="en-US" sz="3200" dirty="0">
                <a:latin typeface="Times New Roman" panose="02020603050405020304" pitchFamily="18" charset="0"/>
              </a:rPr>
              <a:t>Дисконтирование можно определить и как снижение ценности отсроченных денежных поступлений.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dirty="0">
                <a:latin typeface="Times New Roman" panose="02020603050405020304" pitchFamily="18" charset="0"/>
              </a:rPr>
              <a:t>		Проблема дисконтирования заключается в том, что при осуществлении инвестиционных проектов (покупке оборудования, строительстве нового завода, прокладке железной дороги и т. п.) необходимо сопоставлять величину 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сегодняшних затрат и будущих доходов.</a:t>
            </a:r>
            <a:r>
              <a:rPr lang="ru-RU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ru-RU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80531"/>
      </p:ext>
    </p:extLst>
  </p:cSld>
  <p:clrMapOvr>
    <a:masterClrMapping/>
  </p:clrMapOvr>
  <p:transition>
    <p:sndAc>
      <p:stSnd>
        <p:snd r:embed="rId2" name="cashreg.wav"/>
      </p:stSnd>
    </p:sndAc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6413" y="412956"/>
            <a:ext cx="9703312" cy="625613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 </a:t>
            </a:r>
            <a:r>
              <a:rPr lang="ru-RU" altLang="en-US" sz="2400" dirty="0">
                <a:latin typeface="Times New Roman" panose="02020603050405020304" pitchFamily="18" charset="0"/>
              </a:rPr>
              <a:t>Для облегчения процедуры дисконтирования существуют специальные таблицы, которые помогают быстро подсчитать сегодняшнюю ценность будущих доходов и принять правильное решение.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Важным показателем при оценке инвестиционных проектов является 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чистая дисконтированная ценность</a:t>
            </a:r>
            <a:r>
              <a:rPr lang="ru-RU" altLang="en-US" sz="2400" b="1" dirty="0">
                <a:latin typeface="Times New Roman" panose="02020603050405020304" pitchFamily="18" charset="0"/>
              </a:rPr>
              <a:t> </a:t>
            </a:r>
            <a:r>
              <a:rPr lang="ru-RU" altLang="en-US" sz="2400" i="1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NPV</a:t>
            </a:r>
            <a:r>
              <a:rPr lang="ru-RU" altLang="en-US" sz="2400" i="1" dirty="0">
                <a:latin typeface="Times New Roman" panose="02020603050405020304" pitchFamily="18" charset="0"/>
              </a:rPr>
              <a:t>). </a:t>
            </a:r>
            <a:r>
              <a:rPr lang="ru-RU" altLang="en-US" sz="2400" dirty="0">
                <a:latin typeface="Times New Roman" panose="02020603050405020304" pitchFamily="18" charset="0"/>
              </a:rPr>
              <a:t>Она представляет собой разницу между дисконтированной суммой ожидаемых доходов и издержками на инвестиции, т.е.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	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NPV=PV-C</a:t>
            </a:r>
            <a:endParaRPr lang="ru-RU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где </a:t>
            </a:r>
            <a:r>
              <a:rPr lang="en-US" altLang="en-US" sz="2400" dirty="0">
                <a:latin typeface="Times New Roman" panose="02020603050405020304" pitchFamily="18" charset="0"/>
              </a:rPr>
              <a:t>PV </a:t>
            </a:r>
            <a:r>
              <a:rPr lang="ru-RU" altLang="en-US" sz="2400" dirty="0">
                <a:latin typeface="Times New Roman" panose="02020603050405020304" pitchFamily="18" charset="0"/>
              </a:rPr>
              <a:t>-  текущая стоимость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С – сегодняшние инвестиции (затраты)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Использование критерия чистой дисконтированной ценности означает, что инвестирование имеет смысл только  если </a:t>
            </a:r>
            <a:r>
              <a:rPr lang="en-US" altLang="en-US" sz="3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NPV</a:t>
            </a:r>
            <a:r>
              <a:rPr lang="ru-RU" altLang="en-US" sz="3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&gt; </a:t>
            </a:r>
            <a:r>
              <a:rPr lang="ru-RU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0.</a:t>
            </a:r>
            <a:r>
              <a:rPr lang="ru-RU" altLang="en-US" sz="3600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2479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1196976"/>
            <a:ext cx="8856662" cy="5472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ru-RU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Внутренняя норма дохода</a:t>
            </a:r>
            <a:r>
              <a:rPr lang="ru-RU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ru-RU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IRR</a:t>
            </a:r>
            <a:r>
              <a:rPr lang="ru-RU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).</a:t>
            </a:r>
            <a:r>
              <a:rPr lang="ru-RU" altLang="en-US" sz="2400" b="1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Этот показатель означает такую ставку дисконтирования, при которой </a:t>
            </a:r>
            <a:r>
              <a:rPr lang="ru-RU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чистая дисконтированная ценность равна нулю.</a:t>
            </a:r>
            <a:r>
              <a:rPr lang="ru-RU" altLang="en-US" sz="2400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Другими словами, необходимо решить уравнение относительно </a:t>
            </a:r>
            <a:r>
              <a:rPr lang="en-US" altLang="en-US" sz="2400" dirty="0">
                <a:latin typeface="Times New Roman" panose="02020603050405020304" pitchFamily="18" charset="0"/>
              </a:rPr>
              <a:t>r</a:t>
            </a:r>
            <a:r>
              <a:rPr lang="ru-RU" altLang="en-US" sz="24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u-RU" altLang="en-US" i="1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endParaRPr lang="ru-RU" altLang="en-US" i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Внутренняя норма дохода, в сущности, - это тот </a:t>
            </a:r>
            <a:r>
              <a:rPr lang="ru-RU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максимальный</a:t>
            </a:r>
            <a:r>
              <a:rPr lang="ru-RU" altLang="en-US" sz="2400" b="1" i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уровень ставки процента, на который может согласиться инвестор для привлечения инвестиционных средств на рынке ссудного капитала.</a:t>
            </a:r>
            <a:endParaRPr lang="ru-RU" altLang="en-US" sz="2400" dirty="0"/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043363" y="2566988"/>
          <a:ext cx="369728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Формула" r:id="rId4" imgW="1258560" imgH="583920" progId="Equation.3">
                  <p:embed/>
                </p:oleObj>
              </mc:Choice>
              <mc:Fallback>
                <p:oleObj name="Формула" r:id="rId4" imgW="1258560" imgH="583920" progId="Equation.3">
                  <p:embed/>
                  <p:pic>
                    <p:nvPicPr>
                      <p:cNvPr id="4813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2566988"/>
                        <a:ext cx="3697287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991937"/>
      </p:ext>
    </p:extLst>
  </p:cSld>
  <p:clrMapOvr>
    <a:masterClrMapping/>
  </p:clrMapOvr>
  <p:transition>
    <p:sndAc>
      <p:stSnd>
        <p:snd r:embed="rId3" name="coin.wav"/>
      </p:stSnd>
    </p:sndAc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029" y="620690"/>
            <a:ext cx="11117942" cy="1152127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теоретические трактовки капитала и прибыли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842" y="1772817"/>
            <a:ext cx="10988842" cy="4536545"/>
          </a:xfrm>
        </p:spPr>
        <p:txBody>
          <a:bodyPr>
            <a:normAutofit/>
          </a:bodyPr>
          <a:lstStyle/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А.Смит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характеризовал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капитал лишь как накопленный запас вещей или денег. 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Рикардо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трактовал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капитал как средства производства. 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К. Маркс утверждал, что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капитал самовозрастающая стоимость, рождающая так называемую прибавочную стоимость. </a:t>
            </a:r>
          </a:p>
        </p:txBody>
      </p:sp>
    </p:spTree>
    <p:extLst>
      <p:ext uri="{BB962C8B-B14F-4D97-AF65-F5344CB8AC3E}">
        <p14:creationId xmlns:p14="http://schemas.microsoft.com/office/powerpoint/2010/main" val="15171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764373"/>
            <a:ext cx="10998200" cy="585456"/>
          </a:xfrm>
        </p:spPr>
        <p:txBody>
          <a:bodyPr>
            <a:normAutofit fontScale="90000"/>
          </a:bodyPr>
          <a:lstStyle/>
          <a:p>
            <a:r>
              <a:rPr 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определению сущности капитала можно выделить два подхода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27213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8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899886"/>
            <a:ext cx="10820400" cy="5318799"/>
          </a:xfrm>
        </p:spPr>
        <p:txBody>
          <a:bodyPr>
            <a:noAutofit/>
          </a:bodyPr>
          <a:lstStyle/>
          <a:p>
            <a:r>
              <a:rPr lang="x-none" sz="3200">
                <a:latin typeface="Times New Roman" panose="02020603050405020304" pitchFamily="18" charset="0"/>
                <a:cs typeface="Times New Roman" panose="02020603050405020304" pitchFamily="18" charset="0"/>
              </a:rPr>
              <a:t>Оба </a:t>
            </a:r>
            <a:r>
              <a:rPr 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представленных подхода, имея расхождения в способах преобразования первоначальной денежной суммы (марксистский – процесс производства, монетаристский – независимо от вложения),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основываются на общей характеристике </a:t>
            </a:r>
            <a:r>
              <a:rPr lang="x-non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капитала, как стоимости, порождающей новую прибавочную стоимость </a:t>
            </a:r>
            <a:r>
              <a:rPr 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(приносящую доход).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чего, можно выделить следующие исторические формы капитала, связанные с генезисом товарного хозяйства: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9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2100"/>
              </p:ext>
            </p:extLst>
          </p:nvPr>
        </p:nvGraphicFramePr>
        <p:xfrm>
          <a:off x="1669143" y="304801"/>
          <a:ext cx="9434286" cy="7198274"/>
        </p:xfrm>
        <a:graphic>
          <a:graphicData uri="http://schemas.openxmlformats.org/drawingml/2006/table">
            <a:tbl>
              <a:tblPr/>
              <a:tblGrid>
                <a:gridCol w="943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39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Форма капитала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Товарный капитал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5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Ростовщический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капитал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5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Производственный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капитал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39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Земельный капитал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5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Информационный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капитал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552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Человеческий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капитал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561" marR="64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9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897" y="764373"/>
            <a:ext cx="10562303" cy="1293028"/>
          </a:xfrm>
        </p:spPr>
        <p:txBody>
          <a:bodyPr>
            <a:normAutofit fontScale="90000"/>
          </a:bodyPr>
          <a:lstStyle/>
          <a:p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Субъектами рынка капитала являются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непосредственные участники: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собственники свободных денежных средств,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инфраструктура,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свободных денежных средств.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6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2" name="Объект 1038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86" y="624114"/>
            <a:ext cx="103015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343" y="764373"/>
            <a:ext cx="10649857" cy="1293028"/>
          </a:xfrm>
        </p:spPr>
        <p:txBody>
          <a:bodyPr>
            <a:normAutofit fontScale="90000"/>
          </a:bodyPr>
          <a:lstStyle/>
          <a:p>
            <a:r>
              <a:rPr lang="x-none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оказывающие влияние на спрос, условно могут быть разделены на две группы</a:t>
            </a:r>
            <a:r>
              <a:rPr lang="x-none" dirty="0"/>
              <a:t>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98555"/>
              </p:ext>
            </p:extLst>
          </p:nvPr>
        </p:nvGraphicFramePr>
        <p:xfrm>
          <a:off x="856343" y="2177143"/>
          <a:ext cx="11001827" cy="29593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1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93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ценовые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неценовые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44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-рыночная ставка процента;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величина собственных доходов;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кредитно-денежная политика государства;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соотношение между накоплениями и сбережениями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57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Картинки по запросу Рынок факторов производства - картинк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233" y="339213"/>
            <a:ext cx="7034980" cy="60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26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710" y="604684"/>
            <a:ext cx="11137490" cy="60750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x-none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заимодействие между субъектами рынка капитала строятся следующим образом: 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собственник свободных денежных средств (не идущих на удовлетворение материальных потребностей) передает денежные средства в пользование финансовой инфраструктуре на условиях платности, срочности, возвратности.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инфраструктура, выполняя функции аккумулирования денежных средств и их перераспределения, передает их пользователям на тех же условиях (срочности, платности, возвратности).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Пользователь, берущий на данных условиях денежные средства, должен выплатить ренту за пользование капиталом (процент за пользование).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звеном в финансовой инфраструктуре является банковская система.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развитой экономике принята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двухуровневая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банковская система.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2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1288486" cy="1293028"/>
          </a:xfrm>
        </p:spPr>
        <p:txBody>
          <a:bodyPr>
            <a:noAutofit/>
          </a:bodyPr>
          <a:lstStyle/>
          <a:p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Доход </a:t>
            </a:r>
            <a:r>
              <a:rPr 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капитал принято выражать в виде ставки (нормы) процента - отношения дохода на капитал к использованному капиталу: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42795290" cy="36193755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где i - ставка (норма) процента; R -доход на капитал; С - капитал.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0"/>
            <a:ext cx="4822004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44247"/>
              </p:ext>
            </p:extLst>
          </p:nvPr>
        </p:nvGraphicFramePr>
        <p:xfrm>
          <a:off x="1407886" y="3367314"/>
          <a:ext cx="3817256" cy="14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3" imgW="850531" imgH="393529" progId="Equation.3">
                  <p:embed/>
                </p:oleObj>
              </mc:Choice>
              <mc:Fallback>
                <p:oleObj r:id="rId3" imgW="850531" imgH="39352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86" y="3367314"/>
                        <a:ext cx="3817256" cy="1407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54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Ставка процента определяется на денежном рынке и зависит от соотношения спроса на деньги (инвестиций) и предложения денег (сбережений). Различают номинальную и реальную ставку процента.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Номинальная ставка процента (i) - это денежная процентная ставка.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ставка процента (r) - это процентная ставка с поправкой на инфляцию, т.е. ставка процента, выраженная в неизменных ценах: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-                  процент инфляции.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684463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307102" y="457200"/>
          <a:ext cx="3474720" cy="142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3" imgW="545626" imgH="164957" progId="Equation.3">
                  <p:embed/>
                </p:oleObj>
              </mc:Choice>
              <mc:Fallback>
                <p:oleObj r:id="rId3" imgW="545626" imgH="16495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102" y="457200"/>
                        <a:ext cx="3474720" cy="1429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65237"/>
            <a:ext cx="684463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</a:rPr>
              <a:t>,</a:t>
            </a:r>
            <a:endParaRPr kumimoji="0" lang="ru-R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95550" y="4911725"/>
          <a:ext cx="323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Формула" r:id="rId5" imgW="190417" imgH="203112" progId="Equation.3">
                  <p:embed/>
                </p:oleObj>
              </mc:Choice>
              <mc:Fallback>
                <p:oleObj name="Формула" r:id="rId5" imgW="190417" imgH="20311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11725"/>
                        <a:ext cx="3238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09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972458"/>
            <a:ext cx="10820400" cy="5246228"/>
          </a:xfrm>
        </p:spPr>
        <p:txBody>
          <a:bodyPr/>
          <a:lstStyle/>
          <a:p>
            <a:endParaRPr lang="ru-RU" dirty="0"/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- это плата за право получения ресурсов в свое распоряжение сегодня, т.е. до того, как будут накоплены средства, чтобы эти ресурсы купить. 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Процедура, с помощью которой вычисляется сегодняшний аналог (сегодняшняя стоимость) суммы, которая будет получена через определенный срок при существующей норме процента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называется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дисконтированием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Оно осуществляется по следующей формуле: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8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8221496"/>
            <a:ext cx="65364060" cy="18668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7364964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663393"/>
              </p:ext>
            </p:extLst>
          </p:nvPr>
        </p:nvGraphicFramePr>
        <p:xfrm>
          <a:off x="3010485" y="309488"/>
          <a:ext cx="8102992" cy="180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3" imgW="799753" imgH="431613" progId="Equation.3">
                  <p:embed/>
                </p:oleObj>
              </mc:Choice>
              <mc:Fallback>
                <p:oleObj r:id="rId3" imgW="799753" imgH="43161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485" y="309488"/>
                        <a:ext cx="8102992" cy="1800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28625"/>
            <a:ext cx="7364964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048000" y="269033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сегодняшняя стоимость будущей суммы денег,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будущая стоимость сегодняшней суммы денег,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количество лет, r – ставка процента в десятичных дробях.</a:t>
            </a:r>
          </a:p>
        </p:txBody>
      </p:sp>
    </p:spTree>
    <p:extLst>
      <p:ext uri="{BB962C8B-B14F-4D97-AF65-F5344CB8AC3E}">
        <p14:creationId xmlns:p14="http://schemas.microsoft.com/office/powerpoint/2010/main" val="88180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6194" y="228600"/>
            <a:ext cx="11149779" cy="838200"/>
          </a:xfrm>
        </p:spPr>
        <p:txBody>
          <a:bodyPr>
            <a:noAutofit/>
          </a:bodyPr>
          <a:lstStyle/>
          <a:p>
            <a:r>
              <a:rPr lang="ru-RU" altLang="en-US" sz="2400" u="sng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Спрос и предложение на рынке заемных средств (ссудного капитала). Реальные и  денежные теории процента.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03389" y="1196976"/>
            <a:ext cx="8785225" cy="5472113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dirty="0"/>
              <a:t>		</a:t>
            </a:r>
            <a:r>
              <a:rPr lang="ru-RU" altLang="en-US" sz="2400" b="1" u="sng" dirty="0">
                <a:latin typeface="Times New Roman" panose="02020603050405020304" pitchFamily="18" charset="0"/>
              </a:rPr>
              <a:t>Спрос на рынке заемных средств (ссудного капитала)</a:t>
            </a:r>
          </a:p>
          <a:p>
            <a:pPr>
              <a:buFontTx/>
              <a:buNone/>
            </a:pPr>
            <a:r>
              <a:rPr lang="ru-RU" altLang="en-US" sz="2400" dirty="0"/>
              <a:t>						 </a:t>
            </a:r>
            <a:r>
              <a:rPr lang="ru-RU" altLang="en-US" sz="2400" dirty="0">
                <a:latin typeface="Times New Roman" panose="02020603050405020304" pitchFamily="18" charset="0"/>
              </a:rPr>
              <a:t>На оси абсцисс - заемные 						средства, или</a:t>
            </a:r>
            <a:r>
              <a:rPr lang="ru-RU" altLang="en-US" sz="2400" b="1" dirty="0">
                <a:latin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</a:rPr>
              <a:t>инвестиции в 					денежных единицах. На оси 					ординат - норма дохода от 						инвестиций, в процентах.</a:t>
            </a:r>
          </a:p>
          <a:p>
            <a:pPr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	Спрос на рынке заемных 						средств определяется 						потребностью бизнеса в 						приобретении физического 						капитала для осуществления 					инвестиционных проектов.</a:t>
            </a:r>
            <a:r>
              <a:rPr lang="ru-RU" altLang="en-US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7" y="1989139"/>
            <a:ext cx="4925961" cy="44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62123"/>
      </p:ext>
    </p:extLst>
  </p:cSld>
  <p:clrMapOvr>
    <a:masterClrMapping/>
  </p:clrMapOvr>
  <p:transition>
    <p:sndAc>
      <p:stSnd>
        <p:snd r:embed="rId2" name="cashreg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 </a:t>
            </a:r>
            <a:r>
              <a:rPr lang="ru-RU" altLang="en-US" sz="3200" dirty="0">
                <a:latin typeface="Times New Roman" panose="02020603050405020304" pitchFamily="18" charset="0"/>
              </a:rPr>
              <a:t>по оси абсцисс откладываем величину заемных средств, а на оси ординат - доход от сделанных инвестиций. 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r>
              <a:rPr lang="ru-RU" altLang="en-US" sz="3200" dirty="0">
                <a:latin typeface="Times New Roman" panose="02020603050405020304" pitchFamily="18" charset="0"/>
              </a:rPr>
              <a:t>Кривая спроса DK будет иметь отрицательный наклон. 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r>
              <a:rPr lang="ru-RU" altLang="en-US" sz="3200" dirty="0">
                <a:latin typeface="Times New Roman" panose="02020603050405020304" pitchFamily="18" charset="0"/>
              </a:rPr>
              <a:t>И объясняется это убывающей предельной производительностью инвестиций по мере того, как увеличивается количество привлекаемого ссудного капитала.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962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48581" y="312073"/>
            <a:ext cx="8789219" cy="62214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dirty="0"/>
              <a:t>		 </a:t>
            </a:r>
            <a:r>
              <a:rPr lang="ru-RU" altLang="en-US" sz="2400" dirty="0">
                <a:latin typeface="Times New Roman" panose="02020603050405020304" pitchFamily="18" charset="0"/>
              </a:rPr>
              <a:t>		 </a:t>
            </a:r>
            <a:r>
              <a:rPr lang="ru-RU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Предложение на рынке заемных средств.</a:t>
            </a:r>
            <a:r>
              <a:rPr lang="ru-RU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</a:rPr>
              <a:t>						 На оси абсцисс - 							величина сбережений, 						или величина заемных 						средств в денежных 							единицах. На оси 							ординат - предельные 						издержки упущенных 						возможностей, или цена 						отказа от текущего 							потребления сбережений.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023420"/>
            <a:ext cx="5355253" cy="36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5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257" y="764373"/>
            <a:ext cx="10228943" cy="32419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Капитал как 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Факторы производства"/>
              </a:rPr>
              <a:t>фактор производства</a:t>
            </a:r>
            <a:r>
              <a:rPr lang="ru-RU" sz="3200" dirty="0"/>
              <a:t> 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sz="2400" dirty="0">
                <a:solidFill>
                  <a:srgbClr val="336600"/>
                </a:solidFill>
              </a:rPr>
              <a:t> 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капиталом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2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рынке факторов производства</a:t>
            </a:r>
            <a:r>
              <a:rPr lang="ru-R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понимается физический капитал, или производственные фонды. Последние можно назвать капитальными благами.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altLang="en-US" sz="32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капитальным благам относятся: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жилые здания;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производственные сооружения, машины, оборудование, инфраструктура;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товарно-материальные запасы.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7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400" u="sng">
                <a:solidFill>
                  <a:schemeClr val="bg1"/>
                </a:solidFill>
                <a:latin typeface="Times New Roman" panose="02020603050405020304" pitchFamily="18" charset="0"/>
              </a:rPr>
              <a:t>ВОПРОС 1.</a:t>
            </a:r>
            <a:r>
              <a:rPr lang="ru-RU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ru-RU" altLang="en-US" sz="2400">
                <a:solidFill>
                  <a:schemeClr val="bg1"/>
                </a:solidFill>
              </a:rPr>
              <a:t>Понятие капитала в экономической теории. Капитал как фактор производства.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723" y="365126"/>
            <a:ext cx="11416344" cy="63039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en-US" sz="1800" dirty="0">
                <a:solidFill>
                  <a:srgbClr val="336600"/>
                </a:solidFill>
              </a:rPr>
              <a:t>		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ru-RU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широком смысле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определить как ценность, приносящую поток дохода.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Капиталом можно назвать: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ru-RU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производственные фонды предприятия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землю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ценные бумаги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депозит в коммерческом банке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«человеческий капитал» </a:t>
            </a:r>
          </a:p>
        </p:txBody>
      </p:sp>
    </p:spTree>
    <p:extLst>
      <p:ext uri="{BB962C8B-B14F-4D97-AF65-F5344CB8AC3E}">
        <p14:creationId xmlns:p14="http://schemas.microsoft.com/office/powerpoint/2010/main" val="1072950374"/>
      </p:ext>
    </p:extLst>
  </p:cSld>
  <p:clrMapOvr>
    <a:masterClrMapping/>
  </p:clrMapOvr>
  <p:transition>
    <p:sndAc>
      <p:stSnd>
        <p:snd r:embed="rId2" name="cashreg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r>
              <a:rPr lang="ru-RU" b="1" dirty="0"/>
              <a:t>Ресурс</a:t>
            </a:r>
            <a:r>
              <a:rPr lang="ru-RU" dirty="0"/>
              <a:t> 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12401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количественно измеряемая возможность выполнения какой-либо деятельности человека или людей; условия, позволяющие с помощью определённых преобразований получить желаемый результат.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(от франц.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ressource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вспомогательное средство) денежные средства, ценности, запасы, возможности, источники средств, доходов (напр., природные ресурсы, экономические ресурсы,  трудовые ресурсы…)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обобщённом виде в производстве ресурсы называются факторами.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производства 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экономическая категория, означающая уже реально вовлеченные в процесс производства ресурсы.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35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8385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509486"/>
            <a:ext cx="10820400" cy="470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Деньги есть первая  форма проявления  капитала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87984079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57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Всеобщая формула капитала</a:t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3137" y="1340769"/>
                <a:ext cx="10635916" cy="4785395"/>
              </a:xfrm>
            </p:spPr>
            <p:txBody>
              <a:bodyPr>
                <a:normAutofit/>
              </a:bodyPr>
              <a:lstStyle/>
              <a:p>
                <a:pPr hangingPunct="0"/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Д-Т-Д</a:t>
                </a:r>
                <a14:m>
                  <m:oMath xmlns:m="http://schemas.openxmlformats.org/officeDocument/2006/math">
                    <m:r>
                      <a:rPr lang="ru-RU" sz="3200" b="1" i="1">
                        <a:latin typeface="Cambria Math"/>
                        <a:ea typeface="Cambria Math"/>
                      </a:rPr>
                      <m:t>⋰</m:t>
                    </m:r>
                  </m:oMath>
                </a14:m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где  Д</a:t>
                </a:r>
                <a14:m>
                  <m:oMath xmlns:m="http://schemas.openxmlformats.org/officeDocument/2006/math">
                    <m:r>
                      <a:rPr lang="ru-RU" sz="3200" b="1" i="1">
                        <a:latin typeface="Cambria Math"/>
                        <a:ea typeface="Cambria Math"/>
                      </a:rPr>
                      <m:t>⋰</m:t>
                    </m:r>
                  </m:oMath>
                </a14:m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Д  + </a:t>
                </a:r>
                <a14:m>
                  <m:oMath xmlns:m="http://schemas.openxmlformats.org/officeDocument/2006/math">
                    <m:r>
                      <a:rPr lang="ru-RU" sz="3200" b="1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Д,  </a:t>
                </a:r>
              </a:p>
              <a:p>
                <a:pPr marL="0" indent="0" hangingPunct="0">
                  <a:buNone/>
                </a:pPr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есть прирост денег над первоначальной суммой ( К. М. назвал это прибавочной стоимостью). </a:t>
                </a:r>
              </a:p>
              <a:p>
                <a:pPr marL="0" indent="0" hangingPunct="0">
                  <a:buNone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 - авансированный капитал, Д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  <a:ea typeface="Cambria Math"/>
                      </a:rPr>
                      <m:t>⋰</m:t>
                    </m:r>
                  </m:oMath>
                </a14:m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реализованный капитал, 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  - прибавочная стоимость.</a:t>
                </a:r>
              </a:p>
              <a:p>
                <a:pPr marL="36576" indent="0" hangingPunct="0">
                  <a:buNone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капитал - это  самовозрастающая стоимость или стоимость, приносящая прибавочную стоимость.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340769"/>
                <a:ext cx="10635916" cy="4785395"/>
              </a:xfrm>
              <a:blipFill rotWithShape="0">
                <a:blip r:embed="rId2"/>
                <a:stretch>
                  <a:fillRect l="-1433" t="-2803" r="-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1" y="3222105"/>
            <a:ext cx="740727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2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rexaw.com/new-uploads/95/36/31/1953631.%D0%97%D0%B0%D0%BF%D0%B0%D0%B4%D0%BD%D1%8B%D0%B5_%D1%8D%D0%BA%D0%BE%D0%BD%D0%BE%D0%BC%D0%B8%D1%81%D1%82%D1%8B_%D1%80%D0%B0%D1%81%D1%81%D0%BC%D0%B0%D1%82%D1%80%D0%B8%D0%B2%D0%B0%D1%8E%D1%82_%D0%BA%D0%B0%D0%BF%D0%B8%D1%82%D0%B0%D0%BB_%D0%BA%D0%B0%D0%BA_%D0%BE%D0%BF%D1%80%D0%B5%D0%B4%D0%B5%D0%BB%D0%B5%D0%BD%D0%BD%D1%83%D1%8E_%D1%86%D0%B5%D0%BD%D0%BD%D0%BE%D1%81%D1%82%D1%8C,_%D0%B1%D0%BB%D0%B0%D0%B3%D0%BE,_%D0%BF%D1%80%D0%B8%D0%BD%D0%BE%D1%81%D1%8F%D1%89%D0%B5%D0%B5_%D0%B4%D0%BE%D1%85%D0%BE%D0%B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638"/>
            <a:ext cx="8610600" cy="63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5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Главное условие существования капитала - бесконечное движение по кругу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3593" y="1700808"/>
            <a:ext cx="7408333" cy="3450696"/>
          </a:xfrm>
        </p:spPr>
        <p:txBody>
          <a:bodyPr>
            <a:normAutofit/>
          </a:bodyPr>
          <a:lstStyle/>
          <a:p>
            <a:pPr hangingPunct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 может существовать только тогда, когда он движется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72765673"/>
              </p:ext>
            </p:extLst>
          </p:nvPr>
        </p:nvGraphicFramePr>
        <p:xfrm>
          <a:off x="2999656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87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КАПИТАЛ</a:t>
            </a:r>
            <a:br>
              <a:rPr lang="ru-RU" dirty="0"/>
            </a:br>
            <a:r>
              <a:rPr lang="ru-RU" dirty="0"/>
              <a:t>Кругооборот  капитала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628800"/>
            <a:ext cx="9217024" cy="42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32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Постоянный  капитал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Переменный капитал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21493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022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205740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Постоянный  капитал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Переменный капитал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капитала, затраченная на покупку средств производства - ПОСТОЯННЫЙ капитал ( 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Constant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не изменяет своей стоимости в процессе производства.</a:t>
            </a:r>
          </a:p>
          <a:p>
            <a:pPr hangingPunct="0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капитала, затраченная на покупку рабочей силы называется ПЕРЕМЕННЫМ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капиталом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hangingPunc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процессе производства эта часть капитала увеличивает свою стоимость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576" indent="0" hangingPunc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54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734" y="140152"/>
            <a:ext cx="10071392" cy="6493123"/>
          </a:xfrm>
        </p:spPr>
        <p:txBody>
          <a:bodyPr>
            <a:normAutofit/>
          </a:bodyPr>
          <a:lstStyle/>
          <a:p>
            <a:pPr hangingPunct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Владелец капитала авансирует свой капитал в форме постоянного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переменного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капитала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hangingPunct="0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Деньги = 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авансированный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В процессе труда рабочий создает определенную стоимость, большую чем та, которая затрачивается на его покупку. Избыток созданной стоимости достается капиталисту ( или предпринимателю)  и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прибавочной стоимостью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</a:t>
            </a:r>
          </a:p>
          <a:p>
            <a:pPr hangingPunct="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 вновь созданная стоимость, стоимость нового товара распадается на три части, </a:t>
            </a:r>
          </a:p>
          <a:p>
            <a:pPr hangingPunct="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К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307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Кругооборот промышленного  капитала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8779" y="2057401"/>
            <a:ext cx="10058400" cy="4068763"/>
          </a:xfrm>
        </p:spPr>
        <p:txBody>
          <a:bodyPr>
            <a:noAutofit/>
          </a:bodyPr>
          <a:lstStyle/>
          <a:p>
            <a:pPr hangingPunct="0"/>
            <a:endParaRPr lang="ru-RU" u="sng" dirty="0"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Кругооборот капитала - это есть движение капитала через сферы обращения и сферу производства с целью получения прибавочной стоимости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hangingPunct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Чтобы кругооборот мог совершаться капитал должен последовательно принимать  три функциональные формы </a:t>
            </a:r>
          </a:p>
        </p:txBody>
      </p:sp>
    </p:spTree>
    <p:extLst>
      <p:ext uri="{BB962C8B-B14F-4D97-AF65-F5344CB8AC3E}">
        <p14:creationId xmlns:p14="http://schemas.microsoft.com/office/powerpoint/2010/main" val="369871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u="sng" dirty="0">
                <a:latin typeface="Times New Roman" pitchFamily="18" charset="0"/>
                <a:cs typeface="Times New Roman" pitchFamily="18" charset="0"/>
              </a:rPr>
              <a:t>Кругооборот капитала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Денежный капитал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существует в форме денег.</a:t>
            </a:r>
          </a:p>
          <a:p>
            <a:pPr hangingPunct="0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Товарный капитал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существует в форме товара, предназначен для использования в процессе производства ( сырье ) или реализации ( готовая продукция).  </a:t>
            </a:r>
          </a:p>
          <a:p>
            <a:pPr marL="0" indent="0" hangingPunct="0"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Т /    должен  быть по качеству и по стоимости больше чем  Т.</a:t>
            </a:r>
          </a:p>
          <a:p>
            <a:pPr hangingPunct="0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Производительный (промышленный)  капитал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2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571" y="232229"/>
            <a:ext cx="10925629" cy="478971"/>
          </a:xfrm>
        </p:spPr>
        <p:txBody>
          <a:bodyPr>
            <a:normAutofit fontScale="90000"/>
          </a:bodyPr>
          <a:lstStyle/>
          <a:p>
            <a:r>
              <a:rPr lang="x-none" b="1" dirty="0"/>
              <a:t>Особенности рынка ресурсов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899887"/>
            <a:ext cx="10820400" cy="5776684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x-none" sz="2800" dirty="0"/>
              <a:t>1) продавцами на этих рынках могут выступать как фирмы, так и домохозяйства; </a:t>
            </a:r>
            <a:endParaRPr lang="en-US" sz="2800" dirty="0"/>
          </a:p>
          <a:p>
            <a:pPr marL="0" indent="0" algn="just">
              <a:buNone/>
            </a:pPr>
            <a:r>
              <a:rPr lang="x-none" sz="2800" dirty="0"/>
              <a:t>2) распределение ресурсов между отраслями и фирмами происходит в соответствии с их возможностями платить за ресурсы; </a:t>
            </a:r>
            <a:endParaRPr lang="en-US" sz="2800" dirty="0"/>
          </a:p>
          <a:p>
            <a:pPr marL="0" indent="0" algn="just">
              <a:buNone/>
            </a:pPr>
            <a:r>
              <a:rPr lang="x-none" sz="2800" dirty="0"/>
              <a:t>3) от цен на разные виды ресурсов будет зависеть распределение доходов в обществе;</a:t>
            </a:r>
            <a:endParaRPr lang="en-US" sz="2800" dirty="0"/>
          </a:p>
          <a:p>
            <a:pPr marL="0" indent="0" algn="just">
              <a:buNone/>
            </a:pPr>
            <a:r>
              <a:rPr lang="x-none" sz="2800" dirty="0"/>
              <a:t> 4) цена экономических ресурсов имеет под собой основу - денежный доход от использования данного ресурса.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9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формы  капитала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790517"/>
              </p:ext>
            </p:extLst>
          </p:nvPr>
        </p:nvGraphicFramePr>
        <p:xfrm>
          <a:off x="1981200" y="1600201"/>
          <a:ext cx="7467600" cy="513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41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ОБОРОТ КАПИТАЛА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704814"/>
            <a:ext cx="10820400" cy="503694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Движение капитала не ограничивается одним кругооборотом, оно принимает вид бесконечной спирали. </a:t>
            </a:r>
          </a:p>
          <a:p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Периодически повторяющийся процесс кругооборотов капитала образует </a:t>
            </a: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оборот капитала.</a:t>
            </a:r>
          </a:p>
          <a:p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ОБОРОТ КАПИТАЛА -  - кругооборот капитала, рассматриваемый не как единичный акт , а как постоянно повторяющийся процесс</a:t>
            </a:r>
            <a:endParaRPr lang="ru-RU" sz="32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9" y="0"/>
            <a:ext cx="4138863" cy="2999874"/>
          </a:xfrm>
          <a:prstGeom prst="rect">
            <a:avLst/>
          </a:prstGeom>
        </p:spPr>
      </p:pic>
      <p:graphicFrame>
        <p:nvGraphicFramePr>
          <p:cNvPr id="2" name="Схема 1"/>
          <p:cNvGraphicFramePr/>
          <p:nvPr/>
        </p:nvGraphicFramePr>
        <p:xfrm>
          <a:off x="4347411" y="0"/>
          <a:ext cx="784458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19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Время оборота капитала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0929"/>
            <a:ext cx="10182726" cy="6207070"/>
          </a:xfrm>
        </p:spPr>
        <p:txBody>
          <a:bodyPr>
            <a:normAutofit/>
          </a:bodyPr>
          <a:lstStyle/>
          <a:p>
            <a:pPr>
              <a:buClr>
                <a:srgbClr val="72A376"/>
              </a:buClr>
            </a:pPr>
            <a:r>
              <a:rPr lang="ru-RU" sz="3200" b="1" i="1" u="sng" dirty="0">
                <a:latin typeface="Times New Roman" pitchFamily="18" charset="0"/>
                <a:cs typeface="Times New Roman" pitchFamily="18" charset="0"/>
              </a:rPr>
              <a:t>Время оборота капитала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3200" b="1" u="sng" dirty="0">
                <a:latin typeface="Times New Roman" pitchFamily="18" charset="0"/>
                <a:cs typeface="Times New Roman" pitchFamily="18" charset="0"/>
              </a:rPr>
              <a:t>период времени от момента авансирования капитала в денежной форме до момента его возвращения </a:t>
            </a:r>
            <a:r>
              <a:rPr lang="ru-RU" sz="3200" u="sng" dirty="0">
                <a:latin typeface="Times New Roman" pitchFamily="18" charset="0"/>
                <a:cs typeface="Times New Roman" pitchFamily="18" charset="0"/>
              </a:rPr>
              <a:t>к капиталисту в той же самой форме, но возросшей на величину прибавочной стоимости.</a:t>
            </a:r>
          </a:p>
          <a:p>
            <a:pPr>
              <a:buClr>
                <a:srgbClr val="72A376"/>
              </a:buClr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Движение капитала во времени характеризует 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скорость оборота капитала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. Чем выше эта скорость, тем большую прибавочную стоимость принесет капиталисту первоначально авансированная стоимость. </a:t>
            </a:r>
          </a:p>
          <a:p>
            <a:pPr>
              <a:buClr>
                <a:srgbClr val="72A376"/>
              </a:buClr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Скорость оборота капитала определяется либо временем оборота капитала, либо числом оборотов капитала за год.</a:t>
            </a:r>
          </a:p>
          <a:p>
            <a:pPr lvl="0">
              <a:buClr>
                <a:srgbClr val="72A376"/>
              </a:buClr>
            </a:pPr>
            <a:endParaRPr lang="ru-RU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2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4.2.Особенности привлечения земли как фактора производства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ТЕМА  Рынок  земли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4280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Содержимое 2"/>
          <p:cNvSpPr>
            <a:spLocks noGrp="1"/>
          </p:cNvSpPr>
          <p:nvPr>
            <p:ph idx="1"/>
          </p:nvPr>
        </p:nvSpPr>
        <p:spPr>
          <a:xfrm>
            <a:off x="1202267" y="508001"/>
            <a:ext cx="9008533" cy="5618164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en-US" dirty="0"/>
              <a:t>	</a:t>
            </a:r>
            <a:r>
              <a:rPr lang="ru-RU" altLang="en-US" sz="3600" b="1" dirty="0"/>
              <a:t>«Земля» в экономической теории – 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altLang="en-US" sz="3600" b="1" dirty="0"/>
              <a:t>все естественные ресурсы </a:t>
            </a:r>
            <a:endParaRPr lang="en-US" altLang="en-US" sz="3600" b="1" dirty="0"/>
          </a:p>
          <a:p>
            <a:pPr>
              <a:buFont typeface="Arial" panose="020B0604020202020204" pitchFamily="34" charset="0"/>
              <a:buNone/>
            </a:pPr>
            <a:r>
              <a:rPr lang="ru-RU" altLang="en-US" sz="3600" b="1" dirty="0"/>
              <a:t>(плодородная почва, запасы пресной воды, месторождение ископаемых)</a:t>
            </a:r>
          </a:p>
          <a:p>
            <a:pPr>
              <a:buFont typeface="Arial" panose="020B0604020202020204" pitchFamily="34" charset="0"/>
              <a:buNone/>
            </a:pPr>
            <a:endParaRPr lang="ru-RU" altLang="en-US" sz="3600" dirty="0"/>
          </a:p>
          <a:p>
            <a:pPr>
              <a:buFont typeface="Arial" panose="020B0604020202020204" pitchFamily="34" charset="0"/>
              <a:buNone/>
            </a:pPr>
            <a:r>
              <a:rPr lang="ru-RU" altLang="en-US" sz="3600" dirty="0"/>
              <a:t>	Особенность земли как экономического ресурса - ее ограниченность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972195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44466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733" y="692696"/>
            <a:ext cx="10989734" cy="5763040"/>
          </a:xfrm>
        </p:spPr>
        <p:txBody>
          <a:bodyPr>
            <a:normAutofit/>
          </a:bodyPr>
          <a:lstStyle/>
          <a:p>
            <a:endParaRPr lang="ru-RU" u="sng" dirty="0"/>
          </a:p>
          <a:p>
            <a:pPr algn="just"/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 – особый фактор производства, предложение которого дается природой и не зависит от деятельности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людей.</a:t>
            </a:r>
          </a:p>
          <a:p>
            <a:pPr algn="just"/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земли абсолютно неэластично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 и другие природные ресурсы (вода, леса, полезные ископаемые) могут находиться 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общенародной (государственной) или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частной (общинной, групповой, индивидуальной) собственности.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03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874" y="387458"/>
            <a:ext cx="10357737" cy="6214820"/>
          </a:xfrm>
        </p:spPr>
        <p:txBody>
          <a:bodyPr>
            <a:normAutofit/>
          </a:bodyPr>
          <a:lstStyle/>
          <a:p>
            <a:pPr algn="just"/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земли</a:t>
            </a:r>
            <a:r>
              <a:rPr 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– систем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отношений между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собственниками земли, пользователями, инфраструктурой </a:t>
            </a:r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поводу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купле-продажи прав собственности на землю</a:t>
            </a:r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основанную на действии рыночного механизма.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структуре рынка земли могут быть выделены три базовых элемента: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субъекты (собственники земли, пользователи земли, инфраструктура рынка земли, 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государственные контролирующие органы), объекты (права собственности на землю), 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рыночный механизм, определяющий взаимодействие субъектов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52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Землевладение. Землепользование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Autofit/>
          </a:bodyPr>
          <a:lstStyle/>
          <a:p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Землевладение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 признание права данного (физического или юридического) лица на определенный участок земли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исторически сложившихся основаниях.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под землевладением подразумевается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на землю. Землевладение осуществляют (реализуют)собственники земли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Землепользование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пользование землей в установленном обычаем или законом порядке. Пользователь земли  не обязательно является ее собственником.</a:t>
            </a:r>
          </a:p>
        </p:txBody>
      </p:sp>
    </p:spTree>
    <p:extLst>
      <p:ext uri="{BB962C8B-B14F-4D97-AF65-F5344CB8AC3E}">
        <p14:creationId xmlns:p14="http://schemas.microsoft.com/office/powerpoint/2010/main" val="1894234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524000" y="2209800"/>
          <a:ext cx="3525838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Clip" r:id="rId3" imgW="2791485" imgH="3468986" progId="">
                  <p:embed/>
                </p:oleObj>
              </mc:Choice>
              <mc:Fallback>
                <p:oleObj name="Clip" r:id="rId3" imgW="2791485" imgH="3468986" progId="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3525838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WordArt 4"/>
          <p:cNvSpPr>
            <a:spLocks noChangeArrowheads="1" noChangeShapeType="1" noTextEdit="1"/>
          </p:cNvSpPr>
          <p:nvPr/>
        </p:nvSpPr>
        <p:spPr bwMode="auto">
          <a:xfrm>
            <a:off x="2362200" y="381000"/>
            <a:ext cx="7696200" cy="1447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Землевладелец</a:t>
            </a:r>
            <a:endParaRPr lang="en-US" sz="3600" b="1" kern="10">
              <a:ln w="50800">
                <a:solidFill>
                  <a:srgbClr val="000000"/>
                </a:solidFill>
                <a:round/>
                <a:headEnd/>
                <a:tailEnd/>
              </a:ln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953000" y="2286000"/>
            <a:ext cx="58674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en-US" sz="6600" b="1">
                <a:latin typeface="Times New Roman" panose="02020603050405020304" pitchFamily="18" charset="0"/>
              </a:rPr>
              <a:t>Имеет право собственности на землю</a:t>
            </a:r>
          </a:p>
        </p:txBody>
      </p:sp>
    </p:spTree>
    <p:extLst>
      <p:ext uri="{BB962C8B-B14F-4D97-AF65-F5344CB8AC3E}">
        <p14:creationId xmlns:p14="http://schemas.microsoft.com/office/powerpoint/2010/main" val="38925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Картинки по запросу Рынок факторов производства - картинк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5" y="781665"/>
            <a:ext cx="10211693" cy="53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52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6705600" y="1905000"/>
          <a:ext cx="3810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Clip" r:id="rId3" imgW="3464459" imgH="3468986" progId="">
                  <p:embed/>
                </p:oleObj>
              </mc:Choice>
              <mc:Fallback>
                <p:oleObj name="Clip" r:id="rId3" imgW="3464459" imgH="3468986" progId="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905000"/>
                        <a:ext cx="38100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WordArt 3"/>
          <p:cNvSpPr>
            <a:spLocks noChangeArrowheads="1" noChangeShapeType="1" noTextEdit="1"/>
          </p:cNvSpPr>
          <p:nvPr/>
        </p:nvSpPr>
        <p:spPr bwMode="auto">
          <a:xfrm>
            <a:off x="1524000" y="228600"/>
            <a:ext cx="9296400" cy="1447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Землепользователь</a:t>
            </a:r>
            <a:endParaRPr lang="en-US" sz="3600" b="1" kern="10">
              <a:ln w="76200">
                <a:solidFill>
                  <a:srgbClr val="000000"/>
                </a:solidFill>
                <a:round/>
                <a:headEnd/>
                <a:tailEnd/>
              </a:ln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7726" y="1905000"/>
            <a:ext cx="5426075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altLang="en-US" sz="4800" b="1">
                <a:latin typeface="Times New Roman" panose="02020603050405020304" pitchFamily="18" charset="0"/>
              </a:rPr>
              <a:t>Пользование землей </a:t>
            </a:r>
          </a:p>
          <a:p>
            <a:pPr eaLnBrk="0" hangingPunct="0"/>
            <a:r>
              <a:rPr lang="ru-RU" altLang="en-US" sz="4800" b="1">
                <a:latin typeface="Times New Roman" panose="02020603050405020304" pitchFamily="18" charset="0"/>
              </a:rPr>
              <a:t>в установленном </a:t>
            </a:r>
          </a:p>
          <a:p>
            <a:pPr eaLnBrk="0" hangingPunct="0"/>
            <a:r>
              <a:rPr lang="ru-RU" altLang="en-US" sz="4800" b="1">
                <a:latin typeface="Times New Roman" panose="02020603050405020304" pitchFamily="18" charset="0"/>
              </a:rPr>
              <a:t>обычаем</a:t>
            </a:r>
          </a:p>
          <a:p>
            <a:pPr eaLnBrk="0" hangingPunct="0"/>
            <a:r>
              <a:rPr lang="ru-RU" altLang="en-US" sz="4800" b="1">
                <a:latin typeface="Times New Roman" panose="02020603050405020304" pitchFamily="18" charset="0"/>
              </a:rPr>
              <a:t>или законом</a:t>
            </a:r>
          </a:p>
          <a:p>
            <a:pPr eaLnBrk="0" hangingPunct="0"/>
            <a:r>
              <a:rPr lang="ru-RU" altLang="en-US" sz="4800" b="1">
                <a:latin typeface="Times New Roman" panose="02020603050405020304" pitchFamily="18" charset="0"/>
              </a:rPr>
              <a:t>порядке</a:t>
            </a:r>
          </a:p>
        </p:txBody>
      </p:sp>
    </p:spTree>
    <p:extLst>
      <p:ext uri="{BB962C8B-B14F-4D97-AF65-F5344CB8AC3E}">
        <p14:creationId xmlns:p14="http://schemas.microsoft.com/office/powerpoint/2010/main" val="30783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2821" y="624110"/>
            <a:ext cx="9861792" cy="1280890"/>
          </a:xfrm>
        </p:spPr>
        <p:txBody>
          <a:bodyPr/>
          <a:lstStyle/>
          <a:p>
            <a:r>
              <a:rPr lang="ru-RU" b="1" dirty="0"/>
              <a:t>СПРОС и ПРЕДЛОЖЕНИЕ НА РЫНКЕ ЗЕМЛИ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69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524000" y="76200"/>
            <a:ext cx="906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en-US" sz="4400" b="1">
                <a:solidFill>
                  <a:srgbClr val="003300"/>
                </a:solidFill>
              </a:rPr>
              <a:t>ПРЕДЛОЖЕНИЕ ЗЕМЛИ</a:t>
            </a:r>
            <a:endParaRPr lang="ru-RU" altLang="en-US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2438400" y="5715000"/>
            <a:ext cx="7772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 flipV="1">
            <a:off x="2438400" y="1524000"/>
            <a:ext cx="0" cy="419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H="1">
            <a:off x="5334000" y="1447800"/>
            <a:ext cx="0" cy="4267200"/>
          </a:xfrm>
          <a:prstGeom prst="line">
            <a:avLst/>
          </a:prstGeom>
          <a:noFill/>
          <a:ln w="101600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486400" y="1219201"/>
            <a:ext cx="838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800" b="1">
                <a:solidFill>
                  <a:srgbClr val="663300"/>
                </a:solidFill>
                <a:latin typeface="Times New Roman" panose="02020603050405020304" pitchFamily="18" charset="0"/>
              </a:rPr>
              <a:t>S</a:t>
            </a:r>
            <a:endParaRPr lang="ru-RU" altLang="en-US" sz="2800">
              <a:latin typeface="Times New Roman" panose="02020603050405020304" pitchFamily="18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448800" y="6019801"/>
            <a:ext cx="99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en-US" sz="4000" b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524000" y="14478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en-US" sz="4400" b="1">
                <a:latin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73008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КРИВАЯ Спроса  на землю и предложения земли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628800"/>
            <a:ext cx="9042399" cy="475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99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Спрос на землю и предложение земли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рисунке</a:t>
            </a:r>
          </a:p>
          <a:p>
            <a:r>
              <a:rPr lang="ru-RU" dirty="0"/>
              <a:t> SS — это кривая предложения земли, </a:t>
            </a:r>
          </a:p>
          <a:p>
            <a:r>
              <a:rPr lang="ru-RU" dirty="0"/>
              <a:t>DD —кривая спроса на землю, </a:t>
            </a:r>
          </a:p>
          <a:p>
            <a:r>
              <a:rPr lang="ru-RU" dirty="0"/>
              <a:t>точка Е — это уровень арендной  платы, или земельной ренты, который уравнивает спрос и предложение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516582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Спрос на землю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7863" y="2133600"/>
            <a:ext cx="10126749" cy="3777622"/>
          </a:xfrm>
        </p:spPr>
        <p:txBody>
          <a:bodyPr>
            <a:normAutofit/>
          </a:bodyPr>
          <a:lstStyle/>
          <a:p>
            <a:r>
              <a:rPr lang="ru-RU" altLang="en-US" sz="2800" dirty="0"/>
              <a:t>включает два основных элемента — </a:t>
            </a:r>
            <a:r>
              <a:rPr lang="ru-RU" altLang="en-US" sz="2800" u="sng" dirty="0"/>
              <a:t>сельскохозяйственный и несельскохозяйственный </a:t>
            </a:r>
            <a:r>
              <a:rPr lang="ru-RU" altLang="en-US" sz="2800" dirty="0"/>
              <a:t>спрос</a:t>
            </a:r>
          </a:p>
          <a:p>
            <a:r>
              <a:rPr lang="ru-RU" altLang="en-US" sz="2800" dirty="0"/>
              <a:t>кривая сельскохозяйственного и несельскохозяйственного спроса на землю имеет отрицательный наклон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03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Содержимое 2"/>
          <p:cNvSpPr>
            <a:spLocks noGrp="1"/>
          </p:cNvSpPr>
          <p:nvPr>
            <p:ph idx="1"/>
          </p:nvPr>
        </p:nvSpPr>
        <p:spPr>
          <a:xfrm>
            <a:off x="846667" y="1268413"/>
            <a:ext cx="10295466" cy="4857750"/>
          </a:xfrm>
        </p:spPr>
        <p:txBody>
          <a:bodyPr>
            <a:normAutofit/>
          </a:bodyPr>
          <a:lstStyle/>
          <a:p>
            <a:r>
              <a:rPr lang="ru-R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Несельскохозяйственный спрос 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спроса на землю для строительства жилья, объектов инфраструктуры, из промышленного спроса, из инфляционного спроса на землю.</a:t>
            </a:r>
          </a:p>
          <a:p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для несельскохозяйственного спроса — местоположение земельных участков</a:t>
            </a:r>
          </a:p>
        </p:txBody>
      </p:sp>
    </p:spTree>
    <p:extLst>
      <p:ext uri="{BB962C8B-B14F-4D97-AF65-F5344CB8AC3E}">
        <p14:creationId xmlns:p14="http://schemas.microsoft.com/office/powerpoint/2010/main" val="1782746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en-US" sz="6600" b="1">
                <a:solidFill>
                  <a:srgbClr val="003300"/>
                </a:solidFill>
              </a:rPr>
              <a:t>РЕНТА -</a:t>
            </a:r>
            <a:r>
              <a:rPr lang="en-US" altLang="en-US" sz="6600" b="1">
                <a:solidFill>
                  <a:srgbClr val="003300"/>
                </a:solidFill>
              </a:rPr>
              <a:t> reddita</a:t>
            </a:r>
            <a:endParaRPr lang="ru-RU" altLang="en-US"/>
          </a:p>
        </p:txBody>
      </p:sp>
      <p:sp>
        <p:nvSpPr>
          <p:cNvPr id="64515" name="Text Box 1027"/>
          <p:cNvSpPr txBox="1">
            <a:spLocks noChangeArrowheads="1"/>
          </p:cNvSpPr>
          <p:nvPr/>
        </p:nvSpPr>
        <p:spPr bwMode="auto">
          <a:xfrm>
            <a:off x="1524000" y="1524001"/>
            <a:ext cx="9144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altLang="en-US" sz="5400" b="1">
                <a:solidFill>
                  <a:srgbClr val="663300"/>
                </a:solidFill>
                <a:latin typeface="Times New Roman" panose="02020603050405020304" pitchFamily="18" charset="0"/>
              </a:rPr>
              <a:t>доход от использования земли и других природных ресурсов</a:t>
            </a:r>
            <a:endParaRPr lang="ru-RU" altLang="en-US" sz="240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Text Box 1028"/>
          <p:cNvSpPr txBox="1">
            <a:spLocks noChangeArrowheads="1"/>
          </p:cNvSpPr>
          <p:nvPr/>
        </p:nvSpPr>
        <p:spPr bwMode="auto">
          <a:xfrm>
            <a:off x="1752600" y="4724401"/>
            <a:ext cx="8915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altLang="en-US" sz="6000" b="1">
                <a:solidFill>
                  <a:srgbClr val="003300"/>
                </a:solidFill>
                <a:latin typeface="Times New Roman" panose="02020603050405020304" pitchFamily="18" charset="0"/>
              </a:rPr>
              <a:t>плата за использование  редкого ресурса</a:t>
            </a:r>
          </a:p>
        </p:txBody>
      </p:sp>
    </p:spTree>
    <p:extLst>
      <p:ext uri="{BB962C8B-B14F-4D97-AF65-F5344CB8AC3E}">
        <p14:creationId xmlns:p14="http://schemas.microsoft.com/office/powerpoint/2010/main" val="3179325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7239000" cy="60295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863601"/>
            <a:ext cx="9516533" cy="5251479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рента как экономическая категория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 не просто доход от фактора производства.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РЕНТА — доход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 какого-либо фактора производства, предложение которого</a:t>
            </a:r>
          </a:p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неэластично.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667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481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По месту образования  рента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25625"/>
            <a:ext cx="11049000" cy="4351338"/>
          </a:xfrm>
        </p:spPr>
        <p:txBody>
          <a:bodyPr/>
          <a:lstStyle/>
          <a:p>
            <a:endParaRPr lang="ru-RU" i="1" dirty="0"/>
          </a:p>
        </p:txBody>
      </p:sp>
      <p:graphicFrame>
        <p:nvGraphicFramePr>
          <p:cNvPr id="4" name="Схема 3"/>
          <p:cNvGraphicFramePr/>
          <p:nvPr>
            <p:extLst/>
          </p:nvPr>
        </p:nvGraphicFramePr>
        <p:xfrm>
          <a:off x="304799" y="1183341"/>
          <a:ext cx="10930467" cy="499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1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Картинки по запросу Рынок факторов производства - картинк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3" y="193964"/>
            <a:ext cx="10307781" cy="5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89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земельной ренты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53067"/>
          <a:ext cx="9201150" cy="4923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427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r>
              <a:rPr lang="ru-RU" sz="3600" b="1" u="sng" dirty="0"/>
              <a:t>Абсолютная земельная </a:t>
            </a:r>
            <a:r>
              <a:rPr lang="ru-RU" sz="3600" u="sng" dirty="0"/>
              <a:t>рента</a:t>
            </a:r>
            <a:r>
              <a:rPr lang="ru-RU" sz="3600" dirty="0"/>
              <a:t> имеет своим источником монополию на землю как объект собственности. </a:t>
            </a:r>
          </a:p>
          <a:p>
            <a:r>
              <a:rPr lang="ru-RU" sz="3600" dirty="0"/>
              <a:t>Ее получают все частные собственники земельных участков. Когда полным собственником земли является государство, абсолютная рента исчезает.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709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97467"/>
            <a:ext cx="10515600" cy="5279496"/>
          </a:xfrm>
        </p:spPr>
        <p:txBody>
          <a:bodyPr>
            <a:normAutofit/>
          </a:bodyPr>
          <a:lstStyle/>
          <a:p>
            <a:pPr algn="just"/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Монопольная земельная рента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образуется в результате производства и продажи по монопольно высоким ценам редких видов сельскохозяйственной продукции, леса, полезных ископаемых (горная рента).</a:t>
            </a:r>
          </a:p>
          <a:p>
            <a:pPr algn="just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0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3467"/>
            <a:ext cx="10515600" cy="55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Дифференциальная земельная рента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обусловлена монополией на землю как объект хозяйствования.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дифференциальной, т. е. разностной ренты, фермером, хозяйствующим на участке , достаточно устойчиво, так как количество высокоплодородных земель ограничено и не может быть расширено в сколько-нибудь близкой перспективе.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вида дифференциальной ренты.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767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3730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Дифференциальная земельная рента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8279" y="1465545"/>
            <a:ext cx="9926333" cy="4445677"/>
          </a:xfrm>
        </p:spPr>
        <p:txBody>
          <a:bodyPr>
            <a:normAutofit/>
          </a:bodyPr>
          <a:lstStyle/>
          <a:p>
            <a:r>
              <a:rPr lang="ru-RU" sz="2400" b="1" dirty="0"/>
              <a:t>Дифференциальная рента </a:t>
            </a:r>
            <a:r>
              <a:rPr lang="en-US" sz="2400" b="1" dirty="0"/>
              <a:t>I</a:t>
            </a:r>
            <a:r>
              <a:rPr lang="ru-RU" sz="2400" b="1" dirty="0"/>
              <a:t> </a:t>
            </a:r>
            <a:r>
              <a:rPr lang="ru-RU" sz="2400" dirty="0"/>
              <a:t>возникает при экстенсивном ведении хозяйства из-за различий в естественном качестве земли в плодородии и в местоположении земельных участков относительно рынков ресурсов и сбыта продукции. Эта рента присваивается собственниками земли. </a:t>
            </a:r>
          </a:p>
          <a:p>
            <a:r>
              <a:rPr lang="ru-RU" sz="2400" b="1" dirty="0"/>
              <a:t>Дифференциальная рента </a:t>
            </a:r>
            <a:r>
              <a:rPr lang="en-US" sz="2400" b="1" dirty="0"/>
              <a:t>II</a:t>
            </a:r>
            <a:r>
              <a:rPr lang="ru-RU" sz="2400" b="1" dirty="0"/>
              <a:t> </a:t>
            </a:r>
            <a:r>
              <a:rPr lang="ru-RU" sz="2400" dirty="0"/>
              <a:t>возникает только при интенсивном ведении хозяйства в результате дополнительного вложения капитала в земельные участки (удобрения, прогрессивные биотехнологии и т.п.) для повышения их плодородия. Эта рента присваивается инвесторами дополнительного капитала.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69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Цена земли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8868" y="1487837"/>
            <a:ext cx="10295744" cy="4423385"/>
          </a:xfrm>
        </p:spPr>
        <p:txBody>
          <a:bodyPr>
            <a:normAutofit/>
          </a:bodyPr>
          <a:lstStyle/>
          <a:p>
            <a:r>
              <a:rPr lang="ru-R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земельного участка 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капитализированную ренту – ренту, превращенную в капитал. </a:t>
            </a:r>
          </a:p>
          <a:p>
            <a:r>
              <a:rPr lang="ru-R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земельного участка</a:t>
            </a:r>
            <a:r>
              <a:rPr lang="ru-R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сегодняшняя суммарная ценность всех будущих арендных платежей, которые земельный участок способен принести.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410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8835" y="624110"/>
            <a:ext cx="10430358" cy="1280890"/>
          </a:xfrm>
        </p:spPr>
        <p:txBody>
          <a:bodyPr>
            <a:normAutofit fontScale="90000"/>
          </a:bodyPr>
          <a:lstStyle/>
          <a:p>
            <a:r>
              <a:rPr lang="x-none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оказывающие влияние на спрос, условно могут быть разделены на две группы</a:t>
            </a:r>
            <a:r>
              <a:rPr lang="x-none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817" y="2355742"/>
            <a:ext cx="9748434" cy="28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95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456" y="309966"/>
            <a:ext cx="11901543" cy="1595034"/>
          </a:xfrm>
        </p:spPr>
        <p:txBody>
          <a:bodyPr>
            <a:noAutofit/>
          </a:bodyPr>
          <a:lstStyle/>
          <a:p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на землю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капитализированную, т.е. превращенную в капитал (запас) земельную ренту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46" y="1905000"/>
            <a:ext cx="4250624" cy="120083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47254" y="2997347"/>
            <a:ext cx="8818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R - годовая земельная рента в денежном выражении;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71500"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dirty="0">
                <a:latin typeface="Times New Roman" panose="02020603050405020304" pitchFamily="18" charset="0"/>
                <a:ea typeface="Cambria" panose="02040503050406030204" pitchFamily="18" charset="0"/>
              </a:rPr>
              <a:t> номинальная ставка процента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(в %).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84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648072"/>
          </a:xfrm>
        </p:spPr>
        <p:txBody>
          <a:bodyPr>
            <a:normAutofit/>
          </a:bodyPr>
          <a:lstStyle/>
          <a:p>
            <a:r>
              <a:rPr lang="ru-RU" b="1" dirty="0"/>
              <a:t>Цена  земли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744"/>
                <a:ext cx="10515600" cy="5462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4300" b="1" i="1" dirty="0">
                    <a:latin typeface="Times New Roman" pitchFamily="18" charset="0"/>
                    <a:cs typeface="Times New Roman" pitchFamily="18" charset="0"/>
                  </a:rPr>
                  <a:t>Р</a:t>
                </a:r>
                <a:r>
                  <a:rPr lang="ru-RU" sz="4300" b="1" i="1" baseline="-25000" dirty="0">
                    <a:latin typeface="Times New Roman" pitchFamily="18" charset="0"/>
                    <a:cs typeface="Times New Roman" pitchFamily="18" charset="0"/>
                  </a:rPr>
                  <a:t>А</a:t>
                </a:r>
                <a:r>
                  <a:rPr lang="ru-RU" sz="4300" b="1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4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00" b="1" i="1">
                            <a:latin typeface="Cambria Math"/>
                          </a:rPr>
                          <m:t>𝑹𝒕</m:t>
                        </m:r>
                      </m:num>
                      <m:den>
                        <m:d>
                          <m:dPr>
                            <m:ctrlPr>
                              <a:rPr lang="en-US" sz="43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3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43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4300" b="1" i="1"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4300" b="1" i="1">
                            <a:latin typeface="Cambria Math"/>
                          </a:rPr>
                          <m:t>𝒕</m:t>
                        </m:r>
                      </m:den>
                    </m:f>
                  </m:oMath>
                </a14:m>
                <a:r>
                  <a:rPr lang="ru-RU" sz="4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4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4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>
                            <a:latin typeface="Cambria Math"/>
                          </a:rPr>
                          <m:t>𝑹𝒕</m:t>
                        </m:r>
                      </m:num>
                      <m:den>
                        <m:r>
                          <a:rPr lang="en-US" sz="4400" b="1" i="1"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ru-RU" sz="43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b="1" i="1" dirty="0"/>
              </a:p>
              <a:p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 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3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цена земельного участка;</a:t>
                </a:r>
              </a:p>
              <a:p>
                <a:r>
                  <a:rPr lang="en-US" sz="3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рента в году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период дисконтирования ренты, лет;</a:t>
                </a:r>
              </a:p>
              <a:p>
                <a:r>
                  <a:rPr lang="en-US" sz="3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норма отдачи (годового процента).</a:t>
                </a:r>
              </a:p>
              <a:p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Цена земли является бессрочным вложением капитала. Поэтому, если </a:t>
                </a:r>
                <a:r>
                  <a:rPr lang="en-US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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</a:rPr>
                      <m:t>  −∞</m:t>
                    </m:r>
                  </m:oMath>
                </a14:m>
                <a:r>
                  <a:rPr lang="ru-RU" sz="3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цена земли определяется по формуле: 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𝑹𝒕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5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744"/>
                <a:ext cx="10515600" cy="5462323"/>
              </a:xfrm>
              <a:blipFill>
                <a:blip r:embed="rId2"/>
                <a:stretch>
                  <a:fillRect l="-2319" t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784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276873"/>
            <a:ext cx="8229600" cy="3849291"/>
          </a:xfrm>
        </p:spPr>
        <p:txBody>
          <a:bodyPr>
            <a:normAutofit/>
          </a:bodyPr>
          <a:lstStyle/>
          <a:p>
            <a:r>
              <a:rPr lang="ru-RU" sz="2400" dirty="0"/>
              <a:t>Например, если ежегодный доход в виде ренты составляет 1000 долл., ставка ссудного процента — 5%, то цена земли составит: 1000/5% х 100% = 20000 долл.</a:t>
            </a:r>
          </a:p>
          <a:p>
            <a:r>
              <a:rPr lang="ru-RU" sz="2400" dirty="0"/>
              <a:t>Из этой формулы видно, что цена земли будет расти, если увеличивается размер ренты и падать, если повышается норма процента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548680"/>
            <a:ext cx="724361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3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факторов производства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62494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Различаются и товары, продающиеся на этих рынках. На рынке товаров и услуг реализуется готовая продукция, т. е. фактически результаты производства. 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факторов производства торгует условиями этого производства, без чего само производство невозможно. Расходы, которые несут в данном случае производители, покупающие факторы производства, выступают как доходы для продавцов ресурсов, поэтому уровень дохода в обществе зависит от уровня развития производства, от его потребностей в ресурсах.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любой рынок, рынок ресурсов через спрос и предложение регулирует распределение имеющихся у общества ограниченных ресурсов между отдельными потребителями (т. е. производителями товаров). Для фирмы-производителя большое значение имеют цены на ресурсы, так как именно от них будет зависеть уровень издержек производства, и при имеющемся техническом базисе цены будут определять количество ресурсов, которое может быть использовано.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6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4.3.ЛЕКЦИЯ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привлечения трудовых ресурсов в общественном производстве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AutoShape 2" descr="Картинки по запросу Картинки к теме - рынок труда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3573016"/>
            <a:ext cx="475252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28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30750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196753"/>
            <a:ext cx="7886700" cy="4980211"/>
          </a:xfrm>
        </p:spPr>
        <p:txBody>
          <a:bodyPr>
            <a:normAutofit/>
          </a:bodyPr>
          <a:lstStyle/>
          <a:p>
            <a:pPr algn="just"/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 труда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и рынки капиталов, товаров, ценных бумаг и т.д., является составной частью рыночной экономики.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нем предприниматели и трудящиеся совместно ведут переговоры, коллективные или индивидуальные, по поводу трудоустройства, условий труда и заработной платы.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9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667543"/>
          </a:xfrm>
        </p:spPr>
        <p:txBody>
          <a:bodyPr>
            <a:normAutofit/>
          </a:bodyPr>
          <a:lstStyle/>
          <a:p>
            <a:r>
              <a:rPr lang="ru-RU" b="1" dirty="0"/>
              <a:t>Рынок труда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1268760"/>
            <a:ext cx="7704667" cy="4731056"/>
          </a:xfrm>
        </p:spPr>
        <p:txBody>
          <a:bodyPr/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Рынок труда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– это система отношений между основными субъектами рынка (наемными работниками, работодателями, посредниками) по поводу купли – продажи рабочей силы (объект рынка труда) для ее использования в процессе производства материальных благ, базирующиеся на основе действия основных законов рынка.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051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685783"/>
          </a:xfrm>
        </p:spPr>
        <p:txBody>
          <a:bodyPr>
            <a:normAutofit/>
          </a:bodyPr>
          <a:lstStyle/>
          <a:p>
            <a:r>
              <a:rPr lang="ru-RU" dirty="0"/>
              <a:t>Труд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1357298"/>
            <a:ext cx="7704667" cy="4642518"/>
          </a:xfrm>
        </p:spPr>
        <p:txBody>
          <a:bodyPr/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Труд является основным ресурсом, который «запускает» все другие виды ресурсов, т.к. без наемных работников невозможен процесс производства. 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 трудом понимается  система способностей человека к какой-либо деятельности, используемой в экономических процессах.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00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11154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товара  рабочая  сила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692697"/>
            <a:ext cx="8435280" cy="5976664"/>
          </a:xfrm>
        </p:spPr>
        <p:txBody>
          <a:bodyPr>
            <a:normAutofit fontScale="92500" lnSpcReduction="10000"/>
          </a:bodyPr>
          <a:lstStyle/>
          <a:p>
            <a:pPr marL="411480" lvl="1" indent="0" algn="just">
              <a:buNone/>
            </a:pPr>
            <a:r>
              <a:rPr lang="ru-RU" dirty="0"/>
              <a:t>	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товара «труд» заключается в том, что его </a:t>
            </a:r>
            <a:r>
              <a:rPr lang="ru-RU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 хранить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другие товары.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 algn="just">
              <a:buNone/>
            </a:pP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того, </a:t>
            </a:r>
            <a:r>
              <a:rPr lang="ru-RU" sz="3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работник не продал свои способности и навыки, он не будет иметь дохода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а, следовательно, и средств к существованию, которые нужны ему постоянно.</a:t>
            </a:r>
          </a:p>
          <a:p>
            <a:pPr marL="411480" lvl="1" indent="0" algn="just">
              <a:buNone/>
            </a:pP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Количество этих жизненных средств и их цена на рынке </a:t>
            </a:r>
            <a:r>
              <a:rPr lang="ru-RU" sz="3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зависят от того, продал работник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 труд или нет. Эта особенность имеет огромное значение для рыночной экономике в целом.</a:t>
            </a:r>
          </a:p>
          <a:p>
            <a:pPr marL="411480" lvl="1" indent="0" algn="just">
              <a:buNone/>
            </a:pP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Существенная особенность товара труд </a:t>
            </a:r>
            <a:r>
              <a:rPr lang="ru-RU" sz="3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также в его полезности после начала использования. Он не уничтожается при использовании</a:t>
            </a:r>
            <a:r>
              <a:rPr lang="ru-RU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а, напротив, создает или участвует (по теории предельной производительности) в создании благ.</a:t>
            </a:r>
          </a:p>
        </p:txBody>
      </p:sp>
    </p:spTree>
    <p:extLst>
      <p:ext uri="{BB962C8B-B14F-4D97-AF65-F5344CB8AC3E}">
        <p14:creationId xmlns:p14="http://schemas.microsoft.com/office/powerpoint/2010/main" val="5642928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332656"/>
            <a:ext cx="7704667" cy="1616688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Современной экономической наукой в зависимости от классификационных признаков принято выделять следующие виды труда: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207568" y="2420888"/>
          <a:ext cx="8003232" cy="26575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37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Классификационные признаки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Виды труда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9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 характеру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 интеллектуальный труд;</a:t>
                      </a:r>
                      <a:endParaRPr lang="en-US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 физический труд;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9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 использованию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 наемный труд;</a:t>
                      </a:r>
                      <a:endParaRPr lang="en-US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 не наемный труд;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747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95557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функции рынка труда: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1628800"/>
            <a:ext cx="7704667" cy="43710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посредническая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- соединение продавца и покупателя рабочей силы (труда);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уравновешивание спроса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 труд и его предложения, формирование цены труда - заработной платы;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3) приведение отраслевой, территориальной, профессионально-квалификационной структуры занятости в соответствие с отраслевой и территориальной структурой общественного производства;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4) выявление численности безработных, видов, характера безработицы и др.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87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5" y="332656"/>
            <a:ext cx="8219256" cy="609674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рынок труда влияют: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1) демографическая ситуация в стране;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2) численность трудоспособного населения;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3) экономическая активность трудоспособного населения; 4) продолжительность годового рабочего времени;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5) процессы миграции;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6) степень участия государства и профсоюзов в регулировании рынка труда и т.п.;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7) существующая рыночная конъюнктура;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8) структура экономики;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9) фаза экономического цикла;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10) уровень технического развития страны;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11) степень монополизации рынка и др.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43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88640"/>
            <a:ext cx="8784976" cy="6669360"/>
          </a:xfrm>
        </p:spPr>
        <p:txBody>
          <a:bodyPr>
            <a:normAutofit fontScale="925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 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относятся лица обоего пола в возрасте от 16 лет и старше, а также лица младших возрастов, которые в рассматриваемый период: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выполняли работу по найму за вознаграждение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деньги или с ними расплачивались в натуральной форме, а также иную работу, приносящую доход, самостоятельно или с компаньонами как с привлечением, так и без привлечения наемных работников независимо от сроков получения непосредственной оплаты или дохода за свою деятельность;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 отсутствовали на работе по причине: болезни или травмы; ежегодного отпуска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различного рода отпусков как с сохранением содержания, так и без сохранения содержания, отгулов; отпуска по инициативе администрации; забастовки и других причин;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выполняли работу без оплаты на семейном предприятии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007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052737"/>
            <a:ext cx="7886700" cy="51242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"/>
            <a:ext cx="7975798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5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465" y="365127"/>
            <a:ext cx="11341061" cy="1119658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ресурса есть собственник, который получает доход от использования данного ресурс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255" y="1814052"/>
            <a:ext cx="10307781" cy="436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Собственник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 </a:t>
            </a: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Доход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Зарплата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Землевладелец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Рента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Капиталист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(предпринимательские способности)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Предприниматель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843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9" y="365760"/>
            <a:ext cx="8197017" cy="132556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и предложение на рынке труда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08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50405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Предложение на рынке труда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определяется  следующими  факторами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000922"/>
            <a:ext cx="8229600" cy="4573614"/>
          </a:xfrm>
        </p:spPr>
        <p:txBody>
          <a:bodyPr/>
          <a:lstStyle/>
          <a:p>
            <a:pPr marL="109728" indent="0">
              <a:buNone/>
            </a:pPr>
            <a:r>
              <a:rPr lang="ru-RU" dirty="0"/>
              <a:t>	</a:t>
            </a: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на рынке труда  -    это количество наемных работников,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желающих получить работу,  определяется прежде всего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демографическими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факторами – уровнем  рождаемости, темпами роста  численности  трудоспособного населения, половозрастной структурой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3898916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811559"/>
          </a:xfrm>
        </p:spPr>
        <p:txBody>
          <a:bodyPr>
            <a:noAutofit/>
          </a:bodyPr>
          <a:lstStyle/>
          <a:p>
            <a:r>
              <a:rPr 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оказывающие влияние на предложение, также условно могут быть разделены на две группы: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/>
          </p:nvPr>
        </p:nvGraphicFramePr>
        <p:xfrm>
          <a:off x="2423592" y="1214422"/>
          <a:ext cx="7787208" cy="564357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70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947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ценовые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неценовые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63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величина заработной платы как разницы между социальными трансфертами государства и доходами от трудовой деятельности;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74320"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-экономические (дополнительные материальные блага, предоставляемые работодателем);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74320"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социальные (общественное мнение, общественное положение);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74320"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психологические (самоуважение, самодостаточность)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06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11154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 влияющие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764704"/>
            <a:ext cx="8568952" cy="6093296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отраслевом  уровне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труда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прежде всего </a:t>
            </a:r>
          </a:p>
          <a:p>
            <a:pPr marL="594360" indent="-457200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демографическими факторами, количеством населения; </a:t>
            </a:r>
          </a:p>
          <a:p>
            <a:pPr marL="594360" indent="-457200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половозрастной  структурой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</a:t>
            </a:r>
          </a:p>
          <a:p>
            <a:pPr marL="594360" indent="-457200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количеством  работников  данной  профессии;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/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возможностями  подготовки и  переподготовки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" indent="0">
              <a:buNone/>
            </a:pP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предложение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 от  многих  факторов: </a:t>
            </a:r>
          </a:p>
          <a:p>
            <a:pPr marL="594360" indent="-4572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престижности профессии,  </a:t>
            </a:r>
          </a:p>
          <a:p>
            <a:pPr marL="594360" indent="-4572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 удаленности  места  работы от дома,</a:t>
            </a:r>
          </a:p>
          <a:p>
            <a:pPr marL="594360" indent="-45720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социальных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2257916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404664"/>
            <a:ext cx="8229600" cy="936104"/>
          </a:xfrm>
        </p:spPr>
        <p:txBody>
          <a:bodyPr/>
          <a:lstStyle/>
          <a:p>
            <a:r>
              <a:rPr lang="ru-RU" dirty="0"/>
              <a:t>Кривая предложения труда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756084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9166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576064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737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   предложения    труда    показывает, что при повышении 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реальной заработной   платы возрастает предложение</a:t>
            </a:r>
            <a:r>
              <a:rPr lang="ru-RU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труда, 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при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снижении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заработной платы предложение труда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3153068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6134" y="457202"/>
            <a:ext cx="7704667" cy="955575"/>
          </a:xfrm>
        </p:spPr>
        <p:txBody>
          <a:bodyPr>
            <a:normAutofit fontScale="90000"/>
          </a:bodyPr>
          <a:lstStyle/>
          <a:p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Совокупное предложения труда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обществе, по мнению П.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Самуэльсона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6134" y="1857364"/>
            <a:ext cx="7704667" cy="4142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 как  минимум  четырьмя показателями: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численностью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той долей, которую составляет самодеятельное население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общей численности жителей;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средним числом часов, отра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ботанных рабочими на протяжении недели и на протяжении года;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качеством, количеством и квалификацией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8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Кривая индивидуального  предложения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1628801"/>
            <a:ext cx="699891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9361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32756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692697"/>
            <a:ext cx="8712968" cy="588184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точки I интересующая нас кривая показывает увеличение предложения труда при росте заработной платы — она удаляется от оси ординат. 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пройдя точку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I,кривая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 меняет направление. Она сгибается и снова  приближается к оси ординат, показывая, на первый взгляд,  парадоксальную ситуацию —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предложения  труда при дальнейшем росте заработной платы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 образом, увеличение заработной платы до определенных  размеров ведет к росту предложения труда, которое   после достижения максимального уровня (LI) начинает  сокращаться вследствие дальнейшего роста заработной  платы.</a:t>
            </a:r>
          </a:p>
        </p:txBody>
      </p:sp>
    </p:spTree>
    <p:extLst>
      <p:ext uri="{BB962C8B-B14F-4D97-AF65-F5344CB8AC3E}">
        <p14:creationId xmlns:p14="http://schemas.microsoft.com/office/powerpoint/2010/main" val="25005073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 предложения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2" y="1196752"/>
            <a:ext cx="8517632" cy="511256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r>
              <a:rPr lang="ru-RU" dirty="0"/>
              <a:t>	</a:t>
            </a:r>
            <a:r>
              <a:rPr lang="ru-RU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дохода противостоит эффекту замещения и становится ощутим при достижении работником определенного, достаточно высокого уровня материального благополучия. </a:t>
            </a:r>
          </a:p>
          <a:p>
            <a:pPr marL="411480" lvl="1" indent="0">
              <a:buNone/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Когда проблемы с хлебом насущным решены, меняется и </a:t>
            </a:r>
            <a:r>
              <a:rPr lang="ru-RU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наше отношение к свободному 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времени. Оно  перестает казаться вычетом из заработной платы, а предстает полем для наслаждения и радости.</a:t>
            </a:r>
          </a:p>
        </p:txBody>
      </p:sp>
    </p:spTree>
    <p:extLst>
      <p:ext uri="{BB962C8B-B14F-4D97-AF65-F5344CB8AC3E}">
        <p14:creationId xmlns:p14="http://schemas.microsoft.com/office/powerpoint/2010/main" val="166386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ЗЕМЛЯ как фактор  производства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Природные ресурсы -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совокупность природных условий, которые могут быть использованы  в процессе создания товаров и услуг. </a:t>
            </a:r>
          </a:p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могут быть реальные и потенциальные, возобновляемые 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невозобновляемые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706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692696"/>
            <a:ext cx="7886700" cy="216025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предложения труда отдельным работником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история экономик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412776"/>
            <a:ext cx="648072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734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7" y="188640"/>
            <a:ext cx="7704667" cy="1584176"/>
          </a:xfrm>
        </p:spPr>
        <p:txBody>
          <a:bodyPr>
            <a:normAutofit fontScale="90000"/>
          </a:bodyPr>
          <a:lstStyle/>
          <a:p>
            <a:r>
              <a:rPr 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оказывающие влияние на спрос, условно могут быть разделены на две группы: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ценовые и неценовые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991544" y="2348881"/>
          <a:ext cx="8784976" cy="40591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47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20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 заработная плата как плата работодателя наемным работникам за использование в процессе производства их способностей к труду;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 уровень развития технологий;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 макроэкономическая ситуация в стране;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 политика государства, направленная на стимулирование прогрессивной экономической динамики;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-общий уровень квалификации и профессионализма наемных работников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258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5961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СПРОС на рынке труда</a:t>
            </a:r>
            <a:br>
              <a:rPr lang="ru-RU" b="1" dirty="0"/>
            </a:br>
            <a:r>
              <a:rPr lang="ru-RU" b="1" dirty="0"/>
              <a:t>Факторы влияющие на спрос на труд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268761"/>
            <a:ext cx="7886700" cy="49082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b="1" u="sng" dirty="0"/>
              <a:t>На макроуровне</a:t>
            </a:r>
          </a:p>
          <a:p>
            <a:r>
              <a:rPr lang="ru-RU" sz="2800" u="sng" dirty="0"/>
              <a:t>Фаза </a:t>
            </a:r>
            <a:r>
              <a:rPr lang="ru-RU" sz="2800" dirty="0"/>
              <a:t> экономического  цикла:</a:t>
            </a:r>
          </a:p>
          <a:p>
            <a:r>
              <a:rPr lang="ru-RU" sz="2800" dirty="0"/>
              <a:t>Состояние экономической  конъюнктуры;</a:t>
            </a:r>
          </a:p>
          <a:p>
            <a:r>
              <a:rPr lang="ru-RU" sz="2800" u="sng" dirty="0"/>
              <a:t>Научно – технический  прогресс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b="1" u="sng" dirty="0"/>
              <a:t>На микроуровне  </a:t>
            </a:r>
            <a:r>
              <a:rPr lang="ru-RU" sz="2800" b="1" dirty="0"/>
              <a:t>это   </a:t>
            </a:r>
          </a:p>
          <a:p>
            <a:r>
              <a:rPr lang="ru-RU" sz="2800" u="sng" dirty="0"/>
              <a:t> образование, </a:t>
            </a:r>
          </a:p>
          <a:p>
            <a:r>
              <a:rPr lang="ru-RU" sz="2800" u="sng" dirty="0"/>
              <a:t>стаж,</a:t>
            </a:r>
          </a:p>
          <a:p>
            <a:r>
              <a:rPr lang="ru-RU" sz="2800" u="sng" dirty="0"/>
              <a:t> личные  качества, </a:t>
            </a:r>
          </a:p>
          <a:p>
            <a:r>
              <a:rPr lang="ru-RU" sz="2800" u="sng" dirty="0"/>
              <a:t> семейное  </a:t>
            </a:r>
            <a:r>
              <a:rPr lang="ru-RU" sz="2800" dirty="0"/>
              <a:t>положение…</a:t>
            </a:r>
          </a:p>
          <a:p>
            <a:pPr marL="0" indent="0">
              <a:buNone/>
            </a:pPr>
            <a:r>
              <a:rPr lang="ru-RU" sz="2800" b="1" dirty="0"/>
              <a:t>Заработная  плата – важнейший  фактор на рынке труда</a:t>
            </a:r>
          </a:p>
        </p:txBody>
      </p:sp>
    </p:spTree>
    <p:extLst>
      <p:ext uri="{BB962C8B-B14F-4D97-AF65-F5344CB8AC3E}">
        <p14:creationId xmlns:p14="http://schemas.microsoft.com/office/powerpoint/2010/main" val="28548056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413013"/>
            <a:ext cx="7886700" cy="68761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спроса на труд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052737"/>
            <a:ext cx="7886700" cy="512422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абсциссе - величина требующегося труда (L), а 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оси ординат - величина реальной заработной платы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на кривой LD показывает, каким будет спрос  на труд при определенной величине заработной платы.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кривой и ее отрицательный наклон показывают, что более низкой заработной плате соответствует больший спрос на труд 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35710631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1560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Кривая спроса на труд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://refdb.ru/images/1480/2959756/m4c32b29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268761"/>
            <a:ext cx="6048672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442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7158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Конъюнктура  рынка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052737"/>
            <a:ext cx="7886700" cy="5124227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соотношения между спросом и предложением труда конъюнктура рынка труда может быть трех типов: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Трудодефицитной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рынок труда испытывает недостаток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предложения труда.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Трудоизбыточной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на рынке труда имеется большое число безработных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и, соответственно, избыток труда.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Равновесной,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когда спрос на труд соответствует его предложению.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2145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на труд и предложение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96753"/>
            <a:ext cx="7992888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834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7239000" cy="504056"/>
          </a:xfrm>
        </p:spPr>
        <p:txBody>
          <a:bodyPr>
            <a:noAutofit/>
          </a:bodyPr>
          <a:lstStyle/>
          <a:p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   на   рынке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5001419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точке Е спрос на труд равен предложению труда, т. е. рынок труда находится в равновесном состоянии. 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означает, что все предприниматели, согласные платить заработную плату , находят на рынке необходимое количество труда, их спрос на труд удовлетворен полностью. 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положении рыночного равновесия  полностью трудоустроены все работники, готовые предложить свои услуги при заработной плате .</a:t>
            </a:r>
          </a:p>
        </p:txBody>
      </p:sp>
    </p:spTree>
    <p:extLst>
      <p:ext uri="{BB962C8B-B14F-4D97-AF65-F5344CB8AC3E}">
        <p14:creationId xmlns:p14="http://schemas.microsoft.com/office/powerpoint/2010/main" val="23000791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4571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Равновесие на рынке труда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04" y="764704"/>
            <a:ext cx="8784976" cy="609329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графике по вертикальной оси откладывается уровень ставки заработной платы 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по горизонтальной — количество предложения труда 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на товарном, так и на рынке труда присутствуют спрос 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предложение труда (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 пересечения кривых спроса и предложения труда (точка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соответсвует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уровню ставки заработной платы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количеству предложения труда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данной точке спрос на труд равен предложению труда. Это означает, что все работодатели, которые готовы платить заработную плату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находят на рынке необходимое им количество работников и их спрос на труд, таким образом, удовлетворен полностью. Также в данной точке все наемные работники трудоустроены и согласны работать при ставке заработной платы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в точке 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наступает равновесие на рынке труда и достигается полная занятость.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200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39957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Равновесие на рынке труда</a:t>
            </a:r>
            <a:endParaRPr lang="en-US" dirty="0"/>
          </a:p>
        </p:txBody>
      </p:sp>
      <p:pic>
        <p:nvPicPr>
          <p:cNvPr id="17410" name="Picture 2" descr="http://economicportal.ru/img/facts/ravnovesie-trud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764706"/>
            <a:ext cx="7416824" cy="59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8548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2241</TotalTime>
  <Words>3696</Words>
  <Application>Microsoft Office PowerPoint</Application>
  <PresentationFormat>Широкоэкранный</PresentationFormat>
  <Paragraphs>517</Paragraphs>
  <Slides>129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129</vt:i4>
      </vt:variant>
    </vt:vector>
  </HeadingPairs>
  <TitlesOfParts>
    <vt:vector size="140" baseType="lpstr">
      <vt:lpstr>Arial</vt:lpstr>
      <vt:lpstr>Cambria</vt:lpstr>
      <vt:lpstr>Cambria Math</vt:lpstr>
      <vt:lpstr>Century Gothic</vt:lpstr>
      <vt:lpstr>Symbol</vt:lpstr>
      <vt:lpstr>Tahoma</vt:lpstr>
      <vt:lpstr>Times New Roman</vt:lpstr>
      <vt:lpstr>След самолета</vt:lpstr>
      <vt:lpstr>Equation.3</vt:lpstr>
      <vt:lpstr>Формула</vt:lpstr>
      <vt:lpstr>Clip</vt:lpstr>
      <vt:lpstr>ТЕМА  4  ПрИВЛЕЧЕНИЕ   факторов производства С УЧЕТОМ КОНЬЮНКТУРЫ РЫНКА</vt:lpstr>
      <vt:lpstr>Презентация PowerPoint</vt:lpstr>
      <vt:lpstr>Ресурс </vt:lpstr>
      <vt:lpstr>Особенности рынка ресурсов</vt:lpstr>
      <vt:lpstr>Презентация PowerPoint</vt:lpstr>
      <vt:lpstr>Презентация PowerPoint</vt:lpstr>
      <vt:lpstr>Рынок факторов производства</vt:lpstr>
      <vt:lpstr> У каждого ресурса есть собственник, который получает доход от использования данного ресурса  </vt:lpstr>
      <vt:lpstr>ЗЕМЛЯ как фактор  производства </vt:lpstr>
      <vt:lpstr>Труд как  фактор производства</vt:lpstr>
      <vt:lpstr>Капитал как фактор производства</vt:lpstr>
      <vt:lpstr>4.1. Капитал как инвестиционный ресурс: особенности его привлечения</vt:lpstr>
      <vt:lpstr>Различные теоретические трактовки капитала и прибыли</vt:lpstr>
      <vt:lpstr>К определению сущности капитала можно выделить два подхода</vt:lpstr>
      <vt:lpstr>Презентация PowerPoint</vt:lpstr>
      <vt:lpstr>Презентация PowerPoint</vt:lpstr>
      <vt:lpstr> Субъектами рынка капитала являются непосредственные участники: </vt:lpstr>
      <vt:lpstr>Презентация PowerPoint</vt:lpstr>
      <vt:lpstr>Факторы, оказывающие влияние на спрос, условно могут быть разделены на две группы: </vt:lpstr>
      <vt:lpstr>Презентация PowerPoint</vt:lpstr>
      <vt:lpstr>  Доход на капитал принято выражать в виде ставки (нормы) процента - отношения дохода на капитал к использованному капиталу: </vt:lpstr>
      <vt:lpstr>Презентация PowerPoint</vt:lpstr>
      <vt:lpstr>Презентация PowerPoint</vt:lpstr>
      <vt:lpstr>Презентация PowerPoint</vt:lpstr>
      <vt:lpstr> Спрос и предложение на рынке заемных средств (ссудного капитала). Реальные и  денежные теории процента.</vt:lpstr>
      <vt:lpstr>Презентация PowerPoint</vt:lpstr>
      <vt:lpstr>Презентация PowerPoint</vt:lpstr>
      <vt:lpstr>  Капитал как фактор производства                                                                                 </vt:lpstr>
      <vt:lpstr>ВОПРОС 1. Понятие капитала в экономической теории. Капитал как фактор производства.</vt:lpstr>
      <vt:lpstr>Деньги</vt:lpstr>
      <vt:lpstr>Всеобщая формула капитала </vt:lpstr>
      <vt:lpstr>Презентация PowerPoint</vt:lpstr>
      <vt:lpstr>Главное условие существования капитала - бесконечное движение по кругу </vt:lpstr>
      <vt:lpstr>КАПИТАЛ Кругооборот  капитала</vt:lpstr>
      <vt:lpstr>Постоянный  капитал  - С Переменный капитал  - V</vt:lpstr>
      <vt:lpstr>Постоянный  капитал  - С Переменный капитал  - V</vt:lpstr>
      <vt:lpstr>Презентация PowerPoint</vt:lpstr>
      <vt:lpstr>Кругооборот промышленного  капитала</vt:lpstr>
      <vt:lpstr>Кругооборот капитала</vt:lpstr>
      <vt:lpstr>Функциональные формы  капитала</vt:lpstr>
      <vt:lpstr>ОБОРОТ КАПИТАЛА</vt:lpstr>
      <vt:lpstr>Презентация PowerPoint</vt:lpstr>
      <vt:lpstr>Время оборота капитала</vt:lpstr>
      <vt:lpstr>4.2.Особенности привлечения земли как фактора производства  </vt:lpstr>
      <vt:lpstr>Презентация PowerPoint</vt:lpstr>
      <vt:lpstr>Земля</vt:lpstr>
      <vt:lpstr>Презентация PowerPoint</vt:lpstr>
      <vt:lpstr>Землевладение. Землепользование </vt:lpstr>
      <vt:lpstr>Презентация PowerPoint</vt:lpstr>
      <vt:lpstr>Презентация PowerPoint</vt:lpstr>
      <vt:lpstr>СПРОС и ПРЕДЛОЖЕНИЕ НА РЫНКЕ ЗЕМЛИ</vt:lpstr>
      <vt:lpstr>Презентация PowerPoint</vt:lpstr>
      <vt:lpstr>КРИВАЯ Спроса  на землю и предложения земли</vt:lpstr>
      <vt:lpstr>Спрос на землю и предложение земли</vt:lpstr>
      <vt:lpstr>Спрос на землю</vt:lpstr>
      <vt:lpstr>Презентация PowerPoint</vt:lpstr>
      <vt:lpstr>Презентация PowerPoint</vt:lpstr>
      <vt:lpstr>РЕНТА</vt:lpstr>
      <vt:lpstr>По месту образования  рента</vt:lpstr>
      <vt:lpstr>Формы земельной ренты</vt:lpstr>
      <vt:lpstr>Презентация PowerPoint</vt:lpstr>
      <vt:lpstr>Презентация PowerPoint</vt:lpstr>
      <vt:lpstr>Презентация PowerPoint</vt:lpstr>
      <vt:lpstr>Дифференциальная земельная рента</vt:lpstr>
      <vt:lpstr>Цена земли</vt:lpstr>
      <vt:lpstr>Факторы, оказывающие влияние на спрос, условно могут быть разделены на две группы: </vt:lpstr>
      <vt:lpstr> Цена на землю (Z) представляет собой капитализированную, т.е. превращенную в капитал (запас) земельную ренту: </vt:lpstr>
      <vt:lpstr>Цена  земли</vt:lpstr>
      <vt:lpstr>Презентация PowerPoint</vt:lpstr>
      <vt:lpstr>4.3.ЛЕКЦИЯ Особенности привлечения трудовых ресурсов в общественном производстве  </vt:lpstr>
      <vt:lpstr>Рынок труда</vt:lpstr>
      <vt:lpstr>Рынок труда</vt:lpstr>
      <vt:lpstr>Труд</vt:lpstr>
      <vt:lpstr>Особенность товара  рабочая  сила</vt:lpstr>
      <vt:lpstr>Современной экономической наукой в зависимости от классификационных признаков принято выделять следующие виды труда: </vt:lpstr>
      <vt:lpstr>Основные функции рынка труда:</vt:lpstr>
      <vt:lpstr>Презентация PowerPoint</vt:lpstr>
      <vt:lpstr>Презентация PowerPoint</vt:lpstr>
      <vt:lpstr>Презентация PowerPoint</vt:lpstr>
      <vt:lpstr> Спрос и предложение на рынке труда</vt:lpstr>
      <vt:lpstr>Предложение на рынке труда определяется  следующими  факторами</vt:lpstr>
      <vt:lpstr>Факторы, оказывающие влияние на предложение, также условно могут быть разделены на две группы: </vt:lpstr>
      <vt:lpstr>Факторы  влияющие….</vt:lpstr>
      <vt:lpstr>Кривая предложения труда</vt:lpstr>
      <vt:lpstr>Кривая предложения</vt:lpstr>
      <vt:lpstr>Совокупное предложения труда в обществе, по мнению П. Самуэльсона</vt:lpstr>
      <vt:lpstr>Кривая индивидуального  предложения</vt:lpstr>
      <vt:lpstr>Кривая предложения</vt:lpstr>
      <vt:lpstr>Кривая  предложения  труда</vt:lpstr>
      <vt:lpstr>Кривая предложения труда отдельным работником </vt:lpstr>
      <vt:lpstr>Факторы, оказывающие влияние на спрос, условно могут быть разделены на две группы:   ценовые и неценовые </vt:lpstr>
      <vt:lpstr>СПРОС на рынке труда Факторы влияющие на спрос на труд</vt:lpstr>
      <vt:lpstr>Кривая спроса на труд</vt:lpstr>
      <vt:lpstr>Кривая спроса на труд</vt:lpstr>
      <vt:lpstr>Конъюнктура  рынка труда</vt:lpstr>
      <vt:lpstr>Спрос на труд и предложение труда</vt:lpstr>
      <vt:lpstr> Равновесие   на   рынке труда</vt:lpstr>
      <vt:lpstr>Равновесие на рынке труда</vt:lpstr>
      <vt:lpstr>Равновесие на рынке труда</vt:lpstr>
      <vt:lpstr>Презентация PowerPoint</vt:lpstr>
      <vt:lpstr>Презентация PowerPoint</vt:lpstr>
      <vt:lpstr>Презентация PowerPoint</vt:lpstr>
      <vt:lpstr>Занятость   населения  и безработица</vt:lpstr>
      <vt:lpstr>Потребительская  корзина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материалы</vt:lpstr>
      <vt:lpstr>Рынок капитала</vt:lpstr>
      <vt:lpstr>Рынок капиталов</vt:lpstr>
      <vt:lpstr>Рынок капитала</vt:lpstr>
      <vt:lpstr>Три сегмента рынка капитала:</vt:lpstr>
      <vt:lpstr>Презентация PowerPoint</vt:lpstr>
      <vt:lpstr> Спрос и предложение на рынке заемных средств (ссудного капитала). Реальные и  денежные теории процента.</vt:lpstr>
      <vt:lpstr>Презентация PowerPoint</vt:lpstr>
      <vt:lpstr>Презентация PowerPoint</vt:lpstr>
      <vt:lpstr>Презентация PowerPoint</vt:lpstr>
      <vt:lpstr>Факторы, определяющие сдвиги кривых спроса и предложения на рынке заемных средств.</vt:lpstr>
      <vt:lpstr>Презентация PowerPoint</vt:lpstr>
      <vt:lpstr>Презентация PowerPoint</vt:lpstr>
      <vt:lpstr>Презентация PowerPoint</vt:lpstr>
      <vt:lpstr>Презентация PowerPoint</vt:lpstr>
      <vt:lpstr>Номинальная и реальная ставка процента. Фактор риска в процентных ставках.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</dc:creator>
  <cp:lastModifiedBy>Елена</cp:lastModifiedBy>
  <cp:revision>77</cp:revision>
  <dcterms:created xsi:type="dcterms:W3CDTF">2015-04-01T10:25:34Z</dcterms:created>
  <dcterms:modified xsi:type="dcterms:W3CDTF">2021-02-15T04:28:33Z</dcterms:modified>
</cp:coreProperties>
</file>