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32" r:id="rId3"/>
    <p:sldId id="280" r:id="rId4"/>
    <p:sldId id="281" r:id="rId5"/>
    <p:sldId id="285" r:id="rId6"/>
    <p:sldId id="258" r:id="rId7"/>
    <p:sldId id="335" r:id="rId8"/>
    <p:sldId id="334" r:id="rId9"/>
    <p:sldId id="336" r:id="rId10"/>
    <p:sldId id="337" r:id="rId11"/>
    <p:sldId id="340" r:id="rId12"/>
    <p:sldId id="333" r:id="rId13"/>
    <p:sldId id="339" r:id="rId14"/>
    <p:sldId id="338" r:id="rId15"/>
    <p:sldId id="282" r:id="rId16"/>
    <p:sldId id="261" r:id="rId17"/>
    <p:sldId id="259" r:id="rId18"/>
    <p:sldId id="460" r:id="rId19"/>
    <p:sldId id="279" r:id="rId20"/>
    <p:sldId id="359" r:id="rId21"/>
    <p:sldId id="360" r:id="rId22"/>
    <p:sldId id="361" r:id="rId23"/>
    <p:sldId id="362" r:id="rId24"/>
    <p:sldId id="450" r:id="rId25"/>
    <p:sldId id="449" r:id="rId26"/>
    <p:sldId id="363" r:id="rId27"/>
    <p:sldId id="451" r:id="rId28"/>
    <p:sldId id="452" r:id="rId29"/>
    <p:sldId id="453" r:id="rId30"/>
    <p:sldId id="454" r:id="rId31"/>
    <p:sldId id="421" r:id="rId32"/>
    <p:sldId id="455" r:id="rId33"/>
    <p:sldId id="456" r:id="rId34"/>
    <p:sldId id="457" r:id="rId35"/>
    <p:sldId id="458" r:id="rId36"/>
    <p:sldId id="459" r:id="rId37"/>
    <p:sldId id="266" r:id="rId38"/>
    <p:sldId id="262" r:id="rId39"/>
    <p:sldId id="263" r:id="rId40"/>
    <p:sldId id="264" r:id="rId41"/>
    <p:sldId id="265" r:id="rId42"/>
    <p:sldId id="278" r:id="rId43"/>
    <p:sldId id="267" r:id="rId44"/>
    <p:sldId id="268" r:id="rId45"/>
    <p:sldId id="269" r:id="rId46"/>
    <p:sldId id="270" r:id="rId47"/>
    <p:sldId id="271" r:id="rId48"/>
    <p:sldId id="272" r:id="rId49"/>
    <p:sldId id="273" r:id="rId50"/>
    <p:sldId id="341" r:id="rId51"/>
    <p:sldId id="347" r:id="rId52"/>
    <p:sldId id="348" r:id="rId53"/>
    <p:sldId id="352" r:id="rId54"/>
    <p:sldId id="342" r:id="rId55"/>
    <p:sldId id="304" r:id="rId56"/>
    <p:sldId id="305" r:id="rId57"/>
    <p:sldId id="306" r:id="rId58"/>
    <p:sldId id="343" r:id="rId59"/>
    <p:sldId id="344" r:id="rId60"/>
    <p:sldId id="346" r:id="rId61"/>
    <p:sldId id="350" r:id="rId62"/>
    <p:sldId id="289" r:id="rId63"/>
    <p:sldId id="288" r:id="rId64"/>
    <p:sldId id="309" r:id="rId65"/>
    <p:sldId id="310" r:id="rId66"/>
    <p:sldId id="290" r:id="rId67"/>
    <p:sldId id="308" r:id="rId68"/>
    <p:sldId id="311" r:id="rId69"/>
    <p:sldId id="312" r:id="rId70"/>
    <p:sldId id="313" r:id="rId71"/>
    <p:sldId id="353" r:id="rId72"/>
    <p:sldId id="314" r:id="rId73"/>
    <p:sldId id="356" r:id="rId74"/>
    <p:sldId id="354" r:id="rId75"/>
    <p:sldId id="355" r:id="rId76"/>
    <p:sldId id="294" r:id="rId77"/>
    <p:sldId id="291" r:id="rId78"/>
    <p:sldId id="293" r:id="rId79"/>
    <p:sldId id="277" r:id="rId80"/>
    <p:sldId id="296" r:id="rId81"/>
    <p:sldId id="295" r:id="rId82"/>
    <p:sldId id="276" r:id="rId83"/>
    <p:sldId id="299" r:id="rId84"/>
    <p:sldId id="300" r:id="rId85"/>
    <p:sldId id="298" r:id="rId86"/>
    <p:sldId id="301" r:id="rId87"/>
    <p:sldId id="302" r:id="rId88"/>
    <p:sldId id="303" r:id="rId89"/>
    <p:sldId id="357" r:id="rId90"/>
    <p:sldId id="297" r:id="rId91"/>
    <p:sldId id="319" r:id="rId92"/>
    <p:sldId id="320" r:id="rId93"/>
    <p:sldId id="316" r:id="rId94"/>
    <p:sldId id="315" r:id="rId95"/>
    <p:sldId id="323" r:id="rId96"/>
    <p:sldId id="324" r:id="rId97"/>
    <p:sldId id="325" r:id="rId98"/>
    <p:sldId id="326" r:id="rId99"/>
    <p:sldId id="322" r:id="rId100"/>
    <p:sldId id="321" r:id="rId101"/>
    <p:sldId id="328" r:id="rId102"/>
    <p:sldId id="330" r:id="rId103"/>
    <p:sldId id="331" r:id="rId104"/>
    <p:sldId id="327" r:id="rId105"/>
    <p:sldId id="358" r:id="rId106"/>
    <p:sldId id="351" r:id="rId10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B545D-5F42-46DE-8F2A-6E569AB44889}"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ru-RU"/>
        </a:p>
      </dgm:t>
    </dgm:pt>
    <dgm:pt modelId="{F9E96874-F911-4942-A9DA-D86AC0F2B2D7}">
      <dgm:prSet phldrT="[Текст]"/>
      <dgm:spPr/>
      <dgm:t>
        <a:bodyPr/>
        <a:lstStyle/>
        <a:p>
          <a:r>
            <a:rPr lang="ru-RU" dirty="0"/>
            <a:t>Непубличное</a:t>
          </a:r>
        </a:p>
      </dgm:t>
    </dgm:pt>
    <dgm:pt modelId="{8D89953F-7BC3-468F-8B86-21EBFE45B173}" type="parTrans" cxnId="{D29673EB-8B66-4270-9425-EF4797EF8C30}">
      <dgm:prSet/>
      <dgm:spPr/>
      <dgm:t>
        <a:bodyPr/>
        <a:lstStyle/>
        <a:p>
          <a:endParaRPr lang="ru-RU"/>
        </a:p>
      </dgm:t>
    </dgm:pt>
    <dgm:pt modelId="{495D61EC-364B-4A6B-9630-1AEBAF207B31}" type="sibTrans" cxnId="{D29673EB-8B66-4270-9425-EF4797EF8C30}">
      <dgm:prSet/>
      <dgm:spPr/>
      <dgm:t>
        <a:bodyPr/>
        <a:lstStyle/>
        <a:p>
          <a:endParaRPr lang="ru-RU"/>
        </a:p>
      </dgm:t>
    </dgm:pt>
    <dgm:pt modelId="{98242934-F6A2-4840-9BB7-71EEC0161BCF}">
      <dgm:prSet phldrT="[Текст]"/>
      <dgm:spPr/>
      <dgm:t>
        <a:bodyPr/>
        <a:lstStyle/>
        <a:p>
          <a:r>
            <a:rPr lang="ru-RU" dirty="0"/>
            <a:t>ПАО</a:t>
          </a:r>
        </a:p>
      </dgm:t>
    </dgm:pt>
    <dgm:pt modelId="{EB4AB92F-3DDF-456C-AB03-17E030EE4499}" type="parTrans" cxnId="{CD883D71-D8A2-4963-BBED-9863F237500E}">
      <dgm:prSet/>
      <dgm:spPr/>
      <dgm:t>
        <a:bodyPr/>
        <a:lstStyle/>
        <a:p>
          <a:endParaRPr lang="ru-RU"/>
        </a:p>
      </dgm:t>
    </dgm:pt>
    <dgm:pt modelId="{1E596CA5-31EE-4AE0-BA20-5CD24C7E2801}" type="sibTrans" cxnId="{CD883D71-D8A2-4963-BBED-9863F237500E}">
      <dgm:prSet/>
      <dgm:spPr/>
      <dgm:t>
        <a:bodyPr/>
        <a:lstStyle/>
        <a:p>
          <a:endParaRPr lang="ru-RU"/>
        </a:p>
      </dgm:t>
    </dgm:pt>
    <dgm:pt modelId="{557C0240-25A9-40EF-846C-413845BD66B0}" type="pres">
      <dgm:prSet presAssocID="{537B545D-5F42-46DE-8F2A-6E569AB44889}" presName="Name0" presStyleCnt="0">
        <dgm:presLayoutVars>
          <dgm:chMax val="7"/>
          <dgm:chPref val="7"/>
          <dgm:dir/>
        </dgm:presLayoutVars>
      </dgm:prSet>
      <dgm:spPr/>
    </dgm:pt>
    <dgm:pt modelId="{5605B9D3-D705-4405-A3F5-006B006FED47}" type="pres">
      <dgm:prSet presAssocID="{537B545D-5F42-46DE-8F2A-6E569AB44889}" presName="dot1" presStyleLbl="alignNode1" presStyleIdx="0" presStyleCnt="10"/>
      <dgm:spPr/>
    </dgm:pt>
    <dgm:pt modelId="{D1A17BD8-1CE2-4DEA-A071-1D47B55BEDB0}" type="pres">
      <dgm:prSet presAssocID="{537B545D-5F42-46DE-8F2A-6E569AB44889}" presName="dot2" presStyleLbl="alignNode1" presStyleIdx="1" presStyleCnt="10"/>
      <dgm:spPr/>
    </dgm:pt>
    <dgm:pt modelId="{1BD3C995-54BB-456E-85DF-96B907A97AE1}" type="pres">
      <dgm:prSet presAssocID="{537B545D-5F42-46DE-8F2A-6E569AB44889}" presName="dot3" presStyleLbl="alignNode1" presStyleIdx="2" presStyleCnt="10"/>
      <dgm:spPr/>
    </dgm:pt>
    <dgm:pt modelId="{4C3008CF-088F-4270-8016-AC1A7D068731}" type="pres">
      <dgm:prSet presAssocID="{537B545D-5F42-46DE-8F2A-6E569AB44889}" presName="dotArrow1" presStyleLbl="alignNode1" presStyleIdx="3" presStyleCnt="10"/>
      <dgm:spPr/>
    </dgm:pt>
    <dgm:pt modelId="{BD887F21-1012-4871-8279-26DA65CFAAEE}" type="pres">
      <dgm:prSet presAssocID="{537B545D-5F42-46DE-8F2A-6E569AB44889}" presName="dotArrow2" presStyleLbl="alignNode1" presStyleIdx="4" presStyleCnt="10"/>
      <dgm:spPr/>
    </dgm:pt>
    <dgm:pt modelId="{343A30CD-4AB1-4A6B-AF82-CE67D4CEEDF3}" type="pres">
      <dgm:prSet presAssocID="{537B545D-5F42-46DE-8F2A-6E569AB44889}" presName="dotArrow3" presStyleLbl="alignNode1" presStyleIdx="5" presStyleCnt="10"/>
      <dgm:spPr/>
    </dgm:pt>
    <dgm:pt modelId="{111BD223-118E-40BA-BB9B-A80304711CEC}" type="pres">
      <dgm:prSet presAssocID="{537B545D-5F42-46DE-8F2A-6E569AB44889}" presName="dotArrow4" presStyleLbl="alignNode1" presStyleIdx="6" presStyleCnt="10"/>
      <dgm:spPr/>
    </dgm:pt>
    <dgm:pt modelId="{86B7985E-F08D-4C6E-A686-E879965E45E1}" type="pres">
      <dgm:prSet presAssocID="{537B545D-5F42-46DE-8F2A-6E569AB44889}" presName="dotArrow5" presStyleLbl="alignNode1" presStyleIdx="7" presStyleCnt="10"/>
      <dgm:spPr/>
    </dgm:pt>
    <dgm:pt modelId="{8DBC75E6-F32D-4E43-8010-07AEE07C2CDD}" type="pres">
      <dgm:prSet presAssocID="{537B545D-5F42-46DE-8F2A-6E569AB44889}" presName="dotArrow6" presStyleLbl="alignNode1" presStyleIdx="8" presStyleCnt="10"/>
      <dgm:spPr/>
    </dgm:pt>
    <dgm:pt modelId="{48C9EAD9-20A7-4CCB-84E0-59AD06080263}" type="pres">
      <dgm:prSet presAssocID="{537B545D-5F42-46DE-8F2A-6E569AB44889}" presName="dotArrow7" presStyleLbl="alignNode1" presStyleIdx="9" presStyleCnt="10"/>
      <dgm:spPr/>
    </dgm:pt>
    <dgm:pt modelId="{B8D881B2-5DE5-44B0-B490-103692D5D31B}" type="pres">
      <dgm:prSet presAssocID="{F9E96874-F911-4942-A9DA-D86AC0F2B2D7}" presName="parTx1" presStyleLbl="node1" presStyleIdx="0" presStyleCnt="2"/>
      <dgm:spPr/>
    </dgm:pt>
    <dgm:pt modelId="{D7EC2141-9CDA-43F8-892C-551E4D411D1B}" type="pres">
      <dgm:prSet presAssocID="{495D61EC-364B-4A6B-9630-1AEBAF207B31}" presName="picture1" presStyleCnt="0"/>
      <dgm:spPr/>
    </dgm:pt>
    <dgm:pt modelId="{853A249C-6178-4398-810D-3102FA290319}" type="pres">
      <dgm:prSet presAssocID="{495D61EC-364B-4A6B-9630-1AEBAF207B31}" presName="imageRepeatNode" presStyleLbl="fgImgPlace1" presStyleIdx="0" presStyleCnt="2"/>
      <dgm:spPr/>
    </dgm:pt>
    <dgm:pt modelId="{EA2B1403-B1AA-4883-9511-A7811EFB05DA}" type="pres">
      <dgm:prSet presAssocID="{98242934-F6A2-4840-9BB7-71EEC0161BCF}" presName="parTx2" presStyleLbl="node1" presStyleIdx="1" presStyleCnt="2"/>
      <dgm:spPr/>
    </dgm:pt>
    <dgm:pt modelId="{A14D4785-2400-4164-87E4-D9FEDBA46B66}" type="pres">
      <dgm:prSet presAssocID="{1E596CA5-31EE-4AE0-BA20-5CD24C7E2801}" presName="picture2" presStyleCnt="0"/>
      <dgm:spPr/>
    </dgm:pt>
    <dgm:pt modelId="{7E288139-D8DB-4A20-B11B-AE18C16982D1}" type="pres">
      <dgm:prSet presAssocID="{1E596CA5-31EE-4AE0-BA20-5CD24C7E2801}" presName="imageRepeatNode" presStyleLbl="fgImgPlace1" presStyleIdx="1" presStyleCnt="2"/>
      <dgm:spPr/>
    </dgm:pt>
  </dgm:ptLst>
  <dgm:cxnLst>
    <dgm:cxn modelId="{300FA104-028A-4E2E-BC81-187767FC93CD}" type="presOf" srcId="{F9E96874-F911-4942-A9DA-D86AC0F2B2D7}" destId="{B8D881B2-5DE5-44B0-B490-103692D5D31B}" srcOrd="0" destOrd="0" presId="urn:microsoft.com/office/officeart/2008/layout/AscendingPictureAccentProcess"/>
    <dgm:cxn modelId="{EFAD8922-FE8E-448F-9711-5891D7CB5785}" type="presOf" srcId="{537B545D-5F42-46DE-8F2A-6E569AB44889}" destId="{557C0240-25A9-40EF-846C-413845BD66B0}" srcOrd="0" destOrd="0" presId="urn:microsoft.com/office/officeart/2008/layout/AscendingPictureAccentProcess"/>
    <dgm:cxn modelId="{59272C29-1133-47EA-A55B-63965CE8FE6E}" type="presOf" srcId="{495D61EC-364B-4A6B-9630-1AEBAF207B31}" destId="{853A249C-6178-4398-810D-3102FA290319}" srcOrd="0" destOrd="0" presId="urn:microsoft.com/office/officeart/2008/layout/AscendingPictureAccentProcess"/>
    <dgm:cxn modelId="{AABD9A4C-3311-4179-AA6E-B0A1337BCAF8}" type="presOf" srcId="{1E596CA5-31EE-4AE0-BA20-5CD24C7E2801}" destId="{7E288139-D8DB-4A20-B11B-AE18C16982D1}" srcOrd="0" destOrd="0" presId="urn:microsoft.com/office/officeart/2008/layout/AscendingPictureAccentProcess"/>
    <dgm:cxn modelId="{CD883D71-D8A2-4963-BBED-9863F237500E}" srcId="{537B545D-5F42-46DE-8F2A-6E569AB44889}" destId="{98242934-F6A2-4840-9BB7-71EEC0161BCF}" srcOrd="1" destOrd="0" parTransId="{EB4AB92F-3DDF-456C-AB03-17E030EE4499}" sibTransId="{1E596CA5-31EE-4AE0-BA20-5CD24C7E2801}"/>
    <dgm:cxn modelId="{EACDD18D-EC16-4A0F-AD2A-5AC99CDDBDBA}" type="presOf" srcId="{98242934-F6A2-4840-9BB7-71EEC0161BCF}" destId="{EA2B1403-B1AA-4883-9511-A7811EFB05DA}" srcOrd="0" destOrd="0" presId="urn:microsoft.com/office/officeart/2008/layout/AscendingPictureAccentProcess"/>
    <dgm:cxn modelId="{D29673EB-8B66-4270-9425-EF4797EF8C30}" srcId="{537B545D-5F42-46DE-8F2A-6E569AB44889}" destId="{F9E96874-F911-4942-A9DA-D86AC0F2B2D7}" srcOrd="0" destOrd="0" parTransId="{8D89953F-7BC3-468F-8B86-21EBFE45B173}" sibTransId="{495D61EC-364B-4A6B-9630-1AEBAF207B31}"/>
    <dgm:cxn modelId="{426DD96E-8BC7-48CD-AC0A-BAABBF3D47FF}" type="presParOf" srcId="{557C0240-25A9-40EF-846C-413845BD66B0}" destId="{5605B9D3-D705-4405-A3F5-006B006FED47}" srcOrd="0" destOrd="0" presId="urn:microsoft.com/office/officeart/2008/layout/AscendingPictureAccentProcess"/>
    <dgm:cxn modelId="{DE7B51C6-DE00-4F0C-A140-F8A60BAFBF7F}" type="presParOf" srcId="{557C0240-25A9-40EF-846C-413845BD66B0}" destId="{D1A17BD8-1CE2-4DEA-A071-1D47B55BEDB0}" srcOrd="1" destOrd="0" presId="urn:microsoft.com/office/officeart/2008/layout/AscendingPictureAccentProcess"/>
    <dgm:cxn modelId="{01E3BA0E-9378-44FA-931A-6EBC11971C8C}" type="presParOf" srcId="{557C0240-25A9-40EF-846C-413845BD66B0}" destId="{1BD3C995-54BB-456E-85DF-96B907A97AE1}" srcOrd="2" destOrd="0" presId="urn:microsoft.com/office/officeart/2008/layout/AscendingPictureAccentProcess"/>
    <dgm:cxn modelId="{CB153F9D-45FF-4271-96EE-EB1BF7FDF638}" type="presParOf" srcId="{557C0240-25A9-40EF-846C-413845BD66B0}" destId="{4C3008CF-088F-4270-8016-AC1A7D068731}" srcOrd="3" destOrd="0" presId="urn:microsoft.com/office/officeart/2008/layout/AscendingPictureAccentProcess"/>
    <dgm:cxn modelId="{9262EBD6-C66A-4FD2-BB60-DE9883D6F6FB}" type="presParOf" srcId="{557C0240-25A9-40EF-846C-413845BD66B0}" destId="{BD887F21-1012-4871-8279-26DA65CFAAEE}" srcOrd="4" destOrd="0" presId="urn:microsoft.com/office/officeart/2008/layout/AscendingPictureAccentProcess"/>
    <dgm:cxn modelId="{3862DB12-D03C-45F4-9900-F03D828108C8}" type="presParOf" srcId="{557C0240-25A9-40EF-846C-413845BD66B0}" destId="{343A30CD-4AB1-4A6B-AF82-CE67D4CEEDF3}" srcOrd="5" destOrd="0" presId="urn:microsoft.com/office/officeart/2008/layout/AscendingPictureAccentProcess"/>
    <dgm:cxn modelId="{B4D908DE-1277-4C53-B574-C3FD634A0A65}" type="presParOf" srcId="{557C0240-25A9-40EF-846C-413845BD66B0}" destId="{111BD223-118E-40BA-BB9B-A80304711CEC}" srcOrd="6" destOrd="0" presId="urn:microsoft.com/office/officeart/2008/layout/AscendingPictureAccentProcess"/>
    <dgm:cxn modelId="{A05803BD-1335-43C7-BC80-07A93FD286E5}" type="presParOf" srcId="{557C0240-25A9-40EF-846C-413845BD66B0}" destId="{86B7985E-F08D-4C6E-A686-E879965E45E1}" srcOrd="7" destOrd="0" presId="urn:microsoft.com/office/officeart/2008/layout/AscendingPictureAccentProcess"/>
    <dgm:cxn modelId="{801358B3-125D-4B7D-8047-09EFBC881EFC}" type="presParOf" srcId="{557C0240-25A9-40EF-846C-413845BD66B0}" destId="{8DBC75E6-F32D-4E43-8010-07AEE07C2CDD}" srcOrd="8" destOrd="0" presId="urn:microsoft.com/office/officeart/2008/layout/AscendingPictureAccentProcess"/>
    <dgm:cxn modelId="{9D292879-F578-4DBB-93C6-8F390771D828}" type="presParOf" srcId="{557C0240-25A9-40EF-846C-413845BD66B0}" destId="{48C9EAD9-20A7-4CCB-84E0-59AD06080263}" srcOrd="9" destOrd="0" presId="urn:microsoft.com/office/officeart/2008/layout/AscendingPictureAccentProcess"/>
    <dgm:cxn modelId="{4CAECB55-1872-451C-ACBE-C6E13A9A653F}" type="presParOf" srcId="{557C0240-25A9-40EF-846C-413845BD66B0}" destId="{B8D881B2-5DE5-44B0-B490-103692D5D31B}" srcOrd="10" destOrd="0" presId="urn:microsoft.com/office/officeart/2008/layout/AscendingPictureAccentProcess"/>
    <dgm:cxn modelId="{D0AA1554-767A-4456-B75A-307EDDF4083D}" type="presParOf" srcId="{557C0240-25A9-40EF-846C-413845BD66B0}" destId="{D7EC2141-9CDA-43F8-892C-551E4D411D1B}" srcOrd="11" destOrd="0" presId="urn:microsoft.com/office/officeart/2008/layout/AscendingPictureAccentProcess"/>
    <dgm:cxn modelId="{262D5F4F-BB4F-439D-B9E6-B57D65FC9998}" type="presParOf" srcId="{D7EC2141-9CDA-43F8-892C-551E4D411D1B}" destId="{853A249C-6178-4398-810D-3102FA290319}" srcOrd="0" destOrd="0" presId="urn:microsoft.com/office/officeart/2008/layout/AscendingPictureAccentProcess"/>
    <dgm:cxn modelId="{76FBF3F9-67F0-4409-A79F-8C272D89ADFC}" type="presParOf" srcId="{557C0240-25A9-40EF-846C-413845BD66B0}" destId="{EA2B1403-B1AA-4883-9511-A7811EFB05DA}" srcOrd="12" destOrd="0" presId="urn:microsoft.com/office/officeart/2008/layout/AscendingPictureAccentProcess"/>
    <dgm:cxn modelId="{A0B45F72-23F3-4E4D-90D1-8B11F01B1142}" type="presParOf" srcId="{557C0240-25A9-40EF-846C-413845BD66B0}" destId="{A14D4785-2400-4164-87E4-D9FEDBA46B66}" srcOrd="13" destOrd="0" presId="urn:microsoft.com/office/officeart/2008/layout/AscendingPictureAccentProcess"/>
    <dgm:cxn modelId="{62E65396-5BBB-48BA-A548-7FD7FEBA5C5D}" type="presParOf" srcId="{A14D4785-2400-4164-87E4-D9FEDBA46B66}" destId="{7E288139-D8DB-4A20-B11B-AE18C16982D1}"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5B9D3-D705-4405-A3F5-006B006FED47}">
      <dsp:nvSpPr>
        <dsp:cNvPr id="0" name=""/>
        <dsp:cNvSpPr/>
      </dsp:nvSpPr>
      <dsp:spPr>
        <a:xfrm>
          <a:off x="1861586" y="2357873"/>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17BD8-1CE2-4DEA-A071-1D47B55BEDB0}">
      <dsp:nvSpPr>
        <dsp:cNvPr id="0" name=""/>
        <dsp:cNvSpPr/>
      </dsp:nvSpPr>
      <dsp:spPr>
        <a:xfrm>
          <a:off x="1743313" y="2547412"/>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3C995-54BB-456E-85DF-96B907A97AE1}">
      <dsp:nvSpPr>
        <dsp:cNvPr id="0" name=""/>
        <dsp:cNvSpPr/>
      </dsp:nvSpPr>
      <dsp:spPr>
        <a:xfrm>
          <a:off x="1602358" y="2711512"/>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3008CF-088F-4270-8016-AC1A7D068731}">
      <dsp:nvSpPr>
        <dsp:cNvPr id="0" name=""/>
        <dsp:cNvSpPr/>
      </dsp:nvSpPr>
      <dsp:spPr>
        <a:xfrm>
          <a:off x="1770856" y="450304"/>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87F21-1012-4871-8279-26DA65CFAAEE}">
      <dsp:nvSpPr>
        <dsp:cNvPr id="0" name=""/>
        <dsp:cNvSpPr/>
      </dsp:nvSpPr>
      <dsp:spPr>
        <a:xfrm>
          <a:off x="1951236" y="342815"/>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A30CD-4AB1-4A6B-AF82-CE67D4CEEDF3}">
      <dsp:nvSpPr>
        <dsp:cNvPr id="0" name=""/>
        <dsp:cNvSpPr/>
      </dsp:nvSpPr>
      <dsp:spPr>
        <a:xfrm>
          <a:off x="2131076" y="235326"/>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BD223-118E-40BA-BB9B-A80304711CEC}">
      <dsp:nvSpPr>
        <dsp:cNvPr id="0" name=""/>
        <dsp:cNvSpPr/>
      </dsp:nvSpPr>
      <dsp:spPr>
        <a:xfrm>
          <a:off x="2310916" y="342815"/>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7985E-F08D-4C6E-A686-E879965E45E1}">
      <dsp:nvSpPr>
        <dsp:cNvPr id="0" name=""/>
        <dsp:cNvSpPr/>
      </dsp:nvSpPr>
      <dsp:spPr>
        <a:xfrm>
          <a:off x="2491296" y="450304"/>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C75E6-F32D-4E43-8010-07AEE07C2CDD}">
      <dsp:nvSpPr>
        <dsp:cNvPr id="0" name=""/>
        <dsp:cNvSpPr/>
      </dsp:nvSpPr>
      <dsp:spPr>
        <a:xfrm>
          <a:off x="2131076" y="462128"/>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9EAD9-20A7-4CCB-84E0-59AD06080263}">
      <dsp:nvSpPr>
        <dsp:cNvPr id="0" name=""/>
        <dsp:cNvSpPr/>
      </dsp:nvSpPr>
      <dsp:spPr>
        <a:xfrm>
          <a:off x="2131076" y="688929"/>
          <a:ext cx="135015" cy="13501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881B2-5DE5-44B0-B490-103692D5D31B}">
      <dsp:nvSpPr>
        <dsp:cNvPr id="0" name=""/>
        <dsp:cNvSpPr/>
      </dsp:nvSpPr>
      <dsp:spPr>
        <a:xfrm>
          <a:off x="1032594" y="3204675"/>
          <a:ext cx="2912003" cy="7810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374" tIns="99060" rIns="99060" bIns="99060" numCol="1" spcCol="1270" anchor="ctr" anchorCtr="0">
          <a:noAutofit/>
        </a:bodyPr>
        <a:lstStyle/>
        <a:p>
          <a:pPr marL="0" lvl="0" indent="0" algn="l" defTabSz="1155700">
            <a:lnSpc>
              <a:spcPct val="90000"/>
            </a:lnSpc>
            <a:spcBef>
              <a:spcPct val="0"/>
            </a:spcBef>
            <a:spcAft>
              <a:spcPct val="35000"/>
            </a:spcAft>
            <a:buNone/>
          </a:pPr>
          <a:r>
            <a:rPr lang="ru-RU" sz="2600" kern="1200" dirty="0"/>
            <a:t>Непубличное</a:t>
          </a:r>
        </a:p>
      </dsp:txBody>
      <dsp:txXfrm>
        <a:off x="1070723" y="3242804"/>
        <a:ext cx="2835745" cy="704827"/>
      </dsp:txXfrm>
    </dsp:sp>
    <dsp:sp modelId="{853A249C-6178-4398-810D-3102FA290319}">
      <dsp:nvSpPr>
        <dsp:cNvPr id="0" name=""/>
        <dsp:cNvSpPr/>
      </dsp:nvSpPr>
      <dsp:spPr>
        <a:xfrm>
          <a:off x="225205" y="2439354"/>
          <a:ext cx="1350150" cy="1350060"/>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2B1403-B1AA-4883-9511-A7811EFB05DA}">
      <dsp:nvSpPr>
        <dsp:cNvPr id="0" name=""/>
        <dsp:cNvSpPr/>
      </dsp:nvSpPr>
      <dsp:spPr>
        <a:xfrm>
          <a:off x="2263391" y="1676900"/>
          <a:ext cx="2912003" cy="78108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374" tIns="99060" rIns="99060" bIns="99060" numCol="1" spcCol="1270" anchor="ctr" anchorCtr="0">
          <a:noAutofit/>
        </a:bodyPr>
        <a:lstStyle/>
        <a:p>
          <a:pPr marL="0" lvl="0" indent="0" algn="l" defTabSz="1155700">
            <a:lnSpc>
              <a:spcPct val="90000"/>
            </a:lnSpc>
            <a:spcBef>
              <a:spcPct val="0"/>
            </a:spcBef>
            <a:spcAft>
              <a:spcPct val="35000"/>
            </a:spcAft>
            <a:buNone/>
          </a:pPr>
          <a:r>
            <a:rPr lang="ru-RU" sz="2600" kern="1200" dirty="0"/>
            <a:t>ПАО</a:t>
          </a:r>
        </a:p>
      </dsp:txBody>
      <dsp:txXfrm>
        <a:off x="2301520" y="1715029"/>
        <a:ext cx="2835745" cy="704827"/>
      </dsp:txXfrm>
    </dsp:sp>
    <dsp:sp modelId="{7E288139-D8DB-4A20-B11B-AE18C16982D1}">
      <dsp:nvSpPr>
        <dsp:cNvPr id="0" name=""/>
        <dsp:cNvSpPr/>
      </dsp:nvSpPr>
      <dsp:spPr>
        <a:xfrm>
          <a:off x="1456001" y="911579"/>
          <a:ext cx="1350150" cy="1350060"/>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Дата 29"/>
          <p:cNvSpPr>
            <a:spLocks noGrp="1"/>
          </p:cNvSpPr>
          <p:nvPr>
            <p:ph type="dt" sz="half" idx="10"/>
          </p:nvPr>
        </p:nvSpPr>
        <p:spPr/>
        <p:txBody>
          <a:bodyPr/>
          <a:lstStyle/>
          <a:p>
            <a:fld id="{87D125A0-3E5B-4975-8B79-D1DEE45521C1}" type="datetimeFigureOut">
              <a:rPr lang="ru-RU" smtClean="0"/>
              <a:t>24.02.2021</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E9D4D1EA-1B08-421C-B0FE-C7116E02CCFF}"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7D125A0-3E5B-4975-8B79-D1DEE45521C1}" type="datetimeFigureOut">
              <a:rPr lang="ru-RU" smtClean="0"/>
              <a:t>24.02.2021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7D125A0-3E5B-4975-8B79-D1DEE45521C1}" type="datetimeFigureOut">
              <a:rPr lang="ru-RU" smtClean="0"/>
              <a:t>24.02.2021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87D125A0-3E5B-4975-8B79-D1DEE45521C1}" type="datetimeFigureOut">
              <a:rPr lang="ru-RU" smtClean="0"/>
              <a:t>24.02.2021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87D125A0-3E5B-4975-8B79-D1DEE45521C1}" type="datetimeFigureOut">
              <a:rPr lang="ru-RU" smtClean="0"/>
              <a:t>24.02.2021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9D4D1EA-1B08-421C-B0FE-C7116E02CCFF}"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87D125A0-3E5B-4975-8B79-D1DEE45521C1}" type="datetimeFigureOut">
              <a:rPr lang="ru-RU" smtClean="0"/>
              <a:t>24.02.2021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Объект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87D125A0-3E5B-4975-8B79-D1DEE45521C1}" type="datetimeFigureOut">
              <a:rPr lang="ru-RU" smtClean="0"/>
              <a:t>24.02.2021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a:t>Образец заголовка</a:t>
            </a:r>
            <a:endParaRPr kumimoji="0" lang="en-US"/>
          </a:p>
        </p:txBody>
      </p:sp>
      <p:sp>
        <p:nvSpPr>
          <p:cNvPr id="7" name="Дата 6"/>
          <p:cNvSpPr>
            <a:spLocks noGrp="1"/>
          </p:cNvSpPr>
          <p:nvPr>
            <p:ph type="dt" sz="half" idx="10"/>
          </p:nvPr>
        </p:nvSpPr>
        <p:spPr/>
        <p:txBody>
          <a:bodyPr/>
          <a:lstStyle/>
          <a:p>
            <a:fld id="{87D125A0-3E5B-4975-8B79-D1DEE45521C1}" type="datetimeFigureOut">
              <a:rPr lang="ru-RU" smtClean="0"/>
              <a:t>24.02.2021</a:t>
            </a:fld>
            <a:endParaRPr lang="ru-RU"/>
          </a:p>
        </p:txBody>
      </p:sp>
      <p:sp>
        <p:nvSpPr>
          <p:cNvPr id="8" name="Номер слайда 7"/>
          <p:cNvSpPr>
            <a:spLocks noGrp="1"/>
          </p:cNvSpPr>
          <p:nvPr>
            <p:ph type="sldNum" sz="quarter" idx="11"/>
          </p:nvPr>
        </p:nvSpPr>
        <p:spPr/>
        <p:txBody>
          <a:bodyPr/>
          <a:lstStyle/>
          <a:p>
            <a:fld id="{E9D4D1EA-1B08-421C-B0FE-C7116E02CCFF}"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D125A0-3E5B-4975-8B79-D1DEE45521C1}" type="datetimeFigureOut">
              <a:rPr lang="ru-RU" smtClean="0"/>
              <a:t>24.02.2021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Объект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87D125A0-3E5B-4975-8B79-D1DEE45521C1}" type="datetimeFigureOut">
              <a:rPr lang="ru-RU" smtClean="0"/>
              <a:t>24.02.2021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E9D4D1EA-1B08-421C-B0FE-C7116E02CCFF}"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a:xfrm>
            <a:off x="457200" y="6422064"/>
            <a:ext cx="2133600" cy="365125"/>
          </a:xfrm>
        </p:spPr>
        <p:txBody>
          <a:bodyPr/>
          <a:lstStyle/>
          <a:p>
            <a:fld id="{87D125A0-3E5B-4975-8B79-D1DEE45521C1}" type="datetimeFigureOut">
              <a:rPr lang="ru-RU" smtClean="0"/>
              <a:t>24.02.2021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9D4D1EA-1B08-421C-B0FE-C7116E02CCFF}"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7D125A0-3E5B-4975-8B79-D1DEE45521C1}" type="datetimeFigureOut">
              <a:rPr lang="ru-RU" smtClean="0"/>
              <a:t>24.02.2021</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9D4D1EA-1B08-421C-B0FE-C7116E02CCFF}"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normativ.kontur.ru/document?moduleId=1&amp;documentId=230919" TargetMode="External"/><Relationship Id="rId2" Type="http://schemas.openxmlformats.org/officeDocument/2006/relationships/hyperlink" Target="https://normativ.kontur.ru/document?moduleId=1&amp;documentId=167989#h944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base.garant.ru/1215485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ase.garant.ru/12154854/" TargetMode="External"/><Relationship Id="rId2" Type="http://schemas.openxmlformats.org/officeDocument/2006/relationships/hyperlink" Target="http://base.garant.ru/1010230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onsultant.ru/document/cons_doc_LAW_200570/3d0cac60971a511280cbba229d9b6329c07731f7/#dst100422" TargetMode="External"/><Relationship Id="rId2" Type="http://schemas.openxmlformats.org/officeDocument/2006/relationships/hyperlink" Target="https://ru.wikipedia.org/wiki/%D0%9E%D1%82%D0%BA%D1%80%D1%8B%D1%82%D0%BE%D0%B5_%D0%B0%D0%BA%D1%86%D0%B8%D0%BE%D0%BD%D0%B5%D1%80%D0%BD%D0%BE%D0%B5_%D0%BE%D0%B1%D1%89%D0%B5%D1%81%D1%82%D0%B2%D0%B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ru.wikipedia.org/wiki/%D0%90%D0%BA%D1%86%D0%B8%D1%8F_(%D1%84%D0%B8%D0%BD%D0%B0%D0%BD%D1%81%D1%8B)" TargetMode="External"/><Relationship Id="rId2" Type="http://schemas.openxmlformats.org/officeDocument/2006/relationships/hyperlink" Target="https://ru.wikipedia.org/wiki/%D0%90%D0%BA%D1%86%D0%B8%D0%BE%D0%BD%D0%B5%D1%80" TargetMode="External"/><Relationship Id="rId1" Type="http://schemas.openxmlformats.org/officeDocument/2006/relationships/slideLayout" Target="../slideLayouts/slideLayout2.xml"/><Relationship Id="rId4" Type="http://schemas.openxmlformats.org/officeDocument/2006/relationships/hyperlink" Target="https://ru.wikipedia.org/wiki/%D0%A3%D1%81%D1%82%D0%B0%D0%B2%D0%BD%D1%8B%D0%B9_%D0%BA%D0%B0%D0%BF%D0%B8%D1%82%D0%B0%D0%BB"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consultant.ru/document/cons_doc_LAW_177708/"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docs.cntd.ru/document/9000108"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normativ.kontur.ru/document?moduleId=1&amp;documentId=167989#h931" TargetMode="External"/><Relationship Id="rId2" Type="http://schemas.openxmlformats.org/officeDocument/2006/relationships/hyperlink" Target="https://normativ.kontur.ru/document?moduleId=1&amp;documentId=230919#h632"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zakonprost.ru/zakony/ob-ao/statja-26/"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ru.wikipedia.org/wiki/%D0%9F%D1%83%D0%B1%D0%BB%D0%B8%D1%87%D0%BD%D0%BE%D0%B5_%D0%B0%D0%BA%D1%86%D0%B8%D0%BE%D0%BD%D0%B5%D1%80%D0%BD%D0%BE%D0%B5_%D0%BE%D0%B1%D1%89%D0%B5%D1%81%D1%82%D0%B2%D0%BE#cite_note-sixth-9"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ru.wikipedia.org/wiki/%D0%A1%D0%BE%D0%B2%D0%B5%D1%82_%D0%B4%D0%B8%D1%80%D0%B5%D0%BA%D1%82%D0%BE%D1%80%D0%BE%D0%B2" TargetMode="External"/><Relationship Id="rId3" Type="http://schemas.openxmlformats.org/officeDocument/2006/relationships/hyperlink" Target="https://ru.wikipedia.org/wiki/%D0%9E%D0%B1%D1%89%D0%B5%D0%B5_%D1%81%D0%BE%D0%B1%D1%80%D0%B0%D0%BD%D0%B8%D0%B5_%D0%B0%D0%BA%D1%86%D0%B8%D0%BE%D0%BD%D0%B5%D1%80%D0%BE%D0%B2" TargetMode="External"/><Relationship Id="rId7" Type="http://schemas.openxmlformats.org/officeDocument/2006/relationships/hyperlink" Target="https://ru.wikipedia.org/wiki/%D0%9F%D1%83%D0%B1%D0%BB%D0%B8%D1%87%D0%BD%D0%BE%D0%B5_%D0%B0%D0%BA%D1%86%D0%B8%D0%BE%D0%BD%D0%B5%D1%80%D0%BD%D0%BE%D0%B5_%D0%BE%D0%B1%D1%89%D0%B5%D1%81%D1%82%D0%B2%D0%BE#cite_note-Second-5" TargetMode="External"/><Relationship Id="rId2" Type="http://schemas.openxmlformats.org/officeDocument/2006/relationships/hyperlink" Target="https://ru.wikipedia.org/wiki/%D0%9E%D1%80%D0%B3%D0%B0%D0%BD_%D1%83%D0%BF%D1%80%D0%B0%D0%B2%D0%BB%D0%B5%D0%BD%D0%B8%D1%8F" TargetMode="External"/><Relationship Id="rId1" Type="http://schemas.openxmlformats.org/officeDocument/2006/relationships/slideLayout" Target="../slideLayouts/slideLayout2.xml"/><Relationship Id="rId6" Type="http://schemas.openxmlformats.org/officeDocument/2006/relationships/hyperlink" Target="https://ru.wikipedia.org/wiki/%D0%93%D0%B5%D0%BD%D0%B5%D1%80%D0%B0%D0%BB%D1%8C%D0%BD%D1%8B%D0%B9_%D0%B4%D0%B8%D1%80%D0%B5%D0%BA%D1%82%D0%BE%D1%80" TargetMode="External"/><Relationship Id="rId5" Type="http://schemas.openxmlformats.org/officeDocument/2006/relationships/hyperlink" Target="https://ru.wikipedia.org/wiki/%D0%94%D0%B8%D1%80%D0%B5%D0%BA%D1%82%D0%BE%D1%80" TargetMode="External"/><Relationship Id="rId4" Type="http://schemas.openxmlformats.org/officeDocument/2006/relationships/hyperlink" Target="https://ru.wikipedia.org/wiki/%D0%98%D1%81%D0%BF%D0%BE%D0%BB%D0%BD%D0%B8%D1%82%D0%B5%D0%BB%D1%8C%D0%BD%D1%8B%D0%B9_%D0%BE%D1%80%D0%B3%D0%B0%D0%BD_%D0%BE%D0%B1%D1%89%D0%B5%D1%81%D1%82%D0%B2%D0%B0" TargetMode="External"/><Relationship Id="rId9" Type="http://schemas.openxmlformats.org/officeDocument/2006/relationships/hyperlink" Target="https://ru.wikipedia.org/wiki/%D0%9F%D1%83%D0%B1%D0%BB%D0%B8%D1%87%D0%BD%D0%BE%D0%B5_%D0%B0%D0%BA%D1%86%D0%B8%D0%BE%D0%BD%D0%B5%D1%80%D0%BD%D0%BE%D0%B5_%D0%BE%D0%B1%D1%89%D0%B5%D1%81%D1%82%D0%B2%D0%BE#cite_note-third-6" TargetMode="External"/></Relationships>
</file>

<file path=ppt/slides/_rels/slide74.xml.rels><?xml version="1.0" encoding="UTF-8" standalone="yes"?>
<Relationships xmlns="http://schemas.openxmlformats.org/package/2006/relationships"><Relationship Id="rId8" Type="http://schemas.openxmlformats.org/officeDocument/2006/relationships/hyperlink" Target="https://ru.wikipedia.org/wiki/%D0%93%D0%BE%D0%B4%D0%BE%D0%B2%D0%BE%D0%B9_%D0%BE%D1%82%D1%87%D1%91%D1%82" TargetMode="External"/><Relationship Id="rId3" Type="http://schemas.openxmlformats.org/officeDocument/2006/relationships/hyperlink" Target="https://ru.wikipedia.org/wiki/%D0%A0%D0%B5%D0%B2%D0%B8%D0%B7%D0%B8%D0%BE%D0%BD%D0%BD%D0%B0%D1%8F_%D0%BA%D0%BE%D0%BC%D0%B8%D1%81%D1%81%D0%B8%D1%8F" TargetMode="External"/><Relationship Id="rId7" Type="http://schemas.openxmlformats.org/officeDocument/2006/relationships/hyperlink" Target="https://ru.wikipedia.org/wiki/%D0%90%D1%83%D0%B4%D0%B8%D1%82%D0%BE%D1%80" TargetMode="External"/><Relationship Id="rId2" Type="http://schemas.openxmlformats.org/officeDocument/2006/relationships/hyperlink" Target="https://ru.wikipedia.org/wiki/%D0%9E%D0%B1%D1%89%D0%B5%D0%B5_%D1%81%D0%BE%D0%B1%D1%80%D0%B0%D0%BD%D0%B8%D0%B5_%D0%B0%D0%BA%D1%86%D0%B8%D0%BE%D0%BD%D0%B5%D1%80%D0%BE%D0%B2" TargetMode="External"/><Relationship Id="rId1" Type="http://schemas.openxmlformats.org/officeDocument/2006/relationships/slideLayout" Target="../slideLayouts/slideLayout2.xml"/><Relationship Id="rId6" Type="http://schemas.openxmlformats.org/officeDocument/2006/relationships/hyperlink" Target="https://ru.wikipedia.org/wiki/%D0%A1%D0%BE%D0%B2%D0%B5%D1%82_%D0%B4%D0%B8%D1%80%D0%B5%D0%BA%D1%82%D0%BE%D1%80%D0%BE%D0%B2" TargetMode="External"/><Relationship Id="rId5" Type="http://schemas.openxmlformats.org/officeDocument/2006/relationships/hyperlink" Target="https://ru.wikipedia.org/wiki/%D0%9F%D1%83%D0%B1%D0%BB%D0%B8%D1%87%D0%BD%D0%BE%D0%B5_%D0%B0%D0%BA%D1%86%D0%B8%D0%BE%D0%BD%D0%B5%D1%80%D0%BD%D0%BE%D0%B5_%D0%BE%D0%B1%D1%89%D0%B5%D1%81%D1%82%D0%B2%D0%BE#cite_note-First-4" TargetMode="External"/><Relationship Id="rId10" Type="http://schemas.openxmlformats.org/officeDocument/2006/relationships/hyperlink" Target="https://ru.wikipedia.org/wiki/%D0%94%D0%B8%D0%B2%D0%B8%D0%B4%D0%B5%D0%BD%D0%B4" TargetMode="External"/><Relationship Id="rId4" Type="http://schemas.openxmlformats.org/officeDocument/2006/relationships/hyperlink" Target="https://ru.wikipedia.org/wiki/%D0%A4%D0%B8%D0%BD%D0%B0%D0%BD%D1%81%D0%BE%D0%B2%D1%8B%D0%B9_%D0%B3%D0%BE%D0%B4" TargetMode="External"/><Relationship Id="rId9" Type="http://schemas.openxmlformats.org/officeDocument/2006/relationships/hyperlink" Target="https://ru.wikipedia.org/wiki/%D0%9F%D1%80%D0%B8%D0%B1%D1%8B%D0%BB%D1%8C"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ru.wikipedia.org/wiki/%D0%9E%D0%B1%D1%8F%D0%B7%D0%B0%D1%82%D0%B5%D0%BB%D1%8C%D1%81%D1%82%D0%B2%D0%B0" TargetMode="External"/><Relationship Id="rId2" Type="http://schemas.openxmlformats.org/officeDocument/2006/relationships/hyperlink" Target="https://ru.wikipedia.org/wiki/%D0%98%D0%BC%D1%83%D1%89%D0%B5%D1%81%D1%82%D0%B2%D0%BE" TargetMode="External"/><Relationship Id="rId1" Type="http://schemas.openxmlformats.org/officeDocument/2006/relationships/slideLayout" Target="../slideLayouts/slideLayout2.xml"/><Relationship Id="rId5" Type="http://schemas.openxmlformats.org/officeDocument/2006/relationships/hyperlink" Target="https://ru.wikipedia.org/wiki/%D0%9F%D1%83%D0%B1%D0%BB%D0%B8%D1%87%D0%BD%D0%BE%D0%B5_%D0%B0%D0%BA%D1%86%D0%B8%D0%BE%D0%BD%D0%B5%D1%80%D0%BD%D0%BE%D0%B5_%D0%BE%D0%B1%D1%89%D0%B5%D1%81%D1%82%D0%B2%D0%BE#cite_note-fifth-8" TargetMode="External"/><Relationship Id="rId4" Type="http://schemas.openxmlformats.org/officeDocument/2006/relationships/hyperlink" Target="https://ru.wikipedia.org/wiki/%D0%9D%D0%B5%D1%81%D0%BE%D1%81%D1%82%D0%BE%D1%8F%D1%82%D0%B5%D0%BB%D1%8C%D0%BD%D0%BE%D1%81%D1%82%D1%8C"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ru.wikipedia.org/wiki/%D0%A1%D0%B8%D0%BD%D0%B4%D0%B8%D0%BA%D0%B0%D1%82" TargetMode="External"/><Relationship Id="rId7" Type="http://schemas.openxmlformats.org/officeDocument/2006/relationships/hyperlink" Target="http://ru.wikipedia.org/wiki/%D0%9F%D0%B0%D1%82%D0%B5%D0%BD%D1%82" TargetMode="External"/><Relationship Id="rId2" Type="http://schemas.openxmlformats.org/officeDocument/2006/relationships/hyperlink" Target="http://ru.wikipedia.org/wiki/%D0%9C%D0%BE%D0%BD%D0%BE%D0%BF%D0%BE%D0%BB%D0%B8%D1%8F" TargetMode="External"/><Relationship Id="rId1" Type="http://schemas.openxmlformats.org/officeDocument/2006/relationships/slideLayout" Target="../slideLayouts/slideLayout2.xml"/><Relationship Id="rId6" Type="http://schemas.openxmlformats.org/officeDocument/2006/relationships/hyperlink" Target="http://ru.wikipedia.org/wiki/%D0%A6%D0%B5%D0%BD%D0%BE%D0%BE%D0%B1%D1%80%D0%B0%D0%B7%D0%BE%D0%B2%D0%B0%D0%BD%D0%B8%D0%B5" TargetMode="External"/><Relationship Id="rId5" Type="http://schemas.openxmlformats.org/officeDocument/2006/relationships/hyperlink" Target="http://ru.wikipedia.org/wiki/%D0%9A%D0%BE%D0%BD%D1%86%D0%B5%D1%80%D0%BD" TargetMode="External"/><Relationship Id="rId4" Type="http://schemas.openxmlformats.org/officeDocument/2006/relationships/hyperlink" Target="http://ru.wikipedia.org/wiki/%D0%A2%D1%80%D0%B5%D1%81%D1%82" TargetMode="External"/></Relationships>
</file>

<file path=ppt/slides/_rels/slide84.xml.rels><?xml version="1.0" encoding="UTF-8" standalone="yes"?>
<Relationships xmlns="http://schemas.openxmlformats.org/package/2006/relationships"><Relationship Id="rId2" Type="http://schemas.openxmlformats.org/officeDocument/2006/relationships/hyperlink" Target="http://ru.wikipedia.org/wiki/%D0%9C%D0%BE%D0%BD%D0%BE%D0%BF%D0%BE%D0%BB%D0%B8%D1%8F"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ru.wikipedia.org/wiki/%D0%9F%D1%80%D0%B5%D0%B4%D0%BF%D1%80%D0%B8%D0%BD%D0%B8%D0%BC%D0%B0%D1%82%D0%B5%D0%BB%D1%8C%D1%81%D1%82%D0%B2%D0%BE" TargetMode="External"/><Relationship Id="rId2" Type="http://schemas.openxmlformats.org/officeDocument/2006/relationships/hyperlink" Target="http://ru.wikipedia.org/wiki/%D0%9E%D1%80%D0%B3%D0%B0%D0%BD%D0%B8%D0%B7%D0%B0%D1%86%D0%B8%D0%BE%D0%BD%D0%BD%D0%BE-%D0%BF%D1%80%D0%B0%D0%B2%D0%BE%D0%B2%D0%B0%D1%8F_%D1%84%D0%BE%D1%80%D0%BC%D0%B0" TargetMode="External"/><Relationship Id="rId1" Type="http://schemas.openxmlformats.org/officeDocument/2006/relationships/slideLayout" Target="../slideLayouts/slideLayout2.xml"/><Relationship Id="rId4" Type="http://schemas.openxmlformats.org/officeDocument/2006/relationships/hyperlink" Target="http://ru.wikipedia.org/wiki/%D0%97%D0%B0%D0%B9%D0%BC"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ru.wikipedia.org/wiki/%D0%91%D0%A0%D0%98%D0%9A%D0%A1"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ru.wikipedia.org/wiki/%D0%9F%D1%80%D0%B8%D0%B1%D1%8B%D0%BB%D1%8C" TargetMode="External"/><Relationship Id="rId2" Type="http://schemas.openxmlformats.org/officeDocument/2006/relationships/hyperlink" Target="http://ru.wikipedia.org/wiki/%D0%9E%D1%80%D0%B3%D0%B0%D0%BD%D0%B8%D0%B7%D0%B0%D1%86%D0%B8%D1%8F"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ru.wikipedia.org/wiki/%D0%9F%D1%80%D0%B5%D0%B4%D0%BF%D1%80%D0%B8%D0%BD%D0%B8%D0%BC%D0%B0%D1%82%D0%B5%D0%BB%D1%8C%D1%81%D1%82%D0%B2%D0%BE"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9064" y="1196752"/>
            <a:ext cx="6480048" cy="4442048"/>
          </a:xfrm>
        </p:spPr>
        <p:txBody>
          <a:bodyPr>
            <a:normAutofit fontScale="90000"/>
          </a:bodyPr>
          <a:lstStyle/>
          <a:p>
            <a:pPr algn="l"/>
            <a:r>
              <a:rPr lang="ru-RU" sz="3600" dirty="0"/>
              <a:t>ТЕМА  2   </a:t>
            </a:r>
            <a:br>
              <a:rPr lang="ru-RU" sz="3600" dirty="0"/>
            </a:br>
            <a:r>
              <a:rPr lang="ru-RU" sz="3600" dirty="0" err="1"/>
              <a:t>ПрЕДПРИЯТИЕ</a:t>
            </a:r>
            <a:r>
              <a:rPr lang="ru-RU" sz="3600" dirty="0"/>
              <a:t>  КАК  СИСТЕМА</a:t>
            </a:r>
            <a:br>
              <a:rPr lang="ru-RU" sz="3600" dirty="0"/>
            </a:br>
            <a:br>
              <a:rPr lang="ru-RU" sz="3600" dirty="0"/>
            </a:br>
            <a:r>
              <a:rPr lang="ru-RU" sz="3600" dirty="0">
                <a:effectLst/>
              </a:rPr>
              <a:t>предпринимательство в современной экономике</a:t>
            </a:r>
            <a:br>
              <a:rPr lang="ru-RU" sz="3600" dirty="0">
                <a:effectLst/>
              </a:rPr>
            </a:br>
            <a:r>
              <a:rPr lang="ru-RU" sz="3600" dirty="0"/>
              <a:t> </a:t>
            </a:r>
            <a:br>
              <a:rPr lang="ru-RU" sz="3600" dirty="0"/>
            </a:br>
            <a:r>
              <a:rPr lang="ru-RU" sz="3600" dirty="0">
                <a:effectLst/>
              </a:rPr>
              <a:t>Организационно – правовые формы предпринимательской деятельности</a:t>
            </a:r>
            <a:br>
              <a:rPr lang="ru-RU" sz="3600" dirty="0">
                <a:effectLst/>
              </a:rPr>
            </a:br>
            <a:br>
              <a:rPr lang="en-US" sz="3600" dirty="0"/>
            </a:br>
            <a:endParaRPr lang="ru-RU" sz="3600" dirty="0"/>
          </a:p>
        </p:txBody>
      </p:sp>
    </p:spTree>
    <p:extLst>
      <p:ext uri="{BB962C8B-B14F-4D97-AF65-F5344CB8AC3E}">
        <p14:creationId xmlns:p14="http://schemas.microsoft.com/office/powerpoint/2010/main" val="327374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Предпринимательская среда</a:t>
            </a:r>
            <a:endParaRPr lang="en-US" dirty="0"/>
          </a:p>
        </p:txBody>
      </p:sp>
      <p:sp>
        <p:nvSpPr>
          <p:cNvPr id="3" name="Объект 2"/>
          <p:cNvSpPr>
            <a:spLocks noGrp="1"/>
          </p:cNvSpPr>
          <p:nvPr>
            <p:ph idx="1"/>
          </p:nvPr>
        </p:nvSpPr>
        <p:spPr>
          <a:xfrm>
            <a:off x="0" y="1600200"/>
            <a:ext cx="9036496" cy="4525963"/>
          </a:xfrm>
        </p:spPr>
        <p:txBody>
          <a:bodyPr>
            <a:noAutofit/>
          </a:bodyPr>
          <a:lstStyle/>
          <a:p>
            <a:r>
              <a:rPr lang="ru-RU" sz="2800" u="sng" dirty="0"/>
              <a:t>Предпринимательская среда – это наличие условий и факторов, воздействующих на субъекты предпринимательской деятельности </a:t>
            </a:r>
            <a:r>
              <a:rPr lang="ru-RU" sz="2800" dirty="0"/>
              <a:t>и требующих принятия управленческих решений для их устранения или приспособления. </a:t>
            </a:r>
          </a:p>
        </p:txBody>
      </p:sp>
    </p:spTree>
    <p:extLst>
      <p:ext uri="{BB962C8B-B14F-4D97-AF65-F5344CB8AC3E}">
        <p14:creationId xmlns:p14="http://schemas.microsoft.com/office/powerpoint/2010/main" val="41500252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Государственной корпорацией</a:t>
            </a:r>
          </a:p>
        </p:txBody>
      </p:sp>
      <p:sp>
        <p:nvSpPr>
          <p:cNvPr id="3" name="Объект 2"/>
          <p:cNvSpPr>
            <a:spLocks noGrp="1"/>
          </p:cNvSpPr>
          <p:nvPr>
            <p:ph idx="1"/>
          </p:nvPr>
        </p:nvSpPr>
        <p:spPr>
          <a:xfrm>
            <a:off x="251520" y="1268760"/>
            <a:ext cx="8712968" cy="5328592"/>
          </a:xfrm>
        </p:spPr>
        <p:txBody>
          <a:bodyPr>
            <a:noAutofit/>
          </a:bodyPr>
          <a:lstStyle/>
          <a:p>
            <a:pPr marL="36576" indent="0">
              <a:buNone/>
            </a:pPr>
            <a:r>
              <a:rPr lang="ru-RU" sz="2400" dirty="0"/>
              <a:t>ПРИЗНАЕТСЯ не имеющая членства </a:t>
            </a:r>
            <a:r>
              <a:rPr lang="ru-RU" sz="2400" b="1" dirty="0"/>
              <a:t>некоммерческая организация, учрежденная Российской Федерацией на основе имущественного взноса и созданная для осуществления социальных</a:t>
            </a:r>
            <a:r>
              <a:rPr lang="ru-RU" sz="2400" dirty="0"/>
              <a:t>, управленческих или иных общественно полезных функций. Государственная корпорация создается на основании федерального закона.</a:t>
            </a:r>
          </a:p>
          <a:p>
            <a:r>
              <a:rPr lang="ru-RU" sz="2400" dirty="0"/>
              <a:t>Имущество, переданное государственной корпорации Российской Федерацией, является собственностью государственной корпорации.</a:t>
            </a:r>
          </a:p>
          <a:p>
            <a:r>
              <a:rPr lang="ru-RU" sz="2400" dirty="0"/>
              <a:t>Государственная корпорация не отвечает по обязательствам Российской Федерации, а Российская Федерация не отвечает по обязательствам государственной корпорации</a:t>
            </a:r>
            <a:br>
              <a:rPr lang="ru-RU" sz="2400" dirty="0"/>
            </a:br>
            <a:br>
              <a:rPr lang="ru-RU" sz="2400" dirty="0"/>
            </a:br>
            <a:endParaRPr lang="ru-RU" sz="2400" dirty="0"/>
          </a:p>
        </p:txBody>
      </p:sp>
    </p:spTree>
    <p:extLst>
      <p:ext uri="{BB962C8B-B14F-4D97-AF65-F5344CB8AC3E}">
        <p14:creationId xmlns:p14="http://schemas.microsoft.com/office/powerpoint/2010/main" val="3293116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Государственными, муниципальными учреждениями</a:t>
            </a:r>
          </a:p>
        </p:txBody>
      </p:sp>
      <p:sp>
        <p:nvSpPr>
          <p:cNvPr id="3" name="Объект 2"/>
          <p:cNvSpPr>
            <a:spLocks noGrp="1"/>
          </p:cNvSpPr>
          <p:nvPr>
            <p:ph idx="1"/>
          </p:nvPr>
        </p:nvSpPr>
        <p:spPr>
          <a:xfrm>
            <a:off x="0" y="1600200"/>
            <a:ext cx="8748464" cy="4525963"/>
          </a:xfrm>
        </p:spPr>
        <p:txBody>
          <a:bodyPr>
            <a:noAutofit/>
          </a:bodyPr>
          <a:lstStyle/>
          <a:p>
            <a:r>
              <a:rPr lang="ru-RU" sz="3200" dirty="0"/>
              <a:t>признаются учреждения, созданные Российской Федерацией, субъектом Российской Федерации и муниципальным образованием.</a:t>
            </a:r>
          </a:p>
          <a:p>
            <a:pPr marL="36576" indent="0">
              <a:buNone/>
            </a:pPr>
            <a:r>
              <a:rPr lang="ru-RU" sz="3200" dirty="0"/>
              <a:t>Типами государственных, муниципальных учреждений признаются </a:t>
            </a:r>
          </a:p>
          <a:p>
            <a:pPr marL="36576" indent="0">
              <a:buNone/>
            </a:pPr>
            <a:r>
              <a:rPr lang="ru-RU" sz="3200" dirty="0"/>
              <a:t>автономные, </a:t>
            </a:r>
          </a:p>
          <a:p>
            <a:pPr marL="36576" indent="0">
              <a:buNone/>
            </a:pPr>
            <a:r>
              <a:rPr lang="ru-RU" sz="3200" dirty="0"/>
              <a:t>бюджетные </a:t>
            </a:r>
          </a:p>
          <a:p>
            <a:pPr marL="36576" indent="0">
              <a:buNone/>
            </a:pPr>
            <a:r>
              <a:rPr lang="ru-RU" sz="3200" dirty="0"/>
              <a:t>и казенные.</a:t>
            </a:r>
          </a:p>
          <a:p>
            <a:br>
              <a:rPr lang="ru-RU" sz="2000" dirty="0"/>
            </a:br>
            <a:br>
              <a:rPr lang="ru-RU" sz="2000" dirty="0"/>
            </a:br>
            <a:endParaRPr lang="ru-RU" sz="2000" dirty="0"/>
          </a:p>
        </p:txBody>
      </p:sp>
    </p:spTree>
    <p:extLst>
      <p:ext uri="{BB962C8B-B14F-4D97-AF65-F5344CB8AC3E}">
        <p14:creationId xmlns:p14="http://schemas.microsoft.com/office/powerpoint/2010/main" val="39757782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Бюджетным учреждением</a:t>
            </a:r>
          </a:p>
        </p:txBody>
      </p:sp>
      <p:sp>
        <p:nvSpPr>
          <p:cNvPr id="3" name="Объект 2"/>
          <p:cNvSpPr>
            <a:spLocks noGrp="1"/>
          </p:cNvSpPr>
          <p:nvPr>
            <p:ph idx="1"/>
          </p:nvPr>
        </p:nvSpPr>
        <p:spPr>
          <a:xfrm>
            <a:off x="457200" y="1268760"/>
            <a:ext cx="8435280" cy="5256584"/>
          </a:xfrm>
        </p:spPr>
        <p:txBody>
          <a:bodyPr>
            <a:normAutofit fontScale="85000" lnSpcReduction="20000"/>
          </a:bodyPr>
          <a:lstStyle/>
          <a:p>
            <a:pPr marL="36576" indent="0">
              <a:buNone/>
            </a:pPr>
            <a:r>
              <a:rPr lang="ru-RU" dirty="0"/>
              <a:t>	признается </a:t>
            </a:r>
            <a:r>
              <a:rPr lang="ru-RU" b="1" dirty="0"/>
              <a:t>некоммерческая организация, созданная Российской Федерацией, субъектом Российской Федерации или муниципальным образованием </a:t>
            </a:r>
          </a:p>
          <a:p>
            <a:pPr marL="36576" indent="0">
              <a:buNone/>
            </a:pPr>
            <a:r>
              <a:rPr lang="ru-RU" b="1" dirty="0"/>
              <a:t>для выполнения работ, оказания услуг в целях обеспечения реализации предусмотренных законодательством Российской Федерации полномочий соответственно органов государственной власти</a:t>
            </a:r>
            <a:r>
              <a:rPr lang="ru-RU" dirty="0"/>
              <a:t> (государственных органов) или органов местного самоуправления в сферах науки, образования, здравоохранения, культуры, социальной защиты, занятости населения, физической культуры и спорта, а также в иных сферах.</a:t>
            </a:r>
            <a:br>
              <a:rPr lang="ru-RU" dirty="0"/>
            </a:br>
            <a:br>
              <a:rPr lang="ru-RU" dirty="0"/>
            </a:br>
            <a:endParaRPr lang="ru-RU" dirty="0"/>
          </a:p>
        </p:txBody>
      </p:sp>
    </p:spTree>
    <p:extLst>
      <p:ext uri="{BB962C8B-B14F-4D97-AF65-F5344CB8AC3E}">
        <p14:creationId xmlns:p14="http://schemas.microsoft.com/office/powerpoint/2010/main" val="18424287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Автономной некоммерческой организацией</a:t>
            </a:r>
          </a:p>
        </p:txBody>
      </p:sp>
      <p:sp>
        <p:nvSpPr>
          <p:cNvPr id="3" name="Объект 2"/>
          <p:cNvSpPr>
            <a:spLocks noGrp="1"/>
          </p:cNvSpPr>
          <p:nvPr>
            <p:ph idx="1"/>
          </p:nvPr>
        </p:nvSpPr>
        <p:spPr>
          <a:xfrm>
            <a:off x="457200" y="1600200"/>
            <a:ext cx="8291264" cy="4925144"/>
          </a:xfrm>
        </p:spPr>
        <p:txBody>
          <a:bodyPr>
            <a:normAutofit fontScale="92500" lnSpcReduction="20000"/>
          </a:bodyPr>
          <a:lstStyle/>
          <a:p>
            <a:pPr marL="36576" indent="0">
              <a:buNone/>
            </a:pPr>
            <a:r>
              <a:rPr lang="ru-RU" sz="3900" dirty="0">
                <a:latin typeface="Times New Roman" pitchFamily="18" charset="0"/>
                <a:cs typeface="Times New Roman" pitchFamily="18" charset="0"/>
              </a:rPr>
              <a:t>признается</a:t>
            </a:r>
            <a:r>
              <a:rPr lang="ru-RU" sz="3400" dirty="0">
                <a:latin typeface="Times New Roman" pitchFamily="18" charset="0"/>
                <a:cs typeface="Times New Roman" pitchFamily="18" charset="0"/>
              </a:rPr>
              <a:t> не имеющая членства некоммерческая организация, созданная в целях предоставления услуг в сфере образования, здравоохранения, культуры, науки, права, физической культуры и спорта и иных сферах. </a:t>
            </a:r>
          </a:p>
          <a:p>
            <a:r>
              <a:rPr lang="ru-RU" sz="3400" dirty="0">
                <a:latin typeface="Times New Roman" pitchFamily="18" charset="0"/>
                <a:cs typeface="Times New Roman" pitchFamily="18" charset="0"/>
              </a:rPr>
              <a:t>Автономная некоммерческая организация может быть создана в результате ее учреждения гражданами и (или) юридическими лицами на основе добровольных имущественных взносов. </a:t>
            </a:r>
            <a:br>
              <a:rPr lang="ru-RU" dirty="0"/>
            </a:br>
            <a:endParaRPr lang="ru-RU" dirty="0"/>
          </a:p>
        </p:txBody>
      </p:sp>
    </p:spTree>
    <p:extLst>
      <p:ext uri="{BB962C8B-B14F-4D97-AF65-F5344CB8AC3E}">
        <p14:creationId xmlns:p14="http://schemas.microsoft.com/office/powerpoint/2010/main" val="27042500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Ассоциации (союзы)</a:t>
            </a:r>
          </a:p>
        </p:txBody>
      </p:sp>
      <p:sp>
        <p:nvSpPr>
          <p:cNvPr id="3" name="Объект 2"/>
          <p:cNvSpPr>
            <a:spLocks noGrp="1"/>
          </p:cNvSpPr>
          <p:nvPr>
            <p:ph idx="1"/>
          </p:nvPr>
        </p:nvSpPr>
        <p:spPr>
          <a:xfrm>
            <a:off x="457200" y="1600200"/>
            <a:ext cx="8579296" cy="4925144"/>
          </a:xfrm>
        </p:spPr>
        <p:txBody>
          <a:bodyPr>
            <a:normAutofit fontScale="77500" lnSpcReduction="20000"/>
          </a:bodyPr>
          <a:lstStyle/>
          <a:p>
            <a:r>
              <a:rPr lang="ru-RU" sz="3300" dirty="0"/>
              <a:t>Юридические лица и (или) граждане в целях представления и защиты общих, </a:t>
            </a:r>
          </a:p>
          <a:p>
            <a:pPr marL="36576" indent="0">
              <a:buNone/>
            </a:pPr>
            <a:r>
              <a:rPr lang="ru-RU" sz="3300" dirty="0"/>
              <a:t>в том числе профессиональных, интересов, для достижения общественно полезных, </a:t>
            </a:r>
          </a:p>
          <a:p>
            <a:pPr marL="36576" indent="0">
              <a:buNone/>
            </a:pPr>
            <a:r>
              <a:rPr lang="ru-RU" sz="3300" dirty="0"/>
              <a:t>а также иных не противоречащих федеральным законам и имеющих некоммерческий характер целей </a:t>
            </a:r>
          </a:p>
          <a:p>
            <a:pPr marL="36576" indent="0">
              <a:buNone/>
            </a:pPr>
            <a:r>
              <a:rPr lang="ru-RU" sz="3300" dirty="0"/>
              <a:t>вправе создавать объединения в форме </a:t>
            </a:r>
            <a:r>
              <a:rPr lang="ru-RU" sz="3800" b="1" dirty="0"/>
              <a:t>ассоциаций (союзов</a:t>
            </a:r>
            <a:r>
              <a:rPr lang="ru-RU" sz="3800" dirty="0"/>
              <a:t>)  </a:t>
            </a:r>
          </a:p>
          <a:p>
            <a:pPr marL="36576" indent="0">
              <a:buNone/>
            </a:pPr>
            <a:r>
              <a:rPr lang="ru-RU" sz="3800" dirty="0"/>
              <a:t>(</a:t>
            </a:r>
            <a:r>
              <a:rPr lang="ru-RU" sz="3300" dirty="0"/>
              <a:t>являющихся некоммерческими организациями, основанными на членстве)</a:t>
            </a:r>
            <a:br>
              <a:rPr lang="ru-RU" sz="3300" dirty="0"/>
            </a:br>
            <a:br>
              <a:rPr lang="ru-RU" dirty="0"/>
            </a:br>
            <a:endParaRPr lang="ru-RU" dirty="0"/>
          </a:p>
        </p:txBody>
      </p:sp>
    </p:spTree>
    <p:extLst>
      <p:ext uri="{BB962C8B-B14F-4D97-AF65-F5344CB8AC3E}">
        <p14:creationId xmlns:p14="http://schemas.microsoft.com/office/powerpoint/2010/main" val="20162879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AFDBE8-CED7-44A6-B504-0D76EF01007E}"/>
              </a:ext>
            </a:extLst>
          </p:cNvPr>
          <p:cNvSpPr>
            <a:spLocks noGrp="1"/>
          </p:cNvSpPr>
          <p:nvPr>
            <p:ph idx="1"/>
          </p:nvPr>
        </p:nvSpPr>
        <p:spPr/>
        <p:txBody>
          <a:bodyPr/>
          <a:lstStyle/>
          <a:p>
            <a:r>
              <a:rPr lang="ru-RU" dirty="0"/>
              <a:t>СПАСИБО ЗА  ВНИМАНИЕ !!!</a:t>
            </a:r>
          </a:p>
        </p:txBody>
      </p:sp>
    </p:spTree>
    <p:extLst>
      <p:ext uri="{BB962C8B-B14F-4D97-AF65-F5344CB8AC3E}">
        <p14:creationId xmlns:p14="http://schemas.microsoft.com/office/powerpoint/2010/main" val="42652920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a:t>Публичные и непубличные АО</a:t>
            </a:r>
            <a:br>
              <a:rPr lang="ru-RU" sz="2800" dirty="0"/>
            </a:br>
            <a:endParaRPr lang="en-US" sz="2800" dirty="0"/>
          </a:p>
        </p:txBody>
      </p:sp>
      <p:sp>
        <p:nvSpPr>
          <p:cNvPr id="3" name="Объект 2"/>
          <p:cNvSpPr>
            <a:spLocks noGrp="1"/>
          </p:cNvSpPr>
          <p:nvPr>
            <p:ph idx="1"/>
          </p:nvPr>
        </p:nvSpPr>
        <p:spPr/>
        <p:txBody>
          <a:bodyPr>
            <a:normAutofit fontScale="77500" lnSpcReduction="20000"/>
          </a:bodyPr>
          <a:lstStyle/>
          <a:p>
            <a:r>
              <a:rPr lang="ru-RU" dirty="0"/>
              <a:t>В редакции ГК РФ   с 1 .09.2014 не предусмотрено создание обществ с дополнительной ответственностью и закрытых акционерных обществ (далее — АО). </a:t>
            </a:r>
          </a:p>
          <a:p>
            <a:r>
              <a:rPr lang="ru-RU" dirty="0"/>
              <a:t>С 1 сентября  2014 вместо закрытых и открытых АО  публичные и непубличные</a:t>
            </a:r>
          </a:p>
          <a:p>
            <a:r>
              <a:rPr lang="ru-RU" dirty="0"/>
              <a:t>Публичным может быть только акционерное общество, акции и конвертируемые в акции ценные бумаги которого публично размещаются или обращаются на условиях, установленных законодательством о ценных бумагах (</a:t>
            </a:r>
            <a:r>
              <a:rPr lang="ru-RU" dirty="0">
                <a:hlinkClick r:id="rId2"/>
              </a:rPr>
              <a:t>ст. 66.3 ГК РФ</a:t>
            </a:r>
            <a:r>
              <a:rPr lang="ru-RU" dirty="0"/>
              <a:t> — здесь и далее ссылаемся на  редакцию Кодекса, утвержденную </a:t>
            </a:r>
            <a:r>
              <a:rPr lang="ru-RU" dirty="0">
                <a:hlinkClick r:id="rId3"/>
              </a:rPr>
              <a:t>Федеральным законом от 05.05.2014 № 99-ФЗ</a:t>
            </a:r>
            <a:r>
              <a:rPr lang="ru-RU" dirty="0"/>
              <a:t>).</a:t>
            </a:r>
          </a:p>
          <a:p>
            <a:endParaRPr lang="en-US" dirty="0"/>
          </a:p>
        </p:txBody>
      </p:sp>
    </p:spTree>
    <p:extLst>
      <p:ext uri="{BB962C8B-B14F-4D97-AF65-F5344CB8AC3E}">
        <p14:creationId xmlns:p14="http://schemas.microsoft.com/office/powerpoint/2010/main" val="414894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Предпринимательская среда</a:t>
            </a:r>
            <a:endParaRPr lang="en-US" dirty="0"/>
          </a:p>
        </p:txBody>
      </p:sp>
      <p:sp>
        <p:nvSpPr>
          <p:cNvPr id="3" name="Объект 2"/>
          <p:cNvSpPr>
            <a:spLocks noGrp="1"/>
          </p:cNvSpPr>
          <p:nvPr>
            <p:ph idx="1"/>
          </p:nvPr>
        </p:nvSpPr>
        <p:spPr>
          <a:xfrm>
            <a:off x="107504" y="1600200"/>
            <a:ext cx="8640960" cy="4525963"/>
          </a:xfrm>
        </p:spPr>
        <p:txBody>
          <a:bodyPr>
            <a:normAutofit fontScale="92500" lnSpcReduction="20000"/>
          </a:bodyPr>
          <a:lstStyle/>
          <a:p>
            <a:r>
              <a:rPr lang="ru-RU" sz="3200" b="1" dirty="0"/>
              <a:t>представляет собой </a:t>
            </a:r>
            <a:r>
              <a:rPr lang="ru-RU" sz="3200" b="1" u="sng" dirty="0"/>
              <a:t>интегрированную совокупность объективных и субъективных факторов</a:t>
            </a:r>
            <a:r>
              <a:rPr lang="ru-RU" sz="3200" u="sng" dirty="0"/>
              <a:t>,</a:t>
            </a:r>
            <a:r>
              <a:rPr lang="ru-RU" sz="3200" dirty="0"/>
              <a:t> позволяющих субъектам предпринимательства добиваться успеха в реализации поставленных целей, и подразделяется </a:t>
            </a:r>
            <a:r>
              <a:rPr lang="ru-RU" sz="3200" b="1" u="sng" dirty="0"/>
              <a:t>на внешнюю</a:t>
            </a:r>
            <a:r>
              <a:rPr lang="ru-RU" sz="3200" dirty="0"/>
              <a:t>, как правило, независимую от субъектов предпринимательства среду, </a:t>
            </a:r>
            <a:r>
              <a:rPr lang="ru-RU" sz="3200" b="1" dirty="0"/>
              <a:t>и </a:t>
            </a:r>
            <a:r>
              <a:rPr lang="ru-RU" sz="3200" b="1" u="sng" dirty="0"/>
              <a:t>внутреннюю</a:t>
            </a:r>
            <a:r>
              <a:rPr lang="ru-RU" sz="3200" dirty="0"/>
              <a:t>, которая формируется непосредственно субъектом предпринимательства.</a:t>
            </a:r>
            <a:endParaRPr lang="en-US" sz="3200" dirty="0"/>
          </a:p>
          <a:p>
            <a:endParaRPr lang="en-US" dirty="0"/>
          </a:p>
        </p:txBody>
      </p:sp>
    </p:spTree>
    <p:extLst>
      <p:ext uri="{BB962C8B-B14F-4D97-AF65-F5344CB8AC3E}">
        <p14:creationId xmlns:p14="http://schemas.microsoft.com/office/powerpoint/2010/main" val="319883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Функции  предпринимательства</a:t>
            </a:r>
            <a:endParaRPr lang="en-US" dirty="0"/>
          </a:p>
        </p:txBody>
      </p:sp>
      <p:sp>
        <p:nvSpPr>
          <p:cNvPr id="3" name="Объект 2"/>
          <p:cNvSpPr>
            <a:spLocks noGrp="1"/>
          </p:cNvSpPr>
          <p:nvPr>
            <p:ph idx="1"/>
          </p:nvPr>
        </p:nvSpPr>
        <p:spPr>
          <a:xfrm>
            <a:off x="179512" y="1600200"/>
            <a:ext cx="8784976" cy="4525963"/>
          </a:xfrm>
        </p:spPr>
        <p:txBody>
          <a:bodyPr>
            <a:normAutofit/>
          </a:bodyPr>
          <a:lstStyle/>
          <a:p>
            <a:pPr marL="36576" indent="0">
              <a:buNone/>
            </a:pPr>
            <a:r>
              <a:rPr lang="ru-RU" b="1" u="sng" dirty="0"/>
              <a:t>Общеэкономическая </a:t>
            </a:r>
            <a:r>
              <a:rPr lang="ru-RU" b="1" dirty="0"/>
              <a:t>функция.</a:t>
            </a:r>
            <a:r>
              <a:rPr lang="ru-RU" dirty="0"/>
              <a:t>  </a:t>
            </a:r>
          </a:p>
          <a:p>
            <a:pPr marL="36576" indent="0">
              <a:buNone/>
            </a:pPr>
            <a:r>
              <a:rPr lang="ru-RU" dirty="0"/>
              <a:t>	Предпринимательская деятельность направлена на производство товаров, выполнение работ, оказание услуг и доведение их до конкретных потребителей</a:t>
            </a:r>
            <a:r>
              <a:rPr lang="ru-RU" b="1" dirty="0"/>
              <a:t> </a:t>
            </a:r>
          </a:p>
          <a:p>
            <a:pPr marL="36576" indent="0">
              <a:buNone/>
            </a:pPr>
            <a:r>
              <a:rPr lang="ru-RU" b="1" u="sng" dirty="0"/>
              <a:t>Ресурсная функция</a:t>
            </a:r>
            <a:r>
              <a:rPr lang="ru-RU" b="1" dirty="0"/>
              <a:t> </a:t>
            </a:r>
            <a:r>
              <a:rPr lang="ru-RU" dirty="0"/>
              <a:t>изначально связана с наиболее эффективной комбинацией факторов производства, экономических ресурсов. </a:t>
            </a:r>
            <a:endParaRPr lang="en-US" dirty="0"/>
          </a:p>
        </p:txBody>
      </p:sp>
    </p:spTree>
    <p:extLst>
      <p:ext uri="{BB962C8B-B14F-4D97-AF65-F5344CB8AC3E}">
        <p14:creationId xmlns:p14="http://schemas.microsoft.com/office/powerpoint/2010/main" val="17262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Функции  предпринимательства</a:t>
            </a:r>
            <a:endParaRPr lang="en-US" dirty="0"/>
          </a:p>
        </p:txBody>
      </p:sp>
      <p:sp>
        <p:nvSpPr>
          <p:cNvPr id="3" name="Объект 2"/>
          <p:cNvSpPr>
            <a:spLocks noGrp="1"/>
          </p:cNvSpPr>
          <p:nvPr>
            <p:ph idx="1"/>
          </p:nvPr>
        </p:nvSpPr>
        <p:spPr>
          <a:xfrm>
            <a:off x="457200" y="1600200"/>
            <a:ext cx="8147248" cy="4525963"/>
          </a:xfrm>
        </p:spPr>
        <p:txBody>
          <a:bodyPr>
            <a:normAutofit/>
          </a:bodyPr>
          <a:lstStyle/>
          <a:p>
            <a:r>
              <a:rPr lang="ru-RU" b="1" u="sng" dirty="0"/>
              <a:t>Организаторская</a:t>
            </a:r>
            <a:r>
              <a:rPr lang="ru-RU" b="1" dirty="0"/>
              <a:t> функция </a:t>
            </a:r>
            <a:r>
              <a:rPr lang="ru-RU" dirty="0"/>
              <a:t>проявляется в свободе выбора вида коммерческой деятельности</a:t>
            </a:r>
          </a:p>
          <a:p>
            <a:r>
              <a:rPr lang="ru-RU" b="1" u="sng" dirty="0"/>
              <a:t>Социальная функция</a:t>
            </a:r>
            <a:r>
              <a:rPr lang="ru-RU" b="1" dirty="0"/>
              <a:t>. </a:t>
            </a:r>
            <a:r>
              <a:rPr lang="ru-RU" dirty="0"/>
              <a:t>Удовлетворение личных потребностей предпринимателя - получение прибыли - связано с удовлетворением потребностей других людей. </a:t>
            </a:r>
            <a:endParaRPr lang="en-US" dirty="0"/>
          </a:p>
        </p:txBody>
      </p:sp>
    </p:spTree>
    <p:extLst>
      <p:ext uri="{BB962C8B-B14F-4D97-AF65-F5344CB8AC3E}">
        <p14:creationId xmlns:p14="http://schemas.microsoft.com/office/powerpoint/2010/main" val="47438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Функции  предпринимательства</a:t>
            </a:r>
            <a:endParaRPr lang="en-US" dirty="0"/>
          </a:p>
        </p:txBody>
      </p:sp>
      <p:sp>
        <p:nvSpPr>
          <p:cNvPr id="3" name="Объект 2"/>
          <p:cNvSpPr>
            <a:spLocks noGrp="1"/>
          </p:cNvSpPr>
          <p:nvPr>
            <p:ph idx="1"/>
          </p:nvPr>
        </p:nvSpPr>
        <p:spPr>
          <a:xfrm>
            <a:off x="457200" y="1600200"/>
            <a:ext cx="8291264" cy="4525963"/>
          </a:xfrm>
        </p:spPr>
        <p:txBody>
          <a:bodyPr>
            <a:normAutofit fontScale="85000" lnSpcReduction="20000"/>
          </a:bodyPr>
          <a:lstStyle/>
          <a:p>
            <a:r>
              <a:rPr lang="ru-RU" b="1" u="sng" dirty="0"/>
              <a:t>Творческая функция</a:t>
            </a:r>
            <a:r>
              <a:rPr lang="ru-RU" b="1" dirty="0"/>
              <a:t> </a:t>
            </a:r>
            <a:r>
              <a:rPr lang="ru-RU" dirty="0"/>
              <a:t>изначально присуща предпринимательству, поскольку связана с реализацией оригинальных взглядов и подходов по принимаемым решениям, технологиям, инновациям.</a:t>
            </a:r>
            <a:endParaRPr lang="ru-RU" u="sng" dirty="0"/>
          </a:p>
          <a:p>
            <a:r>
              <a:rPr lang="ru-RU" b="1" u="sng" dirty="0"/>
              <a:t>Политическая функция</a:t>
            </a:r>
            <a:r>
              <a:rPr lang="ru-RU" b="1" dirty="0"/>
              <a:t>. </a:t>
            </a:r>
            <a:r>
              <a:rPr lang="ru-RU" dirty="0"/>
              <a:t>Отношения по поводу владения, пользования и распоряжения средствами производства и продуктами труда помимо имущественных и правовых аспектов всегда имели социальный, этический и политический оттенки отношений элементов внутренней и внешней предпринимательской среды.</a:t>
            </a:r>
            <a:endParaRPr lang="en-US" dirty="0"/>
          </a:p>
        </p:txBody>
      </p:sp>
    </p:spTree>
    <p:extLst>
      <p:ext uri="{BB962C8B-B14F-4D97-AF65-F5344CB8AC3E}">
        <p14:creationId xmlns:p14="http://schemas.microsoft.com/office/powerpoint/2010/main" val="12954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a:latin typeface="Times New Roman" pitchFamily="18" charset="0"/>
                <a:cs typeface="Times New Roman" pitchFamily="18" charset="0"/>
              </a:rPr>
              <a:t>Федеральный закон РФ "О государственной поддержке малого предпринимательства </a:t>
            </a:r>
            <a:r>
              <a:rPr lang="ru-RU" sz="3100" dirty="0"/>
              <a:t>в Российской Федерации»</a:t>
            </a:r>
          </a:p>
        </p:txBody>
      </p:sp>
      <p:sp>
        <p:nvSpPr>
          <p:cNvPr id="3" name="Объект 2"/>
          <p:cNvSpPr>
            <a:spLocks noGrp="1"/>
          </p:cNvSpPr>
          <p:nvPr>
            <p:ph idx="1"/>
          </p:nvPr>
        </p:nvSpPr>
        <p:spPr>
          <a:xfrm>
            <a:off x="457200" y="1600200"/>
            <a:ext cx="8363272" cy="4525963"/>
          </a:xfrm>
        </p:spPr>
        <p:txBody>
          <a:bodyPr>
            <a:normAutofit fontScale="77500" lnSpcReduction="20000"/>
          </a:bodyPr>
          <a:lstStyle/>
          <a:p>
            <a:r>
              <a:rPr lang="ru-RU" dirty="0"/>
              <a:t>Под субъектами малого бизнеса стали пониматься коммерческие организации, в уставном капитале которых доля участия РФ, субъектов РФ, общественных и религиозных организаций, благотворительных и иных фондов не превышает 25%, доля, принадлежащая одному или нескольким юридическим лицам, не являющимся субъектами малого бизнеса, не превышает 25% и в которых средняя численность работников за отчетный период на превышает предельных уровней.</a:t>
            </a:r>
            <a:br>
              <a:rPr lang="ru-RU" dirty="0"/>
            </a:br>
            <a:endParaRPr lang="ru-RU" dirty="0"/>
          </a:p>
          <a:p>
            <a:r>
              <a:rPr lang="ru-RU" dirty="0"/>
              <a:t>Под субъектами малого бизнеса понимаются также физические     лица,    занимающиеся предпринимательской   деятельностью     без образования     юридического     лица. </a:t>
            </a:r>
            <a:br>
              <a:rPr lang="ru-RU" dirty="0"/>
            </a:br>
            <a:r>
              <a:rPr lang="ru-RU" dirty="0"/>
              <a:t>	</a:t>
            </a:r>
          </a:p>
        </p:txBody>
      </p:sp>
    </p:spTree>
    <p:extLst>
      <p:ext uri="{BB962C8B-B14F-4D97-AF65-F5344CB8AC3E}">
        <p14:creationId xmlns:p14="http://schemas.microsoft.com/office/powerpoint/2010/main" val="347357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solidFill>
                  <a:schemeClr val="tx1"/>
                </a:solidFill>
                <a:latin typeface="Times New Roman" pitchFamily="18" charset="0"/>
                <a:cs typeface="Times New Roman" pitchFamily="18" charset="0"/>
              </a:rPr>
              <a:t>Для развития института предпринимательства в экономике необходимы определенные условия:</a:t>
            </a:r>
            <a:br>
              <a:rPr lang="ru-RU" sz="3200" dirty="0">
                <a:solidFill>
                  <a:schemeClr val="tx1"/>
                </a:solidFill>
                <a:latin typeface="Times New Roman" pitchFamily="18" charset="0"/>
                <a:cs typeface="Times New Roman" pitchFamily="18" charset="0"/>
              </a:rPr>
            </a:br>
            <a:endParaRPr lang="ru-RU" sz="3200" dirty="0">
              <a:latin typeface="Times New Roman" pitchFamily="18" charset="0"/>
              <a:cs typeface="Times New Roman" pitchFamily="18" charset="0"/>
            </a:endParaRPr>
          </a:p>
        </p:txBody>
      </p:sp>
      <p:sp>
        <p:nvSpPr>
          <p:cNvPr id="3" name="Объект 2"/>
          <p:cNvSpPr>
            <a:spLocks noGrp="1"/>
          </p:cNvSpPr>
          <p:nvPr>
            <p:ph idx="1"/>
          </p:nvPr>
        </p:nvSpPr>
        <p:spPr>
          <a:xfrm>
            <a:off x="457200" y="1600200"/>
            <a:ext cx="8147248" cy="4525963"/>
          </a:xfrm>
        </p:spPr>
        <p:txBody>
          <a:bodyPr>
            <a:normAutofit/>
          </a:bodyPr>
          <a:lstStyle/>
          <a:p>
            <a:pPr marL="0" indent="0">
              <a:buNone/>
            </a:pPr>
            <a:r>
              <a:rPr lang="ru-RU" sz="3200" dirty="0">
                <a:solidFill>
                  <a:schemeClr val="tx1"/>
                </a:solidFill>
                <a:latin typeface="Times New Roman" pitchFamily="18" charset="0"/>
              </a:rPr>
              <a:t>1</a:t>
            </a:r>
            <a:r>
              <a:rPr lang="ru-RU" sz="3200" b="1" u="sng" dirty="0">
                <a:solidFill>
                  <a:schemeClr val="tx1"/>
                </a:solidFill>
                <a:latin typeface="Times New Roman" pitchFamily="18" charset="0"/>
              </a:rPr>
              <a:t>. частная собственность </a:t>
            </a:r>
            <a:r>
              <a:rPr lang="ru-RU" sz="3200" dirty="0">
                <a:solidFill>
                  <a:schemeClr val="tx1"/>
                </a:solidFill>
                <a:latin typeface="Times New Roman" pitchFamily="18" charset="0"/>
              </a:rPr>
              <a:t>на экономические ресурсы;</a:t>
            </a:r>
            <a:br>
              <a:rPr lang="ru-RU" sz="3200" dirty="0">
                <a:solidFill>
                  <a:schemeClr val="tx1"/>
                </a:solidFill>
                <a:latin typeface="Times New Roman" pitchFamily="18" charset="0"/>
              </a:rPr>
            </a:br>
            <a:r>
              <a:rPr lang="ru-RU" sz="3200" dirty="0">
                <a:solidFill>
                  <a:schemeClr val="tx1"/>
                </a:solidFill>
                <a:latin typeface="Times New Roman" pitchFamily="18" charset="0"/>
              </a:rPr>
              <a:t>2. </a:t>
            </a:r>
            <a:r>
              <a:rPr lang="ru-RU" sz="3200" b="1" u="sng" dirty="0">
                <a:solidFill>
                  <a:schemeClr val="tx1"/>
                </a:solidFill>
                <a:latin typeface="Times New Roman" pitchFamily="18" charset="0"/>
              </a:rPr>
              <a:t>наличие совокупных свобод и прав </a:t>
            </a:r>
            <a:r>
              <a:rPr lang="ru-RU" sz="3200" dirty="0">
                <a:solidFill>
                  <a:schemeClr val="tx1"/>
                </a:solidFill>
                <a:latin typeface="Times New Roman" pitchFamily="18" charset="0"/>
              </a:rPr>
              <a:t>производителя и потребителя;</a:t>
            </a:r>
            <a:br>
              <a:rPr lang="ru-RU" sz="3200" dirty="0">
                <a:solidFill>
                  <a:schemeClr val="tx1"/>
                </a:solidFill>
                <a:latin typeface="Times New Roman" pitchFamily="18" charset="0"/>
              </a:rPr>
            </a:br>
            <a:r>
              <a:rPr lang="ru-RU" sz="3200" dirty="0">
                <a:solidFill>
                  <a:schemeClr val="tx1"/>
                </a:solidFill>
                <a:latin typeface="Times New Roman" pitchFamily="18" charset="0"/>
              </a:rPr>
              <a:t>3. </a:t>
            </a:r>
            <a:r>
              <a:rPr lang="ru-RU" sz="3200" b="1" u="sng" dirty="0">
                <a:solidFill>
                  <a:schemeClr val="tx1"/>
                </a:solidFill>
                <a:latin typeface="Times New Roman" pitchFamily="18" charset="0"/>
              </a:rPr>
              <a:t>прямая ответственность за принятие экономических решений</a:t>
            </a:r>
            <a:r>
              <a:rPr lang="ru-RU" sz="3200" dirty="0">
                <a:solidFill>
                  <a:schemeClr val="tx1"/>
                </a:solidFill>
                <a:latin typeface="Times New Roman" pitchFamily="18" charset="0"/>
              </a:rPr>
              <a:t> в виде прибыли и убытков.</a:t>
            </a:r>
            <a:br>
              <a:rPr lang="ru-RU" sz="3200" dirty="0">
                <a:solidFill>
                  <a:schemeClr val="tx1"/>
                </a:solidFill>
                <a:latin typeface="Times New Roman" pitchFamily="18" charset="0"/>
              </a:rPr>
            </a:br>
            <a:endParaRPr lang="ru-RU" sz="3200" dirty="0"/>
          </a:p>
        </p:txBody>
      </p:sp>
    </p:spTree>
    <p:extLst>
      <p:ext uri="{BB962C8B-B14F-4D97-AF65-F5344CB8AC3E}">
        <p14:creationId xmlns:p14="http://schemas.microsoft.com/office/powerpoint/2010/main" val="245283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a:solidFill>
                  <a:schemeClr val="tx1"/>
                </a:solidFill>
                <a:latin typeface="Times New Roman" pitchFamily="18" charset="0"/>
                <a:cs typeface="Times New Roman" pitchFamily="18" charset="0"/>
              </a:rPr>
              <a:t>Данный тип деятельности характеризует следующие черты: </a:t>
            </a:r>
            <a:br>
              <a:rPr lang="ru-RU" sz="3200" b="1" dirty="0">
                <a:solidFill>
                  <a:schemeClr val="tx1"/>
                </a:solidFill>
                <a:latin typeface="Times New Roman" pitchFamily="18" charset="0"/>
                <a:cs typeface="Times New Roman" pitchFamily="18" charset="0"/>
              </a:rPr>
            </a:br>
            <a:endParaRPr lang="ru-RU" sz="3200" b="1" dirty="0">
              <a:latin typeface="Times New Roman" pitchFamily="18" charset="0"/>
              <a:cs typeface="Times New Roman" pitchFamily="18" charset="0"/>
            </a:endParaRPr>
          </a:p>
        </p:txBody>
      </p:sp>
      <p:sp>
        <p:nvSpPr>
          <p:cNvPr id="3" name="Объект 2"/>
          <p:cNvSpPr>
            <a:spLocks noGrp="1"/>
          </p:cNvSpPr>
          <p:nvPr>
            <p:ph idx="1"/>
          </p:nvPr>
        </p:nvSpPr>
        <p:spPr/>
        <p:txBody>
          <a:bodyPr/>
          <a:lstStyle/>
          <a:p>
            <a:r>
              <a:rPr lang="ru-RU" dirty="0">
                <a:solidFill>
                  <a:schemeClr val="tx1"/>
                </a:solidFill>
                <a:latin typeface="Times New Roman" pitchFamily="18" charset="0"/>
              </a:rPr>
              <a:t>Новаторство;  </a:t>
            </a:r>
          </a:p>
          <a:p>
            <a:r>
              <a:rPr lang="ru-RU" dirty="0">
                <a:solidFill>
                  <a:schemeClr val="tx1"/>
                </a:solidFill>
                <a:latin typeface="Times New Roman" pitchFamily="18" charset="0"/>
              </a:rPr>
              <a:t>Гибкость; </a:t>
            </a:r>
          </a:p>
          <a:p>
            <a:r>
              <a:rPr lang="ru-RU" dirty="0">
                <a:solidFill>
                  <a:schemeClr val="tx1"/>
                </a:solidFill>
                <a:latin typeface="Times New Roman" pitchFamily="18" charset="0"/>
              </a:rPr>
              <a:t>Способность идти на риск; </a:t>
            </a:r>
          </a:p>
          <a:p>
            <a:r>
              <a:rPr lang="ru-RU" dirty="0" err="1">
                <a:solidFill>
                  <a:schemeClr val="tx1"/>
                </a:solidFill>
                <a:latin typeface="Times New Roman" pitchFamily="18" charset="0"/>
              </a:rPr>
              <a:t>Самообновляемость</a:t>
            </a:r>
            <a:r>
              <a:rPr lang="ru-RU" dirty="0">
                <a:solidFill>
                  <a:schemeClr val="tx1"/>
                </a:solidFill>
                <a:latin typeface="Times New Roman" pitchFamily="18" charset="0"/>
              </a:rPr>
              <a:t>.</a:t>
            </a:r>
            <a:br>
              <a:rPr lang="ru-RU" dirty="0">
                <a:solidFill>
                  <a:schemeClr val="tx1"/>
                </a:solidFill>
                <a:latin typeface="Times New Roman" pitchFamily="18" charset="0"/>
              </a:rPr>
            </a:br>
            <a:endParaRPr lang="ru-RU" dirty="0"/>
          </a:p>
        </p:txBody>
      </p:sp>
    </p:spTree>
    <p:extLst>
      <p:ext uri="{BB962C8B-B14F-4D97-AF65-F5344CB8AC3E}">
        <p14:creationId xmlns:p14="http://schemas.microsoft.com/office/powerpoint/2010/main" val="221263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sz="3200" b="1" dirty="0">
                <a:latin typeface="Times New Roman" panose="02020603050405020304" pitchFamily="18" charset="0"/>
                <a:cs typeface="Times New Roman" panose="02020603050405020304" pitchFamily="18" charset="0"/>
              </a:rPr>
              <a:t>1.Предприятие как хозяйствующий субъект</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457200" y="980728"/>
            <a:ext cx="8229600" cy="5145435"/>
          </a:xfrm>
        </p:spPr>
        <p:txBody>
          <a:bodyPr>
            <a:normAutofit lnSpcReduction="10000"/>
          </a:bodyPr>
          <a:lstStyle/>
          <a:p>
            <a:pPr algn="just"/>
            <a:r>
              <a:rPr lang="x-none" sz="2800" u="sng" dirty="0">
                <a:latin typeface="Times New Roman" panose="02020603050405020304" pitchFamily="18" charset="0"/>
                <a:cs typeface="Times New Roman" panose="02020603050405020304" pitchFamily="18" charset="0"/>
              </a:rPr>
              <a:t>Предприятие</a:t>
            </a:r>
            <a:r>
              <a:rPr lang="x-none" sz="2800" dirty="0">
                <a:latin typeface="Times New Roman" panose="02020603050405020304" pitchFamily="18" charset="0"/>
                <a:cs typeface="Times New Roman" panose="02020603050405020304" pitchFamily="18" charset="0"/>
              </a:rPr>
              <a:t> – </a:t>
            </a:r>
            <a:r>
              <a:rPr lang="x-none" sz="2800" u="sng" dirty="0">
                <a:latin typeface="Times New Roman" panose="02020603050405020304" pitchFamily="18" charset="0"/>
                <a:cs typeface="Times New Roman" panose="02020603050405020304" pitchFamily="18" charset="0"/>
              </a:rPr>
              <a:t>самостоятельный хозяйствующий субъект, созданный в порядке, установленном действующим законодательством, и производящий продукцию, товары и услуги в целях удовлетворения общественных потребностей </a:t>
            </a:r>
            <a:r>
              <a:rPr lang="x-none" sz="2800" dirty="0">
                <a:latin typeface="Times New Roman" panose="02020603050405020304" pitchFamily="18" charset="0"/>
                <a:cs typeface="Times New Roman" panose="02020603050405020304" pitchFamily="18" charset="0"/>
              </a:rPr>
              <a:t>и получения прибыли.</a:t>
            </a:r>
            <a:endParaRPr lang="ru-RU" sz="2800" dirty="0">
              <a:latin typeface="Times New Roman" panose="02020603050405020304" pitchFamily="18" charset="0"/>
              <a:cs typeface="Times New Roman" panose="02020603050405020304" pitchFamily="18" charset="0"/>
            </a:endParaRPr>
          </a:p>
          <a:p>
            <a:pPr algn="just"/>
            <a:endParaRPr lang="ru-RU" sz="2800" dirty="0">
              <a:latin typeface="Times New Roman" panose="02020603050405020304" pitchFamily="18" charset="0"/>
              <a:cs typeface="Times New Roman" panose="02020603050405020304" pitchFamily="18" charset="0"/>
            </a:endParaRPr>
          </a:p>
          <a:p>
            <a:pPr algn="just"/>
            <a:r>
              <a:rPr lang="x-none" sz="2800" u="sng" dirty="0">
                <a:latin typeface="Times New Roman" panose="02020603050405020304" pitchFamily="18" charset="0"/>
                <a:cs typeface="Times New Roman" panose="02020603050405020304" pitchFamily="18" charset="0"/>
              </a:rPr>
              <a:t>Предприятие</a:t>
            </a:r>
            <a:r>
              <a:rPr lang="x-none" sz="2800" dirty="0">
                <a:latin typeface="Times New Roman" panose="02020603050405020304" pitchFamily="18" charset="0"/>
                <a:cs typeface="Times New Roman" panose="02020603050405020304" pitchFamily="18" charset="0"/>
              </a:rPr>
              <a:t> - организованная хозяйственная единица, преобразующая имеющиеся в распоряжении факторы производства (экономические элементы) в условиях риска в товары и услуги внешнему носителю спроса.</a:t>
            </a:r>
            <a:endParaRPr lang="ru-RU" sz="2800" dirty="0">
              <a:latin typeface="Times New Roman" panose="02020603050405020304" pitchFamily="18" charset="0"/>
              <a:cs typeface="Times New Roman" panose="02020603050405020304" pitchFamily="18" charset="0"/>
            </a:endParaRPr>
          </a:p>
          <a:p>
            <a:pPr algn="just"/>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Autofit/>
          </a:bodyPr>
          <a:lstStyle/>
          <a:p>
            <a:r>
              <a:rPr lang="x-none" sz="2800" b="1" dirty="0">
                <a:latin typeface="Times New Roman" pitchFamily="18" charset="0"/>
                <a:cs typeface="Times New Roman" pitchFamily="18" charset="0"/>
              </a:rPr>
              <a:t>Факторы производства:</a:t>
            </a:r>
            <a:br>
              <a:rPr lang="ru-RU" sz="2800" b="1" dirty="0">
                <a:latin typeface="Times New Roman" pitchFamily="18" charset="0"/>
                <a:cs typeface="Times New Roman" pitchFamily="18" charset="0"/>
              </a:rPr>
            </a:br>
            <a:endParaRPr lang="ru-RU" sz="2800"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928670"/>
            <a:ext cx="8229600" cy="5197493"/>
          </a:xfrm>
        </p:spPr>
        <p:txBody>
          <a:bodyPr>
            <a:normAutofit lnSpcReduction="10000"/>
          </a:bodyPr>
          <a:lstStyle/>
          <a:p>
            <a:pPr lvl="0"/>
            <a:r>
              <a:rPr lang="x-none" sz="2800" dirty="0">
                <a:latin typeface="Times New Roman" panose="02020603050405020304" pitchFamily="18" charset="0"/>
                <a:cs typeface="Times New Roman" panose="02020603050405020304" pitchFamily="18" charset="0"/>
              </a:rPr>
              <a:t>Труд (трудовые ресурсы);</a:t>
            </a:r>
            <a:endParaRPr lang="ru-RU" sz="2800" dirty="0">
              <a:latin typeface="Times New Roman" panose="02020603050405020304" pitchFamily="18" charset="0"/>
              <a:cs typeface="Times New Roman" panose="02020603050405020304" pitchFamily="18" charset="0"/>
            </a:endParaRPr>
          </a:p>
          <a:p>
            <a:pPr lvl="0"/>
            <a:r>
              <a:rPr lang="x-none" sz="2800" dirty="0">
                <a:latin typeface="Times New Roman" panose="02020603050405020304" pitchFamily="18" charset="0"/>
                <a:cs typeface="Times New Roman" panose="02020603050405020304" pitchFamily="18" charset="0"/>
              </a:rPr>
              <a:t>Средства труда (здания, сооружения, машины, оборудование, инструмент);</a:t>
            </a:r>
            <a:endParaRPr lang="ru-RU" sz="2800" dirty="0">
              <a:latin typeface="Times New Roman" panose="02020603050405020304" pitchFamily="18" charset="0"/>
              <a:cs typeface="Times New Roman" panose="02020603050405020304" pitchFamily="18" charset="0"/>
            </a:endParaRPr>
          </a:p>
          <a:p>
            <a:pPr lvl="0"/>
            <a:r>
              <a:rPr lang="x-none" sz="2800" dirty="0">
                <a:latin typeface="Times New Roman" panose="02020603050405020304" pitchFamily="18" charset="0"/>
                <a:cs typeface="Times New Roman" panose="02020603050405020304" pitchFamily="18" charset="0"/>
              </a:rPr>
              <a:t>Предмет труда (сырье, материалы, топливо, тара).</a:t>
            </a:r>
            <a:endParaRPr lang="ru-RU" sz="2800" dirty="0">
              <a:latin typeface="Times New Roman" panose="02020603050405020304" pitchFamily="18" charset="0"/>
              <a:cs typeface="Times New Roman" panose="02020603050405020304" pitchFamily="18" charset="0"/>
            </a:endParaRPr>
          </a:p>
          <a:p>
            <a:pPr>
              <a:buNone/>
            </a:pPr>
            <a:r>
              <a:rPr lang="x-none" sz="2800" dirty="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a:p>
            <a:pPr>
              <a:buNone/>
            </a:pPr>
            <a:r>
              <a:rPr lang="x-none" sz="2800" i="1" dirty="0">
                <a:latin typeface="Times New Roman" panose="02020603050405020304" pitchFamily="18" charset="0"/>
                <a:cs typeface="Times New Roman" panose="02020603050405020304" pitchFamily="18" charset="0"/>
              </a:rPr>
              <a:t>Факторы производства</a:t>
            </a:r>
            <a:r>
              <a:rPr lang="x-none" sz="2800" dirty="0">
                <a:latin typeface="Times New Roman" panose="02020603050405020304" pitchFamily="18" charset="0"/>
                <a:cs typeface="Times New Roman" panose="02020603050405020304" pitchFamily="18" charset="0"/>
              </a:rPr>
              <a:t> преобразуются в </a:t>
            </a:r>
            <a:r>
              <a:rPr lang="x-none" sz="2800" i="1" dirty="0">
                <a:latin typeface="Times New Roman" panose="02020603050405020304" pitchFamily="18" charset="0"/>
                <a:cs typeface="Times New Roman" panose="02020603050405020304" pitchFamily="18" charset="0"/>
              </a:rPr>
              <a:t>товары и услуги</a:t>
            </a:r>
            <a:r>
              <a:rPr lang="x-none" sz="2800" dirty="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a:p>
            <a:pPr lvl="0"/>
            <a:r>
              <a:rPr lang="x-none" sz="2800" dirty="0">
                <a:latin typeface="Times New Roman" panose="02020603050405020304" pitchFamily="18" charset="0"/>
                <a:cs typeface="Times New Roman" panose="02020603050405020304" pitchFamily="18" charset="0"/>
              </a:rPr>
              <a:t>товар (момент производства и момент реализации не совпадают);</a:t>
            </a:r>
            <a:endParaRPr lang="ru-RU" sz="2800" dirty="0">
              <a:latin typeface="Times New Roman" panose="02020603050405020304" pitchFamily="18" charset="0"/>
              <a:cs typeface="Times New Roman" panose="02020603050405020304" pitchFamily="18" charset="0"/>
            </a:endParaRPr>
          </a:p>
          <a:p>
            <a:pPr lvl="0"/>
            <a:r>
              <a:rPr lang="x-none" sz="2800" dirty="0">
                <a:latin typeface="Times New Roman" panose="02020603050405020304" pitchFamily="18" charset="0"/>
                <a:cs typeface="Times New Roman" panose="02020603050405020304" pitchFamily="18" charset="0"/>
              </a:rPr>
              <a:t>услуга (момент производства и момент реализации совпадают).</a:t>
            </a:r>
            <a:endParaRPr lang="ru-RU" sz="2800" dirty="0">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Термины</a:t>
            </a:r>
            <a:endParaRPr lang="en-US" dirty="0"/>
          </a:p>
        </p:txBody>
      </p:sp>
      <p:sp>
        <p:nvSpPr>
          <p:cNvPr id="3" name="Объект 2"/>
          <p:cNvSpPr>
            <a:spLocks noGrp="1"/>
          </p:cNvSpPr>
          <p:nvPr>
            <p:ph idx="1"/>
          </p:nvPr>
        </p:nvSpPr>
        <p:spPr/>
        <p:txBody>
          <a:bodyPr>
            <a:normAutofit fontScale="92500" lnSpcReduction="10000"/>
          </a:bodyPr>
          <a:lstStyle/>
          <a:p>
            <a:r>
              <a:rPr lang="ru-RU" dirty="0"/>
              <a:t>Предпринимательская способность. Предпринимательство и бизнес. Функции предпринимательства. Предпринимательская среда. </a:t>
            </a:r>
          </a:p>
          <a:p>
            <a:r>
              <a:rPr lang="ru-RU" dirty="0"/>
              <a:t>Виды и формы предпринимательства. Индивидуальное частное предприятие. Партнёрство (товарищество). Корпорация.</a:t>
            </a:r>
            <a:endParaRPr lang="en-US" dirty="0"/>
          </a:p>
          <a:p>
            <a:r>
              <a:rPr lang="ru-RU" dirty="0"/>
              <a:t>Информация. Специфика знаний и информации как фактора производства. Сетевые внешние эффекты.</a:t>
            </a:r>
            <a:endParaRPr lang="en-US" dirty="0"/>
          </a:p>
          <a:p>
            <a:endParaRPr lang="en-US" dirty="0"/>
          </a:p>
          <a:p>
            <a:endParaRPr lang="en-US" dirty="0"/>
          </a:p>
        </p:txBody>
      </p:sp>
    </p:spTree>
    <p:extLst>
      <p:ext uri="{BB962C8B-B14F-4D97-AF65-F5344CB8AC3E}">
        <p14:creationId xmlns:p14="http://schemas.microsoft.com/office/powerpoint/2010/main" val="2714790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ru-RU" dirty="0">
                <a:latin typeface="Times New Roman" panose="02020603050405020304" pitchFamily="18" charset="0"/>
                <a:cs typeface="Times New Roman" panose="02020603050405020304" pitchFamily="18" charset="0"/>
              </a:rPr>
              <a:t>Направления  деятельности</a:t>
            </a:r>
          </a:p>
        </p:txBody>
      </p:sp>
      <p:sp>
        <p:nvSpPr>
          <p:cNvPr id="3" name="Содержимое 2"/>
          <p:cNvSpPr>
            <a:spLocks noGrp="1"/>
          </p:cNvSpPr>
          <p:nvPr>
            <p:ph idx="1"/>
          </p:nvPr>
        </p:nvSpPr>
        <p:spPr>
          <a:xfrm>
            <a:off x="457200" y="1052736"/>
            <a:ext cx="8435280" cy="5544616"/>
          </a:xfrm>
        </p:spPr>
        <p:txBody>
          <a:bodyPr>
            <a:normAutofit fontScale="70000" lnSpcReduction="20000"/>
          </a:bodyPr>
          <a:lstStyle/>
          <a:p>
            <a:pPr>
              <a:buNone/>
            </a:pPr>
            <a:r>
              <a:rPr lang="ru-RU" dirty="0"/>
              <a:t>1</a:t>
            </a:r>
            <a:r>
              <a:rPr lang="ru-RU" sz="3600" dirty="0">
                <a:latin typeface="Times New Roman" panose="02020603050405020304" pitchFamily="18" charset="0"/>
                <a:cs typeface="Times New Roman" panose="02020603050405020304" pitchFamily="18" charset="0"/>
              </a:rPr>
              <a:t>) </a:t>
            </a:r>
            <a:r>
              <a:rPr lang="ru-RU" sz="3600" b="1" u="sng" dirty="0">
                <a:latin typeface="Times New Roman" panose="02020603050405020304" pitchFamily="18" charset="0"/>
                <a:cs typeface="Times New Roman" panose="02020603050405020304" pitchFamily="18" charset="0"/>
              </a:rPr>
              <a:t>маркетинговая деятельность (</a:t>
            </a:r>
            <a:r>
              <a:rPr lang="ru-RU" sz="3600" b="1" dirty="0">
                <a:latin typeface="Times New Roman" panose="02020603050405020304" pitchFamily="18" charset="0"/>
                <a:cs typeface="Times New Roman" panose="02020603050405020304" pitchFamily="18" charset="0"/>
              </a:rPr>
              <a:t>комплексное изучение рынка</a:t>
            </a:r>
            <a:r>
              <a:rPr lang="ru-RU" sz="3600" b="1" u="sng" dirty="0">
                <a:latin typeface="Times New Roman" panose="02020603050405020304" pitchFamily="18" charset="0"/>
                <a:cs typeface="Times New Roman" panose="02020603050405020304" pitchFamily="18" charset="0"/>
              </a:rPr>
              <a:t>: сегментирование рынка, анализ конкурентной среды</a:t>
            </a:r>
            <a:r>
              <a:rPr lang="ru-RU" sz="3600" dirty="0">
                <a:latin typeface="Times New Roman" panose="02020603050405020304" pitchFamily="18" charset="0"/>
                <a:cs typeface="Times New Roman" panose="02020603050405020304" pitchFamily="18" charset="0"/>
              </a:rPr>
              <a:t>);</a:t>
            </a:r>
          </a:p>
          <a:p>
            <a:pPr>
              <a:buNone/>
            </a:pPr>
            <a:r>
              <a:rPr lang="ru-RU" sz="3600" dirty="0">
                <a:latin typeface="Times New Roman" panose="02020603050405020304" pitchFamily="18" charset="0"/>
                <a:cs typeface="Times New Roman" panose="02020603050405020304" pitchFamily="18" charset="0"/>
              </a:rPr>
              <a:t>2) </a:t>
            </a:r>
            <a:r>
              <a:rPr lang="ru-RU" sz="3600" b="1" u="sng" dirty="0">
                <a:latin typeface="Times New Roman" panose="02020603050405020304" pitchFamily="18" charset="0"/>
                <a:cs typeface="Times New Roman" panose="02020603050405020304" pitchFamily="18" charset="0"/>
              </a:rPr>
              <a:t>инновационная деятельность </a:t>
            </a:r>
            <a:r>
              <a:rPr lang="ru-RU" sz="3600" dirty="0">
                <a:latin typeface="Times New Roman" panose="02020603050405020304" pitchFamily="18" charset="0"/>
                <a:cs typeface="Times New Roman" panose="02020603050405020304" pitchFamily="18" charset="0"/>
              </a:rPr>
              <a:t>(научно-исследовательские и опытно-конструкторские разработки (НИОКР), внедрение технологических, организационных, управленческих и других новшеств в производство);</a:t>
            </a:r>
          </a:p>
          <a:p>
            <a:pPr>
              <a:buNone/>
            </a:pPr>
            <a:r>
              <a:rPr lang="ru-RU" sz="3600" dirty="0">
                <a:latin typeface="Times New Roman" panose="02020603050405020304" pitchFamily="18" charset="0"/>
                <a:cs typeface="Times New Roman" panose="02020603050405020304" pitchFamily="18" charset="0"/>
              </a:rPr>
              <a:t>3) </a:t>
            </a:r>
            <a:r>
              <a:rPr lang="ru-RU" sz="3600" b="1" u="sng" dirty="0">
                <a:latin typeface="Times New Roman" panose="02020603050405020304" pitchFamily="18" charset="0"/>
                <a:cs typeface="Times New Roman" panose="02020603050405020304" pitchFamily="18" charset="0"/>
              </a:rPr>
              <a:t>производственная деятельность </a:t>
            </a:r>
            <a:r>
              <a:rPr lang="ru-RU" sz="3600" dirty="0">
                <a:latin typeface="Times New Roman" panose="02020603050405020304" pitchFamily="18" charset="0"/>
                <a:cs typeface="Times New Roman" panose="02020603050405020304" pitchFamily="18" charset="0"/>
              </a:rPr>
              <a:t>(изготовление продукции, выполнение работ и оказание услуг, разработка номенклатуры и ассортимента адекватных спросу на рынке);</a:t>
            </a:r>
          </a:p>
          <a:p>
            <a:pPr>
              <a:buNone/>
            </a:pPr>
            <a:r>
              <a:rPr lang="ru-RU" sz="3600" dirty="0">
                <a:latin typeface="Times New Roman" panose="02020603050405020304" pitchFamily="18" charset="0"/>
                <a:cs typeface="Times New Roman" panose="02020603050405020304" pitchFamily="18" charset="0"/>
              </a:rPr>
              <a:t>4) </a:t>
            </a:r>
            <a:r>
              <a:rPr lang="ru-RU" sz="3600" b="1" u="sng" dirty="0">
                <a:latin typeface="Times New Roman" panose="02020603050405020304" pitchFamily="18" charset="0"/>
                <a:cs typeface="Times New Roman" panose="02020603050405020304" pitchFamily="18" charset="0"/>
              </a:rPr>
              <a:t>коммерческая деятельность </a:t>
            </a:r>
            <a:r>
              <a:rPr lang="ru-RU" sz="3600" dirty="0">
                <a:latin typeface="Times New Roman" panose="02020603050405020304" pitchFamily="18" charset="0"/>
                <a:cs typeface="Times New Roman" panose="02020603050405020304" pitchFamily="18" charset="0"/>
              </a:rPr>
              <a:t>предприятия на рынке (организация и стимулирование сбыта произведенной продукции, услуг, действенная реклама);</a:t>
            </a:r>
          </a:p>
          <a:p>
            <a:endParaRPr lang="ru-RU"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60648"/>
            <a:ext cx="8229600" cy="5865515"/>
          </a:xfrm>
        </p:spPr>
        <p:txBody>
          <a:bodyPr>
            <a:normAutofit fontScale="77500" lnSpcReduction="20000"/>
          </a:bodyPr>
          <a:lstStyle/>
          <a:p>
            <a:pPr algn="just">
              <a:buNone/>
            </a:pPr>
            <a:r>
              <a:rPr lang="ru-RU" sz="3100" dirty="0">
                <a:latin typeface="Times New Roman" panose="02020603050405020304" pitchFamily="18" charset="0"/>
                <a:cs typeface="Times New Roman" panose="02020603050405020304" pitchFamily="18" charset="0"/>
              </a:rPr>
              <a:t>5) </a:t>
            </a:r>
            <a:r>
              <a:rPr lang="ru-RU" sz="3100" b="1" u="sng" dirty="0">
                <a:latin typeface="Times New Roman" panose="02020603050405020304" pitchFamily="18" charset="0"/>
                <a:cs typeface="Times New Roman" panose="02020603050405020304" pitchFamily="18" charset="0"/>
              </a:rPr>
              <a:t>материально-техническое обеспечение </a:t>
            </a:r>
            <a:r>
              <a:rPr lang="ru-RU" sz="3100" b="1" dirty="0">
                <a:latin typeface="Times New Roman" panose="02020603050405020304" pitchFamily="18" charset="0"/>
                <a:cs typeface="Times New Roman" panose="02020603050405020304" pitchFamily="18" charset="0"/>
              </a:rPr>
              <a:t>производства </a:t>
            </a:r>
            <a:r>
              <a:rPr lang="ru-RU" sz="3100" dirty="0">
                <a:latin typeface="Times New Roman" panose="02020603050405020304" pitchFamily="18" charset="0"/>
                <a:cs typeface="Times New Roman" panose="02020603050405020304" pitchFamily="18" charset="0"/>
              </a:rPr>
              <a:t>(поставка сырья, материалов, комплектующих изделий, обеспечение всеми видами энергии, техникой, оборудованием, тарой, и т.д.);</a:t>
            </a:r>
          </a:p>
          <a:p>
            <a:pPr algn="just">
              <a:buNone/>
            </a:pPr>
            <a:r>
              <a:rPr lang="ru-RU" sz="3100" dirty="0">
                <a:latin typeface="Times New Roman" panose="02020603050405020304" pitchFamily="18" charset="0"/>
                <a:cs typeface="Times New Roman" panose="02020603050405020304" pitchFamily="18" charset="0"/>
              </a:rPr>
              <a:t>6</a:t>
            </a:r>
            <a:r>
              <a:rPr lang="ru-RU" sz="3100" u="sng" dirty="0">
                <a:latin typeface="Times New Roman" panose="02020603050405020304" pitchFamily="18" charset="0"/>
                <a:cs typeface="Times New Roman" panose="02020603050405020304" pitchFamily="18" charset="0"/>
              </a:rPr>
              <a:t>) </a:t>
            </a:r>
            <a:r>
              <a:rPr lang="ru-RU" sz="3100" b="1" u="sng" dirty="0">
                <a:latin typeface="Times New Roman" panose="02020603050405020304" pitchFamily="18" charset="0"/>
                <a:cs typeface="Times New Roman" panose="02020603050405020304" pitchFamily="18" charset="0"/>
              </a:rPr>
              <a:t>экономическая деятельность </a:t>
            </a:r>
            <a:r>
              <a:rPr lang="ru-RU" sz="3100" b="1" dirty="0">
                <a:latin typeface="Times New Roman" panose="02020603050405020304" pitchFamily="18" charset="0"/>
                <a:cs typeface="Times New Roman" panose="02020603050405020304" pitchFamily="18" charset="0"/>
              </a:rPr>
              <a:t>предприятия </a:t>
            </a:r>
            <a:r>
              <a:rPr lang="ru-RU" sz="3100" dirty="0">
                <a:latin typeface="Times New Roman" panose="02020603050405020304" pitchFamily="18" charset="0"/>
                <a:cs typeface="Times New Roman" panose="02020603050405020304" pitchFamily="18" charset="0"/>
              </a:rPr>
              <a:t>(все виды планирования, ценообразования, учет и отчетность, организация и оплата труда, анализ хозяйственной деятельности и т.п.);</a:t>
            </a:r>
          </a:p>
          <a:p>
            <a:pPr algn="just">
              <a:buNone/>
            </a:pPr>
            <a:r>
              <a:rPr lang="ru-RU" sz="3100" dirty="0">
                <a:latin typeface="Times New Roman" panose="02020603050405020304" pitchFamily="18" charset="0"/>
                <a:cs typeface="Times New Roman" panose="02020603050405020304" pitchFamily="18" charset="0"/>
              </a:rPr>
              <a:t>7)</a:t>
            </a:r>
            <a:r>
              <a:rPr lang="ru-RU" sz="3100" b="1" u="sng" dirty="0">
                <a:latin typeface="Times New Roman" panose="02020603050405020304" pitchFamily="18" charset="0"/>
                <a:cs typeface="Times New Roman" panose="02020603050405020304" pitchFamily="18" charset="0"/>
              </a:rPr>
              <a:t>послепродажный сервис </a:t>
            </a:r>
            <a:r>
              <a:rPr lang="ru-RU" sz="3100" dirty="0">
                <a:latin typeface="Times New Roman" panose="02020603050405020304" pitchFamily="18" charset="0"/>
                <a:cs typeface="Times New Roman" panose="02020603050405020304" pitchFamily="18" charset="0"/>
              </a:rPr>
              <a:t>продукции производственно-технического и потребительского назначения (пусконаладочные работы, гарантийное обслуживание, обеспечение запасными частями для ремонта и т.д.);</a:t>
            </a:r>
          </a:p>
          <a:p>
            <a:pPr algn="just">
              <a:buNone/>
            </a:pPr>
            <a:r>
              <a:rPr lang="ru-RU" sz="3100" dirty="0">
                <a:latin typeface="Times New Roman" panose="02020603050405020304" pitchFamily="18" charset="0"/>
                <a:cs typeface="Times New Roman" panose="02020603050405020304" pitchFamily="18" charset="0"/>
              </a:rPr>
              <a:t>8) </a:t>
            </a:r>
            <a:r>
              <a:rPr lang="ru-RU" sz="3100" b="1" u="sng" dirty="0">
                <a:latin typeface="Times New Roman" panose="02020603050405020304" pitchFamily="18" charset="0"/>
                <a:cs typeface="Times New Roman" panose="02020603050405020304" pitchFamily="18" charset="0"/>
              </a:rPr>
              <a:t>социальная деятельность </a:t>
            </a:r>
            <a:r>
              <a:rPr lang="ru-RU" sz="3100" dirty="0">
                <a:latin typeface="Times New Roman" panose="02020603050405020304" pitchFamily="18" charset="0"/>
                <a:cs typeface="Times New Roman" panose="02020603050405020304" pitchFamily="18" charset="0"/>
              </a:rPr>
              <a:t>(поддержание на надлежащем уровне условий труда и жизни трудового коллектива, создание социальной инфраструктуры предприятия, включающей собственные жилые дома, столовые, лечебно-оздоровительные и детские дошкольные учреждения, ПТУ и т.д.).</a:t>
            </a:r>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ru-RU" b="1" dirty="0">
                <a:latin typeface="Times New Roman" panose="02020603050405020304" pitchFamily="18" charset="0"/>
                <a:cs typeface="Times New Roman" panose="02020603050405020304" pitchFamily="18" charset="0"/>
              </a:rPr>
              <a:t>Классификация предприятий</a:t>
            </a:r>
            <a:endParaRPr lang="ru-RU"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457200" y="980728"/>
            <a:ext cx="8229600" cy="5616624"/>
          </a:xfrm>
        </p:spPr>
        <p:txBody>
          <a:bodyPr>
            <a:normAutofit fontScale="77500" lnSpcReduction="20000"/>
          </a:bodyPr>
          <a:lstStyle/>
          <a:p>
            <a:pPr marL="0" indent="0">
              <a:buNone/>
            </a:pPr>
            <a:r>
              <a:rPr lang="ru-RU" sz="4100" b="1" dirty="0">
                <a:latin typeface="Times New Roman" panose="02020603050405020304" pitchFamily="18" charset="0"/>
                <a:cs typeface="Times New Roman" panose="02020603050405020304" pitchFamily="18" charset="0"/>
              </a:rPr>
              <a:t>Классификация предприятий</a:t>
            </a:r>
            <a:r>
              <a:rPr lang="ru-RU" sz="4100" dirty="0">
                <a:latin typeface="Times New Roman" panose="02020603050405020304" pitchFamily="18" charset="0"/>
                <a:cs typeface="Times New Roman" panose="02020603050405020304" pitchFamily="18" charset="0"/>
              </a:rPr>
              <a:t> – </a:t>
            </a:r>
            <a:r>
              <a:rPr lang="ru-RU" sz="4100" b="1" dirty="0">
                <a:latin typeface="Times New Roman" panose="02020603050405020304" pitchFamily="18" charset="0"/>
                <a:cs typeface="Times New Roman" panose="02020603050405020304" pitchFamily="18" charset="0"/>
              </a:rPr>
              <a:t>система признаков, выявляющих особенности предприятия. </a:t>
            </a:r>
          </a:p>
          <a:p>
            <a:pPr marL="0" indent="0">
              <a:buNone/>
            </a:pPr>
            <a:r>
              <a:rPr lang="ru-RU" sz="4100" dirty="0">
                <a:latin typeface="Times New Roman" panose="02020603050405020304" pitchFamily="18" charset="0"/>
                <a:cs typeface="Times New Roman" panose="02020603050405020304" pitchFamily="18" charset="0"/>
              </a:rPr>
              <a:t>В качестве основных принято выделять:</a:t>
            </a:r>
          </a:p>
          <a:p>
            <a:pPr>
              <a:buNone/>
            </a:pPr>
            <a:r>
              <a:rPr lang="ru-RU" sz="4100" dirty="0">
                <a:latin typeface="Times New Roman" panose="02020603050405020304" pitchFamily="18" charset="0"/>
                <a:cs typeface="Times New Roman" panose="02020603050405020304" pitchFamily="18" charset="0"/>
              </a:rPr>
              <a:t>1. </a:t>
            </a:r>
            <a:r>
              <a:rPr lang="ru-RU" sz="4100" b="1" dirty="0">
                <a:latin typeface="Times New Roman" panose="02020603050405020304" pitchFamily="18" charset="0"/>
                <a:cs typeface="Times New Roman" panose="02020603050405020304" pitchFamily="18" charset="0"/>
              </a:rPr>
              <a:t>По количеству занятых на предприятии сотрудников (по численности)</a:t>
            </a:r>
            <a:r>
              <a:rPr lang="ru-RU" sz="4100" dirty="0">
                <a:latin typeface="Times New Roman" panose="02020603050405020304" pitchFamily="18" charset="0"/>
                <a:cs typeface="Times New Roman" panose="02020603050405020304" pitchFamily="18" charset="0"/>
              </a:rPr>
              <a:t>:</a:t>
            </a:r>
          </a:p>
          <a:p>
            <a:pPr lvl="0"/>
            <a:r>
              <a:rPr lang="ru-RU" sz="4100" dirty="0">
                <a:latin typeface="Times New Roman" panose="02020603050405020304" pitchFamily="18" charset="0"/>
                <a:cs typeface="Times New Roman" panose="02020603050405020304" pitchFamily="18" charset="0"/>
              </a:rPr>
              <a:t>Малые </a:t>
            </a:r>
          </a:p>
          <a:p>
            <a:pPr lvl="0"/>
            <a:r>
              <a:rPr lang="ru-RU" sz="4100" dirty="0">
                <a:latin typeface="Times New Roman" panose="02020603050405020304" pitchFamily="18" charset="0"/>
                <a:cs typeface="Times New Roman" panose="02020603050405020304" pitchFamily="18" charset="0"/>
              </a:rPr>
              <a:t>Средние;</a:t>
            </a:r>
          </a:p>
          <a:p>
            <a:pPr lvl="0"/>
            <a:r>
              <a:rPr lang="ru-RU" sz="4100" dirty="0">
                <a:latin typeface="Times New Roman" panose="02020603050405020304" pitchFamily="18" charset="0"/>
                <a:cs typeface="Times New Roman" panose="02020603050405020304" pitchFamily="18" charset="0"/>
              </a:rPr>
              <a:t>Крупные </a:t>
            </a:r>
          </a:p>
          <a:p>
            <a:pPr>
              <a:buNone/>
            </a:pPr>
            <a:r>
              <a:rPr lang="ru-RU" sz="4100" dirty="0">
                <a:latin typeface="Times New Roman" panose="02020603050405020304" pitchFamily="18" charset="0"/>
                <a:cs typeface="Times New Roman" panose="02020603050405020304" pitchFamily="18" charset="0"/>
              </a:rPr>
              <a:t>2.  </a:t>
            </a:r>
            <a:r>
              <a:rPr lang="ru-RU" sz="4100" b="1" dirty="0">
                <a:latin typeface="Times New Roman" panose="02020603050405020304" pitchFamily="18" charset="0"/>
                <a:cs typeface="Times New Roman" panose="02020603050405020304" pitchFamily="18" charset="0"/>
              </a:rPr>
              <a:t>По виду производимых благ</a:t>
            </a:r>
            <a:r>
              <a:rPr lang="ru-RU" sz="4100" dirty="0">
                <a:latin typeface="Times New Roman" panose="02020603050405020304" pitchFamily="18" charset="0"/>
                <a:cs typeface="Times New Roman" panose="02020603050405020304" pitchFamily="18" charset="0"/>
              </a:rPr>
              <a:t>:</a:t>
            </a:r>
          </a:p>
          <a:p>
            <a:pPr lvl="0"/>
            <a:r>
              <a:rPr lang="ru-RU" sz="4100" dirty="0">
                <a:latin typeface="Times New Roman" panose="02020603050405020304" pitchFamily="18" charset="0"/>
                <a:cs typeface="Times New Roman" panose="02020603050405020304" pitchFamily="18" charset="0"/>
              </a:rPr>
              <a:t>товар;</a:t>
            </a:r>
          </a:p>
          <a:p>
            <a:pPr lvl="0"/>
            <a:r>
              <a:rPr lang="ru-RU" sz="4100" dirty="0">
                <a:latin typeface="Times New Roman" panose="02020603050405020304" pitchFamily="18" charset="0"/>
                <a:cs typeface="Times New Roman" panose="02020603050405020304" pitchFamily="18" charset="0"/>
              </a:rPr>
              <a:t>услуга;</a:t>
            </a:r>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14356"/>
            <a:ext cx="8229600" cy="5411807"/>
          </a:xfrm>
        </p:spPr>
        <p:txBody>
          <a:bodyPr>
            <a:normAutofit fontScale="92500" lnSpcReduction="20000"/>
          </a:bodyPr>
          <a:lstStyle/>
          <a:p>
            <a:pPr>
              <a:buNone/>
            </a:pPr>
            <a:r>
              <a:rPr lang="en-US" dirty="0"/>
              <a:t>3</a:t>
            </a:r>
            <a:r>
              <a:rPr lang="ru-RU" dirty="0"/>
              <a:t>. </a:t>
            </a:r>
            <a:r>
              <a:rPr lang="ru-RU" sz="3500" b="1" dirty="0">
                <a:latin typeface="Times New Roman" panose="02020603050405020304" pitchFamily="18" charset="0"/>
                <a:cs typeface="Times New Roman" panose="02020603050405020304" pitchFamily="18" charset="0"/>
              </a:rPr>
              <a:t>По форме собственности:</a:t>
            </a:r>
            <a:endParaRPr lang="ru-RU" sz="3500" dirty="0">
              <a:latin typeface="Times New Roman" panose="02020603050405020304" pitchFamily="18" charset="0"/>
              <a:cs typeface="Times New Roman" panose="02020603050405020304" pitchFamily="18" charset="0"/>
            </a:endParaRPr>
          </a:p>
          <a:p>
            <a:pPr lvl="0"/>
            <a:r>
              <a:rPr lang="ru-RU" sz="3500" dirty="0">
                <a:latin typeface="Times New Roman" panose="02020603050405020304" pitchFamily="18" charset="0"/>
                <a:cs typeface="Times New Roman" panose="02020603050405020304" pitchFamily="18" charset="0"/>
              </a:rPr>
              <a:t>Частные  предприятия;</a:t>
            </a:r>
          </a:p>
          <a:p>
            <a:pPr lvl="0"/>
            <a:r>
              <a:rPr lang="ru-RU" sz="3500" dirty="0">
                <a:latin typeface="Times New Roman" panose="02020603050405020304" pitchFamily="18" charset="0"/>
                <a:cs typeface="Times New Roman" panose="02020603050405020304" pitchFamily="18" charset="0"/>
              </a:rPr>
              <a:t>Государственные</a:t>
            </a:r>
          </a:p>
          <a:p>
            <a:pPr lvl="0"/>
            <a:r>
              <a:rPr lang="ru-RU" sz="3500" dirty="0">
                <a:latin typeface="Times New Roman" panose="02020603050405020304" pitchFamily="18" charset="0"/>
                <a:cs typeface="Times New Roman" panose="02020603050405020304" pitchFamily="18" charset="0"/>
              </a:rPr>
              <a:t>Муниципальные</a:t>
            </a:r>
          </a:p>
          <a:p>
            <a:pPr lvl="0"/>
            <a:r>
              <a:rPr lang="ru-RU" sz="3500" dirty="0">
                <a:latin typeface="Times New Roman" panose="02020603050405020304" pitchFamily="18" charset="0"/>
                <a:cs typeface="Times New Roman" panose="02020603050405020304" pitchFamily="18" charset="0"/>
              </a:rPr>
              <a:t>Смешанные...</a:t>
            </a:r>
          </a:p>
          <a:p>
            <a:pPr>
              <a:buNone/>
            </a:pPr>
            <a:r>
              <a:rPr lang="ru-RU" sz="3500" dirty="0">
                <a:latin typeface="Times New Roman" panose="02020603050405020304" pitchFamily="18" charset="0"/>
                <a:cs typeface="Times New Roman" panose="02020603050405020304" pitchFamily="18" charset="0"/>
              </a:rPr>
              <a:t>4. </a:t>
            </a:r>
            <a:r>
              <a:rPr lang="ru-RU" sz="3500" b="1" dirty="0">
                <a:latin typeface="Times New Roman" panose="02020603050405020304" pitchFamily="18" charset="0"/>
                <a:cs typeface="Times New Roman" panose="02020603050405020304" pitchFamily="18" charset="0"/>
              </a:rPr>
              <a:t>По организационно - правовой форме</a:t>
            </a:r>
            <a:r>
              <a:rPr lang="ru-RU" sz="3500" dirty="0">
                <a:latin typeface="Times New Roman" panose="02020603050405020304" pitchFamily="18" charset="0"/>
                <a:cs typeface="Times New Roman" panose="02020603050405020304" pitchFamily="18" charset="0"/>
              </a:rPr>
              <a:t>: </a:t>
            </a:r>
          </a:p>
          <a:p>
            <a:r>
              <a:rPr lang="ru-RU" sz="3500" dirty="0" err="1">
                <a:latin typeface="Times New Roman" panose="02020603050405020304" pitchFamily="18" charset="0"/>
                <a:cs typeface="Times New Roman" panose="02020603050405020304" pitchFamily="18" charset="0"/>
              </a:rPr>
              <a:t>Частно</a:t>
            </a:r>
            <a:r>
              <a:rPr lang="ru-RU" sz="3500" dirty="0">
                <a:latin typeface="Times New Roman" panose="02020603050405020304" pitchFamily="18" charset="0"/>
                <a:cs typeface="Times New Roman" panose="02020603050405020304" pitchFamily="18" charset="0"/>
              </a:rPr>
              <a:t> – индивидуальные</a:t>
            </a:r>
          </a:p>
          <a:p>
            <a:r>
              <a:rPr lang="ru-RU" sz="3500" dirty="0" err="1">
                <a:latin typeface="Times New Roman" panose="02020603050405020304" pitchFamily="18" charset="0"/>
                <a:cs typeface="Times New Roman" panose="02020603050405020304" pitchFamily="18" charset="0"/>
              </a:rPr>
              <a:t>Частно</a:t>
            </a:r>
            <a:r>
              <a:rPr lang="ru-RU" sz="3500" dirty="0">
                <a:latin typeface="Times New Roman" panose="02020603050405020304" pitchFamily="18" charset="0"/>
                <a:cs typeface="Times New Roman" panose="02020603050405020304" pitchFamily="18" charset="0"/>
              </a:rPr>
              <a:t> – коллективные</a:t>
            </a:r>
          </a:p>
          <a:p>
            <a:r>
              <a:rPr lang="ru-RU" sz="3500" dirty="0">
                <a:latin typeface="Times New Roman" panose="02020603050405020304" pitchFamily="18" charset="0"/>
                <a:cs typeface="Times New Roman" panose="02020603050405020304" pitchFamily="18" charset="0"/>
              </a:rPr>
              <a:t>Унитарные предприятия</a:t>
            </a:r>
          </a:p>
          <a:p>
            <a:endParaRPr lang="ru-RU" dirty="0"/>
          </a:p>
          <a:p>
            <a:pPr marL="457200" lvl="1" indent="0">
              <a:buNone/>
            </a:pPr>
            <a:r>
              <a:rPr lang="ru-RU"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latin typeface="Times New Roman" panose="02020603050405020304" pitchFamily="18" charset="0"/>
                <a:cs typeface="Times New Roman" panose="02020603050405020304" pitchFamily="18" charset="0"/>
              </a:rPr>
              <a:t>Категории субъектов малого и среднего предпринимательства</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p:txBody>
          <a:bodyPr>
            <a:normAutofit/>
          </a:bodyPr>
          <a:lstStyle/>
          <a:p>
            <a:pPr>
              <a:buNone/>
            </a:pPr>
            <a:r>
              <a:rPr lang="ru-RU" sz="2800" b="1" u="sng" dirty="0">
                <a:latin typeface="Times New Roman" panose="02020603050405020304" pitchFamily="18" charset="0"/>
                <a:cs typeface="Times New Roman" panose="02020603050405020304" pitchFamily="18" charset="0"/>
              </a:rPr>
              <a:t>Предельные значения средней численности работников</a:t>
            </a:r>
          </a:p>
          <a:p>
            <a:pPr marL="0" indent="0">
              <a:buNone/>
            </a:pPr>
            <a:r>
              <a:rPr lang="ru-RU" sz="2800" dirty="0">
                <a:latin typeface="Times New Roman" panose="02020603050405020304" pitchFamily="18" charset="0"/>
                <a:cs typeface="Times New Roman" panose="02020603050405020304" pitchFamily="18" charset="0"/>
              </a:rPr>
              <a:t>Микро  предприятия</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от 1 до 15 человек</a:t>
            </a:r>
          </a:p>
          <a:p>
            <a:pPr marL="0" indent="0">
              <a:buNone/>
            </a:pPr>
            <a:r>
              <a:rPr lang="ru-RU" sz="2800" dirty="0">
                <a:latin typeface="Times New Roman" panose="02020603050405020304" pitchFamily="18" charset="0"/>
                <a:cs typeface="Times New Roman" panose="02020603050405020304" pitchFamily="18" charset="0"/>
              </a:rPr>
              <a:t>Малые предприятия</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от 16 до </a:t>
            </a:r>
            <a:r>
              <a:rPr lang="ru-RU" sz="2800" b="1" dirty="0">
                <a:latin typeface="Times New Roman" panose="02020603050405020304" pitchFamily="18" charset="0"/>
                <a:cs typeface="Times New Roman" panose="02020603050405020304" pitchFamily="18" charset="0"/>
              </a:rPr>
              <a:t>100 человек</a:t>
            </a:r>
          </a:p>
          <a:p>
            <a:pPr marL="0" indent="0">
              <a:buNone/>
            </a:pPr>
            <a:r>
              <a:rPr lang="ru-RU" sz="2800" dirty="0">
                <a:latin typeface="Times New Roman" panose="02020603050405020304" pitchFamily="18" charset="0"/>
                <a:cs typeface="Times New Roman" panose="02020603050405020304" pitchFamily="18" charset="0"/>
              </a:rPr>
              <a:t>Средние предприятия</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от 101 </a:t>
            </a:r>
            <a:r>
              <a:rPr lang="ru-RU" sz="2800" b="1" dirty="0">
                <a:latin typeface="Times New Roman" panose="02020603050405020304" pitchFamily="18" charset="0"/>
                <a:cs typeface="Times New Roman" panose="02020603050405020304" pitchFamily="18" charset="0"/>
              </a:rPr>
              <a:t>до 250</a:t>
            </a:r>
          </a:p>
        </p:txBody>
      </p:sp>
    </p:spTree>
    <p:extLst>
      <p:ext uri="{BB962C8B-B14F-4D97-AF65-F5344CB8AC3E}">
        <p14:creationId xmlns:p14="http://schemas.microsoft.com/office/powerpoint/2010/main" val="119274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903634"/>
          </a:xfrm>
        </p:spPr>
        <p:txBody>
          <a:bodyPr>
            <a:normAutofit fontScale="90000"/>
          </a:bodyPr>
          <a:lstStyle/>
          <a:p>
            <a:r>
              <a:rPr lang="ru-RU" dirty="0">
                <a:latin typeface="Times New Roman" panose="02020603050405020304" pitchFamily="18" charset="0"/>
                <a:cs typeface="Times New Roman" panose="02020603050405020304" pitchFamily="18" charset="0"/>
              </a:rPr>
              <a:t>Условия  отнесения предприятия  к малым предприятиям</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a:bodyPr>
          <a:lstStyle/>
          <a:p>
            <a:pPr marL="0" indent="0" algn="just">
              <a:buNone/>
            </a:pPr>
            <a:r>
              <a:rPr lang="ru-RU" sz="2400" b="1" dirty="0">
                <a:latin typeface="Times New Roman" panose="02020603050405020304" pitchFamily="18" charset="0"/>
                <a:cs typeface="Times New Roman" panose="02020603050405020304" pitchFamily="18" charset="0"/>
              </a:rPr>
              <a:t>1. Численность</a:t>
            </a:r>
          </a:p>
          <a:p>
            <a:pPr marL="0" indent="0" algn="just">
              <a:buNone/>
            </a:pPr>
            <a:r>
              <a:rPr lang="ru-RU" sz="2400" b="1" dirty="0">
                <a:latin typeface="Times New Roman" panose="02020603050405020304" pitchFamily="18" charset="0"/>
                <a:cs typeface="Times New Roman" panose="02020603050405020304" pitchFamily="18" charset="0"/>
              </a:rPr>
              <a:t>Предельная численность сотрудников малых предприятий является </a:t>
            </a:r>
            <a:r>
              <a:rPr lang="ru-RU" sz="2400" b="1" u="sng" dirty="0">
                <a:latin typeface="Times New Roman" panose="02020603050405020304" pitchFamily="18" charset="0"/>
                <a:cs typeface="Times New Roman" panose="02020603050405020304" pitchFamily="18" charset="0"/>
              </a:rPr>
              <a:t>фиксированной:</a:t>
            </a:r>
            <a:r>
              <a:rPr lang="en-US" sz="2400" b="1" u="sng"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до 100 человек </a:t>
            </a:r>
            <a:endParaRPr lang="en-US" sz="2400" b="1" u="sng" dirty="0">
              <a:latin typeface="Times New Roman" panose="02020603050405020304" pitchFamily="18" charset="0"/>
              <a:cs typeface="Times New Roman" panose="02020603050405020304" pitchFamily="18" charset="0"/>
            </a:endParaRPr>
          </a:p>
          <a:p>
            <a:pPr marL="0" indent="0" algn="just">
              <a:buNone/>
            </a:pPr>
            <a:r>
              <a:rPr lang="ru-RU" sz="2400" b="1" dirty="0">
                <a:latin typeface="Times New Roman" panose="02020603050405020304" pitchFamily="18" charset="0"/>
                <a:cs typeface="Times New Roman" panose="02020603050405020304" pitchFamily="18" charset="0"/>
              </a:rPr>
              <a:t>(подп. 2 ч. 1.1 ст. 4 Федерального закона от 24 июля 2007 г. № 209-ФЗ "</a:t>
            </a:r>
            <a:r>
              <a:rPr lang="ru-RU" sz="2400" b="1" dirty="0">
                <a:latin typeface="Times New Roman" panose="02020603050405020304" pitchFamily="18" charset="0"/>
                <a:cs typeface="Times New Roman" panose="02020603050405020304" pitchFamily="18" charset="0"/>
                <a:hlinkClick r:id="rId2"/>
              </a:rPr>
              <a:t>О развитии малого и среднего предпринимательства в Российской Федерации</a:t>
            </a:r>
            <a:r>
              <a:rPr lang="ru-RU" sz="2400" b="1" dirty="0">
                <a:latin typeface="Times New Roman" panose="02020603050405020304" pitchFamily="18" charset="0"/>
                <a:cs typeface="Times New Roman" panose="02020603050405020304" pitchFamily="18" charset="0"/>
              </a:rPr>
              <a:t>").</a:t>
            </a:r>
          </a:p>
          <a:p>
            <a:pPr marL="0" indent="0" algn="just">
              <a:buNone/>
            </a:pPr>
            <a:r>
              <a:rPr lang="ru-RU" sz="2400" b="1" dirty="0">
                <a:latin typeface="Times New Roman" panose="02020603050405020304" pitchFamily="18" charset="0"/>
                <a:cs typeface="Times New Roman" panose="02020603050405020304" pitchFamily="18" charset="0"/>
              </a:rPr>
              <a:t> </a:t>
            </a:r>
          </a:p>
          <a:p>
            <a:pPr marL="0" indent="0" algn="just">
              <a:buNone/>
            </a:pPr>
            <a:r>
              <a:rPr lang="ru-RU" sz="2400" b="1" dirty="0">
                <a:latin typeface="Times New Roman" panose="02020603050405020304" pitchFamily="18" charset="0"/>
                <a:cs typeface="Times New Roman" panose="02020603050405020304" pitchFamily="18" charset="0"/>
              </a:rPr>
              <a:t>2. Объем выручки</a:t>
            </a:r>
          </a:p>
          <a:p>
            <a:pPr marL="0" indent="0" algn="just">
              <a:buNone/>
            </a:pPr>
            <a:r>
              <a:rPr lang="ru-RU" sz="2400" u="sng" dirty="0">
                <a:latin typeface="Times New Roman" panose="02020603050405020304" pitchFamily="18" charset="0"/>
                <a:cs typeface="Times New Roman" panose="02020603050405020304" pitchFamily="18" charset="0"/>
              </a:rPr>
              <a:t>для малых предприятий – </a:t>
            </a:r>
            <a:r>
              <a:rPr lang="ru-RU" sz="2400" b="1" u="sng" dirty="0">
                <a:latin typeface="Times New Roman" panose="02020603050405020304" pitchFamily="18" charset="0"/>
                <a:cs typeface="Times New Roman" panose="02020603050405020304" pitchFamily="18" charset="0"/>
              </a:rPr>
              <a:t>800 млн рублей;</a:t>
            </a:r>
          </a:p>
          <a:p>
            <a:pPr marL="0" indent="0" algn="just">
              <a:buNone/>
            </a:pPr>
            <a:endParaRPr lang="ru-RU" sz="2000" b="1" u="sng" dirty="0">
              <a:latin typeface="Times New Roman" panose="02020603050405020304" pitchFamily="18" charset="0"/>
              <a:cs typeface="Times New Roman" panose="02020603050405020304" pitchFamily="18" charset="0"/>
            </a:endParaRPr>
          </a:p>
          <a:p>
            <a:pPr marL="0" indent="0" algn="just">
              <a:buNone/>
            </a:pPr>
            <a:br>
              <a:rPr lang="ru-RU" sz="1800" dirty="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406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32656"/>
            <a:ext cx="8229600" cy="6264696"/>
          </a:xfrm>
        </p:spPr>
        <p:txBody>
          <a:bodyPr>
            <a:noAutofit/>
          </a:bodyPr>
          <a:lstStyle/>
          <a:p>
            <a:pPr algn="just"/>
            <a:r>
              <a:rPr lang="ru-RU" sz="2000" i="1" dirty="0">
                <a:latin typeface="Times New Roman" panose="02020603050405020304" pitchFamily="18" charset="0"/>
                <a:cs typeface="Times New Roman" panose="02020603050405020304" pitchFamily="18" charset="0"/>
              </a:rPr>
              <a:t>Для отнесения предпринимателей к малому бизнесу   уже не действующий </a:t>
            </a:r>
            <a:r>
              <a:rPr lang="ru-RU" sz="2000" dirty="0">
                <a:latin typeface="Times New Roman" panose="02020603050405020304" pitchFamily="18" charset="0"/>
                <a:cs typeface="Times New Roman" panose="02020603050405020304" pitchFamily="18" charset="0"/>
              </a:rPr>
              <a:t>Федеральный закон от 14 июня 1995 г. № 88-ФЗ "</a:t>
            </a:r>
            <a:r>
              <a:rPr lang="ru-RU" sz="2000" dirty="0">
                <a:latin typeface="Times New Roman" panose="02020603050405020304" pitchFamily="18" charset="0"/>
                <a:cs typeface="Times New Roman" panose="02020603050405020304" pitchFamily="18" charset="0"/>
                <a:hlinkClick r:id="rId2"/>
              </a:rPr>
              <a:t>О государственной поддержке малого предпринимательства в Российской Федерации</a:t>
            </a:r>
            <a:r>
              <a:rPr lang="ru-RU" sz="2000" dirty="0">
                <a:latin typeface="Times New Roman" panose="02020603050405020304" pitchFamily="18" charset="0"/>
                <a:cs typeface="Times New Roman" panose="02020603050405020304" pitchFamily="18" charset="0"/>
              </a:rPr>
              <a:t>" определял, что средняя численность работников малых предприятий за отчетный период не должна превышать следующие предельные уровни:</a:t>
            </a:r>
          </a:p>
          <a:p>
            <a:pPr algn="just"/>
            <a:r>
              <a:rPr lang="ru-RU" sz="2000" u="sng" dirty="0">
                <a:latin typeface="Times New Roman" panose="02020603050405020304" pitchFamily="18" charset="0"/>
                <a:cs typeface="Times New Roman" panose="02020603050405020304" pitchFamily="18" charset="0"/>
              </a:rPr>
              <a:t>в промышленности, в строительстве и на транспорте – 100 человек</a:t>
            </a:r>
            <a:r>
              <a:rPr lang="ru-RU" sz="2000" dirty="0">
                <a:latin typeface="Times New Roman" panose="02020603050405020304" pitchFamily="18" charset="0"/>
                <a:cs typeface="Times New Roman" panose="02020603050405020304" pitchFamily="18" charset="0"/>
              </a:rPr>
              <a:t>;</a:t>
            </a:r>
          </a:p>
          <a:p>
            <a:pPr algn="just"/>
            <a:r>
              <a:rPr lang="ru-RU" sz="2000" dirty="0">
                <a:latin typeface="Times New Roman" panose="02020603050405020304" pitchFamily="18" charset="0"/>
                <a:cs typeface="Times New Roman" panose="02020603050405020304" pitchFamily="18" charset="0"/>
              </a:rPr>
              <a:t>в сельском хозяйстве и научно-технической сфере – 60 человек;</a:t>
            </a:r>
          </a:p>
          <a:p>
            <a:pPr algn="just"/>
            <a:r>
              <a:rPr lang="ru-RU" sz="2000" dirty="0">
                <a:latin typeface="Times New Roman" panose="02020603050405020304" pitchFamily="18" charset="0"/>
                <a:cs typeface="Times New Roman" panose="02020603050405020304" pitchFamily="18" charset="0"/>
              </a:rPr>
              <a:t>в оптовой торговле – 50 человек;</a:t>
            </a:r>
          </a:p>
          <a:p>
            <a:pPr algn="just"/>
            <a:r>
              <a:rPr lang="ru-RU" sz="2000" dirty="0">
                <a:latin typeface="Times New Roman" panose="02020603050405020304" pitchFamily="18" charset="0"/>
                <a:cs typeface="Times New Roman" panose="02020603050405020304" pitchFamily="18" charset="0"/>
              </a:rPr>
              <a:t>в розничной торговле и бытовом обслуживании населения – 30 человек;</a:t>
            </a:r>
          </a:p>
          <a:p>
            <a:pPr algn="just"/>
            <a:r>
              <a:rPr lang="ru-RU" sz="2000" dirty="0">
                <a:latin typeface="Times New Roman" panose="02020603050405020304" pitchFamily="18" charset="0"/>
                <a:cs typeface="Times New Roman" panose="02020603050405020304" pitchFamily="18" charset="0"/>
              </a:rPr>
              <a:t>в остальных отраслях и при осуществлении других видов деятельности – 50 человек.</a:t>
            </a:r>
          </a:p>
          <a:p>
            <a:pPr marL="0" indent="0" algn="just">
              <a:buNone/>
            </a:pPr>
            <a:r>
              <a:rPr lang="ru-RU" sz="2400" b="1" dirty="0">
                <a:latin typeface="Times New Roman" panose="02020603050405020304" pitchFamily="18" charset="0"/>
                <a:cs typeface="Times New Roman" panose="02020603050405020304" pitchFamily="18" charset="0"/>
              </a:rPr>
              <a:t>Предельная численность сотрудников малых предприятий является </a:t>
            </a:r>
            <a:r>
              <a:rPr lang="ru-RU" sz="2400" b="1" u="sng" dirty="0">
                <a:latin typeface="Times New Roman" panose="02020603050405020304" pitchFamily="18" charset="0"/>
                <a:cs typeface="Times New Roman" panose="02020603050405020304" pitchFamily="18" charset="0"/>
              </a:rPr>
              <a:t>фиксированной:</a:t>
            </a:r>
            <a:r>
              <a:rPr lang="en-US" sz="2400" b="1" u="sng"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до 100 человек </a:t>
            </a:r>
            <a:endParaRPr lang="en-US" sz="2400" b="1" u="sng" dirty="0">
              <a:latin typeface="Times New Roman" panose="02020603050405020304" pitchFamily="18" charset="0"/>
              <a:cs typeface="Times New Roman" panose="02020603050405020304" pitchFamily="18" charset="0"/>
            </a:endParaRPr>
          </a:p>
          <a:p>
            <a:pPr marL="0" indent="0" algn="just">
              <a:buNone/>
            </a:pPr>
            <a:r>
              <a:rPr lang="ru-RU" sz="2400" b="1" dirty="0">
                <a:latin typeface="Times New Roman" panose="02020603050405020304" pitchFamily="18" charset="0"/>
                <a:cs typeface="Times New Roman" panose="02020603050405020304" pitchFamily="18" charset="0"/>
              </a:rPr>
              <a:t>(подп. 2 ч. 1.1 ст. 4 Федерального закона от 24 июля 2007 г. № 209-ФЗ "</a:t>
            </a:r>
            <a:r>
              <a:rPr lang="ru-RU" sz="2400" b="1" dirty="0">
                <a:latin typeface="Times New Roman" panose="02020603050405020304" pitchFamily="18" charset="0"/>
                <a:cs typeface="Times New Roman" panose="02020603050405020304" pitchFamily="18" charset="0"/>
                <a:hlinkClick r:id="rId3"/>
              </a:rPr>
              <a:t>О развитии малого и среднего предпринимательства в Российской Федерации</a:t>
            </a:r>
            <a:r>
              <a:rPr lang="ru-RU" sz="2400" b="1" dirty="0">
                <a:latin typeface="Times New Roman" panose="02020603050405020304" pitchFamily="18" charset="0"/>
                <a:cs typeface="Times New Roman" panose="02020603050405020304" pitchFamily="18" charset="0"/>
              </a:rPr>
              <a:t>").</a:t>
            </a:r>
          </a:p>
          <a:p>
            <a:pPr algn="just"/>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089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a:latin typeface="Times New Roman" panose="02020603050405020304" pitchFamily="18" charset="0"/>
                <a:cs typeface="Times New Roman" panose="02020603050405020304" pitchFamily="18" charset="0"/>
              </a:rPr>
              <a:t>Выручка от реализации товаров</a:t>
            </a:r>
          </a:p>
        </p:txBody>
      </p:sp>
      <p:sp>
        <p:nvSpPr>
          <p:cNvPr id="3" name="Содержимое 2"/>
          <p:cNvSpPr>
            <a:spLocks noGrp="1"/>
          </p:cNvSpPr>
          <p:nvPr>
            <p:ph idx="1"/>
          </p:nvPr>
        </p:nvSpPr>
        <p:spPr>
          <a:xfrm>
            <a:off x="457200" y="1142984"/>
            <a:ext cx="8229600" cy="4983179"/>
          </a:xfrm>
        </p:spPr>
        <p:txBody>
          <a:bodyPr>
            <a:normAutofit fontScale="92500" lnSpcReduction="10000"/>
          </a:bodyPr>
          <a:lstStyle/>
          <a:p>
            <a:pPr marL="0" indent="0">
              <a:buNone/>
            </a:pPr>
            <a:r>
              <a:rPr lang="ru-RU" sz="3500" b="1" u="sng" dirty="0">
                <a:latin typeface="Times New Roman" panose="02020603050405020304" pitchFamily="18" charset="0"/>
                <a:cs typeface="Times New Roman" panose="02020603050405020304" pitchFamily="18" charset="0"/>
              </a:rPr>
              <a:t>Выручка от реализации товаров </a:t>
            </a:r>
            <a:r>
              <a:rPr lang="ru-RU" sz="3500" dirty="0">
                <a:latin typeface="Times New Roman" panose="02020603050405020304" pitchFamily="18" charset="0"/>
                <a:cs typeface="Times New Roman" panose="02020603050405020304" pitchFamily="18" charset="0"/>
              </a:rPr>
              <a:t>(работ, услуг) без учета НДС или балансовая стоимость активов (остаточная стоимость основных средств и нематериальных активов) за предшествующий календарный год не должна превышать:</a:t>
            </a:r>
          </a:p>
          <a:p>
            <a:r>
              <a:rPr lang="ru-RU" sz="3500" dirty="0">
                <a:latin typeface="Times New Roman" panose="02020603050405020304" pitchFamily="18" charset="0"/>
                <a:cs typeface="Times New Roman" panose="02020603050405020304" pitchFamily="18" charset="0"/>
              </a:rPr>
              <a:t>для </a:t>
            </a:r>
            <a:r>
              <a:rPr lang="ru-RU" sz="3500" dirty="0" err="1">
                <a:latin typeface="Times New Roman" panose="02020603050405020304" pitchFamily="18" charset="0"/>
                <a:cs typeface="Times New Roman" panose="02020603050405020304" pitchFamily="18" charset="0"/>
              </a:rPr>
              <a:t>микропредприятий</a:t>
            </a:r>
            <a:r>
              <a:rPr lang="ru-RU" sz="3500" dirty="0">
                <a:latin typeface="Times New Roman" panose="02020603050405020304" pitchFamily="18" charset="0"/>
                <a:cs typeface="Times New Roman" panose="02020603050405020304" pitchFamily="18" charset="0"/>
              </a:rPr>
              <a:t> – 120 </a:t>
            </a:r>
            <a:r>
              <a:rPr lang="ru-RU" sz="3500" dirty="0" err="1">
                <a:latin typeface="Times New Roman" panose="02020603050405020304" pitchFamily="18" charset="0"/>
                <a:cs typeface="Times New Roman" panose="02020603050405020304" pitchFamily="18" charset="0"/>
              </a:rPr>
              <a:t>млн</a:t>
            </a:r>
            <a:r>
              <a:rPr lang="ru-RU" sz="3500" dirty="0">
                <a:latin typeface="Times New Roman" panose="02020603050405020304" pitchFamily="18" charset="0"/>
                <a:cs typeface="Times New Roman" panose="02020603050405020304" pitchFamily="18" charset="0"/>
              </a:rPr>
              <a:t> рублей;</a:t>
            </a:r>
          </a:p>
          <a:p>
            <a:r>
              <a:rPr lang="ru-RU" sz="3500" dirty="0">
                <a:latin typeface="Times New Roman" panose="02020603050405020304" pitchFamily="18" charset="0"/>
                <a:cs typeface="Times New Roman" panose="02020603050405020304" pitchFamily="18" charset="0"/>
              </a:rPr>
              <a:t>для </a:t>
            </a:r>
            <a:r>
              <a:rPr lang="ru-RU" sz="3500" u="sng" dirty="0">
                <a:solidFill>
                  <a:srgbClr val="FF0000"/>
                </a:solidFill>
                <a:latin typeface="Times New Roman" panose="02020603050405020304" pitchFamily="18" charset="0"/>
                <a:cs typeface="Times New Roman" panose="02020603050405020304" pitchFamily="18" charset="0"/>
              </a:rPr>
              <a:t>малых предприятий – 800 </a:t>
            </a:r>
            <a:r>
              <a:rPr lang="ru-RU" sz="3500" u="sng" dirty="0" err="1">
                <a:solidFill>
                  <a:srgbClr val="FF0000"/>
                </a:solidFill>
                <a:latin typeface="Times New Roman" panose="02020603050405020304" pitchFamily="18" charset="0"/>
                <a:cs typeface="Times New Roman" panose="02020603050405020304" pitchFamily="18" charset="0"/>
              </a:rPr>
              <a:t>млн</a:t>
            </a:r>
            <a:r>
              <a:rPr lang="ru-RU" sz="3500" u="sng" dirty="0">
                <a:solidFill>
                  <a:srgbClr val="FF0000"/>
                </a:solidFill>
                <a:latin typeface="Times New Roman" panose="02020603050405020304" pitchFamily="18" charset="0"/>
                <a:cs typeface="Times New Roman" panose="02020603050405020304" pitchFamily="18" charset="0"/>
              </a:rPr>
              <a:t> рублей;</a:t>
            </a:r>
          </a:p>
          <a:p>
            <a:r>
              <a:rPr lang="ru-RU" sz="3500" u="sng" dirty="0">
                <a:latin typeface="Times New Roman" panose="02020603050405020304" pitchFamily="18" charset="0"/>
                <a:cs typeface="Times New Roman" panose="02020603050405020304" pitchFamily="18" charset="0"/>
              </a:rPr>
              <a:t>для средних предприятий – 2</a:t>
            </a:r>
            <a:r>
              <a:rPr lang="en-US" sz="3500" u="sng" dirty="0">
                <a:latin typeface="Times New Roman" panose="02020603050405020304" pitchFamily="18" charset="0"/>
                <a:cs typeface="Times New Roman" panose="02020603050405020304" pitchFamily="18" charset="0"/>
              </a:rPr>
              <a:t> </a:t>
            </a:r>
            <a:r>
              <a:rPr lang="ru-RU" sz="3500" u="sng" dirty="0">
                <a:latin typeface="Times New Roman" panose="02020603050405020304" pitchFamily="18" charset="0"/>
                <a:cs typeface="Times New Roman" panose="02020603050405020304" pitchFamily="18" charset="0"/>
              </a:rPr>
              <a:t>000 млн </a:t>
            </a:r>
            <a:r>
              <a:rPr lang="ru-RU" sz="3500" dirty="0">
                <a:latin typeface="Times New Roman" panose="02020603050405020304" pitchFamily="18" charset="0"/>
                <a:cs typeface="Times New Roman" panose="02020603050405020304" pitchFamily="18" charset="0"/>
              </a:rPr>
              <a:t>рублей.</a:t>
            </a:r>
          </a:p>
          <a:p>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7"/>
            <a:ext cx="7886700" cy="687610"/>
          </a:xfrm>
        </p:spPr>
        <p:txBody>
          <a:bodyPr>
            <a:normAutofit fontScale="90000"/>
          </a:bodyPr>
          <a:lstStyle/>
          <a:p>
            <a:r>
              <a:rPr lang="ru-RU" sz="3600" b="1" dirty="0">
                <a:latin typeface="Times New Roman" panose="02020603050405020304" pitchFamily="18" charset="0"/>
                <a:cs typeface="Times New Roman" panose="02020603050405020304" pitchFamily="18" charset="0"/>
              </a:rPr>
              <a:t>Внешняя и внутренняя среда функционирования предприяти</a:t>
            </a:r>
            <a:r>
              <a:rPr lang="ru-RU" b="1" dirty="0">
                <a:latin typeface="Times New Roman" panose="02020603050405020304" pitchFamily="18" charset="0"/>
                <a:cs typeface="Times New Roman" panose="02020603050405020304" pitchFamily="18" charset="0"/>
              </a:rPr>
              <a:t>я</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628650" y="1052736"/>
            <a:ext cx="7886700" cy="5544615"/>
          </a:xfrm>
        </p:spPr>
        <p:txBody>
          <a:bodyPr>
            <a:normAutofit/>
          </a:bodyPr>
          <a:lstStyle/>
          <a:p>
            <a:pPr>
              <a:buNone/>
            </a:pPr>
            <a:r>
              <a:rPr lang="ru-RU" sz="2400" b="1" dirty="0">
                <a:latin typeface="Times New Roman" panose="02020603050405020304" pitchFamily="18" charset="0"/>
                <a:cs typeface="Times New Roman" panose="02020603050405020304" pitchFamily="18" charset="0"/>
              </a:rPr>
              <a:t>Внутренняя среда фирмы является по существу реакцией на внешнюю среду.</a:t>
            </a:r>
          </a:p>
          <a:p>
            <a:r>
              <a:rPr lang="ru-RU" sz="2400" dirty="0">
                <a:latin typeface="Times New Roman" panose="02020603050405020304" pitchFamily="18" charset="0"/>
                <a:cs typeface="Times New Roman" panose="02020603050405020304" pitchFamily="18" charset="0"/>
              </a:rPr>
              <a:t>Основные цели, которые ставит перед собой фирма, сводятся к одной обобщенной характеристике – прибыли. При этом, естественно, должны учитываться и внутренняя среда фирмы, и внешняя.</a:t>
            </a:r>
          </a:p>
          <a:p>
            <a:pPr>
              <a:buNone/>
            </a:pPr>
            <a:r>
              <a:rPr lang="ru-RU" sz="2400" dirty="0">
                <a:latin typeface="Times New Roman" panose="02020603050405020304" pitchFamily="18" charset="0"/>
                <a:cs typeface="Times New Roman" panose="02020603050405020304" pitchFamily="18" charset="0"/>
              </a:rPr>
              <a:t>Все многообразие </a:t>
            </a:r>
            <a:r>
              <a:rPr lang="ru-RU" sz="2400" b="1" dirty="0">
                <a:latin typeface="Times New Roman" panose="02020603050405020304" pitchFamily="18" charset="0"/>
                <a:cs typeface="Times New Roman" panose="02020603050405020304" pitchFamily="18" charset="0"/>
              </a:rPr>
              <a:t>внутренней среды</a:t>
            </a:r>
            <a:r>
              <a:rPr lang="ru-RU" sz="2400" dirty="0">
                <a:latin typeface="Times New Roman" panose="02020603050405020304" pitchFamily="18" charset="0"/>
                <a:cs typeface="Times New Roman" panose="02020603050405020304" pitchFamily="18" charset="0"/>
              </a:rPr>
              <a:t> предприятия можно свести к следующим укрупненным сферам:</a:t>
            </a:r>
          </a:p>
          <a:p>
            <a:r>
              <a:rPr lang="ru-RU" sz="2400" dirty="0">
                <a:latin typeface="Times New Roman" panose="02020603050405020304" pitchFamily="18" charset="0"/>
                <a:cs typeface="Times New Roman" panose="02020603050405020304" pitchFamily="18" charset="0"/>
              </a:rPr>
              <a:t>-  производство,</a:t>
            </a:r>
          </a:p>
          <a:p>
            <a:r>
              <a:rPr lang="ru-RU" sz="2400" dirty="0">
                <a:latin typeface="Times New Roman" panose="02020603050405020304" pitchFamily="18" charset="0"/>
                <a:cs typeface="Times New Roman" panose="02020603050405020304" pitchFamily="18" charset="0"/>
              </a:rPr>
              <a:t>- маркетинг,</a:t>
            </a:r>
          </a:p>
          <a:p>
            <a:r>
              <a:rPr lang="ru-RU" sz="2400" dirty="0">
                <a:latin typeface="Times New Roman" panose="02020603050405020304" pitchFamily="18" charset="0"/>
                <a:cs typeface="Times New Roman" panose="02020603050405020304" pitchFamily="18" charset="0"/>
              </a:rPr>
              <a:t>- НИОКР,</a:t>
            </a:r>
          </a:p>
          <a:p>
            <a:r>
              <a:rPr lang="ru-RU" sz="2400" dirty="0">
                <a:latin typeface="Times New Roman" panose="02020603050405020304" pitchFamily="18" charset="0"/>
                <a:cs typeface="Times New Roman" panose="02020603050405020304" pitchFamily="18" charset="0"/>
              </a:rPr>
              <a:t>- финансовое управление,</a:t>
            </a:r>
          </a:p>
          <a:p>
            <a:r>
              <a:rPr lang="ru-RU" sz="2400" dirty="0">
                <a:latin typeface="Times New Roman" panose="02020603050405020304" pitchFamily="18" charset="0"/>
                <a:cs typeface="Times New Roman" panose="02020603050405020304" pitchFamily="18" charset="0"/>
              </a:rPr>
              <a:t>- общее управление.</a:t>
            </a:r>
          </a:p>
          <a:p>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ru-RU" sz="3200" b="1" u="sng" dirty="0">
                <a:latin typeface="Times New Roman" panose="02020603050405020304" pitchFamily="18" charset="0"/>
                <a:cs typeface="Times New Roman" panose="02020603050405020304" pitchFamily="18" charset="0"/>
              </a:rPr>
              <a:t>Внутренняя  среда</a:t>
            </a:r>
          </a:p>
        </p:txBody>
      </p:sp>
      <p:sp>
        <p:nvSpPr>
          <p:cNvPr id="3" name="Содержимое 2"/>
          <p:cNvSpPr>
            <a:spLocks noGrp="1"/>
          </p:cNvSpPr>
          <p:nvPr>
            <p:ph idx="1"/>
          </p:nvPr>
        </p:nvSpPr>
        <p:spPr>
          <a:xfrm>
            <a:off x="457200" y="620688"/>
            <a:ext cx="8229600" cy="5904656"/>
          </a:xfrm>
        </p:spPr>
        <p:txBody>
          <a:bodyPr>
            <a:normAutofit lnSpcReduction="10000"/>
          </a:bodyPr>
          <a:lstStyle/>
          <a:p>
            <a:pPr>
              <a:buNone/>
            </a:pPr>
            <a:r>
              <a:rPr lang="ru-RU" sz="2400" dirty="0">
                <a:latin typeface="Times New Roman" panose="02020603050405020304" pitchFamily="18" charset="0"/>
                <a:cs typeface="Times New Roman" panose="02020603050405020304" pitchFamily="18" charset="0"/>
              </a:rPr>
              <a:t>Одним из распространенных подходов к анализу внутренней среды является выделение нескольких ее срезов, состояние которых в совокупности определяет тот потенциал и те возможности, которыми располагает организация. </a:t>
            </a:r>
          </a:p>
          <a:p>
            <a:pPr marL="0" indent="0">
              <a:buNone/>
            </a:pPr>
            <a:r>
              <a:rPr lang="ru-RU" sz="2400" dirty="0">
                <a:latin typeface="Times New Roman" panose="02020603050405020304" pitchFamily="18" charset="0"/>
                <a:cs typeface="Times New Roman" panose="02020603050405020304" pitchFamily="18" charset="0"/>
              </a:rPr>
              <a:t>Внутренняя среда может анализироваться по следующим направлениям:</a:t>
            </a:r>
          </a:p>
          <a:p>
            <a:pPr marL="0" indent="0">
              <a:buNone/>
            </a:pPr>
            <a:r>
              <a:rPr lang="ru-RU" sz="2400" b="1" dirty="0">
                <a:latin typeface="Times New Roman" panose="02020603050405020304" pitchFamily="18" charset="0"/>
                <a:cs typeface="Times New Roman" panose="02020603050405020304" pitchFamily="18" charset="0"/>
              </a:rPr>
              <a:t>1. кадры фирмы</a:t>
            </a:r>
            <a:r>
              <a:rPr lang="ru-RU" sz="2400" dirty="0">
                <a:latin typeface="Times New Roman" panose="02020603050405020304" pitchFamily="18" charset="0"/>
                <a:cs typeface="Times New Roman" panose="02020603050405020304" pitchFamily="18" charset="0"/>
              </a:rPr>
              <a:t>, их потенциал, квалификация, интересы и т.п.; </a:t>
            </a:r>
          </a:p>
          <a:p>
            <a:pPr marL="0" indent="0">
              <a:buNone/>
            </a:pPr>
            <a:r>
              <a:rPr lang="ru-RU" sz="2400" dirty="0">
                <a:latin typeface="Times New Roman" panose="02020603050405020304" pitchFamily="18" charset="0"/>
                <a:cs typeface="Times New Roman" panose="02020603050405020304" pitchFamily="18" charset="0"/>
              </a:rPr>
              <a:t>2. </a:t>
            </a:r>
            <a:r>
              <a:rPr lang="ru-RU" sz="2400" b="1" dirty="0">
                <a:latin typeface="Times New Roman" panose="02020603050405020304" pitchFamily="18" charset="0"/>
                <a:cs typeface="Times New Roman" panose="02020603050405020304" pitchFamily="18" charset="0"/>
              </a:rPr>
              <a:t>организация управления</a:t>
            </a:r>
            <a:r>
              <a:rPr lang="ru-RU" sz="2400" dirty="0">
                <a:latin typeface="Times New Roman" panose="02020603050405020304" pitchFamily="18" charset="0"/>
                <a:cs typeface="Times New Roman" panose="02020603050405020304" pitchFamily="18" charset="0"/>
              </a:rPr>
              <a:t>; </a:t>
            </a:r>
          </a:p>
          <a:p>
            <a:pPr marL="0" indent="0">
              <a:buNone/>
            </a:pPr>
            <a:r>
              <a:rPr lang="ru-RU" sz="2400" dirty="0">
                <a:latin typeface="Times New Roman" panose="02020603050405020304" pitchFamily="18" charset="0"/>
                <a:cs typeface="Times New Roman" panose="02020603050405020304" pitchFamily="18" charset="0"/>
              </a:rPr>
              <a:t>3. </a:t>
            </a:r>
            <a:r>
              <a:rPr lang="ru-RU" sz="2400" b="1" dirty="0">
                <a:latin typeface="Times New Roman" panose="02020603050405020304" pitchFamily="18" charset="0"/>
                <a:cs typeface="Times New Roman" panose="02020603050405020304" pitchFamily="18" charset="0"/>
              </a:rPr>
              <a:t>производство</a:t>
            </a:r>
            <a:r>
              <a:rPr lang="ru-RU" sz="2400" dirty="0">
                <a:latin typeface="Times New Roman" panose="02020603050405020304" pitchFamily="18" charset="0"/>
                <a:cs typeface="Times New Roman" panose="02020603050405020304" pitchFamily="18" charset="0"/>
              </a:rPr>
              <a:t>, включающее организационные, операционные и технико-технологические характеристики и научные исследования и разработки; </a:t>
            </a:r>
          </a:p>
          <a:p>
            <a:pPr marL="0" indent="0">
              <a:buNone/>
            </a:pPr>
            <a:r>
              <a:rPr lang="ru-RU" sz="2400" dirty="0">
                <a:latin typeface="Times New Roman" panose="02020603050405020304" pitchFamily="18" charset="0"/>
                <a:cs typeface="Times New Roman" panose="02020603050405020304" pitchFamily="18" charset="0"/>
              </a:rPr>
              <a:t>4</a:t>
            </a:r>
            <a:r>
              <a:rPr lang="ru-RU" sz="2400" b="1" dirty="0">
                <a:latin typeface="Times New Roman" panose="02020603050405020304" pitchFamily="18" charset="0"/>
                <a:cs typeface="Times New Roman" panose="02020603050405020304" pitchFamily="18" charset="0"/>
              </a:rPr>
              <a:t>. финансы фирмы;</a:t>
            </a:r>
          </a:p>
          <a:p>
            <a:pPr marL="0" indent="0">
              <a:buNone/>
            </a:pPr>
            <a:r>
              <a:rPr lang="ru-RU" sz="2400" b="1" dirty="0">
                <a:latin typeface="Times New Roman" panose="02020603050405020304" pitchFamily="18" charset="0"/>
                <a:cs typeface="Times New Roman" panose="02020603050405020304" pitchFamily="18" charset="0"/>
              </a:rPr>
              <a:t>5. маркетинг; </a:t>
            </a:r>
          </a:p>
          <a:p>
            <a:pPr marL="0" indent="0">
              <a:buNone/>
            </a:pPr>
            <a:r>
              <a:rPr lang="ru-RU" sz="2400" b="1" dirty="0">
                <a:latin typeface="Times New Roman" panose="02020603050405020304" pitchFamily="18" charset="0"/>
                <a:cs typeface="Times New Roman" panose="02020603050405020304" pitchFamily="18" charset="0"/>
              </a:rPr>
              <a:t>6. организационная культура</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БИЗНЕС</a:t>
            </a:r>
          </a:p>
        </p:txBody>
      </p:sp>
      <p:sp>
        <p:nvSpPr>
          <p:cNvPr id="3" name="Объект 2"/>
          <p:cNvSpPr>
            <a:spLocks noGrp="1"/>
          </p:cNvSpPr>
          <p:nvPr>
            <p:ph idx="1"/>
          </p:nvPr>
        </p:nvSpPr>
        <p:spPr/>
        <p:txBody>
          <a:bodyPr/>
          <a:lstStyle/>
          <a:p>
            <a:r>
              <a:rPr lang="ru-RU" b="1" dirty="0"/>
              <a:t>Бизнес</a:t>
            </a:r>
            <a:r>
              <a:rPr lang="ru-RU" dirty="0"/>
              <a:t>  - (</a:t>
            </a:r>
            <a:r>
              <a:rPr lang="en-US" dirty="0"/>
              <a:t>business, enterprise </a:t>
            </a:r>
            <a:r>
              <a:rPr lang="en-US" b="1" dirty="0"/>
              <a:t>- </a:t>
            </a:r>
            <a:r>
              <a:rPr lang="ru-RU" b="1" dirty="0"/>
              <a:t>дело</a:t>
            </a:r>
            <a:r>
              <a:rPr lang="ru-RU" dirty="0"/>
              <a:t>, антрепренерство) - инициативная экономическая деятельность, осуществляемая за счет собственных или заемных средств на свой риск и под свою ответственность, ставящая главными целями получение прибыли и развитие собственного дела.</a:t>
            </a:r>
          </a:p>
        </p:txBody>
      </p:sp>
    </p:spTree>
    <p:extLst>
      <p:ext uri="{BB962C8B-B14F-4D97-AF65-F5344CB8AC3E}">
        <p14:creationId xmlns:p14="http://schemas.microsoft.com/office/powerpoint/2010/main" val="366538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720080"/>
          </a:xfrm>
        </p:spPr>
        <p:txBody>
          <a:bodyPr>
            <a:normAutofit fontScale="90000"/>
          </a:bodyPr>
          <a:lstStyle/>
          <a:p>
            <a:r>
              <a:rPr lang="ru-RU" sz="3600" dirty="0">
                <a:latin typeface="Times New Roman" panose="02020603050405020304" pitchFamily="18" charset="0"/>
                <a:cs typeface="Times New Roman" panose="02020603050405020304" pitchFamily="18" charset="0"/>
              </a:rPr>
              <a:t>Предприятие во внешней и внутренней среде</a:t>
            </a:r>
            <a:br>
              <a:rPr lang="ru-RU" dirty="0"/>
            </a:br>
            <a:endParaRPr lang="ru-RU" dirty="0"/>
          </a:p>
        </p:txBody>
      </p:sp>
      <p:pic>
        <p:nvPicPr>
          <p:cNvPr id="4" name="Содержимое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755576" y="980728"/>
            <a:ext cx="7931224" cy="519623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25602" name="Picture 2" descr="ÐÐ°ÑÑÐ¸Ð½ÐºÐ¸ Ð¿Ð¾ Ð·Ð°Ð¿ÑÐ¾ÑÑ ÐÐÐ¾ÑÑÐ¸Ð·Ð°ÑÐ¸Ñ Ð¾ÑÐ½Ð¾Ð²Ð½Ð¾Ð³Ð¾ ÐºÐ°Ð¿Ð¸ÑÐ°Ð»Ð° - ÐºÐ°ÑÑÐ¸Ð½ÐºÐ¸"/>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60648"/>
            <a:ext cx="8208911" cy="585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u="sng" dirty="0">
                <a:latin typeface="Times New Roman" panose="02020603050405020304" pitchFamily="18" charset="0"/>
                <a:cs typeface="Times New Roman" panose="02020603050405020304" pitchFamily="18" charset="0"/>
              </a:rPr>
              <a:t>Внешняя среда</a:t>
            </a:r>
          </a:p>
        </p:txBody>
      </p:sp>
      <p:sp>
        <p:nvSpPr>
          <p:cNvPr id="3" name="Содержимое 2"/>
          <p:cNvSpPr>
            <a:spLocks noGrp="1"/>
          </p:cNvSpPr>
          <p:nvPr>
            <p:ph idx="1"/>
          </p:nvPr>
        </p:nvSpPr>
        <p:spPr>
          <a:xfrm>
            <a:off x="457200" y="908720"/>
            <a:ext cx="8229600" cy="5217443"/>
          </a:xfrm>
        </p:spPr>
        <p:txBody>
          <a:bodyPr>
            <a:normAutofit fontScale="77500" lnSpcReduction="20000"/>
          </a:bodyPr>
          <a:lstStyle/>
          <a:p>
            <a:pPr algn="just">
              <a:buNone/>
            </a:pPr>
            <a:r>
              <a:rPr lang="ru-RU" sz="2800" b="1" dirty="0">
                <a:latin typeface="Times New Roman" panose="02020603050405020304" pitchFamily="18" charset="0"/>
                <a:cs typeface="Times New Roman" panose="02020603050405020304" pitchFamily="18" charset="0"/>
              </a:rPr>
              <a:t>Внешняя среда - это совокупность активных хозяйствующих субъектов, экономических, общественных и природных условий, национальных и межгосударственных </a:t>
            </a:r>
            <a:r>
              <a:rPr lang="ru-RU" sz="2800" b="1" dirty="0" err="1">
                <a:latin typeface="Times New Roman" panose="02020603050405020304" pitchFamily="18" charset="0"/>
                <a:cs typeface="Times New Roman" panose="02020603050405020304" pitchFamily="18" charset="0"/>
              </a:rPr>
              <a:t>институционных</a:t>
            </a:r>
            <a:r>
              <a:rPr lang="ru-RU" sz="2800" b="1" dirty="0">
                <a:latin typeface="Times New Roman" panose="02020603050405020304" pitchFamily="18" charset="0"/>
                <a:cs typeface="Times New Roman" panose="02020603050405020304" pitchFamily="18" charset="0"/>
              </a:rPr>
              <a:t> структур </a:t>
            </a:r>
            <a:r>
              <a:rPr lang="ru-RU" sz="2800" dirty="0">
                <a:latin typeface="Times New Roman" panose="02020603050405020304" pitchFamily="18" charset="0"/>
                <a:cs typeface="Times New Roman" panose="02020603050405020304" pitchFamily="18" charset="0"/>
              </a:rPr>
              <a:t>и других внешних условий и факторов, действующих в окружении предприятия и влияющих на различные сферы его деятельности.</a:t>
            </a:r>
          </a:p>
          <a:p>
            <a:pPr>
              <a:buNone/>
            </a:pPr>
            <a:r>
              <a:rPr lang="ru-RU" sz="2800" b="1" dirty="0">
                <a:latin typeface="Times New Roman" panose="02020603050405020304" pitchFamily="18" charset="0"/>
                <a:cs typeface="Times New Roman" panose="02020603050405020304" pitchFamily="18" charset="0"/>
              </a:rPr>
              <a:t>Внешнюю среду подразделяют на:</a:t>
            </a:r>
          </a:p>
          <a:p>
            <a:r>
              <a:rPr lang="ru-RU" sz="2800" b="1" dirty="0">
                <a:latin typeface="Times New Roman" panose="02020603050405020304" pitchFamily="18" charset="0"/>
                <a:cs typeface="Times New Roman" panose="02020603050405020304" pitchFamily="18" charset="0"/>
              </a:rPr>
              <a:t>микросреду </a:t>
            </a:r>
            <a:r>
              <a:rPr lang="ru-RU" sz="2800" dirty="0">
                <a:latin typeface="Times New Roman" panose="02020603050405020304" pitchFamily="18" charset="0"/>
                <a:cs typeface="Times New Roman" panose="02020603050405020304" pitchFamily="18" charset="0"/>
              </a:rPr>
              <a:t>- среду прямого влияния на предприятие, которую создают поставщики материально-технических ресурсов, потребители продукции (услуг) предприятия, торговые и маркетинговые посредники, конкуренты, государственные органы, финансово-кредитные учреждения, страховые компании и др. контактные аудитории.</a:t>
            </a:r>
          </a:p>
          <a:p>
            <a:r>
              <a:rPr lang="ru-RU" sz="2800" b="1" dirty="0">
                <a:latin typeface="Times New Roman" panose="02020603050405020304" pitchFamily="18" charset="0"/>
                <a:cs typeface="Times New Roman" panose="02020603050405020304" pitchFamily="18" charset="0"/>
              </a:rPr>
              <a:t>макросреду</a:t>
            </a:r>
            <a:r>
              <a:rPr lang="ru-RU" sz="2800" dirty="0">
                <a:latin typeface="Times New Roman" panose="02020603050405020304" pitchFamily="18" charset="0"/>
                <a:cs typeface="Times New Roman" panose="02020603050405020304" pitchFamily="18" charset="0"/>
              </a:rPr>
              <a:t>, влияющую на предприятие и его микросреду. Она включает природную, демографическую, научно-техническую, экономическую, экологическую, политическую и международную среду.</a:t>
            </a:r>
          </a:p>
          <a:p>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6240186"/>
          </a:xfrm>
        </p:spPr>
        <p:txBody>
          <a:bodyPr>
            <a:normAutofit fontScale="92500" lnSpcReduction="20000"/>
          </a:bodyPr>
          <a:lstStyle/>
          <a:p>
            <a:pPr algn="just">
              <a:buNone/>
            </a:pPr>
            <a:r>
              <a:rPr lang="ru-RU" b="1" u="sng" dirty="0">
                <a:latin typeface="Times New Roman" panose="02020603050405020304" pitchFamily="18" charset="0"/>
                <a:cs typeface="Times New Roman" panose="02020603050405020304" pitchFamily="18" charset="0"/>
              </a:rPr>
              <a:t>Микросред</a:t>
            </a:r>
            <a:r>
              <a:rPr lang="ru-RU" b="1" dirty="0">
                <a:latin typeface="Times New Roman" panose="02020603050405020304" pitchFamily="18" charset="0"/>
                <a:cs typeface="Times New Roman" panose="02020603050405020304" pitchFamily="18" charset="0"/>
              </a:rPr>
              <a:t>а</a:t>
            </a:r>
            <a:r>
              <a:rPr lang="ru-RU" sz="2200" b="1" dirty="0">
                <a:latin typeface="Times New Roman" panose="02020603050405020304" pitchFamily="18" charset="0"/>
                <a:cs typeface="Times New Roman" panose="02020603050405020304" pitchFamily="18" charset="0"/>
              </a:rPr>
              <a:t> представлена силами, имеющими непосредственное отношение к предприятию </a:t>
            </a:r>
            <a:r>
              <a:rPr lang="ru-RU" sz="2200" dirty="0">
                <a:latin typeface="Times New Roman" panose="02020603050405020304" pitchFamily="18" charset="0"/>
                <a:cs typeface="Times New Roman" panose="02020603050405020304" pitchFamily="18" charset="0"/>
              </a:rPr>
              <a:t>и его предпринимательским возможностям, т.е. поставщиками, клиентами, маркетинговыми посредниками, конкурентами и контактными аудиториями. </a:t>
            </a:r>
          </a:p>
          <a:p>
            <a:pPr algn="just"/>
            <a:r>
              <a:rPr lang="ru-RU" sz="2200" b="1" u="sng" dirty="0">
                <a:latin typeface="Times New Roman" panose="02020603050405020304" pitchFamily="18" charset="0"/>
                <a:cs typeface="Times New Roman" panose="02020603050405020304" pitchFamily="18" charset="0"/>
              </a:rPr>
              <a:t>Поставщики</a:t>
            </a:r>
            <a:r>
              <a:rPr lang="ru-RU" sz="2200" dirty="0">
                <a:latin typeface="Times New Roman" panose="02020603050405020304" pitchFamily="18" charset="0"/>
                <a:cs typeface="Times New Roman" panose="02020603050405020304" pitchFamily="18" charset="0"/>
              </a:rPr>
              <a:t> - это разные субъекты хозяйствования, обеспечивающие предприятие материально-техническими и энергетическими ресурсами, необходимыми для производства конкретных товаров или услуг.</a:t>
            </a:r>
          </a:p>
          <a:p>
            <a:pPr algn="just"/>
            <a:r>
              <a:rPr lang="ru-RU" sz="2200" b="1" u="sng" dirty="0">
                <a:latin typeface="Times New Roman" panose="02020603050405020304" pitchFamily="18" charset="0"/>
                <a:cs typeface="Times New Roman" panose="02020603050405020304" pitchFamily="18" charset="0"/>
              </a:rPr>
              <a:t>Основными клиентами предприятий </a:t>
            </a:r>
            <a:r>
              <a:rPr lang="ru-RU" sz="2200" dirty="0">
                <a:latin typeface="Times New Roman" panose="02020603050405020304" pitchFamily="18" charset="0"/>
                <a:cs typeface="Times New Roman" panose="02020603050405020304" pitchFamily="18" charset="0"/>
              </a:rPr>
              <a:t>являются потребители продукции (услуг) на разных клиентурных рынках:</a:t>
            </a:r>
          </a:p>
          <a:p>
            <a:pPr algn="just">
              <a:buNone/>
            </a:pPr>
            <a:r>
              <a:rPr lang="ru-RU" sz="2200" dirty="0">
                <a:latin typeface="Times New Roman" panose="02020603050405020304" pitchFamily="18" charset="0"/>
                <a:cs typeface="Times New Roman" panose="02020603050405020304" pitchFamily="18" charset="0"/>
              </a:rPr>
              <a:t>- потребительском (население, приобретающее товары и услуги для личного потребления);</a:t>
            </a:r>
          </a:p>
          <a:p>
            <a:pPr algn="just">
              <a:buNone/>
            </a:pPr>
            <a:r>
              <a:rPr lang="ru-RU" sz="2200" dirty="0">
                <a:latin typeface="Times New Roman" panose="02020603050405020304" pitchFamily="18" charset="0"/>
                <a:cs typeface="Times New Roman" panose="02020603050405020304" pitchFamily="18" charset="0"/>
              </a:rPr>
              <a:t>- производителей (организации, приобретающие продукцию производственно-технического назначения);</a:t>
            </a:r>
          </a:p>
          <a:p>
            <a:pPr algn="just">
              <a:buNone/>
            </a:pPr>
            <a:r>
              <a:rPr lang="ru-RU" sz="2200" dirty="0">
                <a:latin typeface="Times New Roman" panose="02020603050405020304" pitchFamily="18" charset="0"/>
                <a:cs typeface="Times New Roman" panose="02020603050405020304" pitchFamily="18" charset="0"/>
              </a:rPr>
              <a:t>- промежуточных продавцов, приобретающих товары и услуги для последующей их перепродажи с прибылью для себя;</a:t>
            </a:r>
          </a:p>
          <a:p>
            <a:pPr algn="just">
              <a:buNone/>
            </a:pPr>
            <a:r>
              <a:rPr lang="ru-RU" sz="2200" dirty="0">
                <a:latin typeface="Times New Roman" panose="02020603050405020304" pitchFamily="18" charset="0"/>
                <a:cs typeface="Times New Roman" panose="02020603050405020304" pitchFamily="18" charset="0"/>
              </a:rPr>
              <a:t>- государственных учреждений (оптовые покупатели продукции для государственных нужд);</a:t>
            </a:r>
          </a:p>
          <a:p>
            <a:pPr algn="just">
              <a:buNone/>
            </a:pPr>
            <a:r>
              <a:rPr lang="ru-RU" sz="2200" dirty="0">
                <a:latin typeface="Times New Roman" panose="02020603050405020304" pitchFamily="18" charset="0"/>
                <a:cs typeface="Times New Roman" panose="02020603050405020304" pitchFamily="18" charset="0"/>
              </a:rPr>
              <a:t>- международном (зарубежные покупатели на ранее перечисленных типах клиентурных рынков). </a:t>
            </a:r>
          </a:p>
          <a:p>
            <a:endParaRPr lang="ru-RU"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5697559"/>
          </a:xfrm>
        </p:spPr>
        <p:txBody>
          <a:bodyPr>
            <a:normAutofit lnSpcReduction="10000"/>
          </a:bodyPr>
          <a:lstStyle/>
          <a:p>
            <a:pPr algn="just"/>
            <a:r>
              <a:rPr lang="ru-RU" sz="2000" b="1" u="sng" dirty="0">
                <a:latin typeface="Times New Roman" panose="02020603050405020304" pitchFamily="18" charset="0"/>
                <a:cs typeface="Times New Roman" panose="02020603050405020304" pitchFamily="18" charset="0"/>
              </a:rPr>
              <a:t>Маркетинговые посредники </a:t>
            </a:r>
            <a:r>
              <a:rPr lang="ru-RU" sz="2000" dirty="0">
                <a:latin typeface="Times New Roman" panose="02020603050405020304" pitchFamily="18" charset="0"/>
                <a:cs typeface="Times New Roman" panose="02020603050405020304" pitchFamily="18" charset="0"/>
              </a:rPr>
              <a:t>- это фирмы, помогающие предприятию в продвижении, сбыте и распространении его товаров среди клиентов. К ним относятся торговые посредники, фирмы - специалисты по организации товародвижения, агентства по оказанию маркетинговых услуг и кредитно-финансовые учреждения. </a:t>
            </a:r>
          </a:p>
          <a:p>
            <a:pPr algn="just"/>
            <a:r>
              <a:rPr lang="ru-RU" sz="2000" b="1" u="sng" dirty="0">
                <a:latin typeface="Times New Roman" panose="02020603050405020304" pitchFamily="18" charset="0"/>
                <a:cs typeface="Times New Roman" panose="02020603050405020304" pitchFamily="18" charset="0"/>
              </a:rPr>
              <a:t>Конкуренты</a:t>
            </a:r>
            <a:r>
              <a:rPr lang="ru-RU" sz="2000" b="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соперники предприятия в борьбе за более выгодные условия производства и сбыта товаров, за получение наивысшей прибыли.</a:t>
            </a:r>
          </a:p>
          <a:p>
            <a:pPr algn="just"/>
            <a:r>
              <a:rPr lang="ru-RU" sz="2000" dirty="0">
                <a:latin typeface="Times New Roman" panose="02020603050405020304" pitchFamily="18" charset="0"/>
                <a:cs typeface="Times New Roman" panose="02020603050405020304" pitchFamily="18" charset="0"/>
              </a:rPr>
              <a:t>Предприятиям для производства конкурентоспособной продукции необходимо постоянно изучать своих конкурентов, разрабатывать и соблюдать определенную рыночную стратегию и тактику. </a:t>
            </a:r>
          </a:p>
          <a:p>
            <a:pPr algn="just"/>
            <a:r>
              <a:rPr lang="ru-RU" sz="2000" b="1" u="sng" dirty="0">
                <a:latin typeface="Times New Roman" panose="02020603050405020304" pitchFamily="18" charset="0"/>
                <a:cs typeface="Times New Roman" panose="02020603050405020304" pitchFamily="18" charset="0"/>
              </a:rPr>
              <a:t>Контактные аудитории </a:t>
            </a:r>
            <a:r>
              <a:rPr lang="ru-RU" sz="2000" dirty="0">
                <a:latin typeface="Times New Roman" panose="02020603050405020304" pitchFamily="18" charset="0"/>
                <a:cs typeface="Times New Roman" panose="02020603050405020304" pitchFamily="18" charset="0"/>
              </a:rPr>
              <a:t>- это организации, проявляющие реальный или потенциальный интерес к предприятию или оказывающие влияние на его способность достигать поставленных целей. Это финансовые круги (банки, инвестиционные компании, фондовая биржа, акционеры), средства информации, различные государственные учреждения представительской и исполнительной власти, население и граждане группы действий (общественные организации). </a:t>
            </a:r>
          </a:p>
          <a:p>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00042"/>
            <a:ext cx="8229600" cy="5626121"/>
          </a:xfrm>
        </p:spPr>
        <p:txBody>
          <a:bodyPr>
            <a:normAutofit lnSpcReduction="10000"/>
          </a:bodyPr>
          <a:lstStyle/>
          <a:p>
            <a:pPr algn="just">
              <a:buNone/>
            </a:pPr>
            <a:r>
              <a:rPr lang="ru-RU" sz="2000" b="1" u="sng" dirty="0">
                <a:latin typeface="Times New Roman" panose="02020603050405020304" pitchFamily="18" charset="0"/>
                <a:cs typeface="Times New Roman" panose="02020603050405020304" pitchFamily="18" charset="0"/>
              </a:rPr>
              <a:t>В </a:t>
            </a:r>
            <a:r>
              <a:rPr lang="ru-RU" sz="3200" b="1" u="sng" dirty="0">
                <a:latin typeface="Times New Roman" panose="02020603050405020304" pitchFamily="18" charset="0"/>
                <a:cs typeface="Times New Roman" panose="02020603050405020304" pitchFamily="18" charset="0"/>
              </a:rPr>
              <a:t>макросреде</a:t>
            </a:r>
            <a:r>
              <a:rPr lang="ru-RU" sz="2000" b="1" u="sng" dirty="0">
                <a:latin typeface="Times New Roman" panose="02020603050405020304" pitchFamily="18" charset="0"/>
                <a:cs typeface="Times New Roman" panose="02020603050405020304" pitchFamily="18" charset="0"/>
              </a:rPr>
              <a:t> предприятия действует значительно большее количество факторо</a:t>
            </a:r>
            <a:r>
              <a:rPr lang="ru-RU" sz="2000" dirty="0">
                <a:latin typeface="Times New Roman" panose="02020603050405020304" pitchFamily="18" charset="0"/>
                <a:cs typeface="Times New Roman" panose="02020603050405020304" pitchFamily="18" charset="0"/>
              </a:rPr>
              <a:t>в, чем в микросреде. </a:t>
            </a:r>
          </a:p>
          <a:p>
            <a:pPr algn="just">
              <a:buNone/>
            </a:pPr>
            <a:r>
              <a:rPr lang="ru-RU" sz="2000" dirty="0">
                <a:latin typeface="Times New Roman" panose="02020603050405020304" pitchFamily="18" charset="0"/>
                <a:cs typeface="Times New Roman" panose="02020603050405020304" pitchFamily="18" charset="0"/>
              </a:rPr>
              <a:t>Им свойственна </a:t>
            </a:r>
            <a:r>
              <a:rPr lang="ru-RU" sz="2000" dirty="0" err="1">
                <a:latin typeface="Times New Roman" panose="02020603050405020304" pitchFamily="18" charset="0"/>
                <a:cs typeface="Times New Roman" panose="02020603050405020304" pitchFamily="18" charset="0"/>
              </a:rPr>
              <a:t>многовариантность</a:t>
            </a:r>
            <a:r>
              <a:rPr lang="ru-RU" sz="2000" dirty="0">
                <a:latin typeface="Times New Roman" panose="02020603050405020304" pitchFamily="18" charset="0"/>
                <a:cs typeface="Times New Roman" panose="02020603050405020304" pitchFamily="18" charset="0"/>
              </a:rPr>
              <a:t>, неопределенность и непредсказуемость последствий. </a:t>
            </a:r>
          </a:p>
          <a:p>
            <a:pPr algn="just"/>
            <a:r>
              <a:rPr lang="ru-RU" sz="2000" b="1" u="sng" dirty="0">
                <a:latin typeface="Times New Roman" panose="02020603050405020304" pitchFamily="18" charset="0"/>
                <a:cs typeface="Times New Roman" panose="02020603050405020304" pitchFamily="18" charset="0"/>
              </a:rPr>
              <a:t>Природные факторы</a:t>
            </a:r>
            <a:r>
              <a:rPr lang="ru-RU" sz="2000" u="sng"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Для природной среды характерны: дефицит некоторых видов сырья, вздорожание энергии и усиление вмешательства государства в процесс рационального использования и воспроизводства природных ресурсов. </a:t>
            </a:r>
          </a:p>
          <a:p>
            <a:pPr algn="just"/>
            <a:r>
              <a:rPr lang="ru-RU" sz="2000" b="1" u="sng" dirty="0">
                <a:latin typeface="Times New Roman" panose="02020603050405020304" pitchFamily="18" charset="0"/>
                <a:cs typeface="Times New Roman" panose="02020603050405020304" pitchFamily="18" charset="0"/>
              </a:rPr>
              <a:t>Демографические факторы</a:t>
            </a:r>
            <a:r>
              <a:rPr lang="ru-RU" sz="2000" dirty="0">
                <a:latin typeface="Times New Roman" panose="02020603050405020304" pitchFamily="18" charset="0"/>
                <a:cs typeface="Times New Roman" panose="02020603050405020304" pitchFamily="18" charset="0"/>
              </a:rPr>
              <a:t>. Для демографической среды характерны: увеличение смертности, снижение рождаемости, старение населения, рост числа служащих. Снижение рождаемости уменьшает потребность в товарах на демографических рынках - детских, подростковых, молодежных, что вынуждает предприятия приспосабливать свою деятельность для удовлетворения потребностей людей среднего, </a:t>
            </a:r>
            <a:r>
              <a:rPr lang="ru-RU" sz="2000" dirty="0" err="1">
                <a:latin typeface="Times New Roman" panose="02020603050405020304" pitchFamily="18" charset="0"/>
                <a:cs typeface="Times New Roman" panose="02020603050405020304" pitchFamily="18" charset="0"/>
              </a:rPr>
              <a:t>предпенсионного</a:t>
            </a:r>
            <a:r>
              <a:rPr lang="ru-RU" sz="2000" dirty="0">
                <a:latin typeface="Times New Roman" panose="02020603050405020304" pitchFamily="18" charset="0"/>
                <a:cs typeface="Times New Roman" panose="02020603050405020304" pitchFamily="18" charset="0"/>
              </a:rPr>
              <a:t> и пенсионного возраста. Изменение структуры населения по возрастным группам привело к сокращению трудового потенциала, т.к. в трудоспособном возрасте во многих регионах.</a:t>
            </a:r>
          </a:p>
          <a:p>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60648"/>
            <a:ext cx="8229600" cy="5865515"/>
          </a:xfrm>
        </p:spPr>
        <p:txBody>
          <a:bodyPr>
            <a:normAutofit fontScale="92500" lnSpcReduction="20000"/>
          </a:bodyPr>
          <a:lstStyle/>
          <a:p>
            <a:pPr algn="just"/>
            <a:r>
              <a:rPr lang="ru-RU" sz="2200" b="1" u="sng" dirty="0">
                <a:latin typeface="Times New Roman" panose="02020603050405020304" pitchFamily="18" charset="0"/>
                <a:cs typeface="Times New Roman" panose="02020603050405020304" pitchFamily="18" charset="0"/>
              </a:rPr>
              <a:t>Научно-технические факторы</a:t>
            </a:r>
            <a:r>
              <a:rPr lang="ru-RU" sz="2200" dirty="0">
                <a:latin typeface="Times New Roman" panose="02020603050405020304" pitchFamily="18" charset="0"/>
                <a:cs typeface="Times New Roman" panose="02020603050405020304" pitchFamily="18" charset="0"/>
              </a:rPr>
              <a:t>. Научно-технический прогресс играет определяющую роль в развитии и интенсификации промышленного производства. Он охватывает все звенья процесса, включающего фундаментальные, теоретические исследования, прикладные изыскания, конструкторско-технологические разработки, создание образцов новой техники, ее освоение и промышленное производство, а также внедрение новой техники в народное хозяйство. Происходит обновление материально-технической базы промышленных предприятий, растет производительность труда повышается эффективность производства. </a:t>
            </a:r>
          </a:p>
          <a:p>
            <a:pPr algn="just"/>
            <a:r>
              <a:rPr lang="ru-RU" sz="2200" b="1" u="sng" dirty="0">
                <a:latin typeface="Times New Roman" panose="02020603050405020304" pitchFamily="18" charset="0"/>
                <a:cs typeface="Times New Roman" panose="02020603050405020304" pitchFamily="18" charset="0"/>
              </a:rPr>
              <a:t>Экономические факторы</a:t>
            </a:r>
            <a:r>
              <a:rPr lang="ru-RU" sz="2200" dirty="0">
                <a:latin typeface="Times New Roman" panose="02020603050405020304" pitchFamily="18" charset="0"/>
                <a:cs typeface="Times New Roman" panose="02020603050405020304" pitchFamily="18" charset="0"/>
              </a:rPr>
              <a:t>. К основным факторам этой среды принадлежат: рост и спад промышленного производства, уровень и темпы инфляции, колебания курса валют других государств, система налогообложения и кредитования, спрос и предложение на рынке, платежеспособность контрагентов, уровень и динамика цен, безработица и др. </a:t>
            </a:r>
          </a:p>
          <a:p>
            <a:pPr algn="just"/>
            <a:r>
              <a:rPr lang="ru-RU" sz="2200" b="1" dirty="0">
                <a:latin typeface="Times New Roman" panose="02020603050405020304" pitchFamily="18" charset="0"/>
                <a:cs typeface="Times New Roman" panose="02020603050405020304" pitchFamily="18" charset="0"/>
              </a:rPr>
              <a:t>Экологические факторы</a:t>
            </a:r>
            <a:r>
              <a:rPr lang="ru-RU" sz="2200" dirty="0">
                <a:latin typeface="Times New Roman" panose="02020603050405020304" pitchFamily="18" charset="0"/>
                <a:cs typeface="Times New Roman" panose="02020603050405020304" pitchFamily="18" charset="0"/>
              </a:rPr>
              <a:t>. Для этой среды характерны: рост загрязнения окружающей среды и усиление вмешательства в процесс рационального использования и воспроизводства природных ресурсов, ужесточение государственного контроля за доброкачественностью и безопасностью товаров. </a:t>
            </a:r>
          </a:p>
          <a:p>
            <a:endParaRPr lang="ru-RU" dirty="0"/>
          </a:p>
        </p:txBody>
      </p:sp>
      <p:sp>
        <p:nvSpPr>
          <p:cNvPr id="2" name="AutoShape 2" descr="ÐÐ°ÑÑÐ¸Ð½ÐºÐ¸ Ð¿Ð¾ Ð·Ð°Ð¿ÑÐ¾ÑÑ ÐÑÐ½Ð¾Ð²Ð½Ð¾Ð¹ ÐºÐ°Ð¿Ð¸ÑÐ°Ð»  Ð¿ÑÐµÐ´Ð¿ÑÐ¸ÑÑÐ¸Ñ Ð¿ÑÐµÐ·ÐµÐ½ÑÐ°ÑÐ¸Ñ"/>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lgn="ctr">
              <a:buNone/>
            </a:pPr>
            <a:r>
              <a:rPr lang="ru-RU" sz="3600" b="1" dirty="0">
                <a:solidFill>
                  <a:schemeClr val="tx1"/>
                </a:solidFill>
                <a:latin typeface="Times New Roman" pitchFamily="18" charset="0"/>
              </a:rPr>
              <a:t>Формы предпринимательской деятельности</a:t>
            </a:r>
            <a:endParaRPr lang="ru-RU" sz="3600" dirty="0"/>
          </a:p>
        </p:txBody>
      </p:sp>
    </p:spTree>
    <p:extLst>
      <p:ext uri="{BB962C8B-B14F-4D97-AF65-F5344CB8AC3E}">
        <p14:creationId xmlns:p14="http://schemas.microsoft.com/office/powerpoint/2010/main" val="408342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tx1"/>
                </a:solidFill>
                <a:latin typeface="Times New Roman" pitchFamily="18" charset="0"/>
              </a:rPr>
              <a:t>1)Единоличное владение или малый бизнес</a:t>
            </a:r>
            <a:endParaRPr lang="ru-RU" dirty="0"/>
          </a:p>
        </p:txBody>
      </p:sp>
      <p:sp>
        <p:nvSpPr>
          <p:cNvPr id="3" name="Объект 2"/>
          <p:cNvSpPr>
            <a:spLocks noGrp="1"/>
          </p:cNvSpPr>
          <p:nvPr>
            <p:ph idx="1"/>
          </p:nvPr>
        </p:nvSpPr>
        <p:spPr/>
        <p:txBody>
          <a:bodyPr>
            <a:noAutofit/>
          </a:bodyPr>
          <a:lstStyle/>
          <a:p>
            <a:pPr marL="0" indent="0">
              <a:buNone/>
            </a:pPr>
            <a:r>
              <a:rPr lang="ru-RU" sz="2400" b="1" dirty="0">
                <a:solidFill>
                  <a:schemeClr val="tx1"/>
                </a:solidFill>
                <a:latin typeface="Times New Roman" pitchFamily="18" charset="0"/>
              </a:rPr>
              <a:t>1.Единоличное владение или малый бизнес</a:t>
            </a:r>
            <a:r>
              <a:rPr lang="ru-RU" sz="2400" dirty="0">
                <a:solidFill>
                  <a:schemeClr val="tx1"/>
                </a:solidFill>
                <a:latin typeface="Times New Roman" pitchFamily="18" charset="0"/>
              </a:rPr>
              <a:t> – это предприятие, владельцем которого является одно лицо или одна семья, получающие весь доход и несущие риск от бизнеса.</a:t>
            </a:r>
            <a:br>
              <a:rPr lang="ru-RU" sz="2400" dirty="0">
                <a:solidFill>
                  <a:schemeClr val="tx1"/>
                </a:solidFill>
                <a:latin typeface="Times New Roman" pitchFamily="18" charset="0"/>
              </a:rPr>
            </a:br>
            <a:r>
              <a:rPr lang="ru-RU" sz="2400" dirty="0">
                <a:solidFill>
                  <a:schemeClr val="tx1"/>
                </a:solidFill>
                <a:latin typeface="Times New Roman" pitchFamily="18" charset="0"/>
              </a:rPr>
              <a:t>Преимущества:</a:t>
            </a:r>
            <a:br>
              <a:rPr lang="ru-RU" sz="2400" dirty="0">
                <a:solidFill>
                  <a:schemeClr val="tx1"/>
                </a:solidFill>
                <a:latin typeface="Times New Roman" pitchFamily="18" charset="0"/>
              </a:rPr>
            </a:br>
            <a:r>
              <a:rPr lang="ru-RU" sz="2400" dirty="0">
                <a:solidFill>
                  <a:schemeClr val="tx1"/>
                </a:solidFill>
                <a:latin typeface="Times New Roman" pitchFamily="18" charset="0"/>
              </a:rPr>
              <a:t>	А) полная самостоятельность и оперативность свободы решений;</a:t>
            </a:r>
            <a:br>
              <a:rPr lang="ru-RU" sz="2400" dirty="0">
                <a:solidFill>
                  <a:schemeClr val="tx1"/>
                </a:solidFill>
                <a:latin typeface="Times New Roman" pitchFamily="18" charset="0"/>
              </a:rPr>
            </a:br>
            <a:r>
              <a:rPr lang="ru-RU" sz="2400" dirty="0">
                <a:solidFill>
                  <a:schemeClr val="tx1"/>
                </a:solidFill>
                <a:latin typeface="Times New Roman" pitchFamily="18" charset="0"/>
              </a:rPr>
              <a:t>	Б) максимум побудительных мотивов к труду;</a:t>
            </a:r>
            <a:br>
              <a:rPr lang="ru-RU" sz="2400" dirty="0">
                <a:solidFill>
                  <a:schemeClr val="tx1"/>
                </a:solidFill>
                <a:latin typeface="Times New Roman" pitchFamily="18" charset="0"/>
              </a:rPr>
            </a:br>
            <a:r>
              <a:rPr lang="ru-RU" sz="2400" dirty="0">
                <a:solidFill>
                  <a:schemeClr val="tx1"/>
                </a:solidFill>
                <a:latin typeface="Times New Roman" pitchFamily="18" charset="0"/>
              </a:rPr>
              <a:t>	В) конфиденциальность.</a:t>
            </a:r>
            <a:br>
              <a:rPr lang="ru-RU" sz="2400" dirty="0">
                <a:solidFill>
                  <a:schemeClr val="tx1"/>
                </a:solidFill>
                <a:latin typeface="Times New Roman" pitchFamily="18" charset="0"/>
              </a:rPr>
            </a:br>
            <a:r>
              <a:rPr lang="ru-RU" sz="2400" dirty="0">
                <a:solidFill>
                  <a:schemeClr val="tx1"/>
                </a:solidFill>
                <a:latin typeface="Times New Roman" pitchFamily="18" charset="0"/>
              </a:rPr>
              <a:t>Недостатки:</a:t>
            </a:r>
            <a:br>
              <a:rPr lang="ru-RU" sz="2400" dirty="0">
                <a:solidFill>
                  <a:schemeClr val="tx1"/>
                </a:solidFill>
                <a:latin typeface="Times New Roman" pitchFamily="18" charset="0"/>
              </a:rPr>
            </a:br>
            <a:r>
              <a:rPr lang="ru-RU" sz="2400" dirty="0">
                <a:solidFill>
                  <a:schemeClr val="tx1"/>
                </a:solidFill>
                <a:latin typeface="Times New Roman" pitchFamily="18" charset="0"/>
              </a:rPr>
              <a:t>	А) трудность привлечения больших капиталов;</a:t>
            </a:r>
            <a:br>
              <a:rPr lang="ru-RU" sz="2400" dirty="0">
                <a:solidFill>
                  <a:schemeClr val="tx1"/>
                </a:solidFill>
                <a:latin typeface="Times New Roman" pitchFamily="18" charset="0"/>
              </a:rPr>
            </a:br>
            <a:r>
              <a:rPr lang="ru-RU" sz="2400" dirty="0">
                <a:solidFill>
                  <a:schemeClr val="tx1"/>
                </a:solidFill>
                <a:latin typeface="Times New Roman" pitchFamily="18" charset="0"/>
              </a:rPr>
              <a:t>	Б) неопределенность сроков деятельности;</a:t>
            </a:r>
          </a:p>
          <a:p>
            <a:pPr marL="0" indent="0">
              <a:buNone/>
            </a:pPr>
            <a:r>
              <a:rPr lang="ru-RU" sz="2400" dirty="0">
                <a:solidFill>
                  <a:schemeClr val="tx1"/>
                </a:solidFill>
                <a:latin typeface="Times New Roman" pitchFamily="18" charset="0"/>
              </a:rPr>
              <a:t>             В) неограниченная ответственность за долги.</a:t>
            </a:r>
            <a:br>
              <a:rPr lang="ru-RU" sz="2400" b="1" dirty="0">
                <a:solidFill>
                  <a:schemeClr val="tx1"/>
                </a:solidFill>
                <a:latin typeface="Times New Roman" pitchFamily="18" charset="0"/>
              </a:rPr>
            </a:br>
            <a:br>
              <a:rPr lang="ru-RU" sz="2400" dirty="0">
                <a:solidFill>
                  <a:schemeClr val="tx1"/>
                </a:solidFill>
                <a:latin typeface="Times New Roman" pitchFamily="18" charset="0"/>
              </a:rPr>
            </a:br>
            <a:endParaRPr lang="ru-RU" sz="2400" dirty="0"/>
          </a:p>
        </p:txBody>
      </p:sp>
    </p:spTree>
    <p:extLst>
      <p:ext uri="{BB962C8B-B14F-4D97-AF65-F5344CB8AC3E}">
        <p14:creationId xmlns:p14="http://schemas.microsoft.com/office/powerpoint/2010/main" val="861987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tx1"/>
                </a:solidFill>
                <a:latin typeface="Times New Roman" pitchFamily="18" charset="0"/>
              </a:rPr>
              <a:t>2)Товарищество или средний бизнес</a:t>
            </a:r>
            <a:endParaRPr lang="ru-RU" dirty="0"/>
          </a:p>
        </p:txBody>
      </p:sp>
      <p:sp>
        <p:nvSpPr>
          <p:cNvPr id="3" name="Объект 2"/>
          <p:cNvSpPr>
            <a:spLocks noGrp="1"/>
          </p:cNvSpPr>
          <p:nvPr>
            <p:ph idx="1"/>
          </p:nvPr>
        </p:nvSpPr>
        <p:spPr/>
        <p:txBody>
          <a:bodyPr>
            <a:noAutofit/>
          </a:bodyPr>
          <a:lstStyle/>
          <a:p>
            <a:pPr marL="0" indent="0">
              <a:buNone/>
            </a:pPr>
            <a:r>
              <a:rPr lang="ru-RU" sz="2400" b="1" dirty="0">
                <a:solidFill>
                  <a:schemeClr val="tx1"/>
                </a:solidFill>
                <a:latin typeface="Times New Roman" pitchFamily="18" charset="0"/>
              </a:rPr>
              <a:t>2.Товарищество или средний бизнес</a:t>
            </a:r>
            <a:r>
              <a:rPr lang="ru-RU" sz="2400" dirty="0">
                <a:solidFill>
                  <a:schemeClr val="tx1"/>
                </a:solidFill>
                <a:latin typeface="Times New Roman" pitchFamily="18" charset="0"/>
              </a:rPr>
              <a:t> – это ассоциация двух или большего количества людей как совладельцев бизнеса. Прибыль делится по соглашению, иногда поровну в зависимости от вложенного в бизнес капитала.</a:t>
            </a:r>
            <a:br>
              <a:rPr lang="ru-RU" sz="2400" dirty="0">
                <a:solidFill>
                  <a:schemeClr val="tx1"/>
                </a:solidFill>
                <a:latin typeface="Times New Roman" pitchFamily="18" charset="0"/>
              </a:rPr>
            </a:br>
            <a:r>
              <a:rPr lang="ru-RU" sz="2400" dirty="0">
                <a:solidFill>
                  <a:schemeClr val="tx1"/>
                </a:solidFill>
                <a:latin typeface="Times New Roman" pitchFamily="18" charset="0"/>
              </a:rPr>
              <a:t>Преимущества: 	</a:t>
            </a:r>
            <a:br>
              <a:rPr lang="ru-RU" sz="2400" dirty="0">
                <a:solidFill>
                  <a:schemeClr val="tx1"/>
                </a:solidFill>
                <a:latin typeface="Times New Roman" pitchFamily="18" charset="0"/>
              </a:rPr>
            </a:br>
            <a:r>
              <a:rPr lang="ru-RU" sz="2400" dirty="0">
                <a:solidFill>
                  <a:schemeClr val="tx1"/>
                </a:solidFill>
                <a:latin typeface="Times New Roman" pitchFamily="18" charset="0"/>
              </a:rPr>
              <a:t>	А) большие финансовые возможности;</a:t>
            </a:r>
            <a:br>
              <a:rPr lang="ru-RU" sz="2400" dirty="0">
                <a:solidFill>
                  <a:schemeClr val="tx1"/>
                </a:solidFill>
                <a:latin typeface="Times New Roman" pitchFamily="18" charset="0"/>
              </a:rPr>
            </a:br>
            <a:r>
              <a:rPr lang="ru-RU" sz="2400" dirty="0">
                <a:solidFill>
                  <a:schemeClr val="tx1"/>
                </a:solidFill>
                <a:latin typeface="Times New Roman" pitchFamily="18" charset="0"/>
              </a:rPr>
              <a:t>	Б) свобода и оперативность действий;</a:t>
            </a:r>
            <a:br>
              <a:rPr lang="ru-RU" sz="2400" dirty="0">
                <a:solidFill>
                  <a:schemeClr val="tx1"/>
                </a:solidFill>
                <a:latin typeface="Times New Roman" pitchFamily="18" charset="0"/>
              </a:rPr>
            </a:br>
            <a:r>
              <a:rPr lang="ru-RU" sz="2400" dirty="0">
                <a:solidFill>
                  <a:schemeClr val="tx1"/>
                </a:solidFill>
                <a:latin typeface="Times New Roman" pitchFamily="18" charset="0"/>
              </a:rPr>
              <a:t>	В) дополнительные возможности в менеджменте.</a:t>
            </a:r>
            <a:br>
              <a:rPr lang="ru-RU" sz="2400" dirty="0">
                <a:solidFill>
                  <a:schemeClr val="tx1"/>
                </a:solidFill>
                <a:latin typeface="Times New Roman" pitchFamily="18" charset="0"/>
              </a:rPr>
            </a:br>
            <a:r>
              <a:rPr lang="ru-RU" sz="2400" dirty="0">
                <a:solidFill>
                  <a:schemeClr val="tx1"/>
                </a:solidFill>
                <a:latin typeface="Times New Roman" pitchFamily="18" charset="0"/>
              </a:rPr>
              <a:t>Недостатки:</a:t>
            </a:r>
            <a:br>
              <a:rPr lang="ru-RU" sz="2400" dirty="0">
                <a:solidFill>
                  <a:schemeClr val="tx1"/>
                </a:solidFill>
                <a:latin typeface="Times New Roman" pitchFamily="18" charset="0"/>
              </a:rPr>
            </a:br>
            <a:r>
              <a:rPr lang="ru-RU" sz="2400" dirty="0">
                <a:solidFill>
                  <a:schemeClr val="tx1"/>
                </a:solidFill>
                <a:latin typeface="Times New Roman" pitchFamily="18" charset="0"/>
              </a:rPr>
              <a:t>	А) неограниченная ответственность партнеров;</a:t>
            </a:r>
            <a:br>
              <a:rPr lang="ru-RU" sz="2400" dirty="0">
                <a:solidFill>
                  <a:schemeClr val="tx1"/>
                </a:solidFill>
                <a:latin typeface="Times New Roman" pitchFamily="18" charset="0"/>
              </a:rPr>
            </a:br>
            <a:r>
              <a:rPr lang="ru-RU" sz="2400" dirty="0">
                <a:solidFill>
                  <a:schemeClr val="tx1"/>
                </a:solidFill>
                <a:latin typeface="Times New Roman" pitchFamily="18" charset="0"/>
              </a:rPr>
              <a:t>	Б) вероятность взаимного негодования.</a:t>
            </a:r>
            <a:br>
              <a:rPr lang="ru-RU" sz="2400" dirty="0">
                <a:solidFill>
                  <a:schemeClr val="tx1"/>
                </a:solidFill>
                <a:latin typeface="Times New Roman" pitchFamily="18" charset="0"/>
              </a:rPr>
            </a:br>
            <a:endParaRPr lang="ru-RU" sz="2400" dirty="0"/>
          </a:p>
        </p:txBody>
      </p:sp>
    </p:spTree>
    <p:extLst>
      <p:ext uri="{BB962C8B-B14F-4D97-AF65-F5344CB8AC3E}">
        <p14:creationId xmlns:p14="http://schemas.microsoft.com/office/powerpoint/2010/main" val="37776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Бизнес</a:t>
            </a:r>
          </a:p>
        </p:txBody>
      </p:sp>
      <p:sp>
        <p:nvSpPr>
          <p:cNvPr id="3" name="Объект 2"/>
          <p:cNvSpPr>
            <a:spLocks noGrp="1"/>
          </p:cNvSpPr>
          <p:nvPr>
            <p:ph idx="1"/>
          </p:nvPr>
        </p:nvSpPr>
        <p:spPr>
          <a:xfrm>
            <a:off x="457200" y="1600200"/>
            <a:ext cx="8075240" cy="4525963"/>
          </a:xfrm>
        </p:spPr>
        <p:txBody>
          <a:bodyPr>
            <a:normAutofit fontScale="92500" lnSpcReduction="20000"/>
          </a:bodyPr>
          <a:lstStyle/>
          <a:p>
            <a:r>
              <a:rPr lang="ru-RU" dirty="0"/>
              <a:t>Бизнес делится по размерам своей реализации на</a:t>
            </a:r>
            <a:endParaRPr lang="en-US" dirty="0"/>
          </a:p>
          <a:p>
            <a:pPr marL="36576" indent="0">
              <a:buNone/>
            </a:pPr>
            <a:r>
              <a:rPr lang="ru-RU" u="sng" dirty="0"/>
              <a:t>крупный,  средний и малый. </a:t>
            </a:r>
          </a:p>
          <a:p>
            <a:r>
              <a:rPr lang="ru-RU" dirty="0"/>
              <a:t>Они отличаются существенно и в объемах производства, и в размерах основных фондов, и в трудовых и финансовых ресурсах. </a:t>
            </a:r>
          </a:p>
          <a:p>
            <a:r>
              <a:rPr lang="ru-RU" dirty="0"/>
              <a:t>Крупный бизнес – это одна из основ современной экономики, а мелкое и среднее предпринимательство – важный показатель ее состояния и развития. </a:t>
            </a:r>
          </a:p>
          <a:p>
            <a:endParaRPr lang="ru-RU" dirty="0"/>
          </a:p>
        </p:txBody>
      </p:sp>
    </p:spTree>
    <p:extLst>
      <p:ext uri="{BB962C8B-B14F-4D97-AF65-F5344CB8AC3E}">
        <p14:creationId xmlns:p14="http://schemas.microsoft.com/office/powerpoint/2010/main" val="3096414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solidFill>
                  <a:schemeClr val="tx1"/>
                </a:solidFill>
                <a:latin typeface="Times New Roman" pitchFamily="18" charset="0"/>
              </a:rPr>
              <a:t>3) Корпорация или крупный бизнес</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b="1" dirty="0">
                <a:solidFill>
                  <a:schemeClr val="tx1"/>
                </a:solidFill>
                <a:latin typeface="Times New Roman" pitchFamily="18" charset="0"/>
              </a:rPr>
              <a:t>3. Корпорация или крупный бизнес</a:t>
            </a:r>
            <a:r>
              <a:rPr lang="ru-RU" dirty="0">
                <a:solidFill>
                  <a:schemeClr val="tx1"/>
                </a:solidFill>
                <a:latin typeface="Times New Roman" pitchFamily="18" charset="0"/>
              </a:rPr>
              <a:t> – это такая форма, где каждый партнер владеет определенной долей акционерного капитала.</a:t>
            </a:r>
            <a:br>
              <a:rPr lang="ru-RU" dirty="0">
                <a:solidFill>
                  <a:schemeClr val="tx1"/>
                </a:solidFill>
                <a:latin typeface="Times New Roman" pitchFamily="18" charset="0"/>
              </a:rPr>
            </a:br>
            <a:r>
              <a:rPr lang="ru-RU" dirty="0">
                <a:solidFill>
                  <a:schemeClr val="tx1"/>
                </a:solidFill>
                <a:latin typeface="Times New Roman" pitchFamily="18" charset="0"/>
              </a:rPr>
              <a:t>Преимущества: </a:t>
            </a:r>
            <a:br>
              <a:rPr lang="ru-RU" dirty="0">
                <a:solidFill>
                  <a:schemeClr val="tx1"/>
                </a:solidFill>
                <a:latin typeface="Times New Roman" pitchFamily="18" charset="0"/>
              </a:rPr>
            </a:br>
            <a:r>
              <a:rPr lang="ru-RU" dirty="0">
                <a:solidFill>
                  <a:schemeClr val="tx1"/>
                </a:solidFill>
                <a:latin typeface="Times New Roman" pitchFamily="18" charset="0"/>
              </a:rPr>
              <a:t>	А) сокращение объема капитальных затрат;</a:t>
            </a:r>
            <a:br>
              <a:rPr lang="ru-RU" dirty="0">
                <a:solidFill>
                  <a:schemeClr val="tx1"/>
                </a:solidFill>
                <a:latin typeface="Times New Roman" pitchFamily="18" charset="0"/>
              </a:rPr>
            </a:br>
            <a:r>
              <a:rPr lang="ru-RU" dirty="0">
                <a:solidFill>
                  <a:schemeClr val="tx1"/>
                </a:solidFill>
                <a:latin typeface="Times New Roman" pitchFamily="18" charset="0"/>
              </a:rPr>
              <a:t>	Б) проникновение на новые географические рынки;</a:t>
            </a:r>
            <a:br>
              <a:rPr lang="ru-RU" dirty="0">
                <a:solidFill>
                  <a:schemeClr val="tx1"/>
                </a:solidFill>
                <a:latin typeface="Times New Roman" pitchFamily="18" charset="0"/>
              </a:rPr>
            </a:br>
            <a:r>
              <a:rPr lang="ru-RU" dirty="0">
                <a:solidFill>
                  <a:schemeClr val="tx1"/>
                </a:solidFill>
                <a:latin typeface="Times New Roman" pitchFamily="18" charset="0"/>
              </a:rPr>
              <a:t>	В) приобретение новых каналов реализации товаров;</a:t>
            </a:r>
            <a:br>
              <a:rPr lang="ru-RU" dirty="0">
                <a:solidFill>
                  <a:schemeClr val="tx1"/>
                </a:solidFill>
                <a:latin typeface="Times New Roman" pitchFamily="18" charset="0"/>
              </a:rPr>
            </a:br>
            <a:r>
              <a:rPr lang="ru-RU" dirty="0">
                <a:solidFill>
                  <a:schemeClr val="tx1"/>
                </a:solidFill>
                <a:latin typeface="Times New Roman" pitchFamily="18" charset="0"/>
              </a:rPr>
              <a:t>	Г) возможность с помощью партнеров снизить издержки производства.</a:t>
            </a:r>
            <a:br>
              <a:rPr lang="ru-RU" dirty="0">
                <a:solidFill>
                  <a:schemeClr val="tx1"/>
                </a:solidFill>
                <a:latin typeface="Times New Roman" pitchFamily="18" charset="0"/>
              </a:rPr>
            </a:br>
            <a:r>
              <a:rPr lang="ru-RU" dirty="0">
                <a:solidFill>
                  <a:schemeClr val="tx1"/>
                </a:solidFill>
                <a:latin typeface="Times New Roman" pitchFamily="18" charset="0"/>
              </a:rPr>
              <a:t>Недостатки:</a:t>
            </a:r>
            <a:br>
              <a:rPr lang="ru-RU" dirty="0">
                <a:solidFill>
                  <a:schemeClr val="tx1"/>
                </a:solidFill>
                <a:latin typeface="Times New Roman" pitchFamily="18" charset="0"/>
              </a:rPr>
            </a:br>
            <a:r>
              <a:rPr lang="ru-RU" dirty="0">
                <a:solidFill>
                  <a:schemeClr val="tx1"/>
                </a:solidFill>
                <a:latin typeface="Times New Roman" pitchFamily="18" charset="0"/>
              </a:rPr>
              <a:t>	А) большие непроизводственные затраты;</a:t>
            </a:r>
            <a:br>
              <a:rPr lang="ru-RU" dirty="0">
                <a:solidFill>
                  <a:schemeClr val="tx1"/>
                </a:solidFill>
                <a:latin typeface="Times New Roman" pitchFamily="18" charset="0"/>
              </a:rPr>
            </a:br>
            <a:r>
              <a:rPr lang="ru-RU" dirty="0">
                <a:solidFill>
                  <a:schemeClr val="tx1"/>
                </a:solidFill>
                <a:latin typeface="Times New Roman" pitchFamily="18" charset="0"/>
              </a:rPr>
              <a:t>	Б) </a:t>
            </a:r>
            <a:r>
              <a:rPr lang="ru-RU" dirty="0" err="1">
                <a:solidFill>
                  <a:schemeClr val="tx1"/>
                </a:solidFill>
                <a:latin typeface="Times New Roman" pitchFamily="18" charset="0"/>
              </a:rPr>
              <a:t>немобильность</a:t>
            </a:r>
            <a:r>
              <a:rPr lang="ru-RU" dirty="0">
                <a:solidFill>
                  <a:schemeClr val="tx1"/>
                </a:solidFill>
                <a:latin typeface="Times New Roman" pitchFamily="18" charset="0"/>
              </a:rPr>
              <a:t> и низкая адаптивность.</a:t>
            </a:r>
            <a:br>
              <a:rPr lang="ru-RU" b="1" dirty="0">
                <a:solidFill>
                  <a:schemeClr val="tx1"/>
                </a:solidFill>
                <a:latin typeface="Times New Roman" pitchFamily="18" charset="0"/>
              </a:rPr>
            </a:br>
            <a:endParaRPr lang="ru-RU" dirty="0"/>
          </a:p>
        </p:txBody>
      </p:sp>
    </p:spTree>
    <p:extLst>
      <p:ext uri="{BB962C8B-B14F-4D97-AF65-F5344CB8AC3E}">
        <p14:creationId xmlns:p14="http://schemas.microsoft.com/office/powerpoint/2010/main" val="1942657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solidFill>
                  <a:schemeClr val="tx1"/>
                </a:solidFill>
                <a:latin typeface="Times New Roman" pitchFamily="18" charset="0"/>
                <a:cs typeface="Times New Roman" pitchFamily="18" charset="0"/>
              </a:rPr>
              <a:t>Виды предпринимательской деятельности:</a:t>
            </a:r>
            <a:br>
              <a:rPr lang="ru-RU" sz="3600" b="1" dirty="0">
                <a:solidFill>
                  <a:schemeClr val="tx1"/>
                </a:solidFill>
                <a:latin typeface="Times New Roman" pitchFamily="18" charset="0"/>
                <a:cs typeface="Times New Roman" pitchFamily="18" charset="0"/>
              </a:rPr>
            </a:br>
            <a:endParaRPr lang="ru-RU" sz="3600" b="1" dirty="0">
              <a:latin typeface="Times New Roman" pitchFamily="18" charset="0"/>
              <a:cs typeface="Times New Roman" pitchFamily="18" charset="0"/>
            </a:endParaRPr>
          </a:p>
        </p:txBody>
      </p:sp>
      <p:sp>
        <p:nvSpPr>
          <p:cNvPr id="3" name="Объект 2"/>
          <p:cNvSpPr>
            <a:spLocks noGrp="1"/>
          </p:cNvSpPr>
          <p:nvPr>
            <p:ph idx="1"/>
          </p:nvPr>
        </p:nvSpPr>
        <p:spPr/>
        <p:txBody>
          <a:bodyPr>
            <a:noAutofit/>
          </a:bodyPr>
          <a:lstStyle/>
          <a:p>
            <a:r>
              <a:rPr lang="ru-RU" sz="3200" b="1" dirty="0">
                <a:solidFill>
                  <a:schemeClr val="tx1"/>
                </a:solidFill>
                <a:latin typeface="Times New Roman" pitchFamily="18" charset="0"/>
              </a:rPr>
              <a:t>производственное предпринимательство </a:t>
            </a:r>
            <a:r>
              <a:rPr lang="ru-RU" sz="3200" dirty="0">
                <a:solidFill>
                  <a:schemeClr val="tx1"/>
                </a:solidFill>
                <a:latin typeface="Times New Roman" pitchFamily="18" charset="0"/>
              </a:rPr>
              <a:t>– это вид деятельности, который непосредственно связан с производством товаров и услуг;</a:t>
            </a:r>
          </a:p>
          <a:p>
            <a:r>
              <a:rPr lang="ru-RU" sz="3200" b="1" dirty="0">
                <a:solidFill>
                  <a:schemeClr val="tx1"/>
                </a:solidFill>
                <a:latin typeface="Times New Roman" pitchFamily="18" charset="0"/>
              </a:rPr>
              <a:t>коммерческое предпринимательство </a:t>
            </a:r>
            <a:r>
              <a:rPr lang="ru-RU" sz="3200" dirty="0">
                <a:solidFill>
                  <a:schemeClr val="tx1"/>
                </a:solidFill>
                <a:latin typeface="Times New Roman" pitchFamily="18" charset="0"/>
              </a:rPr>
              <a:t>– это торгово-обменные операции по купле-продаже и перепродаже товаров и услуг; </a:t>
            </a:r>
          </a:p>
        </p:txBody>
      </p:sp>
    </p:spTree>
    <p:extLst>
      <p:ext uri="{BB962C8B-B14F-4D97-AF65-F5344CB8AC3E}">
        <p14:creationId xmlns:p14="http://schemas.microsoft.com/office/powerpoint/2010/main" val="4185893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a:latin typeface="Times New Roman" pitchFamily="18" charset="0"/>
                <a:cs typeface="Times New Roman" pitchFamily="18" charset="0"/>
              </a:rPr>
              <a:t>Виды предпринимательской деятельности:</a:t>
            </a:r>
            <a:br>
              <a:rPr lang="ru-RU" sz="3600" b="1" dirty="0">
                <a:latin typeface="Times New Roman" pitchFamily="18" charset="0"/>
                <a:cs typeface="Times New Roman" pitchFamily="18" charset="0"/>
              </a:rPr>
            </a:br>
            <a:endParaRPr lang="ru-RU" sz="3600" dirty="0"/>
          </a:p>
        </p:txBody>
      </p:sp>
      <p:sp>
        <p:nvSpPr>
          <p:cNvPr id="3" name="Объект 2"/>
          <p:cNvSpPr>
            <a:spLocks noGrp="1"/>
          </p:cNvSpPr>
          <p:nvPr>
            <p:ph idx="1"/>
          </p:nvPr>
        </p:nvSpPr>
        <p:spPr/>
        <p:txBody>
          <a:bodyPr>
            <a:normAutofit fontScale="92500" lnSpcReduction="20000"/>
          </a:bodyPr>
          <a:lstStyle/>
          <a:p>
            <a:r>
              <a:rPr lang="ru-RU" sz="3200" b="1" dirty="0">
                <a:latin typeface="Times New Roman" pitchFamily="18" charset="0"/>
              </a:rPr>
              <a:t>финансовое предпринимательство </a:t>
            </a:r>
            <a:r>
              <a:rPr lang="ru-RU" sz="3200" dirty="0">
                <a:latin typeface="Times New Roman" pitchFamily="18" charset="0"/>
              </a:rPr>
              <a:t>– это разновидность коммерческого предпринимательства, где объектом купли – продажи являются деньги, валюта, ценные бумаги; </a:t>
            </a:r>
          </a:p>
          <a:p>
            <a:r>
              <a:rPr lang="ru-RU" sz="3200" b="1" dirty="0">
                <a:latin typeface="Times New Roman" pitchFamily="18" charset="0"/>
              </a:rPr>
              <a:t>консультативное предпринимательство </a:t>
            </a:r>
            <a:r>
              <a:rPr lang="ru-RU" sz="3200" dirty="0">
                <a:latin typeface="Times New Roman" pitchFamily="18" charset="0"/>
              </a:rPr>
              <a:t>– это предоставление независимых советов и помощи по вопросам управления, включая определение и оценку проблемы, рекомендации соответствующих</a:t>
            </a:r>
            <a:endParaRPr lang="ru-RU" dirty="0"/>
          </a:p>
        </p:txBody>
      </p:sp>
    </p:spTree>
    <p:extLst>
      <p:ext uri="{BB962C8B-B14F-4D97-AF65-F5344CB8AC3E}">
        <p14:creationId xmlns:p14="http://schemas.microsoft.com/office/powerpoint/2010/main" val="3137604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a:latin typeface="Times New Roman" pitchFamily="18" charset="0"/>
              </a:rPr>
              <a:t>Организационно-правовые формы предприятия в современной России</a:t>
            </a:r>
            <a:br>
              <a:rPr lang="ru-RU" sz="3200" b="1" dirty="0">
                <a:latin typeface="Times New Roman" pitchFamily="18" charset="0"/>
              </a:rPr>
            </a:br>
            <a:endParaRPr lang="ru-RU" sz="3200" dirty="0"/>
          </a:p>
        </p:txBody>
      </p:sp>
      <p:sp>
        <p:nvSpPr>
          <p:cNvPr id="3" name="Объект 2"/>
          <p:cNvSpPr>
            <a:spLocks noGrp="1"/>
          </p:cNvSpPr>
          <p:nvPr>
            <p:ph idx="1"/>
          </p:nvPr>
        </p:nvSpPr>
        <p:spPr/>
        <p:txBody>
          <a:bodyPr/>
          <a:lstStyle/>
          <a:p>
            <a:pPr marL="0" indent="0">
              <a:buNone/>
            </a:pPr>
            <a:r>
              <a:rPr lang="ru-RU" b="1" dirty="0">
                <a:latin typeface="Times New Roman" pitchFamily="18" charset="0"/>
              </a:rPr>
              <a:t>1) Сущность и целевой характер в деятельности организации;</a:t>
            </a:r>
            <a:br>
              <a:rPr lang="ru-RU" b="1" dirty="0">
                <a:latin typeface="Times New Roman" pitchFamily="18" charset="0"/>
              </a:rPr>
            </a:br>
            <a:r>
              <a:rPr lang="ru-RU" b="1" dirty="0">
                <a:latin typeface="Times New Roman" pitchFamily="18" charset="0"/>
              </a:rPr>
              <a:t>2) Организационно-правовые формы коммерческого предприятия;</a:t>
            </a:r>
            <a:br>
              <a:rPr lang="ru-RU" b="1" dirty="0">
                <a:latin typeface="Times New Roman" pitchFamily="18" charset="0"/>
              </a:rPr>
            </a:br>
            <a:r>
              <a:rPr lang="ru-RU" b="1" dirty="0">
                <a:latin typeface="Times New Roman" pitchFamily="18" charset="0"/>
              </a:rPr>
              <a:t>3) Объединение предприятий.</a:t>
            </a:r>
            <a:br>
              <a:rPr lang="ru-RU" b="1" dirty="0">
                <a:latin typeface="Times New Roman" pitchFamily="18" charset="0"/>
              </a:rPr>
            </a:br>
            <a:endParaRPr lang="ru-RU" dirty="0"/>
          </a:p>
        </p:txBody>
      </p:sp>
    </p:spTree>
    <p:extLst>
      <p:ext uri="{BB962C8B-B14F-4D97-AF65-F5344CB8AC3E}">
        <p14:creationId xmlns:p14="http://schemas.microsoft.com/office/powerpoint/2010/main" val="3384608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Юридическое лицо</a:t>
            </a:r>
          </a:p>
        </p:txBody>
      </p:sp>
      <p:sp>
        <p:nvSpPr>
          <p:cNvPr id="3" name="Объект 2"/>
          <p:cNvSpPr>
            <a:spLocks noGrp="1"/>
          </p:cNvSpPr>
          <p:nvPr>
            <p:ph idx="1"/>
          </p:nvPr>
        </p:nvSpPr>
        <p:spPr/>
        <p:txBody>
          <a:bodyPr>
            <a:normAutofit fontScale="92500" lnSpcReduction="10000"/>
          </a:bodyPr>
          <a:lstStyle/>
          <a:p>
            <a:r>
              <a:rPr lang="ru-RU" b="1" u="sng" dirty="0">
                <a:latin typeface="Times New Roman" pitchFamily="18" charset="0"/>
              </a:rPr>
              <a:t>Юридическим лицом </a:t>
            </a:r>
            <a:r>
              <a:rPr lang="ru-RU" u="sng" dirty="0">
                <a:latin typeface="Times New Roman" pitchFamily="18" charset="0"/>
              </a:rPr>
              <a:t>называется</a:t>
            </a:r>
          </a:p>
          <a:p>
            <a:pPr marL="0" indent="0">
              <a:buNone/>
            </a:pPr>
            <a:r>
              <a:rPr lang="ru-RU" u="sng" dirty="0">
                <a:latin typeface="Times New Roman" pitchFamily="18" charset="0"/>
              </a:rPr>
              <a:t>организация, которая имеет в собственности, </a:t>
            </a:r>
          </a:p>
          <a:p>
            <a:pPr marL="0" indent="0">
              <a:buNone/>
            </a:pPr>
            <a:r>
              <a:rPr lang="ru-RU" u="sng" dirty="0">
                <a:latin typeface="Times New Roman" pitchFamily="18" charset="0"/>
              </a:rPr>
              <a:t>в хозяйственном ведении или оперативном управлении обособленное имущество; </a:t>
            </a:r>
          </a:p>
          <a:p>
            <a:pPr marL="0" indent="0">
              <a:buNone/>
            </a:pPr>
            <a:r>
              <a:rPr lang="ru-RU" dirty="0">
                <a:latin typeface="Times New Roman" pitchFamily="18" charset="0"/>
              </a:rPr>
              <a:t>отвечает по обязательствам этим имуществом, может от своего имени приобретать и осуществлять личные имущественные и неимущественные права; </a:t>
            </a:r>
          </a:p>
          <a:p>
            <a:pPr marL="0" indent="0">
              <a:buNone/>
            </a:pPr>
            <a:r>
              <a:rPr lang="ru-RU" dirty="0">
                <a:latin typeface="Times New Roman" pitchFamily="18" charset="0"/>
              </a:rPr>
              <a:t>нести обязанности; быть истцом и ответчиком в суде. </a:t>
            </a:r>
          </a:p>
        </p:txBody>
      </p:sp>
    </p:spTree>
    <p:extLst>
      <p:ext uri="{BB962C8B-B14F-4D97-AF65-F5344CB8AC3E}">
        <p14:creationId xmlns:p14="http://schemas.microsoft.com/office/powerpoint/2010/main" val="1491904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052736"/>
            <a:ext cx="8229600" cy="4525963"/>
          </a:xfrm>
        </p:spPr>
        <p:txBody>
          <a:bodyPr>
            <a:normAutofit/>
          </a:bodyPr>
          <a:lstStyle/>
          <a:p>
            <a:pPr marL="0" indent="0" algn="ctr">
              <a:buNone/>
            </a:pPr>
            <a:r>
              <a:rPr lang="ru-RU" sz="3600" b="1" dirty="0">
                <a:latin typeface="Times New Roman" pitchFamily="18" charset="0"/>
              </a:rPr>
              <a:t>Организационно - правовые формы коммерческих и некоммерческих организаций в России</a:t>
            </a:r>
            <a:br>
              <a:rPr lang="ru-RU" sz="3600" b="1" dirty="0">
                <a:latin typeface="Times New Roman" pitchFamily="18" charset="0"/>
              </a:rPr>
            </a:br>
            <a:endParaRPr lang="ru-RU" sz="3600" dirty="0"/>
          </a:p>
        </p:txBody>
      </p:sp>
    </p:spTree>
    <p:extLst>
      <p:ext uri="{BB962C8B-B14F-4D97-AF65-F5344CB8AC3E}">
        <p14:creationId xmlns:p14="http://schemas.microsoft.com/office/powerpoint/2010/main" val="3410263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itchFamily="18" charset="0"/>
              </a:rPr>
              <a:t>Коммерческие предприятия</a:t>
            </a:r>
            <a:endParaRPr lang="ru-RU" dirty="0"/>
          </a:p>
        </p:txBody>
      </p:sp>
      <p:sp>
        <p:nvSpPr>
          <p:cNvPr id="3" name="Объект 2"/>
          <p:cNvSpPr>
            <a:spLocks noGrp="1"/>
          </p:cNvSpPr>
          <p:nvPr>
            <p:ph idx="1"/>
          </p:nvPr>
        </p:nvSpPr>
        <p:spPr>
          <a:xfrm>
            <a:off x="251520" y="1340768"/>
            <a:ext cx="8740080" cy="4739357"/>
          </a:xfrm>
        </p:spPr>
        <p:txBody>
          <a:bodyPr>
            <a:noAutofit/>
          </a:bodyPr>
          <a:lstStyle/>
          <a:p>
            <a:pPr marL="0" indent="0">
              <a:buNone/>
            </a:pPr>
            <a:r>
              <a:rPr lang="ru-RU" sz="2800" dirty="0">
                <a:latin typeface="Times New Roman" pitchFamily="18" charset="0"/>
              </a:rPr>
              <a:t>1. Хозяйственные товарищества</a:t>
            </a:r>
            <a:br>
              <a:rPr lang="ru-RU" sz="2800" dirty="0">
                <a:latin typeface="Times New Roman" pitchFamily="18" charset="0"/>
              </a:rPr>
            </a:br>
            <a:r>
              <a:rPr lang="ru-RU" sz="2800" dirty="0">
                <a:latin typeface="Times New Roman" pitchFamily="18" charset="0"/>
              </a:rPr>
              <a:t>		а) полное товарищество</a:t>
            </a:r>
            <a:br>
              <a:rPr lang="ru-RU" sz="2800" dirty="0">
                <a:latin typeface="Times New Roman" pitchFamily="18" charset="0"/>
              </a:rPr>
            </a:br>
            <a:r>
              <a:rPr lang="ru-RU" sz="2800" dirty="0">
                <a:latin typeface="Times New Roman" pitchFamily="18" charset="0"/>
              </a:rPr>
              <a:t>		б) товарищество на вере</a:t>
            </a:r>
            <a:br>
              <a:rPr lang="ru-RU" sz="2800" dirty="0">
                <a:latin typeface="Times New Roman" pitchFamily="18" charset="0"/>
              </a:rPr>
            </a:br>
            <a:r>
              <a:rPr lang="ru-RU" sz="2800" dirty="0">
                <a:latin typeface="Times New Roman" pitchFamily="18" charset="0"/>
              </a:rPr>
              <a:t>2. Хозяйственные общества</a:t>
            </a:r>
            <a:br>
              <a:rPr lang="ru-RU" sz="2800" dirty="0">
                <a:latin typeface="Times New Roman" pitchFamily="18" charset="0"/>
              </a:rPr>
            </a:br>
            <a:r>
              <a:rPr lang="ru-RU" sz="2800" dirty="0">
                <a:latin typeface="Times New Roman" pitchFamily="18" charset="0"/>
              </a:rPr>
              <a:t>		а) общество с ограниченной ответственностью</a:t>
            </a:r>
            <a:br>
              <a:rPr lang="ru-RU" sz="2800" dirty="0">
                <a:latin typeface="Times New Roman" pitchFamily="18" charset="0"/>
              </a:rPr>
            </a:br>
            <a:r>
              <a:rPr lang="ru-RU" sz="2800" dirty="0">
                <a:latin typeface="Times New Roman" pitchFamily="18" charset="0"/>
              </a:rPr>
              <a:t>		б) общество с дополнительной ответственностью</a:t>
            </a:r>
            <a:br>
              <a:rPr lang="ru-RU" sz="2800" dirty="0">
                <a:latin typeface="Times New Roman" pitchFamily="18" charset="0"/>
              </a:rPr>
            </a:br>
            <a:r>
              <a:rPr lang="ru-RU" sz="2800" dirty="0">
                <a:latin typeface="Times New Roman" pitchFamily="18" charset="0"/>
              </a:rPr>
              <a:t>		в) публичное ( акционерное) общество</a:t>
            </a:r>
            <a:br>
              <a:rPr lang="ru-RU" sz="2800" dirty="0">
                <a:latin typeface="Times New Roman" pitchFamily="18" charset="0"/>
              </a:rPr>
            </a:br>
            <a:r>
              <a:rPr lang="ru-RU" sz="2800" dirty="0">
                <a:latin typeface="Times New Roman" pitchFamily="18" charset="0"/>
              </a:rPr>
              <a:t>3. Производственный кооператив</a:t>
            </a:r>
            <a:br>
              <a:rPr lang="ru-RU" sz="2800" dirty="0">
                <a:latin typeface="Times New Roman" pitchFamily="18" charset="0"/>
              </a:rPr>
            </a:br>
            <a:r>
              <a:rPr lang="ru-RU" sz="2800" dirty="0">
                <a:latin typeface="Times New Roman" pitchFamily="18" charset="0"/>
              </a:rPr>
              <a:t>4. Государственные и  муниципальные унитарные предприятия.</a:t>
            </a:r>
            <a:br>
              <a:rPr lang="ru-RU" sz="2800" b="1" dirty="0">
                <a:latin typeface="Times New Roman" pitchFamily="18" charset="0"/>
              </a:rPr>
            </a:br>
            <a:endParaRPr lang="ru-RU" sz="2800" dirty="0"/>
          </a:p>
        </p:txBody>
      </p:sp>
    </p:spTree>
    <p:extLst>
      <p:ext uri="{BB962C8B-B14F-4D97-AF65-F5344CB8AC3E}">
        <p14:creationId xmlns:p14="http://schemas.microsoft.com/office/powerpoint/2010/main" val="126692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itchFamily="18" charset="0"/>
              </a:rPr>
              <a:t>Некоммерческие предприятия</a:t>
            </a:r>
            <a:endParaRPr lang="ru-RU" dirty="0"/>
          </a:p>
        </p:txBody>
      </p:sp>
      <p:sp>
        <p:nvSpPr>
          <p:cNvPr id="3" name="Объект 2"/>
          <p:cNvSpPr>
            <a:spLocks noGrp="1"/>
          </p:cNvSpPr>
          <p:nvPr>
            <p:ph idx="1"/>
          </p:nvPr>
        </p:nvSpPr>
        <p:spPr/>
        <p:txBody>
          <a:bodyPr>
            <a:normAutofit fontScale="92500"/>
          </a:bodyPr>
          <a:lstStyle/>
          <a:p>
            <a:br>
              <a:rPr lang="ru-RU" b="1" dirty="0">
                <a:latin typeface="Times New Roman" pitchFamily="18" charset="0"/>
              </a:rPr>
            </a:br>
            <a:r>
              <a:rPr lang="ru-RU" sz="4000" dirty="0">
                <a:latin typeface="Times New Roman" pitchFamily="18" charset="0"/>
              </a:rPr>
              <a:t>1. Потребительский кооператив</a:t>
            </a:r>
            <a:br>
              <a:rPr lang="ru-RU" sz="4000" dirty="0">
                <a:latin typeface="Times New Roman" pitchFamily="18" charset="0"/>
              </a:rPr>
            </a:br>
            <a:r>
              <a:rPr lang="ru-RU" sz="4000" dirty="0">
                <a:latin typeface="Times New Roman" pitchFamily="18" charset="0"/>
              </a:rPr>
              <a:t>2. Общественные и религиозные организации</a:t>
            </a:r>
            <a:br>
              <a:rPr lang="ru-RU" sz="4000" dirty="0">
                <a:latin typeface="Times New Roman" pitchFamily="18" charset="0"/>
              </a:rPr>
            </a:br>
            <a:r>
              <a:rPr lang="ru-RU" sz="4000" dirty="0">
                <a:latin typeface="Times New Roman" pitchFamily="18" charset="0"/>
              </a:rPr>
              <a:t>3. Учреждения, финансируемые за счет государственного бюджета (бюджетные  учреждения)</a:t>
            </a:r>
            <a:br>
              <a:rPr lang="ru-RU" sz="4000" b="1" dirty="0">
                <a:latin typeface="Times New Roman" pitchFamily="18" charset="0"/>
              </a:rPr>
            </a:br>
            <a:endParaRPr lang="ru-RU" sz="4000" dirty="0"/>
          </a:p>
        </p:txBody>
      </p:sp>
    </p:spTree>
    <p:extLst>
      <p:ext uri="{BB962C8B-B14F-4D97-AF65-F5344CB8AC3E}">
        <p14:creationId xmlns:p14="http://schemas.microsoft.com/office/powerpoint/2010/main" val="1805387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Товарищество</a:t>
            </a:r>
          </a:p>
        </p:txBody>
      </p:sp>
      <p:sp>
        <p:nvSpPr>
          <p:cNvPr id="3" name="Объект 2"/>
          <p:cNvSpPr>
            <a:spLocks noGrp="1"/>
          </p:cNvSpPr>
          <p:nvPr>
            <p:ph idx="1"/>
          </p:nvPr>
        </p:nvSpPr>
        <p:spPr>
          <a:xfrm>
            <a:off x="457200" y="1124744"/>
            <a:ext cx="8219256" cy="5400600"/>
          </a:xfrm>
        </p:spPr>
        <p:txBody>
          <a:bodyPr>
            <a:normAutofit fontScale="25000" lnSpcReduction="20000"/>
          </a:bodyPr>
          <a:lstStyle/>
          <a:p>
            <a:pPr marL="36576" indent="0">
              <a:buNone/>
            </a:pPr>
            <a:r>
              <a:rPr lang="ru-RU" b="1" dirty="0">
                <a:latin typeface="Times New Roman" pitchFamily="18" charset="0"/>
              </a:rPr>
              <a:t>	</a:t>
            </a:r>
            <a:r>
              <a:rPr lang="ru-RU" sz="11200" b="1" dirty="0">
                <a:latin typeface="Times New Roman" pitchFamily="18" charset="0"/>
                <a:cs typeface="Times New Roman" pitchFamily="18" charset="0"/>
              </a:rPr>
              <a:t>Полное товарищество</a:t>
            </a:r>
            <a:r>
              <a:rPr lang="ru-RU" sz="11200" dirty="0">
                <a:latin typeface="Times New Roman" pitchFamily="18" charset="0"/>
                <a:cs typeface="Times New Roman" pitchFamily="18" charset="0"/>
              </a:rPr>
              <a:t> – это такая организация, участники которой в соответствии с заключенным между ними договором занимаются предпринимательской деятельностью от имени товарищества и несут риск убытков  принадлежащим им имуществом.  </a:t>
            </a:r>
          </a:p>
          <a:p>
            <a:pPr marL="36576" indent="0">
              <a:buNone/>
            </a:pPr>
            <a:r>
              <a:rPr lang="ru-RU" sz="11200" b="1" dirty="0">
                <a:latin typeface="Times New Roman" pitchFamily="18" charset="0"/>
                <a:cs typeface="Times New Roman" pitchFamily="18" charset="0"/>
              </a:rPr>
              <a:t>	</a:t>
            </a:r>
          </a:p>
          <a:p>
            <a:pPr marL="36576" indent="0">
              <a:buNone/>
            </a:pPr>
            <a:r>
              <a:rPr lang="ru-RU" sz="11200" b="1" dirty="0">
                <a:latin typeface="Times New Roman" pitchFamily="18" charset="0"/>
                <a:cs typeface="Times New Roman" pitchFamily="18" charset="0"/>
              </a:rPr>
              <a:t>	Товарищество на вере</a:t>
            </a:r>
            <a:r>
              <a:rPr lang="ru-RU" sz="11200" dirty="0">
                <a:latin typeface="Times New Roman" pitchFamily="18" charset="0"/>
                <a:cs typeface="Times New Roman" pitchFamily="18" charset="0"/>
              </a:rPr>
              <a:t> – это товарищество, в котором наряду с участниками – полными товарищами имеют один или несколько участников – вкладчиков – коммандитистов, которые несут риск убытков, связанных с деятельностью товарищества только в пределах своего вклада и не принимают участие в осуществлении товариществом предпринимательской деятельности.</a:t>
            </a:r>
            <a:br>
              <a:rPr lang="ru-RU" sz="11200" dirty="0">
                <a:latin typeface="Times New Roman" pitchFamily="18" charset="0"/>
                <a:cs typeface="Times New Roman" pitchFamily="18" charset="0"/>
              </a:rPr>
            </a:br>
            <a:endParaRPr lang="ru-RU" sz="11200" dirty="0">
              <a:latin typeface="Times New Roman" pitchFamily="18" charset="0"/>
              <a:cs typeface="Times New Roman" pitchFamily="18" charset="0"/>
            </a:endParaRPr>
          </a:p>
        </p:txBody>
      </p:sp>
    </p:spTree>
    <p:extLst>
      <p:ext uri="{BB962C8B-B14F-4D97-AF65-F5344CB8AC3E}">
        <p14:creationId xmlns:p14="http://schemas.microsoft.com/office/powerpoint/2010/main" val="1605233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Общества</a:t>
            </a:r>
          </a:p>
        </p:txBody>
      </p:sp>
      <p:sp>
        <p:nvSpPr>
          <p:cNvPr id="3" name="Объект 2"/>
          <p:cNvSpPr>
            <a:spLocks noGrp="1"/>
          </p:cNvSpPr>
          <p:nvPr>
            <p:ph idx="1"/>
          </p:nvPr>
        </p:nvSpPr>
        <p:spPr/>
        <p:txBody>
          <a:bodyPr>
            <a:normAutofit fontScale="77500" lnSpcReduction="20000"/>
          </a:bodyPr>
          <a:lstStyle/>
          <a:p>
            <a:r>
              <a:rPr lang="ru-RU" b="1" dirty="0">
                <a:latin typeface="Times New Roman" pitchFamily="18" charset="0"/>
              </a:rPr>
              <a:t>Общество с ограниченной ответственностью  </a:t>
            </a:r>
          </a:p>
          <a:p>
            <a:pPr marL="36576" indent="0">
              <a:buNone/>
            </a:pPr>
            <a:r>
              <a:rPr lang="ru-RU" b="1" dirty="0">
                <a:latin typeface="Times New Roman" pitchFamily="18" charset="0"/>
              </a:rPr>
              <a:t>( ООО)   </a:t>
            </a:r>
            <a:r>
              <a:rPr lang="ru-RU" dirty="0">
                <a:latin typeface="Times New Roman" pitchFamily="18" charset="0"/>
              </a:rPr>
              <a:t>– это</a:t>
            </a:r>
            <a:r>
              <a:rPr lang="ru-RU" b="1" dirty="0">
                <a:latin typeface="Times New Roman" pitchFamily="18" charset="0"/>
              </a:rPr>
              <a:t> </a:t>
            </a:r>
            <a:r>
              <a:rPr lang="ru-RU" dirty="0">
                <a:latin typeface="Times New Roman" pitchFamily="18" charset="0"/>
              </a:rPr>
              <a:t>общество, учрежденное одним или несколькими учредителями, уставный капитал которого разделен на доли определенных размеров. Участники общества не отвечают  по его обязательствам и несут риск убытков только в пределах стоимости внесений им вкладов. </a:t>
            </a:r>
          </a:p>
          <a:p>
            <a:r>
              <a:rPr lang="ru-RU" b="1" dirty="0">
                <a:latin typeface="Times New Roman" pitchFamily="18" charset="0"/>
              </a:rPr>
              <a:t>Общество с дополнительной ответственностью </a:t>
            </a:r>
          </a:p>
          <a:p>
            <a:pPr marL="36576" indent="0">
              <a:buNone/>
            </a:pPr>
            <a:r>
              <a:rPr lang="ru-RU" dirty="0">
                <a:latin typeface="Times New Roman" pitchFamily="18" charset="0"/>
              </a:rPr>
              <a:t>это учрежденное одним или несколькими лицами общество, уставный капитал которого разделен на доли определенных размеров. Его участники несут солидарную ответственность по его обязательствам в одинаковом для всех кратком размере к стоимости их вкладов.</a:t>
            </a:r>
            <a:endParaRPr lang="ru-RU" dirty="0"/>
          </a:p>
        </p:txBody>
      </p:sp>
    </p:spTree>
    <p:extLst>
      <p:ext uri="{BB962C8B-B14F-4D97-AF65-F5344CB8AC3E}">
        <p14:creationId xmlns:p14="http://schemas.microsoft.com/office/powerpoint/2010/main" val="327964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Предпринимательство</a:t>
            </a:r>
          </a:p>
        </p:txBody>
      </p:sp>
      <p:sp>
        <p:nvSpPr>
          <p:cNvPr id="3" name="Объект 2"/>
          <p:cNvSpPr>
            <a:spLocks noGrp="1"/>
          </p:cNvSpPr>
          <p:nvPr>
            <p:ph idx="1"/>
          </p:nvPr>
        </p:nvSpPr>
        <p:spPr>
          <a:xfrm>
            <a:off x="323528" y="1600200"/>
            <a:ext cx="8280920" cy="4925144"/>
          </a:xfrm>
        </p:spPr>
        <p:txBody>
          <a:bodyPr>
            <a:normAutofit lnSpcReduction="10000"/>
          </a:bodyPr>
          <a:lstStyle/>
          <a:p>
            <a:pPr marL="594360" lvl="3" indent="0">
              <a:buSzPct val="80000"/>
              <a:buNone/>
            </a:pPr>
            <a:r>
              <a:rPr lang="ru-RU" sz="3200" b="1" dirty="0">
                <a:latin typeface="Times New Roman" pitchFamily="18" charset="0"/>
                <a:cs typeface="Times New Roman" pitchFamily="18" charset="0"/>
              </a:rPr>
              <a:t>      Предпринимательство - это особый вид экономической   активности   </a:t>
            </a:r>
            <a:r>
              <a:rPr lang="ru-RU" sz="3200" dirty="0">
                <a:latin typeface="Times New Roman" pitchFamily="18" charset="0"/>
                <a:cs typeface="Times New Roman" pitchFamily="18" charset="0"/>
              </a:rPr>
              <a:t>(под которой мы     понимаем     целесообразную деятельность, направленную на извлечение прибыли), которая   основана    на самостоятельной     инициативе, ответственности    и     инновационной предпринимательской     идее. </a:t>
            </a:r>
            <a:br>
              <a:rPr lang="ru-RU" sz="3200" dirty="0">
                <a:latin typeface="Times New Roman" pitchFamily="18" charset="0"/>
                <a:cs typeface="Times New Roman" pitchFamily="18" charset="0"/>
              </a:rPr>
            </a:br>
            <a:endParaRPr lang="ru-RU" sz="3200" dirty="0">
              <a:latin typeface="Times New Roman" pitchFamily="18" charset="0"/>
              <a:cs typeface="Times New Roman" pitchFamily="18" charset="0"/>
            </a:endParaRPr>
          </a:p>
          <a:p>
            <a:endParaRPr lang="ru-RU" dirty="0"/>
          </a:p>
        </p:txBody>
      </p:sp>
    </p:spTree>
    <p:extLst>
      <p:ext uri="{BB962C8B-B14F-4D97-AF65-F5344CB8AC3E}">
        <p14:creationId xmlns:p14="http://schemas.microsoft.com/office/powerpoint/2010/main" val="261992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Акционерные  общества</a:t>
            </a:r>
            <a:endParaRPr lang="en-US" dirty="0"/>
          </a:p>
        </p:txBody>
      </p:sp>
      <p:sp>
        <p:nvSpPr>
          <p:cNvPr id="3" name="Объект 2"/>
          <p:cNvSpPr>
            <a:spLocks noGrp="1"/>
          </p:cNvSpPr>
          <p:nvPr>
            <p:ph idx="1"/>
          </p:nvPr>
        </p:nvSpPr>
        <p:spPr>
          <a:xfrm>
            <a:off x="457200" y="1196752"/>
            <a:ext cx="8435280" cy="4929411"/>
          </a:xfrm>
        </p:spPr>
        <p:txBody>
          <a:bodyPr>
            <a:normAutofit fontScale="92500" lnSpcReduction="20000"/>
          </a:bodyPr>
          <a:lstStyle/>
          <a:p>
            <a:r>
              <a:rPr lang="ru-RU" dirty="0"/>
              <a:t>Федеральный закон от 26.12.1995 N 208-ФЗ</a:t>
            </a:r>
          </a:p>
          <a:p>
            <a:endParaRPr lang="ru-RU" dirty="0"/>
          </a:p>
          <a:p>
            <a:pPr marL="36576" indent="0">
              <a:buNone/>
            </a:pPr>
            <a:r>
              <a:rPr lang="ru-RU" dirty="0"/>
              <a:t>первоначально существовала классификация «Акционерное общество открытого типа» (АООТ), далее «</a:t>
            </a:r>
            <a:r>
              <a:rPr lang="ru-RU" dirty="0">
                <a:hlinkClick r:id="rId2" tooltip="Открытое акционерное общество"/>
              </a:rPr>
              <a:t>Открытое акционерное общество</a:t>
            </a:r>
            <a:r>
              <a:rPr lang="ru-RU" dirty="0"/>
              <a:t>» (ОАО). </a:t>
            </a:r>
          </a:p>
          <a:p>
            <a:r>
              <a:rPr lang="ru-RU" dirty="0"/>
              <a:t>	</a:t>
            </a:r>
          </a:p>
          <a:p>
            <a:pPr marL="36576" indent="0">
              <a:buNone/>
            </a:pPr>
            <a:r>
              <a:rPr lang="ru-RU" b="1" dirty="0"/>
              <a:t>ГК РФ Статья 97. Публичное акционерное общество</a:t>
            </a:r>
          </a:p>
          <a:p>
            <a:r>
              <a:rPr lang="ru-RU" dirty="0"/>
              <a:t>(в ред. Федерального </a:t>
            </a:r>
            <a:r>
              <a:rPr lang="ru-RU" dirty="0">
                <a:hlinkClick r:id="rId3"/>
              </a:rPr>
              <a:t>закона</a:t>
            </a:r>
            <a:r>
              <a:rPr lang="ru-RU" dirty="0"/>
              <a:t> от 05.05.2014 N 99-ФЗ)</a:t>
            </a:r>
          </a:p>
          <a:p>
            <a:pPr marL="36576" indent="0">
              <a:buNone/>
            </a:pPr>
            <a:r>
              <a:rPr lang="ru-RU" dirty="0"/>
              <a:t>б акционерных обществах«</a:t>
            </a:r>
          </a:p>
        </p:txBody>
      </p:sp>
    </p:spTree>
    <p:extLst>
      <p:ext uri="{BB962C8B-B14F-4D97-AF65-F5344CB8AC3E}">
        <p14:creationId xmlns:p14="http://schemas.microsoft.com/office/powerpoint/2010/main" val="3965407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579296" cy="5865515"/>
          </a:xfrm>
        </p:spPr>
        <p:txBody>
          <a:bodyPr>
            <a:normAutofit/>
          </a:bodyPr>
          <a:lstStyle/>
          <a:p>
            <a:r>
              <a:rPr lang="ru-RU" i="1" dirty="0"/>
              <a:t>1 сентября 2014 года</a:t>
            </a:r>
            <a:r>
              <a:rPr lang="ru-RU" dirty="0"/>
              <a:t> вступил в силу принятый </a:t>
            </a:r>
            <a:r>
              <a:rPr lang="ru-RU" b="1" dirty="0"/>
              <a:t>Государственной Думой 25 апреля 2014 года Федеральный закон №99-ФЗ от 05.05.2014 «О внесении изменений в главу 4 части первой Гражданского кодекса Российской Федерации и о признании утратившими силу отдельных положений законодательных актов Российской Федерации»</a:t>
            </a:r>
            <a:r>
              <a:rPr lang="ru-RU" dirty="0"/>
              <a:t> (далее 99-ФЗ от 05.05.2014).</a:t>
            </a:r>
          </a:p>
        </p:txBody>
      </p:sp>
    </p:spTree>
    <p:extLst>
      <p:ext uri="{BB962C8B-B14F-4D97-AF65-F5344CB8AC3E}">
        <p14:creationId xmlns:p14="http://schemas.microsoft.com/office/powerpoint/2010/main" val="10764130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764704"/>
            <a:ext cx="8892480" cy="5361459"/>
          </a:xfrm>
        </p:spPr>
        <p:txBody>
          <a:bodyPr>
            <a:normAutofit/>
          </a:bodyPr>
          <a:lstStyle/>
          <a:p>
            <a:r>
              <a:rPr lang="ru-RU" dirty="0"/>
              <a:t>В частности, вводится новая классификация акционерных обществ, предусматривающая введение </a:t>
            </a:r>
            <a:r>
              <a:rPr lang="ru-RU" b="1" dirty="0"/>
              <a:t>вместо ОАО и ЗАО публичных и непубличных акционерных обществ.</a:t>
            </a:r>
            <a:r>
              <a:rPr lang="ru-RU" dirty="0"/>
              <a:t> </a:t>
            </a:r>
          </a:p>
          <a:p>
            <a:r>
              <a:rPr lang="ru-RU" dirty="0"/>
              <a:t>Вносятся изменения в порядок создания, реорганизации и ликвидации компаний. Расширятся права и обязанности акционеров. Меняются нормы Гражданского кодекса, регулирующие состав, компетенцию и порядок деятельности органов управления акционерных обществ и многое другое.</a:t>
            </a:r>
          </a:p>
          <a:p>
            <a:endParaRPr lang="en-US" dirty="0"/>
          </a:p>
          <a:p>
            <a:endParaRPr lang="en-US" dirty="0"/>
          </a:p>
        </p:txBody>
      </p:sp>
    </p:spTree>
    <p:extLst>
      <p:ext uri="{BB962C8B-B14F-4D97-AF65-F5344CB8AC3E}">
        <p14:creationId xmlns:p14="http://schemas.microsoft.com/office/powerpoint/2010/main" val="3665741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9E571-31CB-4C7A-BDB0-3E0DF07871E4}"/>
              </a:ext>
            </a:extLst>
          </p:cNvPr>
          <p:cNvSpPr>
            <a:spLocks noGrp="1"/>
          </p:cNvSpPr>
          <p:nvPr>
            <p:ph type="title"/>
          </p:nvPr>
        </p:nvSpPr>
        <p:spPr/>
        <p:txBody>
          <a:bodyPr>
            <a:normAutofit fontScale="90000"/>
          </a:bodyPr>
          <a:lstStyle/>
          <a:p>
            <a:r>
              <a:rPr lang="ru-RU" dirty="0"/>
              <a:t>Особенности ПАО:</a:t>
            </a:r>
            <a:br>
              <a:rPr lang="ru-RU" dirty="0"/>
            </a:br>
            <a:endParaRPr lang="ru-RU" dirty="0"/>
          </a:p>
        </p:txBody>
      </p:sp>
      <p:sp>
        <p:nvSpPr>
          <p:cNvPr id="3" name="Объект 2">
            <a:extLst>
              <a:ext uri="{FF2B5EF4-FFF2-40B4-BE49-F238E27FC236}">
                <a16:creationId xmlns:a16="http://schemas.microsoft.com/office/drawing/2014/main" id="{E4FA817B-53EF-4171-8E6E-FFEC44EAE42B}"/>
              </a:ext>
            </a:extLst>
          </p:cNvPr>
          <p:cNvSpPr>
            <a:spLocks noGrp="1"/>
          </p:cNvSpPr>
          <p:nvPr>
            <p:ph idx="1"/>
          </p:nvPr>
        </p:nvSpPr>
        <p:spPr>
          <a:xfrm>
            <a:off x="457200" y="1600200"/>
            <a:ext cx="8435280" cy="4525963"/>
          </a:xfrm>
        </p:spPr>
        <p:txBody>
          <a:bodyPr/>
          <a:lstStyle/>
          <a:p>
            <a:r>
              <a:rPr lang="ru-RU" dirty="0"/>
              <a:t>неограниченное число </a:t>
            </a:r>
            <a:r>
              <a:rPr lang="ru-RU" dirty="0">
                <a:hlinkClick r:id="rId2" tooltip="Акционер"/>
              </a:rPr>
              <a:t>акционеров</a:t>
            </a:r>
            <a:r>
              <a:rPr lang="ru-RU" dirty="0"/>
              <a:t>;</a:t>
            </a:r>
          </a:p>
          <a:p>
            <a:r>
              <a:rPr lang="ru-RU" dirty="0"/>
              <a:t>свободное обращение </a:t>
            </a:r>
            <a:r>
              <a:rPr lang="ru-RU" dirty="0">
                <a:hlinkClick r:id="rId3" tooltip="Акция (финансы)"/>
              </a:rPr>
              <a:t>акций</a:t>
            </a:r>
            <a:r>
              <a:rPr lang="ru-RU" dirty="0"/>
              <a:t> на рынке;</a:t>
            </a:r>
          </a:p>
          <a:p>
            <a:r>
              <a:rPr lang="ru-RU" dirty="0"/>
              <a:t>отсутствие необходимости внесения денежных средств в </a:t>
            </a:r>
            <a:r>
              <a:rPr lang="ru-RU" dirty="0">
                <a:hlinkClick r:id="rId4" tooltip="Уставный капитал"/>
              </a:rPr>
              <a:t>уставный капитал</a:t>
            </a:r>
            <a:r>
              <a:rPr lang="ru-RU" dirty="0"/>
              <a:t> предприятия до его регистрации и открытия накопительного счёта</a:t>
            </a:r>
          </a:p>
          <a:p>
            <a:endParaRPr lang="ru-RU" dirty="0"/>
          </a:p>
        </p:txBody>
      </p:sp>
    </p:spTree>
    <p:extLst>
      <p:ext uri="{BB962C8B-B14F-4D97-AF65-F5344CB8AC3E}">
        <p14:creationId xmlns:p14="http://schemas.microsoft.com/office/powerpoint/2010/main" val="3724390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363272" cy="5865515"/>
          </a:xfrm>
        </p:spPr>
        <p:txBody>
          <a:bodyPr>
            <a:noAutofit/>
          </a:bodyPr>
          <a:lstStyle/>
          <a:p>
            <a:r>
              <a:rPr lang="ru-RU" sz="2400" u="sng" dirty="0"/>
              <a:t>1. Публичным  акционерным обществом (далее - общество) признается коммерческая организация, уставный капитал которой разделен на определенное число акций</a:t>
            </a:r>
            <a:r>
              <a:rPr lang="ru-RU" sz="2400" dirty="0"/>
              <a:t>, удостоверяющих обязательственные права участников общества (акционеров) по отношению к обществу.</a:t>
            </a:r>
          </a:p>
          <a:p>
            <a:r>
              <a:rPr lang="ru-RU" sz="2400" dirty="0"/>
              <a:t>Акционеры не отвечают по обязательствам общества и несут риск убытков, связанных с его деятельностью, в пределах стоимости принадлежащих им акций.</a:t>
            </a:r>
          </a:p>
          <a:p>
            <a:r>
              <a:rPr lang="ru-RU" sz="2400" dirty="0"/>
              <a:t>Акционеры, не полностью оплатившие акции, несут солидарную ответственность по обязательствам общества в пределах неоплаченной части стоимости принадлежащих им акций.</a:t>
            </a:r>
          </a:p>
          <a:p>
            <a:r>
              <a:rPr lang="ru-RU" sz="2400" dirty="0"/>
              <a:t>Акционеры вправе отчуждать принадлежащие им акции без согласия других акционеров и общества.</a:t>
            </a:r>
          </a:p>
          <a:p>
            <a:br>
              <a:rPr lang="ru-RU" sz="2400" dirty="0"/>
            </a:br>
            <a:br>
              <a:rPr lang="ru-RU" sz="2400" dirty="0"/>
            </a:br>
            <a:r>
              <a:rPr lang="ru-RU" sz="2400" dirty="0"/>
              <a:t>© </a:t>
            </a:r>
            <a:r>
              <a:rPr lang="ru-RU" sz="2400" dirty="0" err="1"/>
              <a:t>КонсультантПлюс</a:t>
            </a:r>
            <a:r>
              <a:rPr lang="ru-RU" sz="2400" dirty="0"/>
              <a:t>, 1992-2015</a:t>
            </a:r>
            <a:endParaRPr lang="en-US" sz="2400" dirty="0"/>
          </a:p>
        </p:txBody>
      </p:sp>
    </p:spTree>
    <p:extLst>
      <p:ext uri="{BB962C8B-B14F-4D97-AF65-F5344CB8AC3E}">
        <p14:creationId xmlns:p14="http://schemas.microsoft.com/office/powerpoint/2010/main" val="1377705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ПАО</a:t>
            </a:r>
          </a:p>
        </p:txBody>
      </p:sp>
      <p:sp>
        <p:nvSpPr>
          <p:cNvPr id="3" name="Объект 2"/>
          <p:cNvSpPr>
            <a:spLocks noGrp="1"/>
          </p:cNvSpPr>
          <p:nvPr>
            <p:ph idx="1"/>
          </p:nvPr>
        </p:nvSpPr>
        <p:spPr>
          <a:xfrm>
            <a:off x="457200" y="1124744"/>
            <a:ext cx="8147248" cy="5256584"/>
          </a:xfrm>
        </p:spPr>
        <p:txBody>
          <a:bodyPr>
            <a:normAutofit fontScale="92500" lnSpcReduction="10000"/>
          </a:bodyPr>
          <a:lstStyle/>
          <a:p>
            <a:r>
              <a:rPr lang="ru-RU" dirty="0"/>
              <a:t>Общество является юридическим лицом и имеет в собственности обособленное имущество, учитываемое на его самостоятельном балансе, может от своего имени приобретать и осуществлять имущественные и личные неимущественные права, нести обязанности, быть истцом и ответчиком в суде. </a:t>
            </a:r>
          </a:p>
          <a:p>
            <a:r>
              <a:rPr lang="ru-RU" dirty="0"/>
              <a:t>До оплаты 50 процентов акций общества, распределенных среди его учредителей, общество не вправе совершать сделки, не связанные с учреждением общества. </a:t>
            </a:r>
          </a:p>
          <a:p>
            <a:endParaRPr lang="ru-RU" dirty="0"/>
          </a:p>
        </p:txBody>
      </p:sp>
    </p:spTree>
    <p:extLst>
      <p:ext uri="{BB962C8B-B14F-4D97-AF65-F5344CB8AC3E}">
        <p14:creationId xmlns:p14="http://schemas.microsoft.com/office/powerpoint/2010/main" val="1402527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ПАО</a:t>
            </a:r>
          </a:p>
        </p:txBody>
      </p:sp>
      <p:sp>
        <p:nvSpPr>
          <p:cNvPr id="3" name="Объект 2"/>
          <p:cNvSpPr>
            <a:spLocks noGrp="1"/>
          </p:cNvSpPr>
          <p:nvPr>
            <p:ph idx="1"/>
          </p:nvPr>
        </p:nvSpPr>
        <p:spPr>
          <a:xfrm>
            <a:off x="457200" y="1124744"/>
            <a:ext cx="8219256" cy="5001419"/>
          </a:xfrm>
        </p:spPr>
        <p:txBody>
          <a:bodyPr>
            <a:normAutofit/>
          </a:bodyPr>
          <a:lstStyle/>
          <a:p>
            <a:r>
              <a:rPr lang="ru-RU" dirty="0"/>
              <a:t>Общество имеет гражданские права и несет обязанности, необходимые для осуществления любых видов деятельности, не запрещенных федеральными законами. </a:t>
            </a:r>
          </a:p>
          <a:p>
            <a:r>
              <a:rPr lang="ru-RU" dirty="0"/>
              <a:t>Отдельными видами деятельности, перечень которых определяется федеральными законами, общество может заниматься только на основании специального разрешения (лицензии).</a:t>
            </a:r>
          </a:p>
        </p:txBody>
      </p:sp>
    </p:spTree>
    <p:extLst>
      <p:ext uri="{BB962C8B-B14F-4D97-AF65-F5344CB8AC3E}">
        <p14:creationId xmlns:p14="http://schemas.microsoft.com/office/powerpoint/2010/main" val="4267194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ПАО</a:t>
            </a:r>
          </a:p>
        </p:txBody>
      </p:sp>
      <p:sp>
        <p:nvSpPr>
          <p:cNvPr id="3" name="Объект 2"/>
          <p:cNvSpPr>
            <a:spLocks noGrp="1"/>
          </p:cNvSpPr>
          <p:nvPr>
            <p:ph idx="1"/>
          </p:nvPr>
        </p:nvSpPr>
        <p:spPr>
          <a:xfrm>
            <a:off x="457200" y="1052736"/>
            <a:ext cx="8147248" cy="5544616"/>
          </a:xfrm>
        </p:spPr>
        <p:txBody>
          <a:bodyPr/>
          <a:lstStyle/>
          <a:p>
            <a:r>
              <a:rPr lang="ru-RU" dirty="0"/>
              <a:t>Общество считается созданным как юридическое лицо с момента его государственной регистрации в установленном федеральными законами порядке. </a:t>
            </a:r>
          </a:p>
          <a:p>
            <a:r>
              <a:rPr lang="ru-RU" dirty="0"/>
              <a:t>Общество создается без ограничения срока, если иное не установлено его уставом. </a:t>
            </a:r>
          </a:p>
          <a:p>
            <a:endParaRPr lang="ru-RU" dirty="0"/>
          </a:p>
        </p:txBody>
      </p:sp>
    </p:spTree>
    <p:extLst>
      <p:ext uri="{BB962C8B-B14F-4D97-AF65-F5344CB8AC3E}">
        <p14:creationId xmlns:p14="http://schemas.microsoft.com/office/powerpoint/2010/main" val="1640844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ПАО</a:t>
            </a:r>
            <a:endParaRPr lang="en-US" dirty="0"/>
          </a:p>
        </p:txBody>
      </p:sp>
      <p:sp>
        <p:nvSpPr>
          <p:cNvPr id="3" name="Объект 2"/>
          <p:cNvSpPr>
            <a:spLocks noGrp="1"/>
          </p:cNvSpPr>
          <p:nvPr>
            <p:ph idx="1"/>
          </p:nvPr>
        </p:nvSpPr>
        <p:spPr/>
        <p:txBody>
          <a:bodyPr>
            <a:normAutofit lnSpcReduction="10000"/>
          </a:bodyPr>
          <a:lstStyle/>
          <a:p>
            <a:pPr marL="36576" indent="0">
              <a:buNone/>
            </a:pPr>
            <a:r>
              <a:rPr lang="ru-RU" u="sng" dirty="0"/>
              <a:t>Общество может создавать филиалы и </a:t>
            </a:r>
            <a:r>
              <a:rPr lang="ru-RU" dirty="0"/>
              <a:t>открывать представительства на территории Российской Федерации с соблюдением требований настоящего Федерального закона и иных федеральных </a:t>
            </a:r>
            <a:r>
              <a:rPr lang="ru-RU" dirty="0">
                <a:hlinkClick r:id="rId2" tooltip="Ссылка на список документов"/>
              </a:rPr>
              <a:t>законов</a:t>
            </a:r>
            <a:r>
              <a:rPr lang="ru-RU" dirty="0"/>
              <a:t>.</a:t>
            </a:r>
          </a:p>
          <a:p>
            <a:pPr marL="36576" indent="0">
              <a:buNone/>
            </a:pPr>
            <a:r>
              <a:rPr lang="ru-RU" dirty="0"/>
              <a:t> </a:t>
            </a:r>
            <a:r>
              <a:rPr lang="ru-RU" u="sng" dirty="0"/>
              <a:t>Общество может иметь дочерние и зависимые общества </a:t>
            </a:r>
            <a:r>
              <a:rPr lang="ru-RU" dirty="0"/>
              <a:t>с правами юридического лица на территории Российской Федерации, </a:t>
            </a:r>
            <a:endParaRPr lang="en-US" dirty="0"/>
          </a:p>
        </p:txBody>
      </p:sp>
    </p:spTree>
    <p:extLst>
      <p:ext uri="{BB962C8B-B14F-4D97-AF65-F5344CB8AC3E}">
        <p14:creationId xmlns:p14="http://schemas.microsoft.com/office/powerpoint/2010/main" val="3446118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04664"/>
            <a:ext cx="8568952" cy="6192688"/>
          </a:xfrm>
        </p:spPr>
        <p:txBody>
          <a:bodyPr>
            <a:normAutofit fontScale="62500" lnSpcReduction="20000"/>
          </a:bodyPr>
          <a:lstStyle/>
          <a:p>
            <a:r>
              <a:rPr lang="ru-RU" dirty="0"/>
              <a:t>Статья 25. Уставный капитал и акции общества</a:t>
            </a:r>
          </a:p>
          <a:p>
            <a:r>
              <a:rPr lang="ru-RU" sz="3400" dirty="0"/>
              <a:t>1. </a:t>
            </a:r>
            <a:r>
              <a:rPr lang="ru-RU" sz="3400" u="sng" dirty="0"/>
              <a:t>Уставный капитал общества составляется из номинальной стоимости акций </a:t>
            </a:r>
            <a:r>
              <a:rPr lang="ru-RU" sz="3400" dirty="0"/>
              <a:t>общества, приобретенных акционерами.</a:t>
            </a:r>
          </a:p>
          <a:p>
            <a:r>
              <a:rPr lang="ru-RU" sz="3400" dirty="0"/>
              <a:t>Номинальная стоимость всех обыкновенных акций общества должна быть одинаковой.</a:t>
            </a:r>
          </a:p>
          <a:p>
            <a:r>
              <a:rPr lang="ru-RU" sz="3400" dirty="0"/>
              <a:t>Уставный капитал общества определяет минимальный размер имущества общества, гарантирующего интересы его кредиторов.</a:t>
            </a:r>
          </a:p>
          <a:p>
            <a:endParaRPr lang="ru-RU" sz="3400" dirty="0"/>
          </a:p>
          <a:p>
            <a:r>
              <a:rPr lang="ru-RU" sz="3400" dirty="0"/>
              <a:t>2. </a:t>
            </a:r>
            <a:r>
              <a:rPr lang="ru-RU" sz="3400" u="sng" dirty="0"/>
              <a:t>Общество размещает </a:t>
            </a:r>
            <a:r>
              <a:rPr lang="ru-RU" sz="3400" b="1" u="sng" dirty="0"/>
              <a:t>обыкновенные</a:t>
            </a:r>
            <a:r>
              <a:rPr lang="ru-RU" sz="3400" u="sng" dirty="0"/>
              <a:t> акции и вправе размещать один или несколько типов </a:t>
            </a:r>
            <a:r>
              <a:rPr lang="ru-RU" sz="3400" b="1" u="sng" dirty="0"/>
              <a:t>привилегированных</a:t>
            </a:r>
            <a:r>
              <a:rPr lang="ru-RU" sz="3400" u="sng" dirty="0"/>
              <a:t> </a:t>
            </a:r>
            <a:r>
              <a:rPr lang="ru-RU" sz="3400" dirty="0"/>
              <a:t>акций. Номинальная стоимость размещенных привилегированных акций не должна превышать 25 процентов от уставного капитала общества.</a:t>
            </a:r>
          </a:p>
          <a:p>
            <a:r>
              <a:rPr lang="ru-RU" sz="3400" dirty="0"/>
              <a:t>При учреждении общества все его акции должны быть размещены среди учредителей.</a:t>
            </a:r>
          </a:p>
          <a:p>
            <a:endParaRPr lang="ru-RU" sz="3400" dirty="0"/>
          </a:p>
          <a:p>
            <a:r>
              <a:rPr lang="ru-RU" sz="3400" dirty="0"/>
              <a:t>Все акции общества являются </a:t>
            </a:r>
            <a:r>
              <a:rPr lang="ru-RU" sz="3400" u="sng" dirty="0"/>
              <a:t>именными.</a:t>
            </a:r>
          </a:p>
          <a:p>
            <a:br>
              <a:rPr lang="ru-RU" sz="3400" dirty="0"/>
            </a:br>
            <a:br>
              <a:rPr lang="ru-RU" dirty="0"/>
            </a:br>
            <a:endParaRPr lang="en-US" dirty="0"/>
          </a:p>
        </p:txBody>
      </p:sp>
    </p:spTree>
    <p:extLst>
      <p:ext uri="{BB962C8B-B14F-4D97-AF65-F5344CB8AC3E}">
        <p14:creationId xmlns:p14="http://schemas.microsoft.com/office/powerpoint/2010/main" val="114355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tx1"/>
                </a:solidFill>
                <a:latin typeface="Times New Roman" pitchFamily="18" charset="0"/>
              </a:rPr>
              <a:t>Предпринимательство</a:t>
            </a:r>
            <a:endParaRPr lang="ru-RU" dirty="0"/>
          </a:p>
        </p:txBody>
      </p:sp>
      <p:sp>
        <p:nvSpPr>
          <p:cNvPr id="3" name="Объект 2"/>
          <p:cNvSpPr>
            <a:spLocks noGrp="1"/>
          </p:cNvSpPr>
          <p:nvPr>
            <p:ph idx="1"/>
          </p:nvPr>
        </p:nvSpPr>
        <p:spPr>
          <a:xfrm>
            <a:off x="457200" y="1600200"/>
            <a:ext cx="8003232" cy="4525963"/>
          </a:xfrm>
        </p:spPr>
        <p:txBody>
          <a:bodyPr>
            <a:normAutofit/>
          </a:bodyPr>
          <a:lstStyle/>
          <a:p>
            <a:r>
              <a:rPr lang="ru-RU" sz="3200" b="1" dirty="0">
                <a:solidFill>
                  <a:schemeClr val="tx1"/>
                </a:solidFill>
                <a:latin typeface="Times New Roman" pitchFamily="18" charset="0"/>
              </a:rPr>
              <a:t>– </a:t>
            </a:r>
            <a:r>
              <a:rPr lang="ru-RU" sz="3200" dirty="0">
                <a:solidFill>
                  <a:schemeClr val="tx1"/>
                </a:solidFill>
                <a:latin typeface="Times New Roman" pitchFamily="18" charset="0"/>
              </a:rPr>
              <a:t>это   многократное    экономическое понятие, включающее в себя бизнес, коммерцию и другие виды деятельности, нацеленные на получение прибыли, это инициативная    самостоятельная деятельность граждан и их объединений в   целях  получения   прибыли.</a:t>
            </a:r>
            <a:br>
              <a:rPr lang="ru-RU" sz="3200" dirty="0">
                <a:solidFill>
                  <a:schemeClr val="tx1"/>
                </a:solidFill>
                <a:latin typeface="Times New Roman" pitchFamily="18" charset="0"/>
              </a:rPr>
            </a:br>
            <a:endParaRPr lang="ru-RU" sz="3200" dirty="0"/>
          </a:p>
        </p:txBody>
      </p:sp>
    </p:spTree>
    <p:extLst>
      <p:ext uri="{BB962C8B-B14F-4D97-AF65-F5344CB8AC3E}">
        <p14:creationId xmlns:p14="http://schemas.microsoft.com/office/powerpoint/2010/main" val="41975072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НЕПУБЛИЧНЫЕ акционерные общества     (ЗАО)</a:t>
            </a:r>
            <a:endParaRPr lang="en-US" dirty="0"/>
          </a:p>
        </p:txBody>
      </p:sp>
      <p:sp>
        <p:nvSpPr>
          <p:cNvPr id="3" name="Объект 2"/>
          <p:cNvSpPr>
            <a:spLocks noGrp="1"/>
          </p:cNvSpPr>
          <p:nvPr>
            <p:ph idx="1"/>
          </p:nvPr>
        </p:nvSpPr>
        <p:spPr/>
        <p:txBody>
          <a:bodyPr>
            <a:normAutofit fontScale="85000" lnSpcReduction="10000"/>
          </a:bodyPr>
          <a:lstStyle/>
          <a:p>
            <a:r>
              <a:rPr lang="ru-RU" dirty="0"/>
              <a:t>Общество, акции которого распределяются только среди его учредителей или иного, заранее определенного круга лиц, признается закрытым обществом. Такое общество не вправе проводить открытую подписку на выпускаемые им акции либо иным образом предлагать их для приобретения неограниченному кругу лиц. *</a:t>
            </a:r>
            <a:r>
              <a:rPr lang="ru-RU" u="sng" dirty="0">
                <a:hlinkClick r:id="rId2"/>
              </a:rPr>
              <a:t>7.3.1</a:t>
            </a:r>
            <a:r>
              <a:rPr lang="ru-RU" dirty="0"/>
              <a:t>)</a:t>
            </a:r>
            <a:br>
              <a:rPr lang="ru-RU" dirty="0"/>
            </a:br>
            <a:br>
              <a:rPr lang="ru-RU" dirty="0"/>
            </a:br>
            <a:r>
              <a:rPr lang="ru-RU" dirty="0"/>
              <a:t>Число акционеров закрытого общества не должно превышать пятидесяти.</a:t>
            </a:r>
            <a:endParaRPr lang="en-US" dirty="0"/>
          </a:p>
        </p:txBody>
      </p:sp>
    </p:spTree>
    <p:extLst>
      <p:ext uri="{BB962C8B-B14F-4D97-AF65-F5344CB8AC3E}">
        <p14:creationId xmlns:p14="http://schemas.microsoft.com/office/powerpoint/2010/main" val="2809227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ФЗ  № </a:t>
            </a:r>
            <a:r>
              <a:rPr lang="en-US" dirty="0"/>
              <a:t>99</a:t>
            </a:r>
            <a:r>
              <a:rPr lang="ru-RU" dirty="0"/>
              <a:t> </a:t>
            </a:r>
            <a:r>
              <a:rPr lang="ru-RU" sz="3200" dirty="0"/>
              <a:t>от 05.05.2014</a:t>
            </a:r>
            <a:endParaRPr lang="en-US" sz="3200" dirty="0"/>
          </a:p>
        </p:txBody>
      </p:sp>
      <p:sp>
        <p:nvSpPr>
          <p:cNvPr id="3" name="Объект 2"/>
          <p:cNvSpPr>
            <a:spLocks noGrp="1"/>
          </p:cNvSpPr>
          <p:nvPr>
            <p:ph idx="1"/>
          </p:nvPr>
        </p:nvSpPr>
        <p:spPr/>
        <p:txBody>
          <a:bodyPr>
            <a:normAutofit fontScale="77500" lnSpcReduction="20000"/>
          </a:bodyPr>
          <a:lstStyle/>
          <a:p>
            <a:r>
              <a:rPr lang="ru-RU" dirty="0"/>
              <a:t>Акционерные общества, созданные до 1 сентября 2014 года и отвечающие признакам публичных АО, признаются  таковыми независимо от указания в их фирменном наименовании на то, что общество является публичным (</a:t>
            </a:r>
            <a:r>
              <a:rPr lang="ru-RU" dirty="0">
                <a:hlinkClick r:id="rId2"/>
              </a:rPr>
              <a:t>п. 11 ст. 3 закона № 99-ФЗ</a:t>
            </a:r>
            <a:r>
              <a:rPr lang="ru-RU" dirty="0"/>
              <a:t>). </a:t>
            </a:r>
          </a:p>
          <a:p>
            <a:r>
              <a:rPr lang="ru-RU" dirty="0"/>
              <a:t>Акционерное общество, которое не отвечает признакам публичного, признается непубличным. </a:t>
            </a:r>
          </a:p>
          <a:p>
            <a:r>
              <a:rPr lang="ru-RU" dirty="0"/>
              <a:t>ООО будет признано непубличным даже в случае выпуска облигаций, обращающихся на организованном рынке.</a:t>
            </a:r>
          </a:p>
          <a:p>
            <a:r>
              <a:rPr lang="ru-RU" dirty="0"/>
              <a:t>С 1 сентября 2014 года юридические лица создаются в организационно-правовых формах, которые предусмотрены для них </a:t>
            </a:r>
            <a:r>
              <a:rPr lang="ru-RU" dirty="0">
                <a:hlinkClick r:id="rId3"/>
              </a:rPr>
              <a:t>гл. 4 ГК РФ</a:t>
            </a:r>
            <a:r>
              <a:rPr lang="ru-RU" dirty="0"/>
              <a:t> в новой редакции от 05.05.2014. </a:t>
            </a:r>
          </a:p>
          <a:p>
            <a:endParaRPr lang="en-US" dirty="0"/>
          </a:p>
        </p:txBody>
      </p:sp>
    </p:spTree>
    <p:extLst>
      <p:ext uri="{BB962C8B-B14F-4D97-AF65-F5344CB8AC3E}">
        <p14:creationId xmlns:p14="http://schemas.microsoft.com/office/powerpoint/2010/main" val="727130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Виды акционерных обществ</a:t>
            </a:r>
          </a:p>
        </p:txBody>
      </p:sp>
      <p:sp>
        <p:nvSpPr>
          <p:cNvPr id="3" name="Объект 2"/>
          <p:cNvSpPr>
            <a:spLocks noGrp="1"/>
          </p:cNvSpPr>
          <p:nvPr>
            <p:ph idx="1"/>
          </p:nvPr>
        </p:nvSpPr>
        <p:spPr/>
        <p:txBody>
          <a:bodyPr/>
          <a:lstStyle/>
          <a:p>
            <a:pPr lvl="0"/>
            <a:r>
              <a:rPr lang="ru-RU" dirty="0"/>
              <a:t>  Публичное акционерное общество </a:t>
            </a:r>
          </a:p>
          <a:p>
            <a:r>
              <a:rPr lang="ru-RU" dirty="0"/>
              <a:t> Непубличное </a:t>
            </a:r>
          </a:p>
        </p:txBody>
      </p:sp>
      <p:graphicFrame>
        <p:nvGraphicFramePr>
          <p:cNvPr id="4" name="Схема 3"/>
          <p:cNvGraphicFramePr/>
          <p:nvPr>
            <p:extLst>
              <p:ext uri="{D42A27DB-BD31-4B8C-83A1-F6EECF244321}">
                <p14:modId xmlns:p14="http://schemas.microsoft.com/office/powerpoint/2010/main" val="3219920938"/>
              </p:ext>
            </p:extLst>
          </p:nvPr>
        </p:nvGraphicFramePr>
        <p:xfrm>
          <a:off x="2339752" y="2636912"/>
          <a:ext cx="5400600" cy="4221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424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 Непубличное   акционерное  общество</a:t>
            </a:r>
          </a:p>
        </p:txBody>
      </p:sp>
      <p:sp>
        <p:nvSpPr>
          <p:cNvPr id="3" name="Объект 2"/>
          <p:cNvSpPr>
            <a:spLocks noGrp="1"/>
          </p:cNvSpPr>
          <p:nvPr>
            <p:ph idx="1"/>
          </p:nvPr>
        </p:nvSpPr>
        <p:spPr/>
        <p:txBody>
          <a:bodyPr>
            <a:normAutofit lnSpcReduction="10000"/>
          </a:bodyPr>
          <a:lstStyle/>
          <a:p>
            <a:r>
              <a:rPr lang="ru-RU" dirty="0"/>
              <a:t>Закрытое акционерное общество – это общество, акции которого распространяются только среди его учредителей (среди заранее определенного круга лиц), когда не используется форма открытой подписки на эмитируемые обществом акции и они не могут свободно продаваться и покупаться на фондовом рынке.</a:t>
            </a:r>
          </a:p>
          <a:p>
            <a:endParaRPr lang="ru-RU" dirty="0"/>
          </a:p>
        </p:txBody>
      </p:sp>
    </p:spTree>
    <p:extLst>
      <p:ext uri="{BB962C8B-B14F-4D97-AF65-F5344CB8AC3E}">
        <p14:creationId xmlns:p14="http://schemas.microsoft.com/office/powerpoint/2010/main" val="1466918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Непубличное  (ЗАО)</a:t>
            </a:r>
          </a:p>
        </p:txBody>
      </p:sp>
      <p:sp>
        <p:nvSpPr>
          <p:cNvPr id="3" name="Объект 2"/>
          <p:cNvSpPr>
            <a:spLocks noGrp="1"/>
          </p:cNvSpPr>
          <p:nvPr>
            <p:ph idx="1"/>
          </p:nvPr>
        </p:nvSpPr>
        <p:spPr/>
        <p:txBody>
          <a:bodyPr>
            <a:normAutofit fontScale="92500" lnSpcReduction="20000"/>
          </a:bodyPr>
          <a:lstStyle/>
          <a:p>
            <a:r>
              <a:rPr lang="ru-RU" dirty="0"/>
              <a:t>Число акционеров закрытого общества не должно превышать пятидесяти. </a:t>
            </a:r>
          </a:p>
          <a:p>
            <a:r>
              <a:rPr lang="ru-RU" dirty="0"/>
              <a:t>В случае, если число акционеров закрытого общества превысит установленный настоящим пунктом предел, указанное общество в течение одного года должно преобразоваться в открытое. Если число его акционеров не уменьшится до установленного настоящим пунктом предела, общество подлежит ликвидации в судебном порядке. </a:t>
            </a:r>
          </a:p>
          <a:p>
            <a:endParaRPr lang="ru-RU" dirty="0"/>
          </a:p>
        </p:txBody>
      </p:sp>
    </p:spTree>
    <p:extLst>
      <p:ext uri="{BB962C8B-B14F-4D97-AF65-F5344CB8AC3E}">
        <p14:creationId xmlns:p14="http://schemas.microsoft.com/office/powerpoint/2010/main" val="3820504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normAutofit fontScale="90000"/>
          </a:bodyPr>
          <a:lstStyle/>
          <a:p>
            <a:r>
              <a:rPr lang="ru-RU" dirty="0" err="1"/>
              <a:t>Неупличное</a:t>
            </a:r>
            <a:r>
              <a:rPr lang="ru-RU" dirty="0"/>
              <a:t>   (ЗАО)</a:t>
            </a:r>
          </a:p>
        </p:txBody>
      </p:sp>
      <p:sp>
        <p:nvSpPr>
          <p:cNvPr id="3" name="Объект 2"/>
          <p:cNvSpPr>
            <a:spLocks noGrp="1"/>
          </p:cNvSpPr>
          <p:nvPr>
            <p:ph idx="1"/>
          </p:nvPr>
        </p:nvSpPr>
        <p:spPr>
          <a:xfrm>
            <a:off x="457200" y="836712"/>
            <a:ext cx="7467600" cy="5289451"/>
          </a:xfrm>
        </p:spPr>
        <p:txBody>
          <a:bodyPr>
            <a:normAutofit fontScale="85000" lnSpcReduction="20000"/>
          </a:bodyPr>
          <a:lstStyle/>
          <a:p>
            <a:r>
              <a:rPr lang="ru-RU" dirty="0"/>
              <a:t>Акционеры закрытого общества пользуются преимущественным правом приобретения акций, продаваемых другими акционерами этого общества, по цене предложения третьему лицу пропорционально количеству акций, принадлежащих каждому из них, если уставом общества не предусмотрен иной порядок осуществления данного права.</a:t>
            </a:r>
          </a:p>
          <a:p>
            <a:r>
              <a:rPr lang="ru-RU" dirty="0"/>
              <a:t> Уставом закрытого общества может быть предусмотрено преимущественное право приобретения обществом акций, продаваемых его акционерами, если акционеры не использовали свое преимущественное право приобретения акции. </a:t>
            </a:r>
          </a:p>
          <a:p>
            <a:endParaRPr lang="ru-RU" dirty="0"/>
          </a:p>
        </p:txBody>
      </p:sp>
    </p:spTree>
    <p:extLst>
      <p:ext uri="{BB962C8B-B14F-4D97-AF65-F5344CB8AC3E}">
        <p14:creationId xmlns:p14="http://schemas.microsoft.com/office/powerpoint/2010/main" val="1070687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Открытое акционерное общество</a:t>
            </a:r>
          </a:p>
        </p:txBody>
      </p:sp>
      <p:sp>
        <p:nvSpPr>
          <p:cNvPr id="3" name="Объект 2"/>
          <p:cNvSpPr>
            <a:spLocks noGrp="1"/>
          </p:cNvSpPr>
          <p:nvPr>
            <p:ph idx="1"/>
          </p:nvPr>
        </p:nvSpPr>
        <p:spPr/>
        <p:txBody>
          <a:bodyPr>
            <a:normAutofit fontScale="77500" lnSpcReduction="20000"/>
          </a:bodyPr>
          <a:lstStyle/>
          <a:p>
            <a:r>
              <a:rPr lang="ru-RU" dirty="0"/>
              <a:t>Открытое акционерное общество – это акционерное общество, участники которого могут свободно продавать и покупать акции общества. Оно может проводить открытую подписку на эмитируемые им акции. ОАО обязано ежегодно публиковать для всеобщего сведения:</a:t>
            </a:r>
          </a:p>
          <a:p>
            <a:pPr lvl="0"/>
            <a:r>
              <a:rPr lang="ru-RU" dirty="0"/>
              <a:t>годовой отчет;</a:t>
            </a:r>
          </a:p>
          <a:p>
            <a:pPr lvl="0"/>
            <a:r>
              <a:rPr lang="ru-RU" dirty="0"/>
              <a:t>бухгалтерский баланс;</a:t>
            </a:r>
          </a:p>
          <a:p>
            <a:pPr lvl="0"/>
            <a:r>
              <a:rPr lang="ru-RU" dirty="0"/>
              <a:t>счет прибылей и убытков;</a:t>
            </a:r>
          </a:p>
          <a:p>
            <a:r>
              <a:rPr lang="ru-RU" dirty="0"/>
              <a:t>а также ежегодно привлекать профессионального аудитора для проверки и подтверждения годовой финансовой отчетности.</a:t>
            </a:r>
          </a:p>
          <a:p>
            <a:r>
              <a:rPr lang="ru-RU" dirty="0"/>
              <a:t>Высший орган управления в АО – общее собрание акционеров.</a:t>
            </a:r>
          </a:p>
        </p:txBody>
      </p:sp>
    </p:spTree>
    <p:extLst>
      <p:ext uri="{BB962C8B-B14F-4D97-AF65-F5344CB8AC3E}">
        <p14:creationId xmlns:p14="http://schemas.microsoft.com/office/powerpoint/2010/main" val="1775023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Публичное АО</a:t>
            </a:r>
          </a:p>
        </p:txBody>
      </p:sp>
      <p:sp>
        <p:nvSpPr>
          <p:cNvPr id="3" name="Объект 2"/>
          <p:cNvSpPr>
            <a:spLocks noGrp="1"/>
          </p:cNvSpPr>
          <p:nvPr>
            <p:ph idx="1"/>
          </p:nvPr>
        </p:nvSpPr>
        <p:spPr>
          <a:xfrm>
            <a:off x="457200" y="980728"/>
            <a:ext cx="7467600" cy="5145435"/>
          </a:xfrm>
        </p:spPr>
        <p:txBody>
          <a:bodyPr>
            <a:normAutofit fontScale="85000" lnSpcReduction="20000"/>
          </a:bodyPr>
          <a:lstStyle/>
          <a:p>
            <a:r>
              <a:rPr lang="ru-RU" dirty="0"/>
              <a:t>.Открытое общество вправе проводить открытую подписку на выпускаемые им акции и осуществлять их свободную продажу с учетом требований настоящего Федерального закона и иных правовых актов Российской Федерации.</a:t>
            </a:r>
          </a:p>
          <a:p>
            <a:r>
              <a:rPr lang="ru-RU" dirty="0"/>
              <a:t> Открытое общество вправе проводить закрытую подписку на выпускаемые им акции, за исключением случаев, когда возможность проведения закрытой подписки ограничена уставом общества или требованиями правовых актов Российской Федерации. </a:t>
            </a:r>
          </a:p>
          <a:p>
            <a:r>
              <a:rPr lang="ru-RU" dirty="0"/>
              <a:t>Число акционеров открытого общества не ограничено. </a:t>
            </a:r>
          </a:p>
          <a:p>
            <a:endParaRPr lang="ru-RU" dirty="0"/>
          </a:p>
        </p:txBody>
      </p:sp>
    </p:spTree>
    <p:extLst>
      <p:ext uri="{BB962C8B-B14F-4D97-AF65-F5344CB8AC3E}">
        <p14:creationId xmlns:p14="http://schemas.microsoft.com/office/powerpoint/2010/main" val="637868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u="sng" dirty="0">
                <a:hlinkClick r:id="rId2"/>
              </a:rPr>
              <a:t>Минимальный уставный капитал общества</a:t>
            </a:r>
            <a:br>
              <a:rPr lang="ru-RU" dirty="0"/>
            </a:br>
            <a:endParaRPr lang="ru-RU" dirty="0"/>
          </a:p>
        </p:txBody>
      </p:sp>
      <p:sp>
        <p:nvSpPr>
          <p:cNvPr id="3" name="Объект 2"/>
          <p:cNvSpPr>
            <a:spLocks noGrp="1"/>
          </p:cNvSpPr>
          <p:nvPr>
            <p:ph idx="1"/>
          </p:nvPr>
        </p:nvSpPr>
        <p:spPr/>
        <p:txBody>
          <a:bodyPr>
            <a:normAutofit fontScale="92500" lnSpcReduction="10000"/>
          </a:bodyPr>
          <a:lstStyle/>
          <a:p>
            <a:r>
              <a:rPr lang="ru-RU" dirty="0"/>
              <a:t>Минимальный уставный капитал открытого общества должен составлять не менее тысячекратной суммы минимального размера оплаты труда, установленного федеральным законом на дату регистрации общества,</a:t>
            </a:r>
          </a:p>
          <a:p>
            <a:r>
              <a:rPr lang="ru-RU" dirty="0"/>
              <a:t> а закрытого общества - не менее стократной суммы минимального размера оплаты труда, установленного федеральным законом на дату государственной регистрации общества. </a:t>
            </a:r>
          </a:p>
          <a:p>
            <a:endParaRPr lang="ru-RU" dirty="0"/>
          </a:p>
        </p:txBody>
      </p:sp>
    </p:spTree>
    <p:extLst>
      <p:ext uri="{BB962C8B-B14F-4D97-AF65-F5344CB8AC3E}">
        <p14:creationId xmlns:p14="http://schemas.microsoft.com/office/powerpoint/2010/main" val="3692648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7467600" cy="5577483"/>
          </a:xfrm>
        </p:spPr>
        <p:txBody>
          <a:bodyPr>
            <a:normAutofit fontScale="85000" lnSpcReduction="20000"/>
          </a:bodyPr>
          <a:lstStyle/>
          <a:p>
            <a:r>
              <a:rPr lang="ru-RU" dirty="0"/>
              <a:t>Уставный капитал общества составляется из номинальной стоимости акций общества, приобретенных акционерами. </a:t>
            </a:r>
          </a:p>
          <a:p>
            <a:r>
              <a:rPr lang="ru-RU" dirty="0"/>
              <a:t>Номинальная стоимость всех обыкновенных акций общества должна быть одинаковой. </a:t>
            </a:r>
          </a:p>
          <a:p>
            <a:r>
              <a:rPr lang="ru-RU" dirty="0"/>
              <a:t>Уставный капитал общества определяет минимальный размер имущества общества, гарантирующего интересы его кредиторов. </a:t>
            </a:r>
          </a:p>
          <a:p>
            <a:r>
              <a:rPr lang="ru-RU" dirty="0"/>
              <a:t> Общество размещает обыкновенные акции и вправе размещать один или несколько типов привилегированных акций. Номинальная стоимость размещенных привилегированных акций не должна превышать 25 процентов от уставного капитала общества. </a:t>
            </a:r>
          </a:p>
          <a:p>
            <a:endParaRPr lang="ru-RU" dirty="0"/>
          </a:p>
        </p:txBody>
      </p:sp>
    </p:spTree>
    <p:extLst>
      <p:ext uri="{BB962C8B-B14F-4D97-AF65-F5344CB8AC3E}">
        <p14:creationId xmlns:p14="http://schemas.microsoft.com/office/powerpoint/2010/main" val="25499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normAutofit fontScale="90000"/>
          </a:bodyPr>
          <a:lstStyle/>
          <a:p>
            <a:r>
              <a:rPr lang="ru-RU" dirty="0"/>
              <a:t>Предприниматели</a:t>
            </a:r>
            <a:endParaRPr lang="en-US" dirty="0"/>
          </a:p>
        </p:txBody>
      </p:sp>
      <p:sp>
        <p:nvSpPr>
          <p:cNvPr id="3" name="Объект 2"/>
          <p:cNvSpPr>
            <a:spLocks noGrp="1"/>
          </p:cNvSpPr>
          <p:nvPr>
            <p:ph idx="1"/>
          </p:nvPr>
        </p:nvSpPr>
        <p:spPr>
          <a:xfrm>
            <a:off x="107504" y="908720"/>
            <a:ext cx="8784976" cy="5217443"/>
          </a:xfrm>
        </p:spPr>
        <p:txBody>
          <a:bodyPr>
            <a:noAutofit/>
          </a:bodyPr>
          <a:lstStyle/>
          <a:p>
            <a:r>
              <a:rPr lang="ru-RU" sz="2800" dirty="0"/>
              <a:t>Предприниматели, согласно определению </a:t>
            </a:r>
          </a:p>
          <a:p>
            <a:pPr marL="36576" indent="0">
              <a:buNone/>
            </a:pPr>
            <a:r>
              <a:rPr lang="ru-RU" sz="2800" dirty="0"/>
              <a:t>Й. </a:t>
            </a:r>
            <a:r>
              <a:rPr lang="ru-RU" sz="2800" dirty="0" err="1"/>
              <a:t>Шумпетера</a:t>
            </a:r>
            <a:r>
              <a:rPr lang="ru-RU" sz="2800" dirty="0"/>
              <a:t>, – это хозяйственные субъекты, функцией которых является осуществление новых комбинаций и которые выступают как </a:t>
            </a:r>
            <a:r>
              <a:rPr lang="ru-RU" sz="2800" i="1" dirty="0"/>
              <a:t>активные субъекты предприятия</a:t>
            </a:r>
            <a:r>
              <a:rPr lang="ru-RU" sz="2800" dirty="0"/>
              <a:t>. </a:t>
            </a:r>
          </a:p>
          <a:p>
            <a:r>
              <a:rPr lang="ru-RU" sz="2400" dirty="0"/>
              <a:t>При этом </a:t>
            </a:r>
            <a:r>
              <a:rPr lang="ru-RU" sz="2400" dirty="0" err="1"/>
              <a:t>Шумпетер</a:t>
            </a:r>
            <a:r>
              <a:rPr lang="ru-RU" sz="2400" dirty="0"/>
              <a:t> полагает,  что  к предпринимателям следует относить всех, кто выполняет названную функцию, в том числе работников организации, а также и тех, кто реализует инновационную функцию импульсивно, эпизодически: экономистов, финансистов, юристов, консультантов и пр.</a:t>
            </a:r>
            <a:endParaRPr lang="en-US" sz="2400" dirty="0"/>
          </a:p>
        </p:txBody>
      </p:sp>
    </p:spTree>
    <p:extLst>
      <p:ext uri="{BB962C8B-B14F-4D97-AF65-F5344CB8AC3E}">
        <p14:creationId xmlns:p14="http://schemas.microsoft.com/office/powerpoint/2010/main" val="7667143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Права владельцев обыкновенных акций</a:t>
            </a:r>
          </a:p>
        </p:txBody>
      </p:sp>
      <p:sp>
        <p:nvSpPr>
          <p:cNvPr id="3" name="Объект 2"/>
          <p:cNvSpPr>
            <a:spLocks noGrp="1"/>
          </p:cNvSpPr>
          <p:nvPr>
            <p:ph idx="1"/>
          </p:nvPr>
        </p:nvSpPr>
        <p:spPr>
          <a:xfrm>
            <a:off x="457200" y="1600200"/>
            <a:ext cx="8363272" cy="4525963"/>
          </a:xfrm>
        </p:spPr>
        <p:txBody>
          <a:bodyPr>
            <a:normAutofit/>
          </a:bodyPr>
          <a:lstStyle/>
          <a:p>
            <a:pPr marL="36576" indent="0">
              <a:buNone/>
            </a:pPr>
            <a:r>
              <a:rPr lang="ru-RU" dirty="0"/>
              <a:t>Права акционеров — владельцев обыкновенных акций</a:t>
            </a:r>
            <a:r>
              <a:rPr lang="ru-RU" baseline="30000" dirty="0">
                <a:hlinkClick r:id="rId2"/>
              </a:rPr>
              <a:t>[9]</a:t>
            </a:r>
            <a:r>
              <a:rPr lang="ru-RU" dirty="0"/>
              <a:t>:</a:t>
            </a:r>
          </a:p>
          <a:p>
            <a:r>
              <a:rPr lang="ru-RU" dirty="0"/>
              <a:t>участвовать в общем собрании акционеров с правом голоса по всем вопросам его компетенции в порядке, установленном Законом;</a:t>
            </a:r>
          </a:p>
          <a:p>
            <a:r>
              <a:rPr lang="ru-RU" dirty="0"/>
              <a:t>право на получение дивидендов;</a:t>
            </a:r>
          </a:p>
          <a:p>
            <a:r>
              <a:rPr lang="ru-RU" dirty="0"/>
              <a:t>в случае ликвидации общества — право на получение части его имущества.</a:t>
            </a:r>
          </a:p>
          <a:p>
            <a:endParaRPr lang="ru-RU" dirty="0"/>
          </a:p>
        </p:txBody>
      </p:sp>
    </p:spTree>
    <p:extLst>
      <p:ext uri="{BB962C8B-B14F-4D97-AF65-F5344CB8AC3E}">
        <p14:creationId xmlns:p14="http://schemas.microsoft.com/office/powerpoint/2010/main" val="32036306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7F254-A9A9-44DA-9D91-F51C0BE23B0D}"/>
              </a:ext>
            </a:extLst>
          </p:cNvPr>
          <p:cNvSpPr>
            <a:spLocks noGrp="1"/>
          </p:cNvSpPr>
          <p:nvPr>
            <p:ph type="title"/>
          </p:nvPr>
        </p:nvSpPr>
        <p:spPr/>
        <p:txBody>
          <a:bodyPr>
            <a:noAutofit/>
          </a:bodyPr>
          <a:lstStyle/>
          <a:p>
            <a:r>
              <a:rPr lang="ru-RU" sz="3600" dirty="0"/>
              <a:t>Права акционеров — владельцев привилегированных акций</a:t>
            </a:r>
          </a:p>
        </p:txBody>
      </p:sp>
      <p:sp>
        <p:nvSpPr>
          <p:cNvPr id="3" name="Объект 2">
            <a:extLst>
              <a:ext uri="{FF2B5EF4-FFF2-40B4-BE49-F238E27FC236}">
                <a16:creationId xmlns:a16="http://schemas.microsoft.com/office/drawing/2014/main" id="{58021ED7-8EDE-44B1-928E-EFDF85FACF35}"/>
              </a:ext>
            </a:extLst>
          </p:cNvPr>
          <p:cNvSpPr>
            <a:spLocks noGrp="1"/>
          </p:cNvSpPr>
          <p:nvPr>
            <p:ph idx="1"/>
          </p:nvPr>
        </p:nvSpPr>
        <p:spPr>
          <a:xfrm>
            <a:off x="457200" y="1600200"/>
            <a:ext cx="8363272" cy="4525963"/>
          </a:xfrm>
        </p:spPr>
        <p:txBody>
          <a:bodyPr>
            <a:normAutofit fontScale="92500" lnSpcReduction="20000"/>
          </a:bodyPr>
          <a:lstStyle/>
          <a:p>
            <a:r>
              <a:rPr lang="ru-RU" dirty="0"/>
              <a:t>право на получение дивидендов;</a:t>
            </a:r>
          </a:p>
          <a:p>
            <a:r>
              <a:rPr lang="ru-RU" dirty="0"/>
              <a:t>если предусмотрено уставом общества — право на получение части имущества общества в случае его ликвидации;</a:t>
            </a:r>
          </a:p>
          <a:p>
            <a:r>
              <a:rPr lang="ru-RU" dirty="0"/>
              <a:t>если предусмотрено уставом общества право требовать конвертации привилегированных акций в обыкновенные акции или привилегированные акции иных типов;</a:t>
            </a:r>
          </a:p>
          <a:p>
            <a:r>
              <a:rPr lang="ru-RU" dirty="0"/>
              <a:t>право участия в общем собрании акционеров с правом голоса при решении вопросов о реорганизации и ликвидации общества.</a:t>
            </a:r>
          </a:p>
          <a:p>
            <a:endParaRPr lang="ru-RU" dirty="0"/>
          </a:p>
        </p:txBody>
      </p:sp>
    </p:spTree>
    <p:extLst>
      <p:ext uri="{BB962C8B-B14F-4D97-AF65-F5344CB8AC3E}">
        <p14:creationId xmlns:p14="http://schemas.microsoft.com/office/powerpoint/2010/main" val="3400647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 </a:t>
            </a:r>
            <a:r>
              <a:rPr lang="ru-RU" sz="4000" dirty="0"/>
              <a:t>Права владельцев привилегированных акций</a:t>
            </a:r>
          </a:p>
        </p:txBody>
      </p:sp>
      <p:sp>
        <p:nvSpPr>
          <p:cNvPr id="3" name="Объект 2"/>
          <p:cNvSpPr>
            <a:spLocks noGrp="1"/>
          </p:cNvSpPr>
          <p:nvPr>
            <p:ph idx="1"/>
          </p:nvPr>
        </p:nvSpPr>
        <p:spPr>
          <a:xfrm>
            <a:off x="457200" y="1600200"/>
            <a:ext cx="8363272" cy="4525963"/>
          </a:xfrm>
        </p:spPr>
        <p:txBody>
          <a:bodyPr>
            <a:normAutofit fontScale="85000" lnSpcReduction="20000"/>
          </a:bodyPr>
          <a:lstStyle/>
          <a:p>
            <a:r>
              <a:rPr lang="ru-RU" dirty="0"/>
              <a:t>Акционеры - владельцы привилегированных акций общества </a:t>
            </a:r>
            <a:r>
              <a:rPr lang="ru-RU" b="1" u="sng" dirty="0"/>
              <a:t>не имеют права голоса </a:t>
            </a:r>
            <a:r>
              <a:rPr lang="ru-RU" dirty="0"/>
              <a:t>на общем собрании акционеров, если иное не установлено настоящим Федеральным законом. </a:t>
            </a:r>
          </a:p>
          <a:p>
            <a:r>
              <a:rPr lang="ru-RU" dirty="0"/>
              <a:t>В уставе общества должны быть определены размер дивиденда и (или) стоимость, выплачиваемая при ликвидации общества (ликвидационная стоимость) по привилегированным акциям каждого типа. Размер дивиденда и ликвидационная стоимость определяются в твердой денежной сумме или в процентах к номинальной стоимости привилегированных акций. </a:t>
            </a:r>
          </a:p>
        </p:txBody>
      </p:sp>
    </p:spTree>
    <p:extLst>
      <p:ext uri="{BB962C8B-B14F-4D97-AF65-F5344CB8AC3E}">
        <p14:creationId xmlns:p14="http://schemas.microsoft.com/office/powerpoint/2010/main" val="3007221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141DE0-065D-48CD-99B3-1FD21524DAE7}"/>
              </a:ext>
            </a:extLst>
          </p:cNvPr>
          <p:cNvSpPr>
            <a:spLocks noGrp="1"/>
          </p:cNvSpPr>
          <p:nvPr>
            <p:ph idx="1"/>
          </p:nvPr>
        </p:nvSpPr>
        <p:spPr>
          <a:xfrm>
            <a:off x="107504" y="476672"/>
            <a:ext cx="8712968" cy="5649491"/>
          </a:xfrm>
        </p:spPr>
        <p:txBody>
          <a:bodyPr>
            <a:normAutofit fontScale="77500" lnSpcReduction="20000"/>
          </a:bodyPr>
          <a:lstStyle/>
          <a:p>
            <a:r>
              <a:rPr lang="ru-RU" dirty="0"/>
              <a:t>Высшим </a:t>
            </a:r>
            <a:r>
              <a:rPr lang="ru-RU" dirty="0">
                <a:hlinkClick r:id="rId2" tooltip="Орган управления"/>
              </a:rPr>
              <a:t>органом управления</a:t>
            </a:r>
            <a:r>
              <a:rPr lang="ru-RU" dirty="0"/>
              <a:t> публичного акционерного общества является </a:t>
            </a:r>
            <a:r>
              <a:rPr lang="ru-RU" dirty="0">
                <a:hlinkClick r:id="rId3" tooltip="Общее собрание акционеров"/>
              </a:rPr>
              <a:t>общее собрание акционеров</a:t>
            </a:r>
            <a:r>
              <a:rPr lang="ru-RU" dirty="0"/>
              <a:t>.</a:t>
            </a:r>
          </a:p>
          <a:p>
            <a:r>
              <a:rPr lang="ru-RU" dirty="0"/>
              <a:t> Общее собрание акционеров не вправе рассматривать и принимать решения по вопросам, не отнесённым к его компетенции Законом. </a:t>
            </a:r>
          </a:p>
          <a:p>
            <a:r>
              <a:rPr lang="ru-RU" dirty="0"/>
              <a:t>Руководство текущей деятельностью общества осуществляется единоличным </a:t>
            </a:r>
            <a:r>
              <a:rPr lang="ru-RU" dirty="0">
                <a:hlinkClick r:id="rId4" tooltip="Исполнительный орган общества"/>
              </a:rPr>
              <a:t>исполнительным органом общества</a:t>
            </a:r>
            <a:r>
              <a:rPr lang="ru-RU" dirty="0"/>
              <a:t> — </a:t>
            </a:r>
            <a:r>
              <a:rPr lang="ru-RU" dirty="0">
                <a:hlinkClick r:id="rId5" tooltip="Директор"/>
              </a:rPr>
              <a:t>директором</a:t>
            </a:r>
            <a:r>
              <a:rPr lang="ru-RU" dirty="0"/>
              <a:t>, </a:t>
            </a:r>
            <a:r>
              <a:rPr lang="ru-RU" dirty="0">
                <a:hlinkClick r:id="rId6" tooltip="Генеральный директор"/>
              </a:rPr>
              <a:t>генеральным директором</a:t>
            </a:r>
            <a:r>
              <a:rPr lang="ru-RU" dirty="0"/>
              <a:t>, или коллегиальным исполнительным органом общества (правлением, дирекцией). Исполнительные органы подотчётны совету директоров (наблюдательному совету) общества и общему собранию акционеров</a:t>
            </a:r>
            <a:r>
              <a:rPr lang="ru-RU" baseline="30000" dirty="0">
                <a:hlinkClick r:id="rId7"/>
              </a:rPr>
              <a:t>[5]</a:t>
            </a:r>
            <a:r>
              <a:rPr lang="ru-RU" dirty="0"/>
              <a:t>.</a:t>
            </a:r>
          </a:p>
          <a:p>
            <a:r>
              <a:rPr lang="ru-RU" dirty="0"/>
              <a:t>Совет директоров (наблюдательный совет) общества и исполнительный орган общества. </a:t>
            </a:r>
            <a:r>
              <a:rPr lang="ru-RU" dirty="0">
                <a:hlinkClick r:id="rId8" tooltip="Совет директоров"/>
              </a:rPr>
              <a:t>Совет директоров</a:t>
            </a:r>
            <a:r>
              <a:rPr lang="ru-RU" dirty="0"/>
              <a:t> публичного акционерного общества осуществляет общее руководство деятельностью общества, за исключением решения вопросов, отнесённых к компетенции общего собрания акционеров</a:t>
            </a:r>
            <a:r>
              <a:rPr lang="ru-RU" baseline="30000" dirty="0">
                <a:hlinkClick r:id="rId9"/>
              </a:rPr>
              <a:t>[6]</a:t>
            </a:r>
            <a:r>
              <a:rPr lang="ru-RU" dirty="0"/>
              <a:t>.</a:t>
            </a:r>
          </a:p>
          <a:p>
            <a:endParaRPr lang="ru-RU" dirty="0"/>
          </a:p>
        </p:txBody>
      </p:sp>
    </p:spTree>
    <p:extLst>
      <p:ext uri="{BB962C8B-B14F-4D97-AF65-F5344CB8AC3E}">
        <p14:creationId xmlns:p14="http://schemas.microsoft.com/office/powerpoint/2010/main" val="3379811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961330-7E18-4DA4-96EA-C07BFCAC1427}"/>
              </a:ext>
            </a:extLst>
          </p:cNvPr>
          <p:cNvSpPr>
            <a:spLocks noGrp="1"/>
          </p:cNvSpPr>
          <p:nvPr>
            <p:ph idx="1"/>
          </p:nvPr>
        </p:nvSpPr>
        <p:spPr>
          <a:xfrm>
            <a:off x="457200" y="260648"/>
            <a:ext cx="8435280" cy="5865515"/>
          </a:xfrm>
        </p:spPr>
        <p:txBody>
          <a:bodyPr>
            <a:normAutofit fontScale="77500" lnSpcReduction="20000"/>
          </a:bodyPr>
          <a:lstStyle/>
          <a:p>
            <a:r>
              <a:rPr lang="ru-RU" dirty="0"/>
              <a:t>Для осуществления контроля за финансово-хозяйственной деятельностью общества </a:t>
            </a:r>
            <a:r>
              <a:rPr lang="ru-RU" dirty="0">
                <a:hlinkClick r:id="rId2" tooltip="Общее собрание акционеров"/>
              </a:rPr>
              <a:t>общим собранием акционеров</a:t>
            </a:r>
            <a:r>
              <a:rPr lang="ru-RU" dirty="0"/>
              <a:t> избирается </a:t>
            </a:r>
            <a:r>
              <a:rPr lang="ru-RU" dirty="0">
                <a:hlinkClick r:id="rId3" tooltip="Ревизионная комиссия"/>
              </a:rPr>
              <a:t>ревизионная комиссия (ревизор)</a:t>
            </a:r>
            <a:r>
              <a:rPr lang="ru-RU" dirty="0"/>
              <a:t> общества</a:t>
            </a:r>
          </a:p>
          <a:p>
            <a:endParaRPr lang="ru-RU" dirty="0"/>
          </a:p>
          <a:p>
            <a:r>
              <a:rPr lang="ru-RU" dirty="0"/>
              <a:t>Общество обязано ежегодно проводить годовое общее собрание акционеров. Годовое общее собрание акционеров проводится в сроки, устанавливаемые уставом общества, но не ранее чем через два месяца и не позднее чем через шесть месяцев после окончания </a:t>
            </a:r>
            <a:r>
              <a:rPr lang="ru-RU" dirty="0">
                <a:hlinkClick r:id="rId4" tooltip="Финансовый год"/>
              </a:rPr>
              <a:t>финансового года</a:t>
            </a:r>
            <a:r>
              <a:rPr lang="ru-RU" baseline="30000" dirty="0">
                <a:hlinkClick r:id="rId5"/>
              </a:rPr>
              <a:t>[4]</a:t>
            </a:r>
            <a:r>
              <a:rPr lang="ru-RU" dirty="0"/>
              <a:t>. На годовом общем собрании акционеров должны решаться такие вопросы, как избрание </a:t>
            </a:r>
            <a:r>
              <a:rPr lang="ru-RU" dirty="0">
                <a:hlinkClick r:id="rId6" tooltip="Совет директоров"/>
              </a:rPr>
              <a:t>совета директоров</a:t>
            </a:r>
            <a:r>
              <a:rPr lang="ru-RU" dirty="0"/>
              <a:t>, утверждение </a:t>
            </a:r>
            <a:r>
              <a:rPr lang="ru-RU" dirty="0">
                <a:hlinkClick r:id="rId3" tooltip="Ревизионная комиссия"/>
              </a:rPr>
              <a:t>ревизионной комиссии</a:t>
            </a:r>
            <a:r>
              <a:rPr lang="ru-RU" dirty="0"/>
              <a:t> (ревизора) и </a:t>
            </a:r>
            <a:r>
              <a:rPr lang="ru-RU" dirty="0">
                <a:hlinkClick r:id="rId7" tooltip="Аудитор"/>
              </a:rPr>
              <a:t>аудитора</a:t>
            </a:r>
            <a:r>
              <a:rPr lang="ru-RU" dirty="0"/>
              <a:t>, утверждение </a:t>
            </a:r>
            <a:r>
              <a:rPr lang="ru-RU" dirty="0">
                <a:hlinkClick r:id="rId8" tooltip="Годовой отчёт"/>
              </a:rPr>
              <a:t>годовых отчётов</a:t>
            </a:r>
            <a:r>
              <a:rPr lang="ru-RU" dirty="0"/>
              <a:t>, годовой бухгалтерской отчётности, распределение </a:t>
            </a:r>
            <a:r>
              <a:rPr lang="ru-RU" dirty="0">
                <a:hlinkClick r:id="rId9" tooltip="Прибыль"/>
              </a:rPr>
              <a:t>прибыли</a:t>
            </a:r>
            <a:r>
              <a:rPr lang="ru-RU" dirty="0"/>
              <a:t>, вопросы выплаты </a:t>
            </a:r>
            <a:r>
              <a:rPr lang="ru-RU" dirty="0">
                <a:hlinkClick r:id="rId10" tooltip="Дивиденд"/>
              </a:rPr>
              <a:t>дивидендов</a:t>
            </a:r>
            <a:r>
              <a:rPr lang="ru-RU" dirty="0"/>
              <a:t>.</a:t>
            </a:r>
          </a:p>
        </p:txBody>
      </p:sp>
    </p:spTree>
    <p:extLst>
      <p:ext uri="{BB962C8B-B14F-4D97-AF65-F5344CB8AC3E}">
        <p14:creationId xmlns:p14="http://schemas.microsoft.com/office/powerpoint/2010/main" val="2691471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088C83-BDFD-4922-85ED-654F0F9BA616}"/>
              </a:ext>
            </a:extLst>
          </p:cNvPr>
          <p:cNvSpPr>
            <a:spLocks noGrp="1"/>
          </p:cNvSpPr>
          <p:nvPr>
            <p:ph idx="1"/>
          </p:nvPr>
        </p:nvSpPr>
        <p:spPr>
          <a:xfrm>
            <a:off x="179512" y="332656"/>
            <a:ext cx="8712968" cy="5793507"/>
          </a:xfrm>
        </p:spPr>
        <p:txBody>
          <a:bodyPr>
            <a:normAutofit fontScale="92500" lnSpcReduction="20000"/>
          </a:bodyPr>
          <a:lstStyle/>
          <a:p>
            <a:r>
              <a:rPr lang="ru-RU" dirty="0"/>
              <a:t>Общество несет ответственность по своим обязательствам всем принадлежащим ему </a:t>
            </a:r>
            <a:r>
              <a:rPr lang="ru-RU" dirty="0">
                <a:hlinkClick r:id="rId2" tooltip="Имущество"/>
              </a:rPr>
              <a:t>имуществом</a:t>
            </a:r>
            <a:r>
              <a:rPr lang="ru-RU" dirty="0"/>
              <a:t>. </a:t>
            </a:r>
          </a:p>
          <a:p>
            <a:r>
              <a:rPr lang="ru-RU" dirty="0"/>
              <a:t>Общество не отвечает по </a:t>
            </a:r>
            <a:r>
              <a:rPr lang="ru-RU" dirty="0">
                <a:hlinkClick r:id="rId3" tooltip="Обязательства"/>
              </a:rPr>
              <a:t>обязательствам</a:t>
            </a:r>
            <a:r>
              <a:rPr lang="ru-RU" dirty="0"/>
              <a:t> своих акционеров. </a:t>
            </a:r>
          </a:p>
          <a:p>
            <a:r>
              <a:rPr lang="ru-RU" dirty="0"/>
              <a:t>Если </a:t>
            </a:r>
            <a:r>
              <a:rPr lang="ru-RU" dirty="0">
                <a:hlinkClick r:id="rId4" tooltip="Несостоятельность"/>
              </a:rPr>
              <a:t>несостоятельность (банкротство)</a:t>
            </a:r>
            <a:r>
              <a:rPr lang="ru-RU" dirty="0"/>
              <a:t> общества вызвана действиями (бездействием) его акционеров или других лиц, которые имеют право давать обязательные для общества указания либо иным образом имеют возможность определять его действия, то на указанных участников или других лиц в случае недостаточности имущества общества может быть возложена субсидиарная ответственность по его обязательствам</a:t>
            </a:r>
            <a:r>
              <a:rPr lang="ru-RU" baseline="30000" dirty="0">
                <a:hlinkClick r:id="rId5"/>
              </a:rPr>
              <a:t>[8</a:t>
            </a:r>
            <a:endParaRPr lang="ru-RU" dirty="0"/>
          </a:p>
        </p:txBody>
      </p:sp>
    </p:spTree>
    <p:extLst>
      <p:ext uri="{BB962C8B-B14F-4D97-AF65-F5344CB8AC3E}">
        <p14:creationId xmlns:p14="http://schemas.microsoft.com/office/powerpoint/2010/main" val="246482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itchFamily="18" charset="0"/>
              </a:rPr>
              <a:t>Производственный кооператив</a:t>
            </a:r>
            <a:endParaRPr lang="ru-RU" dirty="0"/>
          </a:p>
        </p:txBody>
      </p:sp>
      <p:sp>
        <p:nvSpPr>
          <p:cNvPr id="3" name="Объект 2"/>
          <p:cNvSpPr>
            <a:spLocks noGrp="1"/>
          </p:cNvSpPr>
          <p:nvPr>
            <p:ph idx="1"/>
          </p:nvPr>
        </p:nvSpPr>
        <p:spPr/>
        <p:txBody>
          <a:bodyPr>
            <a:normAutofit fontScale="92500" lnSpcReduction="10000"/>
          </a:bodyPr>
          <a:lstStyle/>
          <a:p>
            <a:r>
              <a:rPr lang="ru-RU" dirty="0"/>
              <a:t>Производственным кооперативом (артелью) является добровольное объединение граждан (не менее пяти) и юридических лиц на основе членства, личного трудового участия в производственной (хозяйственной) деятельности и паевых взносов. Прибыль, получаемая кооперативом, распределяется между его членами в соответствии с их трудовым участием в деятельности кооператива.</a:t>
            </a:r>
          </a:p>
          <a:p>
            <a:endParaRPr lang="ru-RU" dirty="0"/>
          </a:p>
        </p:txBody>
      </p:sp>
    </p:spTree>
    <p:extLst>
      <p:ext uri="{BB962C8B-B14F-4D97-AF65-F5344CB8AC3E}">
        <p14:creationId xmlns:p14="http://schemas.microsoft.com/office/powerpoint/2010/main" val="3745288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 Производственный  кооператив</a:t>
            </a:r>
          </a:p>
        </p:txBody>
      </p:sp>
      <p:sp>
        <p:nvSpPr>
          <p:cNvPr id="3" name="Объект 2"/>
          <p:cNvSpPr>
            <a:spLocks noGrp="1"/>
          </p:cNvSpPr>
          <p:nvPr>
            <p:ph idx="1"/>
          </p:nvPr>
        </p:nvSpPr>
        <p:spPr>
          <a:xfrm>
            <a:off x="457200" y="1600200"/>
            <a:ext cx="8075240" cy="4781128"/>
          </a:xfrm>
        </p:spPr>
        <p:txBody>
          <a:bodyPr>
            <a:normAutofit fontScale="92500" lnSpcReduction="10000"/>
          </a:bodyPr>
          <a:lstStyle/>
          <a:p>
            <a:r>
              <a:rPr lang="ru-RU" dirty="0"/>
              <a:t>В современной деловой практике кооперативы по обороту занимают относительно небольшой удельный вес, хотя они распространены во многих странах. </a:t>
            </a:r>
          </a:p>
          <a:p>
            <a:r>
              <a:rPr lang="ru-RU" dirty="0"/>
              <a:t>В России кооперативы получили распространение прежде всего в производственной деятельности, в сфере услуг и торгово-посреднической области.</a:t>
            </a:r>
          </a:p>
          <a:p>
            <a:pPr marL="448056" lvl="1" indent="0">
              <a:buNone/>
            </a:pPr>
            <a:r>
              <a:rPr lang="ru-RU" dirty="0"/>
              <a:t> Типичным примером могут служить дачные и жилищные кооперативы. </a:t>
            </a:r>
          </a:p>
          <a:p>
            <a:endParaRPr lang="ru-RU" dirty="0"/>
          </a:p>
        </p:txBody>
      </p:sp>
    </p:spTree>
    <p:extLst>
      <p:ext uri="{BB962C8B-B14F-4D97-AF65-F5344CB8AC3E}">
        <p14:creationId xmlns:p14="http://schemas.microsoft.com/office/powerpoint/2010/main" val="4061295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Производственный  кооператив</a:t>
            </a:r>
          </a:p>
        </p:txBody>
      </p:sp>
      <p:sp>
        <p:nvSpPr>
          <p:cNvPr id="3" name="Объект 2"/>
          <p:cNvSpPr>
            <a:spLocks noGrp="1"/>
          </p:cNvSpPr>
          <p:nvPr>
            <p:ph idx="1"/>
          </p:nvPr>
        </p:nvSpPr>
        <p:spPr/>
        <p:txBody>
          <a:bodyPr>
            <a:normAutofit fontScale="92500" lnSpcReduction="20000"/>
          </a:bodyPr>
          <a:lstStyle/>
          <a:p>
            <a:r>
              <a:rPr lang="ru-RU" dirty="0"/>
              <a:t>Члены производственного кооператива несут субсидиарную ответственность, т.е. не ограниченную размером индивидуального паевого взноса, паевой доли в общей собственности кооператива. </a:t>
            </a:r>
          </a:p>
          <a:p>
            <a:r>
              <a:rPr lang="ru-RU" dirty="0"/>
              <a:t>Прибыль, получаемая кооперативом, распределяется между его членами в соответствии с их трудовым участием. </a:t>
            </a:r>
          </a:p>
          <a:p>
            <a:r>
              <a:rPr lang="ru-RU" dirty="0"/>
              <a:t>Высшим органом управления кооператива является общее собрание его членов.</a:t>
            </a:r>
          </a:p>
        </p:txBody>
      </p:sp>
    </p:spTree>
    <p:extLst>
      <p:ext uri="{BB962C8B-B14F-4D97-AF65-F5344CB8AC3E}">
        <p14:creationId xmlns:p14="http://schemas.microsoft.com/office/powerpoint/2010/main" val="403994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7931224" cy="6120680"/>
          </a:xfrm>
        </p:spPr>
        <p:txBody>
          <a:bodyPr>
            <a:normAutofit/>
          </a:bodyPr>
          <a:lstStyle/>
          <a:p>
            <a:r>
              <a:rPr lang="ru-RU" b="1" dirty="0">
                <a:latin typeface="Times New Roman" pitchFamily="18" charset="0"/>
              </a:rPr>
              <a:t>Государственное    и    муниципальное унитарное предприятие – </a:t>
            </a:r>
          </a:p>
          <a:p>
            <a:pPr marL="0" indent="0">
              <a:buNone/>
            </a:pPr>
            <a:r>
              <a:rPr lang="ru-RU" dirty="0">
                <a:latin typeface="Times New Roman" pitchFamily="18" charset="0"/>
              </a:rPr>
              <a:t>это</a:t>
            </a:r>
            <a:r>
              <a:rPr lang="ru-RU" b="1" dirty="0">
                <a:latin typeface="Times New Roman" pitchFamily="18" charset="0"/>
              </a:rPr>
              <a:t> </a:t>
            </a:r>
            <a:r>
              <a:rPr lang="ru-RU" dirty="0">
                <a:latin typeface="Times New Roman" pitchFamily="18" charset="0"/>
              </a:rPr>
              <a:t>коммерческая организация, не наделенная правом собственности  на  закрепленное за ней собственником имуществом (имущество не делимо).</a:t>
            </a:r>
          </a:p>
          <a:p>
            <a:pPr marL="36576" indent="0">
              <a:buNone/>
            </a:pPr>
            <a:r>
              <a:rPr lang="ru-RU" dirty="0">
                <a:latin typeface="Times New Roman" pitchFamily="18" charset="0"/>
              </a:rPr>
              <a:t>Имущество передается  предприятию</a:t>
            </a:r>
          </a:p>
          <a:p>
            <a:r>
              <a:rPr lang="ru-RU" u="sng" dirty="0">
                <a:latin typeface="Times New Roman" pitchFamily="18" charset="0"/>
              </a:rPr>
              <a:t>на праве хозяйственного ведения </a:t>
            </a:r>
          </a:p>
          <a:p>
            <a:pPr marL="36576" indent="0">
              <a:buNone/>
            </a:pPr>
            <a:r>
              <a:rPr lang="ru-RU" u="sng" dirty="0">
                <a:latin typeface="Times New Roman" pitchFamily="18" charset="0"/>
              </a:rPr>
              <a:t>или </a:t>
            </a:r>
          </a:p>
          <a:p>
            <a:r>
              <a:rPr lang="ru-RU" u="sng" dirty="0">
                <a:latin typeface="Times New Roman" pitchFamily="18" charset="0"/>
              </a:rPr>
              <a:t>оперативного управления (казенное предприятие)</a:t>
            </a:r>
            <a:endParaRPr lang="ru-RU" u="sng" dirty="0"/>
          </a:p>
        </p:txBody>
      </p:sp>
    </p:spTree>
    <p:extLst>
      <p:ext uri="{BB962C8B-B14F-4D97-AF65-F5344CB8AC3E}">
        <p14:creationId xmlns:p14="http://schemas.microsoft.com/office/powerpoint/2010/main" val="261958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Предприниматели</a:t>
            </a:r>
            <a:endParaRPr lang="en-US" dirty="0"/>
          </a:p>
        </p:txBody>
      </p:sp>
      <p:sp>
        <p:nvSpPr>
          <p:cNvPr id="3" name="Объект 2"/>
          <p:cNvSpPr>
            <a:spLocks noGrp="1"/>
          </p:cNvSpPr>
          <p:nvPr>
            <p:ph idx="1"/>
          </p:nvPr>
        </p:nvSpPr>
        <p:spPr>
          <a:xfrm>
            <a:off x="179512" y="1600200"/>
            <a:ext cx="8856984" cy="4525963"/>
          </a:xfrm>
        </p:spPr>
        <p:txBody>
          <a:bodyPr/>
          <a:lstStyle/>
          <a:p>
            <a:pPr lvl="1"/>
            <a:r>
              <a:rPr lang="ru-RU" dirty="0"/>
              <a:t>Особенностью предпринимателей как общественной группы является ее принципиальная немногочисленность. </a:t>
            </a:r>
          </a:p>
          <a:p>
            <a:r>
              <a:rPr lang="ru-RU" dirty="0"/>
              <a:t>Предприниматели – это особый тип склонных к инновационной деятельности людей, которых всегда меньшинство. 	Большинство никогда не является способным к инновационной деятельности.</a:t>
            </a:r>
            <a:endParaRPr lang="en-US" dirty="0"/>
          </a:p>
        </p:txBody>
      </p:sp>
    </p:spTree>
    <p:extLst>
      <p:ext uri="{BB962C8B-B14F-4D97-AF65-F5344CB8AC3E}">
        <p14:creationId xmlns:p14="http://schemas.microsoft.com/office/powerpoint/2010/main" val="3952647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Право хозяйственного ведения</a:t>
            </a:r>
          </a:p>
        </p:txBody>
      </p:sp>
      <p:sp>
        <p:nvSpPr>
          <p:cNvPr id="3" name="Объект 2"/>
          <p:cNvSpPr>
            <a:spLocks noGrp="1"/>
          </p:cNvSpPr>
          <p:nvPr>
            <p:ph idx="1"/>
          </p:nvPr>
        </p:nvSpPr>
        <p:spPr>
          <a:xfrm>
            <a:off x="457200" y="1600200"/>
            <a:ext cx="8147248" cy="4925144"/>
          </a:xfrm>
        </p:spPr>
        <p:txBody>
          <a:bodyPr/>
          <a:lstStyle/>
          <a:p>
            <a:r>
              <a:rPr lang="ru-RU" dirty="0"/>
              <a:t>Право хозяйственного ведения шире права оперативного управления, </a:t>
            </a:r>
          </a:p>
          <a:p>
            <a:pPr marL="36576" indent="0">
              <a:buNone/>
            </a:pPr>
            <a:r>
              <a:rPr lang="ru-RU" dirty="0"/>
              <a:t>то есть предприятие, функционирующее на основе права хозяйственного ведения, имеет большую самостоятельность в управлении.</a:t>
            </a:r>
          </a:p>
          <a:p>
            <a:endParaRPr lang="ru-RU" dirty="0"/>
          </a:p>
        </p:txBody>
      </p:sp>
    </p:spTree>
    <p:extLst>
      <p:ext uri="{BB962C8B-B14F-4D97-AF65-F5344CB8AC3E}">
        <p14:creationId xmlns:p14="http://schemas.microsoft.com/office/powerpoint/2010/main" val="1660626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Унитарные  предприятия</a:t>
            </a:r>
          </a:p>
        </p:txBody>
      </p:sp>
      <p:sp>
        <p:nvSpPr>
          <p:cNvPr id="3" name="Объект 2"/>
          <p:cNvSpPr>
            <a:spLocks noGrp="1"/>
          </p:cNvSpPr>
          <p:nvPr>
            <p:ph idx="1"/>
          </p:nvPr>
        </p:nvSpPr>
        <p:spPr>
          <a:xfrm>
            <a:off x="0" y="1268760"/>
            <a:ext cx="8892480" cy="4525963"/>
          </a:xfrm>
        </p:spPr>
        <p:txBody>
          <a:bodyPr>
            <a:noAutofit/>
          </a:bodyPr>
          <a:lstStyle/>
          <a:p>
            <a:pPr marL="36576" indent="0">
              <a:buNone/>
            </a:pPr>
            <a:r>
              <a:rPr lang="ru-RU" sz="2400" dirty="0">
                <a:latin typeface="Times New Roman" pitchFamily="18" charset="0"/>
                <a:cs typeface="Times New Roman" pitchFamily="18" charset="0"/>
              </a:rPr>
              <a:t>Унитарные предприятия имеют ряд особенностей, отличающих их от других коммерческих организаций:</a:t>
            </a:r>
          </a:p>
          <a:p>
            <a:pPr lvl="0"/>
            <a:r>
              <a:rPr lang="ru-RU" sz="2400" dirty="0">
                <a:latin typeface="Times New Roman" pitchFamily="18" charset="0"/>
                <a:cs typeface="Times New Roman" pitchFamily="18" charset="0"/>
              </a:rPr>
              <a:t>если в форму хозяйствования унитарной организации заложен принцип </a:t>
            </a:r>
            <a:r>
              <a:rPr lang="ru-RU" sz="2400" dirty="0" err="1">
                <a:latin typeface="Times New Roman" pitchFamily="18" charset="0"/>
                <a:cs typeface="Times New Roman" pitchFamily="18" charset="0"/>
              </a:rPr>
              <a:t>унитарности</a:t>
            </a:r>
            <a:r>
              <a:rPr lang="ru-RU" sz="2400" dirty="0">
                <a:latin typeface="Times New Roman" pitchFamily="18" charset="0"/>
                <a:cs typeface="Times New Roman" pitchFamily="18" charset="0"/>
              </a:rPr>
              <a:t> (собственником имущества является государство, а не организация), то в форму хозяйствования других коммерческих организаций — принцип корпоративности;</a:t>
            </a:r>
          </a:p>
          <a:p>
            <a:pPr lvl="0"/>
            <a:r>
              <a:rPr lang="ru-RU" sz="2400" dirty="0">
                <a:latin typeface="Times New Roman" pitchFamily="18" charset="0"/>
                <a:cs typeface="Times New Roman" pitchFamily="18" charset="0"/>
              </a:rPr>
              <a:t>имущество унитарного предприятия является неделимым и ни при каких условиях не может быть распределено по вкладам, долям и паям, в том числе и между работниками предприятия;</a:t>
            </a:r>
          </a:p>
          <a:p>
            <a:pPr lvl="0"/>
            <a:r>
              <a:rPr lang="ru-RU" sz="2400" dirty="0">
                <a:latin typeface="Times New Roman" pitchFamily="18" charset="0"/>
                <a:cs typeface="Times New Roman" pitchFamily="18" charset="0"/>
              </a:rPr>
              <a:t>управление унитарным предприятием осуществляется руководителем, назначенным собственником.</a:t>
            </a:r>
          </a:p>
          <a:p>
            <a:endParaRPr lang="ru-RU" sz="2400" dirty="0">
              <a:latin typeface="Times New Roman" pitchFamily="18" charset="0"/>
              <a:cs typeface="Times New Roman" pitchFamily="18" charset="0"/>
            </a:endParaRPr>
          </a:p>
        </p:txBody>
      </p:sp>
    </p:spTree>
    <p:extLst>
      <p:ext uri="{BB962C8B-B14F-4D97-AF65-F5344CB8AC3E}">
        <p14:creationId xmlns:p14="http://schemas.microsoft.com/office/powerpoint/2010/main" val="7758534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7467600" cy="1628800"/>
          </a:xfrm>
        </p:spPr>
        <p:txBody>
          <a:bodyPr>
            <a:normAutofit fontScale="90000"/>
          </a:bodyPr>
          <a:lstStyle/>
          <a:p>
            <a:r>
              <a:rPr lang="ru-RU" b="1" dirty="0">
                <a:latin typeface="Times New Roman" pitchFamily="18" charset="0"/>
              </a:rPr>
              <a:t>Виды  хозяйственных объединений:</a:t>
            </a:r>
            <a:br>
              <a:rPr lang="ru-RU" dirty="0">
                <a:latin typeface="Times New Roman" pitchFamily="18" charset="0"/>
              </a:rPr>
            </a:br>
            <a:endParaRPr lang="ru-RU" dirty="0"/>
          </a:p>
        </p:txBody>
      </p:sp>
      <p:sp>
        <p:nvSpPr>
          <p:cNvPr id="3" name="Объект 2"/>
          <p:cNvSpPr>
            <a:spLocks noGrp="1"/>
          </p:cNvSpPr>
          <p:nvPr>
            <p:ph idx="1"/>
          </p:nvPr>
        </p:nvSpPr>
        <p:spPr/>
        <p:txBody>
          <a:bodyPr>
            <a:normAutofit/>
          </a:bodyPr>
          <a:lstStyle/>
          <a:p>
            <a:pPr marL="0" indent="0">
              <a:buNone/>
            </a:pPr>
            <a:r>
              <a:rPr lang="ru-RU" sz="3600" dirty="0">
                <a:latin typeface="Times New Roman" pitchFamily="18" charset="0"/>
              </a:rPr>
              <a:t>1. Картель</a:t>
            </a:r>
            <a:br>
              <a:rPr lang="ru-RU" sz="3600" dirty="0">
                <a:latin typeface="Times New Roman" pitchFamily="18" charset="0"/>
              </a:rPr>
            </a:br>
            <a:r>
              <a:rPr lang="ru-RU" sz="3600" dirty="0">
                <a:latin typeface="Times New Roman" pitchFamily="18" charset="0"/>
              </a:rPr>
              <a:t>2. Синдикат</a:t>
            </a:r>
          </a:p>
          <a:p>
            <a:pPr marL="0" indent="0">
              <a:buNone/>
            </a:pPr>
            <a:r>
              <a:rPr lang="ru-RU" sz="3600" dirty="0">
                <a:latin typeface="Times New Roman" pitchFamily="18" charset="0"/>
              </a:rPr>
              <a:t>3. Трест</a:t>
            </a:r>
            <a:endParaRPr lang="ru-RU" sz="3600" dirty="0"/>
          </a:p>
          <a:p>
            <a:pPr marL="0" indent="0">
              <a:buNone/>
            </a:pPr>
            <a:r>
              <a:rPr lang="ru-RU" sz="3600" dirty="0">
                <a:latin typeface="Times New Roman" pitchFamily="18" charset="0"/>
              </a:rPr>
              <a:t>4. Концерн</a:t>
            </a:r>
            <a:br>
              <a:rPr lang="ru-RU" sz="3600" dirty="0">
                <a:latin typeface="Times New Roman" pitchFamily="18" charset="0"/>
              </a:rPr>
            </a:br>
            <a:r>
              <a:rPr lang="ru-RU" sz="3600" dirty="0">
                <a:latin typeface="Times New Roman" pitchFamily="18" charset="0"/>
              </a:rPr>
              <a:t>5. Консорциум</a:t>
            </a:r>
          </a:p>
          <a:p>
            <a:pPr marL="0" indent="0">
              <a:buNone/>
            </a:pPr>
            <a:r>
              <a:rPr lang="ru-RU" sz="3600" dirty="0">
                <a:latin typeface="Times New Roman" pitchFamily="18" charset="0"/>
              </a:rPr>
              <a:t>6. Конгломерат</a:t>
            </a:r>
            <a:br>
              <a:rPr lang="ru-RU" sz="3600" dirty="0">
                <a:latin typeface="Times New Roman" pitchFamily="18" charset="0"/>
              </a:rPr>
            </a:br>
            <a:r>
              <a:rPr lang="ru-RU" sz="3600" dirty="0">
                <a:latin typeface="Times New Roman" pitchFamily="18" charset="0"/>
              </a:rPr>
              <a:t> </a:t>
            </a:r>
            <a:endParaRPr lang="ru-RU" sz="3600" dirty="0"/>
          </a:p>
        </p:txBody>
      </p:sp>
    </p:spTree>
    <p:extLst>
      <p:ext uri="{BB962C8B-B14F-4D97-AF65-F5344CB8AC3E}">
        <p14:creationId xmlns:p14="http://schemas.microsoft.com/office/powerpoint/2010/main" val="395667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Картель</a:t>
            </a:r>
          </a:p>
        </p:txBody>
      </p:sp>
      <p:sp>
        <p:nvSpPr>
          <p:cNvPr id="3" name="Объект 2"/>
          <p:cNvSpPr>
            <a:spLocks noGrp="1"/>
          </p:cNvSpPr>
          <p:nvPr>
            <p:ph idx="1"/>
          </p:nvPr>
        </p:nvSpPr>
        <p:spPr>
          <a:xfrm>
            <a:off x="107504" y="1124744"/>
            <a:ext cx="8784976" cy="5001419"/>
          </a:xfrm>
        </p:spPr>
        <p:txBody>
          <a:bodyPr>
            <a:normAutofit fontScale="92500" lnSpcReduction="20000"/>
          </a:bodyPr>
          <a:lstStyle/>
          <a:p>
            <a:r>
              <a:rPr lang="ru-RU" b="1" dirty="0" err="1">
                <a:solidFill>
                  <a:schemeClr val="accent1">
                    <a:lumMod val="20000"/>
                    <a:lumOff val="80000"/>
                  </a:schemeClr>
                </a:solidFill>
              </a:rPr>
              <a:t>Карте́ль</a:t>
            </a:r>
            <a:r>
              <a:rPr lang="ru-RU" dirty="0">
                <a:solidFill>
                  <a:schemeClr val="accent1">
                    <a:lumMod val="20000"/>
                    <a:lumOff val="80000"/>
                  </a:schemeClr>
                </a:solidFill>
              </a:rPr>
              <a:t> — форма </a:t>
            </a:r>
            <a:r>
              <a:rPr lang="ru-RU" dirty="0">
                <a:solidFill>
                  <a:schemeClr val="bg1"/>
                </a:solidFill>
                <a:hlinkClick r:id="rId2" action="ppaction://hlinkfile" tooltip="Монополия"/>
              </a:rPr>
              <a:t>монополистического</a:t>
            </a:r>
            <a:r>
              <a:rPr lang="ru-RU" dirty="0">
                <a:solidFill>
                  <a:schemeClr val="bg1"/>
                </a:solidFill>
              </a:rPr>
              <a:t> </a:t>
            </a:r>
            <a:r>
              <a:rPr lang="ru-RU" dirty="0">
                <a:solidFill>
                  <a:schemeClr val="accent1">
                    <a:lumMod val="20000"/>
                    <a:lumOff val="80000"/>
                  </a:schemeClr>
                </a:solidFill>
              </a:rPr>
              <a:t>объединения или соглашения. </a:t>
            </a:r>
          </a:p>
          <a:p>
            <a:r>
              <a:rPr lang="ru-RU" dirty="0">
                <a:solidFill>
                  <a:schemeClr val="accent1">
                    <a:lumMod val="20000"/>
                    <a:lumOff val="80000"/>
                  </a:schemeClr>
                </a:solidFill>
              </a:rPr>
              <a:t>В отличие от других, более устойчивых форм монополистических структур (</a:t>
            </a:r>
            <a:r>
              <a:rPr lang="ru-RU" dirty="0">
                <a:solidFill>
                  <a:schemeClr val="accent1">
                    <a:lumMod val="20000"/>
                    <a:lumOff val="80000"/>
                  </a:schemeClr>
                </a:solidFill>
                <a:hlinkClick r:id="rId3" action="ppaction://hlinkfile" tooltip="Синдикат"/>
              </a:rPr>
              <a:t>синдикаты</a:t>
            </a:r>
            <a:r>
              <a:rPr lang="ru-RU" dirty="0">
                <a:solidFill>
                  <a:schemeClr val="accent1">
                    <a:lumMod val="20000"/>
                    <a:lumOff val="80000"/>
                  </a:schemeClr>
                </a:solidFill>
              </a:rPr>
              <a:t>, </a:t>
            </a:r>
            <a:r>
              <a:rPr lang="ru-RU" dirty="0">
                <a:solidFill>
                  <a:schemeClr val="accent1">
                    <a:lumMod val="20000"/>
                    <a:lumOff val="80000"/>
                  </a:schemeClr>
                </a:solidFill>
                <a:hlinkClick r:id="rId4" action="ppaction://hlinkfile" tooltip="Трест"/>
              </a:rPr>
              <a:t>тресты</a:t>
            </a:r>
            <a:r>
              <a:rPr lang="ru-RU" dirty="0">
                <a:solidFill>
                  <a:schemeClr val="accent1">
                    <a:lumMod val="20000"/>
                    <a:lumOff val="80000"/>
                  </a:schemeClr>
                </a:solidFill>
              </a:rPr>
              <a:t>, </a:t>
            </a:r>
            <a:r>
              <a:rPr lang="ru-RU" dirty="0">
                <a:solidFill>
                  <a:schemeClr val="accent1">
                    <a:lumMod val="20000"/>
                    <a:lumOff val="80000"/>
                  </a:schemeClr>
                </a:solidFill>
                <a:hlinkClick r:id="rId5" action="ppaction://hlinkfile" tooltip="Концерн"/>
              </a:rPr>
              <a:t>концерны</a:t>
            </a:r>
            <a:r>
              <a:rPr lang="ru-RU" dirty="0">
                <a:solidFill>
                  <a:schemeClr val="accent1">
                    <a:lumMod val="20000"/>
                    <a:lumOff val="80000"/>
                  </a:schemeClr>
                </a:solidFill>
              </a:rPr>
              <a:t>), каждое предприятие, вошедшее в картель, сохраняет финансовую и производственную самостоятельность. Объектами соглашения могут быть: </a:t>
            </a:r>
            <a:r>
              <a:rPr lang="ru-RU" dirty="0">
                <a:solidFill>
                  <a:schemeClr val="accent1">
                    <a:lumMod val="20000"/>
                    <a:lumOff val="80000"/>
                  </a:schemeClr>
                </a:solidFill>
                <a:hlinkClick r:id="rId6" action="ppaction://hlinkfile" tooltip="Ценообразование"/>
              </a:rPr>
              <a:t>ценообразование</a:t>
            </a:r>
            <a:r>
              <a:rPr lang="ru-RU" dirty="0">
                <a:solidFill>
                  <a:schemeClr val="accent1">
                    <a:lumMod val="20000"/>
                    <a:lumOff val="80000"/>
                  </a:schemeClr>
                </a:solidFill>
              </a:rPr>
              <a:t>, сферы влияния, условия продаж, использование </a:t>
            </a:r>
            <a:r>
              <a:rPr lang="ru-RU" dirty="0">
                <a:solidFill>
                  <a:schemeClr val="accent1">
                    <a:lumMod val="20000"/>
                    <a:lumOff val="80000"/>
                  </a:schemeClr>
                </a:solidFill>
                <a:hlinkClick r:id="rId7" action="ppaction://hlinkfile" tooltip="Патент"/>
              </a:rPr>
              <a:t>патентов</a:t>
            </a:r>
            <a:r>
              <a:rPr lang="ru-RU" dirty="0">
                <a:solidFill>
                  <a:schemeClr val="accent1">
                    <a:lumMod val="20000"/>
                    <a:lumOff val="80000"/>
                  </a:schemeClr>
                </a:solidFill>
              </a:rPr>
              <a:t>, регулирование объёмов производства, согласование условий сбыта продукции, наём рабочих. </a:t>
            </a:r>
          </a:p>
        </p:txBody>
      </p:sp>
    </p:spTree>
    <p:extLst>
      <p:ext uri="{BB962C8B-B14F-4D97-AF65-F5344CB8AC3E}">
        <p14:creationId xmlns:p14="http://schemas.microsoft.com/office/powerpoint/2010/main" val="40597805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СИНДИКАТ</a:t>
            </a:r>
          </a:p>
        </p:txBody>
      </p:sp>
      <p:sp>
        <p:nvSpPr>
          <p:cNvPr id="3" name="Объект 2"/>
          <p:cNvSpPr>
            <a:spLocks noGrp="1"/>
          </p:cNvSpPr>
          <p:nvPr>
            <p:ph idx="1"/>
          </p:nvPr>
        </p:nvSpPr>
        <p:spPr>
          <a:xfrm>
            <a:off x="107504" y="1600200"/>
            <a:ext cx="8856984" cy="4525963"/>
          </a:xfrm>
        </p:spPr>
        <p:txBody>
          <a:bodyPr>
            <a:normAutofit/>
          </a:bodyPr>
          <a:lstStyle/>
          <a:p>
            <a:r>
              <a:rPr lang="ru-RU" b="1" dirty="0" err="1">
                <a:solidFill>
                  <a:schemeClr val="tx1">
                    <a:lumMod val="95000"/>
                  </a:schemeClr>
                </a:solidFill>
              </a:rPr>
              <a:t>Синдика́т</a:t>
            </a:r>
            <a:r>
              <a:rPr lang="ru-RU" dirty="0">
                <a:solidFill>
                  <a:schemeClr val="tx1">
                    <a:lumMod val="95000"/>
                  </a:schemeClr>
                </a:solidFill>
              </a:rPr>
              <a:t> (</a:t>
            </a:r>
            <a:r>
              <a:rPr lang="ru-RU" i="1" dirty="0">
                <a:solidFill>
                  <a:schemeClr val="tx1">
                    <a:lumMod val="95000"/>
                  </a:schemeClr>
                </a:solidFill>
              </a:rPr>
              <a:t>от гр. </a:t>
            </a:r>
            <a:r>
              <a:rPr lang="ru-RU" i="1" dirty="0" err="1">
                <a:solidFill>
                  <a:schemeClr val="tx1">
                    <a:lumMod val="95000"/>
                  </a:schemeClr>
                </a:solidFill>
              </a:rPr>
              <a:t>syndikos</a:t>
            </a:r>
            <a:r>
              <a:rPr lang="ru-RU" i="1" dirty="0">
                <a:solidFill>
                  <a:schemeClr val="tx1">
                    <a:lumMod val="95000"/>
                  </a:schemeClr>
                </a:solidFill>
              </a:rPr>
              <a:t> — действующий сообща</a:t>
            </a:r>
            <a:r>
              <a:rPr lang="ru-RU" dirty="0">
                <a:solidFill>
                  <a:schemeClr val="tx1">
                    <a:lumMod val="95000"/>
                  </a:schemeClr>
                </a:solidFill>
              </a:rPr>
              <a:t>) —— это организационная форма </a:t>
            </a:r>
            <a:r>
              <a:rPr lang="ru-RU" dirty="0">
                <a:solidFill>
                  <a:schemeClr val="tx1">
                    <a:lumMod val="95000"/>
                  </a:schemeClr>
                </a:solidFill>
                <a:hlinkClick r:id="rId2" action="ppaction://hlinkfile" tooltip="Монополия"/>
              </a:rPr>
              <a:t>монополистического</a:t>
            </a:r>
            <a:r>
              <a:rPr lang="ru-RU" dirty="0">
                <a:solidFill>
                  <a:schemeClr val="tx1">
                    <a:lumMod val="95000"/>
                  </a:schemeClr>
                </a:solidFill>
              </a:rPr>
              <a:t> объединения, при которой вошедшие в него компании теряют коммерческую сбытовую самостоятельность, но сохраняют юридическую и производственную свободу действий. </a:t>
            </a:r>
          </a:p>
          <a:p>
            <a:r>
              <a:rPr lang="ru-RU" dirty="0">
                <a:solidFill>
                  <a:schemeClr val="tx1">
                    <a:lumMod val="95000"/>
                  </a:schemeClr>
                </a:solidFill>
              </a:rPr>
              <a:t>В синдикате сбыт продукции, распределение заказов осуществляется централизованно.</a:t>
            </a:r>
          </a:p>
        </p:txBody>
      </p:sp>
    </p:spTree>
    <p:extLst>
      <p:ext uri="{BB962C8B-B14F-4D97-AF65-F5344CB8AC3E}">
        <p14:creationId xmlns:p14="http://schemas.microsoft.com/office/powerpoint/2010/main" val="12206573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ТРЕСТ</a:t>
            </a:r>
          </a:p>
        </p:txBody>
      </p:sp>
      <p:sp>
        <p:nvSpPr>
          <p:cNvPr id="3" name="Объект 2"/>
          <p:cNvSpPr>
            <a:spLocks noGrp="1"/>
          </p:cNvSpPr>
          <p:nvPr>
            <p:ph idx="1"/>
          </p:nvPr>
        </p:nvSpPr>
        <p:spPr>
          <a:xfrm>
            <a:off x="457200" y="1268760"/>
            <a:ext cx="8219256" cy="4857403"/>
          </a:xfrm>
        </p:spPr>
        <p:txBody>
          <a:bodyPr>
            <a:normAutofit/>
          </a:bodyPr>
          <a:lstStyle/>
          <a:p>
            <a:r>
              <a:rPr lang="ru-RU" dirty="0"/>
              <a:t>ТРЕСТ(</a:t>
            </a:r>
            <a:r>
              <a:rPr lang="ru-RU" i="1" dirty="0"/>
              <a:t>англ.</a:t>
            </a:r>
            <a:r>
              <a:rPr lang="ru-RU" dirty="0"/>
              <a:t> </a:t>
            </a:r>
            <a:r>
              <a:rPr lang="ru-RU" dirty="0" err="1"/>
              <a:t>trust</a:t>
            </a:r>
            <a:r>
              <a:rPr lang="ru-RU" dirty="0"/>
              <a:t>)</a:t>
            </a:r>
          </a:p>
          <a:p>
            <a:r>
              <a:rPr lang="ru-RU" dirty="0"/>
              <a:t>объединение предприятий, фирм, в котором его участники, вошедшие в состав Треста, теряют свою производственно-торговую самостоятельность, руководствуются в этих областях своей деятельности решениями управляющего центра В России наиболее распространены строительные тресты.</a:t>
            </a:r>
          </a:p>
          <a:p>
            <a:endParaRPr lang="ru-RU" dirty="0"/>
          </a:p>
        </p:txBody>
      </p:sp>
    </p:spTree>
    <p:extLst>
      <p:ext uri="{BB962C8B-B14F-4D97-AF65-F5344CB8AC3E}">
        <p14:creationId xmlns:p14="http://schemas.microsoft.com/office/powerpoint/2010/main" val="8514009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Концерн</a:t>
            </a:r>
          </a:p>
        </p:txBody>
      </p:sp>
      <p:sp>
        <p:nvSpPr>
          <p:cNvPr id="3" name="Объект 2"/>
          <p:cNvSpPr>
            <a:spLocks noGrp="1"/>
          </p:cNvSpPr>
          <p:nvPr>
            <p:ph idx="1"/>
          </p:nvPr>
        </p:nvSpPr>
        <p:spPr>
          <a:xfrm>
            <a:off x="457200" y="1124744"/>
            <a:ext cx="7467600" cy="5001419"/>
          </a:xfrm>
        </p:spPr>
        <p:txBody>
          <a:bodyPr>
            <a:normAutofit fontScale="70000" lnSpcReduction="20000"/>
          </a:bodyPr>
          <a:lstStyle/>
          <a:p>
            <a:r>
              <a:rPr lang="ru-RU" dirty="0"/>
              <a:t>КОНЦЕРН(от </a:t>
            </a:r>
            <a:r>
              <a:rPr lang="ru-RU" i="1" dirty="0"/>
              <a:t>англ.</a:t>
            </a:r>
            <a:r>
              <a:rPr lang="ru-RU" dirty="0"/>
              <a:t> </a:t>
            </a:r>
            <a:r>
              <a:rPr lang="ru-RU" dirty="0" err="1"/>
              <a:t>concern</a:t>
            </a:r>
            <a:r>
              <a:rPr lang="ru-RU" dirty="0"/>
              <a:t> - участие, интерес)</a:t>
            </a:r>
          </a:p>
          <a:p>
            <a:r>
              <a:rPr lang="ru-RU" dirty="0"/>
              <a:t>крупное объединение предприятий, связанных общностью интересов, договорами, капиталом, участием в совместной деятельности. Часто такая группа предприятий объединяется вокруг сильного головного предприятия (холдинга, материнской компании), которое держит в своих руках акции этих предприятий. </a:t>
            </a:r>
          </a:p>
          <a:p>
            <a:r>
              <a:rPr lang="ru-RU" dirty="0"/>
              <a:t>Номинально входящие в концерн предприятия, производящие отдельные товары, расположенные в разных регионах, сохраняют хозяйственную самостоятельность, остаются юридическими лицами, являясь дочерними компаниями, филиалами головной компании. </a:t>
            </a:r>
          </a:p>
          <a:p>
            <a:r>
              <a:rPr lang="ru-RU" dirty="0"/>
              <a:t>Фактически в рамках концерна наблюдается высокая степень централизации управления и хозяйственного подчинения, особенно в области управления финансами, инвестициями.</a:t>
            </a:r>
          </a:p>
          <a:p>
            <a:endParaRPr lang="ru-RU" dirty="0"/>
          </a:p>
        </p:txBody>
      </p:sp>
    </p:spTree>
    <p:extLst>
      <p:ext uri="{BB962C8B-B14F-4D97-AF65-F5344CB8AC3E}">
        <p14:creationId xmlns:p14="http://schemas.microsoft.com/office/powerpoint/2010/main" val="5262794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 </a:t>
            </a:r>
            <a:r>
              <a:rPr lang="ru-RU" b="1" dirty="0"/>
              <a:t>Консорциум</a:t>
            </a:r>
            <a:endParaRPr lang="ru-RU" dirty="0"/>
          </a:p>
        </p:txBody>
      </p:sp>
      <p:sp>
        <p:nvSpPr>
          <p:cNvPr id="3" name="Объект 2"/>
          <p:cNvSpPr>
            <a:spLocks noGrp="1"/>
          </p:cNvSpPr>
          <p:nvPr>
            <p:ph idx="1"/>
          </p:nvPr>
        </p:nvSpPr>
        <p:spPr>
          <a:xfrm>
            <a:off x="457200" y="1600200"/>
            <a:ext cx="8507288" cy="4525963"/>
          </a:xfrm>
        </p:spPr>
        <p:txBody>
          <a:bodyPr>
            <a:normAutofit fontScale="92500" lnSpcReduction="20000"/>
          </a:bodyPr>
          <a:lstStyle/>
          <a:p>
            <a:r>
              <a:rPr lang="ru-RU" b="1" dirty="0"/>
              <a:t>Консорциум</a:t>
            </a:r>
            <a:r>
              <a:rPr lang="ru-RU" dirty="0"/>
              <a:t> (от лат. </a:t>
            </a:r>
            <a:r>
              <a:rPr lang="ru-RU" dirty="0" err="1"/>
              <a:t>Consortium</a:t>
            </a:r>
            <a:r>
              <a:rPr lang="ru-RU" dirty="0"/>
              <a:t> — соучастие, сообщество) — </a:t>
            </a:r>
            <a:r>
              <a:rPr lang="ru-RU" dirty="0">
                <a:hlinkClick r:id="rId2" action="ppaction://hlinkfile" tooltip="Организационно-правовая форма"/>
              </a:rPr>
              <a:t>организационная форма</a:t>
            </a:r>
            <a:r>
              <a:rPr lang="ru-RU" dirty="0"/>
              <a:t> временного объединения независимых предприятий и организаций с целью координации их </a:t>
            </a:r>
            <a:r>
              <a:rPr lang="ru-RU" dirty="0">
                <a:hlinkClick r:id="rId3" action="ppaction://hlinkfile" tooltip="Предпринимательство"/>
              </a:rPr>
              <a:t>предпринимательской деятельности</a:t>
            </a:r>
            <a:r>
              <a:rPr lang="ru-RU" dirty="0"/>
              <a:t>.</a:t>
            </a:r>
          </a:p>
          <a:p>
            <a:r>
              <a:rPr lang="ru-RU" dirty="0"/>
              <a:t>Консорциум может создаваться для осуществления крупного капиталоемкого проекта или для совместного размещения </a:t>
            </a:r>
            <a:r>
              <a:rPr lang="ru-RU" dirty="0">
                <a:hlinkClick r:id="rId4" action="ppaction://hlinkfile" tooltip="Займ"/>
              </a:rPr>
              <a:t>займа</a:t>
            </a:r>
            <a:r>
              <a:rPr lang="ru-RU" dirty="0"/>
              <a:t>. В международной торговле консорциумы создаются для совместной борьбы за получение заказов.</a:t>
            </a:r>
          </a:p>
          <a:p>
            <a:endParaRPr lang="ru-RU" dirty="0"/>
          </a:p>
        </p:txBody>
      </p:sp>
    </p:spTree>
    <p:extLst>
      <p:ext uri="{BB962C8B-B14F-4D97-AF65-F5344CB8AC3E}">
        <p14:creationId xmlns:p14="http://schemas.microsoft.com/office/powerpoint/2010/main" val="2711946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t>Конгломера́т</a:t>
            </a:r>
            <a:endParaRPr lang="ru-RU" dirty="0"/>
          </a:p>
        </p:txBody>
      </p:sp>
      <p:sp>
        <p:nvSpPr>
          <p:cNvPr id="3" name="Объект 2"/>
          <p:cNvSpPr>
            <a:spLocks noGrp="1"/>
          </p:cNvSpPr>
          <p:nvPr>
            <p:ph idx="1"/>
          </p:nvPr>
        </p:nvSpPr>
        <p:spPr>
          <a:xfrm>
            <a:off x="179512" y="1268760"/>
            <a:ext cx="8964488" cy="4857403"/>
          </a:xfrm>
        </p:spPr>
        <p:txBody>
          <a:bodyPr>
            <a:normAutofit/>
          </a:bodyPr>
          <a:lstStyle/>
          <a:p>
            <a:r>
              <a:rPr lang="ru-RU" b="1" dirty="0"/>
              <a:t>Конгломерат</a:t>
            </a:r>
            <a:r>
              <a:rPr lang="ru-RU" dirty="0"/>
              <a:t> (от лат. </a:t>
            </a:r>
            <a:r>
              <a:rPr lang="ru-RU" dirty="0" err="1"/>
              <a:t>Conglomerates</a:t>
            </a:r>
            <a:r>
              <a:rPr lang="ru-RU" dirty="0"/>
              <a:t> - скопившийся, собранный) - </a:t>
            </a:r>
            <a:r>
              <a:rPr lang="ru-RU" b="1" u="sng" dirty="0"/>
              <a:t>монополистическое</a:t>
            </a:r>
            <a:r>
              <a:rPr lang="ru-RU" b="1" dirty="0"/>
              <a:t> объединение</a:t>
            </a:r>
            <a:r>
              <a:rPr lang="ru-RU" dirty="0"/>
              <a:t>, диверсифицированная корпорация, возникшая в результате слияния разнородных, не связанных между собой по отраслевому или технологическому признакам предприятий, фирм, кредитных учреждений, находящихся под единым контролем.</a:t>
            </a:r>
          </a:p>
        </p:txBody>
      </p:sp>
    </p:spTree>
    <p:extLst>
      <p:ext uri="{BB962C8B-B14F-4D97-AF65-F5344CB8AC3E}">
        <p14:creationId xmlns:p14="http://schemas.microsoft.com/office/powerpoint/2010/main" val="32304131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BBA42D-9813-4D5E-9576-9670DE4AF0DC}"/>
              </a:ext>
            </a:extLst>
          </p:cNvPr>
          <p:cNvSpPr>
            <a:spLocks noGrp="1"/>
          </p:cNvSpPr>
          <p:nvPr>
            <p:ph type="title"/>
          </p:nvPr>
        </p:nvSpPr>
        <p:spPr/>
        <p:txBody>
          <a:bodyPr/>
          <a:lstStyle/>
          <a:p>
            <a:r>
              <a:rPr lang="ru-RU" dirty="0"/>
              <a:t>Конгломерат</a:t>
            </a:r>
          </a:p>
        </p:txBody>
      </p:sp>
      <p:sp>
        <p:nvSpPr>
          <p:cNvPr id="3" name="Объект 2">
            <a:extLst>
              <a:ext uri="{FF2B5EF4-FFF2-40B4-BE49-F238E27FC236}">
                <a16:creationId xmlns:a16="http://schemas.microsoft.com/office/drawing/2014/main" id="{933997DD-0835-4C50-8D5F-8BA73CB09EA4}"/>
              </a:ext>
            </a:extLst>
          </p:cNvPr>
          <p:cNvSpPr>
            <a:spLocks noGrp="1"/>
          </p:cNvSpPr>
          <p:nvPr>
            <p:ph idx="1"/>
          </p:nvPr>
        </p:nvSpPr>
        <p:spPr>
          <a:xfrm>
            <a:off x="251520" y="1600200"/>
            <a:ext cx="8568952" cy="4983162"/>
          </a:xfrm>
        </p:spPr>
        <p:txBody>
          <a:bodyPr>
            <a:normAutofit fontScale="62500" lnSpcReduction="20000"/>
          </a:bodyPr>
          <a:lstStyle/>
          <a:p>
            <a:r>
              <a:rPr lang="ru-RU" dirty="0"/>
              <a:t>Как форма монополистического объединения появились в на-</a:t>
            </a:r>
            <a:r>
              <a:rPr lang="ru-RU" dirty="0" err="1"/>
              <a:t>чачале</a:t>
            </a:r>
            <a:r>
              <a:rPr lang="ru-RU" dirty="0"/>
              <a:t> 70-х гг. XX в., наиболее широкое распространение получили в форме транснациональных корпораций (ТНК).</a:t>
            </a:r>
            <a:br>
              <a:rPr lang="ru-RU" dirty="0"/>
            </a:br>
            <a:br>
              <a:rPr lang="ru-RU" dirty="0"/>
            </a:br>
            <a:r>
              <a:rPr lang="ru-RU" dirty="0"/>
              <a:t>Конгломераты возникают как результат слияния и поглощения фирм разнородной производственной ориентации путем приобретения финансовым центром компании активов или контрольного пакета акций различных компаний. </a:t>
            </a:r>
          </a:p>
          <a:p>
            <a:pPr marL="36576" indent="0">
              <a:buNone/>
            </a:pPr>
            <a:r>
              <a:rPr lang="ru-RU" b="1" dirty="0"/>
              <a:t>Главная цель таких финансовых операций - обеспечить быстрый перелив капитала из менее рентабельных в более рентабельные </a:t>
            </a:r>
            <a:r>
              <a:rPr lang="ru-RU" dirty="0"/>
              <a:t>производства и максимизировать объем прибыли конгломерата. </a:t>
            </a:r>
          </a:p>
          <a:p>
            <a:pPr marL="36576" indent="0">
              <a:buNone/>
            </a:pPr>
            <a:endParaRPr lang="ru-RU" dirty="0"/>
          </a:p>
          <a:p>
            <a:pPr marL="36576" indent="0">
              <a:buNone/>
            </a:pPr>
            <a:r>
              <a:rPr lang="ru-RU" dirty="0"/>
              <a:t>Поэтому внутренняя структура конгломерата очень неустойчива. Конгломераты достаточно часто распадаются, превращаясь в диверсифицированные концерны. Однако некоторые конгломераты (крупнейшие ТНК) доказали свою жизнеспособность, широко манипулируя финансовыми средствами и оперативно приспосабливаясь к меняющейся конъюнктуре рынка.</a:t>
            </a:r>
          </a:p>
        </p:txBody>
      </p:sp>
    </p:spTree>
    <p:extLst>
      <p:ext uri="{BB962C8B-B14F-4D97-AF65-F5344CB8AC3E}">
        <p14:creationId xmlns:p14="http://schemas.microsoft.com/office/powerpoint/2010/main" val="421599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i="1" dirty="0"/>
              <a:t>Предпринимательская способность</a:t>
            </a:r>
            <a:endParaRPr lang="en-US" dirty="0"/>
          </a:p>
        </p:txBody>
      </p:sp>
      <p:sp>
        <p:nvSpPr>
          <p:cNvPr id="3" name="Объект 2"/>
          <p:cNvSpPr>
            <a:spLocks noGrp="1"/>
          </p:cNvSpPr>
          <p:nvPr>
            <p:ph idx="1"/>
          </p:nvPr>
        </p:nvSpPr>
        <p:spPr>
          <a:xfrm>
            <a:off x="457200" y="1417638"/>
            <a:ext cx="8507288" cy="4708525"/>
          </a:xfrm>
        </p:spPr>
        <p:txBody>
          <a:bodyPr>
            <a:noAutofit/>
          </a:bodyPr>
          <a:lstStyle/>
          <a:p>
            <a:r>
              <a:rPr lang="ru-RU" sz="2800" i="1" u="sng" dirty="0"/>
              <a:t>Предпринимательская способность </a:t>
            </a:r>
            <a:r>
              <a:rPr lang="ru-RU" sz="2800" u="sng" dirty="0"/>
              <a:t>субъекта предпринимательства не ограничивается энергией предпринимательской активности и обязательно дополняется образованием, опытом, знаниями, навыками и умениями предпринимателя.</a:t>
            </a:r>
            <a:r>
              <a:rPr lang="ru-RU" sz="2800" dirty="0"/>
              <a:t> </a:t>
            </a:r>
          </a:p>
          <a:p>
            <a:r>
              <a:rPr lang="ru-RU" sz="2400" dirty="0"/>
              <a:t>Однако без самоорганизации – умения совершать последовательные, логически связанные и целенаправленные действия, реализовывать основную предпринимательскую функцию – новацию, предприниматель состояться не может, то есть функция субъекта предпринимательства напрямую связана с самоорганизацией.</a:t>
            </a:r>
            <a:endParaRPr lang="en-US" sz="2400" dirty="0"/>
          </a:p>
        </p:txBody>
      </p:sp>
    </p:spTree>
    <p:extLst>
      <p:ext uri="{BB962C8B-B14F-4D97-AF65-F5344CB8AC3E}">
        <p14:creationId xmlns:p14="http://schemas.microsoft.com/office/powerpoint/2010/main" val="39474875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t>Конгломера́т</a:t>
            </a:r>
            <a:endParaRPr lang="ru-RU" dirty="0"/>
          </a:p>
        </p:txBody>
      </p:sp>
      <p:sp>
        <p:nvSpPr>
          <p:cNvPr id="3" name="Объект 2"/>
          <p:cNvSpPr>
            <a:spLocks noGrp="1"/>
          </p:cNvSpPr>
          <p:nvPr>
            <p:ph idx="1"/>
          </p:nvPr>
        </p:nvSpPr>
        <p:spPr>
          <a:xfrm>
            <a:off x="107504" y="1268760"/>
            <a:ext cx="8856984" cy="5314602"/>
          </a:xfrm>
        </p:spPr>
        <p:txBody>
          <a:bodyPr>
            <a:normAutofit fontScale="92500" lnSpcReduction="20000"/>
          </a:bodyPr>
          <a:lstStyle/>
          <a:p>
            <a:r>
              <a:rPr lang="ru-RU" dirty="0"/>
              <a:t>Конгломераты в основном присущи развивающимся рынкам (например, страны </a:t>
            </a:r>
            <a:r>
              <a:rPr lang="ru-RU" dirty="0">
                <a:hlinkClick r:id="rId2" action="ppaction://hlinkfile" tooltip="БРИКС"/>
              </a:rPr>
              <a:t>БРИКС</a:t>
            </a:r>
            <a:r>
              <a:rPr lang="ru-RU" dirty="0"/>
              <a:t> (англ. </a:t>
            </a:r>
            <a:r>
              <a:rPr lang="en-US" dirty="0"/>
              <a:t>BRICS — </a:t>
            </a:r>
            <a:r>
              <a:rPr lang="ru-RU" dirty="0"/>
              <a:t>сокращение от </a:t>
            </a:r>
            <a:r>
              <a:rPr lang="en-US" dirty="0"/>
              <a:t>Brazil, Russia, India, China, South Africa) </a:t>
            </a:r>
            <a:r>
              <a:rPr lang="ru-RU" dirty="0"/>
              <a:t>, а также многопрофильным компаниям.</a:t>
            </a:r>
          </a:p>
          <a:p>
            <a:r>
              <a:rPr lang="ru-RU" dirty="0"/>
              <a:t>Конгломераты образуются путем поглощения крупной компанией нескольких десятков мелких и средних фирм различных отраслей и сфер деятельности, не имеющих между собой производственных, сбытовых или других функциональных связей.</a:t>
            </a:r>
          </a:p>
          <a:p>
            <a:r>
              <a:rPr lang="ru-RU" dirty="0"/>
              <a:t>Конгломераты являются публичными компаниями, акции которых торгуются на фондовых биржах </a:t>
            </a:r>
          </a:p>
          <a:p>
            <a:endParaRPr lang="ru-RU" dirty="0"/>
          </a:p>
        </p:txBody>
      </p:sp>
    </p:spTree>
    <p:extLst>
      <p:ext uri="{BB962C8B-B14F-4D97-AF65-F5344CB8AC3E}">
        <p14:creationId xmlns:p14="http://schemas.microsoft.com/office/powerpoint/2010/main" val="34672579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Некоммерческая организация (НКО</a:t>
            </a:r>
            <a:endParaRPr lang="ru-RU" dirty="0"/>
          </a:p>
        </p:txBody>
      </p:sp>
      <p:sp>
        <p:nvSpPr>
          <p:cNvPr id="3" name="Объект 2"/>
          <p:cNvSpPr>
            <a:spLocks noGrp="1"/>
          </p:cNvSpPr>
          <p:nvPr>
            <p:ph idx="1"/>
          </p:nvPr>
        </p:nvSpPr>
        <p:spPr>
          <a:xfrm>
            <a:off x="0" y="1268760"/>
            <a:ext cx="8964488" cy="4857403"/>
          </a:xfrm>
        </p:spPr>
        <p:txBody>
          <a:bodyPr>
            <a:noAutofit/>
          </a:bodyPr>
          <a:lstStyle/>
          <a:p>
            <a:r>
              <a:rPr lang="ru-RU" sz="2000" dirty="0"/>
              <a:t> </a:t>
            </a:r>
            <a:r>
              <a:rPr lang="ru-RU" sz="2400" dirty="0">
                <a:hlinkClick r:id="rId2" tooltip="Организация"/>
              </a:rPr>
              <a:t>организация</a:t>
            </a:r>
            <a:r>
              <a:rPr lang="ru-RU" sz="2400" dirty="0"/>
              <a:t>, </a:t>
            </a:r>
            <a:r>
              <a:rPr lang="ru-RU" sz="2400" b="1" dirty="0"/>
              <a:t>не имеющая в качестве основной цели своей деятельности извлечение </a:t>
            </a:r>
            <a:r>
              <a:rPr lang="ru-RU" sz="2400" b="1" dirty="0">
                <a:hlinkClick r:id="rId3" tooltip="Прибыль"/>
              </a:rPr>
              <a:t>прибыли</a:t>
            </a:r>
            <a:r>
              <a:rPr lang="ru-RU" sz="2400" dirty="0"/>
              <a:t> и не распределяющая полученную прибыль между участниками. </a:t>
            </a:r>
          </a:p>
          <a:p>
            <a:endParaRPr lang="ru-RU" sz="2400" dirty="0"/>
          </a:p>
          <a:p>
            <a:r>
              <a:rPr lang="ru-RU" sz="2400" dirty="0"/>
              <a:t>Некоммерческие организации могут создаваться для достижения социальных, благотворительных, культурных, образовательных, политических, научных и управленческих целей, в сферах охраны здоровья граждан, развития физической культуры и спорта, удовлетворения духовных и иных нематериальных потребностей граждан, защиты прав, законных интересов граждан и организаций, разрешения споров и конфликтов, оказания юридической помощи </a:t>
            </a:r>
          </a:p>
        </p:txBody>
      </p:sp>
    </p:spTree>
    <p:extLst>
      <p:ext uri="{BB962C8B-B14F-4D97-AF65-F5344CB8AC3E}">
        <p14:creationId xmlns:p14="http://schemas.microsoft.com/office/powerpoint/2010/main" val="822385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НКО</a:t>
            </a:r>
          </a:p>
        </p:txBody>
      </p:sp>
      <p:sp>
        <p:nvSpPr>
          <p:cNvPr id="3" name="Объект 2"/>
          <p:cNvSpPr>
            <a:spLocks noGrp="1"/>
          </p:cNvSpPr>
          <p:nvPr>
            <p:ph idx="1"/>
          </p:nvPr>
        </p:nvSpPr>
        <p:spPr/>
        <p:txBody>
          <a:bodyPr/>
          <a:lstStyle/>
          <a:p>
            <a:r>
              <a:rPr lang="ru-RU" dirty="0"/>
              <a:t>Некоммерческие организации вправе заниматься </a:t>
            </a:r>
            <a:r>
              <a:rPr lang="ru-RU" dirty="0">
                <a:hlinkClick r:id="rId2" tooltip="Предпринимательство"/>
              </a:rPr>
              <a:t>предпринимательской</a:t>
            </a:r>
            <a:r>
              <a:rPr lang="ru-RU" dirty="0"/>
              <a:t> деятельностью, только если данная деятельность направлена на достижение целей организации.</a:t>
            </a:r>
          </a:p>
          <a:p>
            <a:endParaRPr lang="ru-RU" dirty="0"/>
          </a:p>
        </p:txBody>
      </p:sp>
    </p:spTree>
    <p:extLst>
      <p:ext uri="{BB962C8B-B14F-4D97-AF65-F5344CB8AC3E}">
        <p14:creationId xmlns:p14="http://schemas.microsoft.com/office/powerpoint/2010/main" val="20955826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562074"/>
          </a:xfrm>
        </p:spPr>
        <p:txBody>
          <a:bodyPr>
            <a:normAutofit fontScale="90000"/>
          </a:bodyPr>
          <a:lstStyle/>
          <a:p>
            <a:r>
              <a:rPr lang="ru-RU" dirty="0"/>
              <a:t> </a:t>
            </a:r>
            <a:r>
              <a:rPr lang="ru-RU" sz="3100" dirty="0"/>
              <a:t>ФОРМЫ  некоммерческих организаций</a:t>
            </a:r>
          </a:p>
        </p:txBody>
      </p:sp>
      <p:sp>
        <p:nvSpPr>
          <p:cNvPr id="3" name="Объект 2"/>
          <p:cNvSpPr>
            <a:spLocks noGrp="1"/>
          </p:cNvSpPr>
          <p:nvPr>
            <p:ph idx="1"/>
          </p:nvPr>
        </p:nvSpPr>
        <p:spPr>
          <a:xfrm>
            <a:off x="487376" y="892286"/>
            <a:ext cx="8405104" cy="5073427"/>
          </a:xfrm>
        </p:spPr>
        <p:txBody>
          <a:bodyPr>
            <a:noAutofit/>
          </a:bodyPr>
          <a:lstStyle/>
          <a:p>
            <a:pPr marL="36576" indent="0" fontAlgn="base">
              <a:buNone/>
            </a:pPr>
            <a:r>
              <a:rPr lang="ru-RU" sz="2800" dirty="0"/>
              <a:t>1) общественные организации </a:t>
            </a:r>
          </a:p>
          <a:p>
            <a:pPr marL="36576" indent="0" fontAlgn="base">
              <a:buNone/>
            </a:pPr>
            <a:r>
              <a:rPr lang="ru-RU" sz="2800" dirty="0"/>
              <a:t>2) религиозные организации (объединения);</a:t>
            </a:r>
          </a:p>
          <a:p>
            <a:pPr marL="36576" indent="0" fontAlgn="base">
              <a:buNone/>
            </a:pPr>
            <a:r>
              <a:rPr lang="ru-RU" sz="2800" dirty="0"/>
              <a:t>3) государственная корпорация;</a:t>
            </a:r>
          </a:p>
          <a:p>
            <a:pPr marL="36576" indent="0" fontAlgn="base">
              <a:buNone/>
            </a:pPr>
            <a:r>
              <a:rPr lang="ru-RU" sz="2800" dirty="0"/>
              <a:t>4) некоммерческие партнерства;</a:t>
            </a:r>
          </a:p>
          <a:p>
            <a:pPr marL="36576" indent="0" fontAlgn="base">
              <a:buNone/>
            </a:pPr>
            <a:r>
              <a:rPr lang="ru-RU" sz="2800" dirty="0"/>
              <a:t>5) учреждения;</a:t>
            </a:r>
          </a:p>
          <a:p>
            <a:pPr marL="36576" indent="0" fontAlgn="base">
              <a:buNone/>
            </a:pPr>
            <a:r>
              <a:rPr lang="ru-RU" sz="2800" dirty="0"/>
              <a:t>6) автономные некоммерческие организации;</a:t>
            </a:r>
          </a:p>
          <a:p>
            <a:pPr marL="36576" indent="0" fontAlgn="base">
              <a:buNone/>
            </a:pPr>
            <a:r>
              <a:rPr lang="ru-RU" sz="2800" dirty="0"/>
              <a:t>7) социальные фонды;</a:t>
            </a:r>
          </a:p>
          <a:p>
            <a:pPr marL="36576" indent="0" fontAlgn="base">
              <a:buNone/>
            </a:pPr>
            <a:r>
              <a:rPr lang="ru-RU" sz="2800" dirty="0"/>
              <a:t>8) благотворительные фонды;</a:t>
            </a:r>
          </a:p>
          <a:p>
            <a:pPr marL="36576" indent="0" fontAlgn="base">
              <a:buNone/>
            </a:pPr>
            <a:r>
              <a:rPr lang="ru-RU" sz="2800" dirty="0"/>
              <a:t>9) объединения юридических лиц (ассоциации и союзы).</a:t>
            </a:r>
          </a:p>
          <a:p>
            <a:endParaRPr lang="ru-RU" sz="2800" dirty="0"/>
          </a:p>
        </p:txBody>
      </p:sp>
    </p:spTree>
    <p:extLst>
      <p:ext uri="{BB962C8B-B14F-4D97-AF65-F5344CB8AC3E}">
        <p14:creationId xmlns:p14="http://schemas.microsoft.com/office/powerpoint/2010/main" val="22289674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507288" cy="5577483"/>
          </a:xfrm>
        </p:spPr>
        <p:txBody>
          <a:bodyPr>
            <a:normAutofit/>
          </a:bodyPr>
          <a:lstStyle/>
          <a:p>
            <a:pPr marL="36576" indent="0" fontAlgn="base">
              <a:buNone/>
            </a:pPr>
            <a:r>
              <a:rPr lang="ru-RU" dirty="0"/>
              <a:t>Кроме того, федеральным законодательством могут предусматриваться иные формы некоммерческих организаций:</a:t>
            </a:r>
          </a:p>
          <a:p>
            <a:pPr fontAlgn="base"/>
            <a:r>
              <a:rPr lang="ru-RU" dirty="0"/>
              <a:t>1) потребительские кооперативы (ГК РФ);</a:t>
            </a:r>
          </a:p>
          <a:p>
            <a:pPr fontAlgn="base"/>
            <a:r>
              <a:rPr lang="ru-RU" dirty="0"/>
              <a:t>2) товарищества собственников жилья </a:t>
            </a:r>
          </a:p>
          <a:p>
            <a:pPr fontAlgn="base"/>
            <a:r>
              <a:rPr lang="ru-RU" dirty="0"/>
              <a:t>3) территориальное общественное самоуправление </a:t>
            </a:r>
          </a:p>
          <a:p>
            <a:pPr fontAlgn="base"/>
            <a:r>
              <a:rPr lang="ru-RU" dirty="0"/>
              <a:t>4) благотворительные организации));</a:t>
            </a:r>
          </a:p>
          <a:p>
            <a:pPr fontAlgn="base"/>
            <a:r>
              <a:rPr lang="ru-RU" dirty="0"/>
              <a:t>5) профсоюзы </a:t>
            </a:r>
          </a:p>
          <a:p>
            <a:endParaRPr lang="ru-RU" dirty="0"/>
          </a:p>
        </p:txBody>
      </p:sp>
    </p:spTree>
    <p:extLst>
      <p:ext uri="{BB962C8B-B14F-4D97-AF65-F5344CB8AC3E}">
        <p14:creationId xmlns:p14="http://schemas.microsoft.com/office/powerpoint/2010/main" val="40097405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Общественные и религиозные организации (объединения)</a:t>
            </a:r>
          </a:p>
        </p:txBody>
      </p:sp>
      <p:sp>
        <p:nvSpPr>
          <p:cNvPr id="3" name="Объект 2"/>
          <p:cNvSpPr>
            <a:spLocks noGrp="1"/>
          </p:cNvSpPr>
          <p:nvPr>
            <p:ph idx="1"/>
          </p:nvPr>
        </p:nvSpPr>
        <p:spPr>
          <a:xfrm>
            <a:off x="457200" y="1600200"/>
            <a:ext cx="8435280" cy="4925144"/>
          </a:xfrm>
        </p:spPr>
        <p:txBody>
          <a:bodyPr>
            <a:normAutofit fontScale="77500" lnSpcReduction="20000"/>
          </a:bodyPr>
          <a:lstStyle/>
          <a:p>
            <a:r>
              <a:rPr lang="ru-RU" dirty="0"/>
              <a:t>– это </a:t>
            </a:r>
            <a:r>
              <a:rPr lang="ru-RU" b="1" dirty="0"/>
              <a:t>добровольные объединения граждан</a:t>
            </a:r>
            <a:r>
              <a:rPr lang="ru-RU" dirty="0"/>
              <a:t>, в установленном законом порядке объединившихся на основе общности их интересов для удовлетворения духовных и иных нематериальных потребностей. Это – некоммерческие организации, которые вправе осуществлять предпринимательскую деятельность только для достижения целей, ради которых они созданы, и соответствующую этим целям. Участники (члены) этих организаций не сохраняют прав на переданное им этим организациям имущество в собственность, в </a:t>
            </a:r>
            <a:r>
              <a:rPr lang="ru-RU" dirty="0" err="1"/>
              <a:t>т.ч</a:t>
            </a:r>
            <a:r>
              <a:rPr lang="ru-RU" dirty="0"/>
              <a:t>. на членские взносы, не отвечают по обязательствам этих организаций, в которых участвуют в качестве их членов, а организации не отвечают по обязательствам их членов.</a:t>
            </a:r>
          </a:p>
        </p:txBody>
      </p:sp>
    </p:spTree>
    <p:extLst>
      <p:ext uri="{BB962C8B-B14F-4D97-AF65-F5344CB8AC3E}">
        <p14:creationId xmlns:p14="http://schemas.microsoft.com/office/powerpoint/2010/main" val="3589514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Потребительский кооператив –</a:t>
            </a:r>
          </a:p>
        </p:txBody>
      </p:sp>
      <p:sp>
        <p:nvSpPr>
          <p:cNvPr id="3" name="Объект 2"/>
          <p:cNvSpPr>
            <a:spLocks noGrp="1"/>
          </p:cNvSpPr>
          <p:nvPr>
            <p:ph idx="1"/>
          </p:nvPr>
        </p:nvSpPr>
        <p:spPr>
          <a:xfrm>
            <a:off x="457200" y="1052736"/>
            <a:ext cx="8219256" cy="5400600"/>
          </a:xfrm>
        </p:spPr>
        <p:txBody>
          <a:bodyPr>
            <a:normAutofit fontScale="85000" lnSpcReduction="20000"/>
          </a:bodyPr>
          <a:lstStyle/>
          <a:p>
            <a:pPr marL="36576" indent="0">
              <a:buNone/>
            </a:pPr>
            <a:r>
              <a:rPr lang="ru-RU" dirty="0"/>
              <a:t> это </a:t>
            </a:r>
            <a:r>
              <a:rPr lang="ru-RU" b="1" dirty="0"/>
              <a:t>добровольное объединение граждан и юридических лиц на основе членства с целью удовлетворения материальных и иных потребностей участников</a:t>
            </a:r>
            <a:r>
              <a:rPr lang="ru-RU" dirty="0"/>
              <a:t>, осуществляемое посредством объединения его членами имущественных паевых взносов. Устав кооператива должен содержать сведения:</a:t>
            </a:r>
          </a:p>
          <a:p>
            <a:r>
              <a:rPr lang="ru-RU" dirty="0"/>
              <a:t>-- о размере паевых взносов членов кооператива;</a:t>
            </a:r>
          </a:p>
          <a:p>
            <a:r>
              <a:rPr lang="ru-RU" dirty="0"/>
              <a:t>-- об ответственности членов кооператива за нарушение обязательства по внесению паевых взносов;</a:t>
            </a:r>
          </a:p>
          <a:p>
            <a:r>
              <a:rPr lang="ru-RU" dirty="0"/>
              <a:t>-- о составе и компетенции органов управления;</a:t>
            </a:r>
          </a:p>
          <a:p>
            <a:r>
              <a:rPr lang="ru-RU" dirty="0"/>
              <a:t>-- о порядке принятия решений органами управления</a:t>
            </a:r>
          </a:p>
          <a:p>
            <a:endParaRPr lang="ru-RU" dirty="0"/>
          </a:p>
        </p:txBody>
      </p:sp>
    </p:spTree>
    <p:extLst>
      <p:ext uri="{BB962C8B-B14F-4D97-AF65-F5344CB8AC3E}">
        <p14:creationId xmlns:p14="http://schemas.microsoft.com/office/powerpoint/2010/main" val="28468581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Фонд –</a:t>
            </a:r>
          </a:p>
        </p:txBody>
      </p:sp>
      <p:sp>
        <p:nvSpPr>
          <p:cNvPr id="3" name="Объект 2"/>
          <p:cNvSpPr>
            <a:spLocks noGrp="1"/>
          </p:cNvSpPr>
          <p:nvPr>
            <p:ph idx="1"/>
          </p:nvPr>
        </p:nvSpPr>
        <p:spPr>
          <a:xfrm>
            <a:off x="457200" y="1196752"/>
            <a:ext cx="8686800" cy="4929411"/>
          </a:xfrm>
        </p:spPr>
        <p:txBody>
          <a:bodyPr>
            <a:normAutofit fontScale="92500" lnSpcReduction="10000"/>
          </a:bodyPr>
          <a:lstStyle/>
          <a:p>
            <a:pPr marL="36576" indent="0">
              <a:buNone/>
            </a:pPr>
            <a:r>
              <a:rPr lang="ru-RU" b="1" dirty="0"/>
              <a:t> не имеющая членства некоммерческая организация, учрежденная гражданами и (или) юридическими лицами на основе добровольных имущественных взносов</a:t>
            </a:r>
            <a:r>
              <a:rPr lang="ru-RU" dirty="0"/>
              <a:t>, преследующая социальные, благотворительные, культурные, образовательные или иные общественно-полезные цели. </a:t>
            </a:r>
          </a:p>
          <a:p>
            <a:pPr marL="36576" indent="0">
              <a:buNone/>
            </a:pPr>
            <a:r>
              <a:rPr lang="ru-RU" dirty="0"/>
              <a:t>Переданное фонду его учредителями имущество является собственностью фонда. </a:t>
            </a:r>
          </a:p>
          <a:p>
            <a:pPr marL="36576" indent="0">
              <a:buNone/>
            </a:pPr>
            <a:r>
              <a:rPr lang="ru-RU" dirty="0"/>
              <a:t>Учредители и фонд не отвечают по обязательствам друг друга.</a:t>
            </a:r>
          </a:p>
        </p:txBody>
      </p:sp>
    </p:spTree>
    <p:extLst>
      <p:ext uri="{BB962C8B-B14F-4D97-AF65-F5344CB8AC3E}">
        <p14:creationId xmlns:p14="http://schemas.microsoft.com/office/powerpoint/2010/main" val="9443676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Учреждение</a:t>
            </a:r>
          </a:p>
        </p:txBody>
      </p:sp>
      <p:sp>
        <p:nvSpPr>
          <p:cNvPr id="3" name="Объект 2"/>
          <p:cNvSpPr>
            <a:spLocks noGrp="1"/>
          </p:cNvSpPr>
          <p:nvPr>
            <p:ph idx="1"/>
          </p:nvPr>
        </p:nvSpPr>
        <p:spPr>
          <a:xfrm>
            <a:off x="457200" y="1124744"/>
            <a:ext cx="8291264" cy="5001419"/>
          </a:xfrm>
        </p:spPr>
        <p:txBody>
          <a:bodyPr>
            <a:normAutofit fontScale="92500" lnSpcReduction="10000"/>
          </a:bodyPr>
          <a:lstStyle/>
          <a:p>
            <a:pPr marL="36576" indent="0">
              <a:buNone/>
            </a:pPr>
            <a:r>
              <a:rPr lang="ru-RU" dirty="0"/>
              <a:t>– это </a:t>
            </a:r>
            <a:r>
              <a:rPr lang="ru-RU" b="1" dirty="0"/>
              <a:t>организация, созданная собственником для осуществления управленческих, социально-культурных или иных функций некоммерческого характера и финансируемая им полностью или частично. </a:t>
            </a:r>
          </a:p>
          <a:p>
            <a:pPr marL="36576" indent="0">
              <a:buNone/>
            </a:pPr>
            <a:r>
              <a:rPr lang="ru-RU" dirty="0"/>
              <a:t>Учреждение отвечает по своим обязательствам находящимися в его распоряжении денежными средствами, при недостаточности которых субсидиарную ответственность по его обязательствам несет собственник соответствующего имущества. </a:t>
            </a:r>
          </a:p>
        </p:txBody>
      </p:sp>
    </p:spTree>
    <p:extLst>
      <p:ext uri="{BB962C8B-B14F-4D97-AF65-F5344CB8AC3E}">
        <p14:creationId xmlns:p14="http://schemas.microsoft.com/office/powerpoint/2010/main" val="15451816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 Объединения юридических лиц (ассоциации и союзы) </a:t>
            </a:r>
          </a:p>
        </p:txBody>
      </p:sp>
      <p:sp>
        <p:nvSpPr>
          <p:cNvPr id="3" name="Объект 2"/>
          <p:cNvSpPr>
            <a:spLocks noGrp="1"/>
          </p:cNvSpPr>
          <p:nvPr>
            <p:ph idx="1"/>
          </p:nvPr>
        </p:nvSpPr>
        <p:spPr>
          <a:xfrm>
            <a:off x="179512" y="1600200"/>
            <a:ext cx="8568952" cy="4925144"/>
          </a:xfrm>
        </p:spPr>
        <p:txBody>
          <a:bodyPr>
            <a:normAutofit fontScale="85000" lnSpcReduction="20000"/>
          </a:bodyPr>
          <a:lstStyle/>
          <a:p>
            <a:r>
              <a:rPr lang="ru-RU" dirty="0"/>
              <a:t>– это </a:t>
            </a:r>
            <a:r>
              <a:rPr lang="ru-RU" b="1" dirty="0"/>
              <a:t>некоммерческие организации, создаваемые на основе договора коммерческими организациями в целях координации своей предпринимательской деятельности</a:t>
            </a:r>
            <a:r>
              <a:rPr lang="ru-RU" dirty="0"/>
              <a:t>, представления и защиты общих имущественных интересов. </a:t>
            </a:r>
          </a:p>
          <a:p>
            <a:r>
              <a:rPr lang="ru-RU" dirty="0"/>
              <a:t>Если по решению участников на ассоциацию (союз) возлагается ведение предпринимательской деятельности, то ассоциация (союз) преобразуется в хозяйственное общество или товарищество в предусмотренном ГК РФ порядке или может создать для осуществления такой деятельности хозяйственное общество или участвовать в таком обществе.</a:t>
            </a:r>
          </a:p>
        </p:txBody>
      </p:sp>
    </p:spTree>
    <p:extLst>
      <p:ext uri="{BB962C8B-B14F-4D97-AF65-F5344CB8AC3E}">
        <p14:creationId xmlns:p14="http://schemas.microsoft.com/office/powerpoint/2010/main" val="644154509"/>
      </p:ext>
    </p:extLst>
  </p:cSld>
  <p:clrMapOvr>
    <a:masterClrMapping/>
  </p:clrMapOvr>
</p:sld>
</file>

<file path=ppt/theme/theme1.xml><?xml version="1.0" encoding="utf-8"?>
<a:theme xmlns:a="http://schemas.openxmlformats.org/drawingml/2006/main" name="Техническ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633</TotalTime>
  <Words>4363</Words>
  <Application>Microsoft Office PowerPoint</Application>
  <PresentationFormat>Экран (4:3)</PresentationFormat>
  <Paragraphs>427</Paragraphs>
  <Slides>106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106</vt:i4>
      </vt:variant>
    </vt:vector>
  </HeadingPairs>
  <TitlesOfParts>
    <vt:vector size="111" baseType="lpstr">
      <vt:lpstr>Arial</vt:lpstr>
      <vt:lpstr>Franklin Gothic Book</vt:lpstr>
      <vt:lpstr>Times New Roman</vt:lpstr>
      <vt:lpstr>Wingdings 2</vt:lpstr>
      <vt:lpstr>Техническая</vt:lpstr>
      <vt:lpstr>ТЕМА  2    ПрЕДПРИЯТИЕ  КАК  СИСТЕМА  предпринимательство в современной экономике   Организационно – правовые формы предпринимательской деятельности  </vt:lpstr>
      <vt:lpstr>Термины</vt:lpstr>
      <vt:lpstr>   БИЗНЕС</vt:lpstr>
      <vt:lpstr> Бизнес</vt:lpstr>
      <vt:lpstr>   Предпринимательство</vt:lpstr>
      <vt:lpstr>Предпринимательство</vt:lpstr>
      <vt:lpstr>Предприниматели</vt:lpstr>
      <vt:lpstr>Предприниматели</vt:lpstr>
      <vt:lpstr>Предпринимательская способность</vt:lpstr>
      <vt:lpstr>Предпринимательская среда</vt:lpstr>
      <vt:lpstr>Предпринимательская среда</vt:lpstr>
      <vt:lpstr>Функции  предпринимательства</vt:lpstr>
      <vt:lpstr>Функции  предпринимательства</vt:lpstr>
      <vt:lpstr>Функции  предпринимательства</vt:lpstr>
      <vt:lpstr>Федеральный закон РФ "О государственной поддержке малого предпринимательства в Российской Федерации»</vt:lpstr>
      <vt:lpstr>Для развития института предпринимательства в экономике необходимы определенные условия: </vt:lpstr>
      <vt:lpstr>Данный тип деятельности характеризует следующие черты:  </vt:lpstr>
      <vt:lpstr>1.Предприятие как хозяйствующий субъект </vt:lpstr>
      <vt:lpstr>Факторы производства: </vt:lpstr>
      <vt:lpstr>Направления  деятельности</vt:lpstr>
      <vt:lpstr>Презентация PowerPoint</vt:lpstr>
      <vt:lpstr>Классификация предприятий</vt:lpstr>
      <vt:lpstr>Презентация PowerPoint</vt:lpstr>
      <vt:lpstr>Категории субъектов малого и среднего предпринимательства </vt:lpstr>
      <vt:lpstr>Условия  отнесения предприятия  к малым предприятиям</vt:lpstr>
      <vt:lpstr>Презентация PowerPoint</vt:lpstr>
      <vt:lpstr>Выручка от реализации товаров</vt:lpstr>
      <vt:lpstr>Внешняя и внутренняя среда функционирования предприятия </vt:lpstr>
      <vt:lpstr>Внутренняя  среда</vt:lpstr>
      <vt:lpstr>Предприятие во внешней и внутренней среде </vt:lpstr>
      <vt:lpstr>Презентация PowerPoint</vt:lpstr>
      <vt:lpstr>Внешняя среда</vt:lpstr>
      <vt:lpstr>Презентация PowerPoint</vt:lpstr>
      <vt:lpstr>Презентация PowerPoint</vt:lpstr>
      <vt:lpstr>Презентация PowerPoint</vt:lpstr>
      <vt:lpstr>Презентация PowerPoint</vt:lpstr>
      <vt:lpstr>Презентация PowerPoint</vt:lpstr>
      <vt:lpstr>1)Единоличное владение или малый бизнес</vt:lpstr>
      <vt:lpstr>2)Товарищество или средний бизнес</vt:lpstr>
      <vt:lpstr>3) Корпорация или крупный бизнес</vt:lpstr>
      <vt:lpstr>Виды предпринимательской деятельности: </vt:lpstr>
      <vt:lpstr>Виды предпринимательской деятельности: </vt:lpstr>
      <vt:lpstr>Организационно-правовые формы предприятия в современной России </vt:lpstr>
      <vt:lpstr>Юридическое лицо</vt:lpstr>
      <vt:lpstr>Презентация PowerPoint</vt:lpstr>
      <vt:lpstr>Коммерческие предприятия</vt:lpstr>
      <vt:lpstr>Некоммерческие предприятия</vt:lpstr>
      <vt:lpstr>Товарищество</vt:lpstr>
      <vt:lpstr>Общества</vt:lpstr>
      <vt:lpstr> Акционерные  общества</vt:lpstr>
      <vt:lpstr>Презентация PowerPoint</vt:lpstr>
      <vt:lpstr>Презентация PowerPoint</vt:lpstr>
      <vt:lpstr>Особенности ПАО: </vt:lpstr>
      <vt:lpstr>Презентация PowerPoint</vt:lpstr>
      <vt:lpstr>ПАО</vt:lpstr>
      <vt:lpstr>ПАО</vt:lpstr>
      <vt:lpstr>ПАО</vt:lpstr>
      <vt:lpstr>ПАО</vt:lpstr>
      <vt:lpstr>Презентация PowerPoint</vt:lpstr>
      <vt:lpstr>НЕПУБЛИЧНЫЕ акционерные общества     (ЗАО)</vt:lpstr>
      <vt:lpstr>ФЗ  № 99 от 05.05.2014</vt:lpstr>
      <vt:lpstr>Виды акционерных обществ</vt:lpstr>
      <vt:lpstr> Непубличное   акционерное  общество</vt:lpstr>
      <vt:lpstr>Непубличное  (ЗАО)</vt:lpstr>
      <vt:lpstr>Неупличное   (ЗАО)</vt:lpstr>
      <vt:lpstr>Открытое акционерное общество</vt:lpstr>
      <vt:lpstr>Публичное АО</vt:lpstr>
      <vt:lpstr>Минимальный уставный капитал общества </vt:lpstr>
      <vt:lpstr>Презентация PowerPoint</vt:lpstr>
      <vt:lpstr>Права владельцев обыкновенных акций</vt:lpstr>
      <vt:lpstr>Права акционеров — владельцев привилегированных акций</vt:lpstr>
      <vt:lpstr> Права владельцев привилегированных акций</vt:lpstr>
      <vt:lpstr>Презентация PowerPoint</vt:lpstr>
      <vt:lpstr>Презентация PowerPoint</vt:lpstr>
      <vt:lpstr>Презентация PowerPoint</vt:lpstr>
      <vt:lpstr>Производственный кооператив</vt:lpstr>
      <vt:lpstr> Производственный  кооператив</vt:lpstr>
      <vt:lpstr>Производственный  кооператив</vt:lpstr>
      <vt:lpstr>Презентация PowerPoint</vt:lpstr>
      <vt:lpstr>Право хозяйственного ведения</vt:lpstr>
      <vt:lpstr>  Унитарные  предприятия</vt:lpstr>
      <vt:lpstr>Виды  хозяйственных объединений: </vt:lpstr>
      <vt:lpstr>   Картель</vt:lpstr>
      <vt:lpstr>   СИНДИКАТ</vt:lpstr>
      <vt:lpstr>    ТРЕСТ</vt:lpstr>
      <vt:lpstr>   Концерн</vt:lpstr>
      <vt:lpstr> Консорциум</vt:lpstr>
      <vt:lpstr>Конгломера́т</vt:lpstr>
      <vt:lpstr>Конгломерат</vt:lpstr>
      <vt:lpstr>Конгломера́т</vt:lpstr>
      <vt:lpstr>Некоммерческая организация (НКО</vt:lpstr>
      <vt:lpstr>НКО</vt:lpstr>
      <vt:lpstr> ФОРМЫ  некоммерческих организаций</vt:lpstr>
      <vt:lpstr>Презентация PowerPoint</vt:lpstr>
      <vt:lpstr>Общественные и религиозные организации (объединения)</vt:lpstr>
      <vt:lpstr>Потребительский кооператив –</vt:lpstr>
      <vt:lpstr>Фонд –</vt:lpstr>
      <vt:lpstr>Учреждение</vt:lpstr>
      <vt:lpstr> Объединения юридических лиц (ассоциации и союзы) </vt:lpstr>
      <vt:lpstr>Государственной корпорацией</vt:lpstr>
      <vt:lpstr>Государственными, муниципальными учреждениями</vt:lpstr>
      <vt:lpstr>Бюджетным учреждением</vt:lpstr>
      <vt:lpstr>Автономной некоммерческой организацией</vt:lpstr>
      <vt:lpstr>Ассоциации (союзы)</vt:lpstr>
      <vt:lpstr>Презентация PowerPoint</vt:lpstr>
      <vt:lpstr>Публичные и непубличные АО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Предпринимательство</dc:title>
  <dc:creator>Лена</dc:creator>
  <cp:lastModifiedBy>Елена</cp:lastModifiedBy>
  <cp:revision>55</cp:revision>
  <dcterms:created xsi:type="dcterms:W3CDTF">2012-01-01T13:22:48Z</dcterms:created>
  <dcterms:modified xsi:type="dcterms:W3CDTF">2021-02-24T18:57:32Z</dcterms:modified>
</cp:coreProperties>
</file>