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523" r:id="rId4"/>
    <p:sldId id="527" r:id="rId5"/>
    <p:sldId id="505" r:id="rId6"/>
    <p:sldId id="524" r:id="rId7"/>
    <p:sldId id="525" r:id="rId8"/>
    <p:sldId id="526" r:id="rId9"/>
    <p:sldId id="479" r:id="rId10"/>
    <p:sldId id="495" r:id="rId11"/>
    <p:sldId id="528" r:id="rId12"/>
    <p:sldId id="506" r:id="rId13"/>
    <p:sldId id="537" r:id="rId14"/>
    <p:sldId id="543" r:id="rId15"/>
    <p:sldId id="303" r:id="rId16"/>
    <p:sldId id="304" r:id="rId17"/>
    <p:sldId id="496" r:id="rId18"/>
    <p:sldId id="468" r:id="rId19"/>
    <p:sldId id="541" r:id="rId20"/>
    <p:sldId id="300" r:id="rId21"/>
    <p:sldId id="302" r:id="rId22"/>
    <p:sldId id="260" r:id="rId23"/>
    <p:sldId id="259" r:id="rId24"/>
    <p:sldId id="258" r:id="rId25"/>
    <p:sldId id="485" r:id="rId26"/>
    <p:sldId id="486" r:id="rId27"/>
    <p:sldId id="263" r:id="rId28"/>
    <p:sldId id="267" r:id="rId29"/>
    <p:sldId id="266" r:id="rId30"/>
    <p:sldId id="538" r:id="rId31"/>
    <p:sldId id="542" r:id="rId32"/>
    <p:sldId id="539" r:id="rId33"/>
    <p:sldId id="540" r:id="rId34"/>
    <p:sldId id="532" r:id="rId35"/>
    <p:sldId id="481" r:id="rId36"/>
    <p:sldId id="483" r:id="rId37"/>
    <p:sldId id="484" r:id="rId38"/>
    <p:sldId id="482" r:id="rId39"/>
    <p:sldId id="287" r:id="rId40"/>
    <p:sldId id="295" r:id="rId41"/>
    <p:sldId id="517" r:id="rId42"/>
    <p:sldId id="470" r:id="rId43"/>
    <p:sldId id="469" r:id="rId44"/>
    <p:sldId id="297" r:id="rId45"/>
    <p:sldId id="298" r:id="rId46"/>
    <p:sldId id="265" r:id="rId47"/>
    <p:sldId id="270" r:id="rId48"/>
    <p:sldId id="269" r:id="rId49"/>
    <p:sldId id="271" r:id="rId50"/>
    <p:sldId id="275" r:id="rId51"/>
    <p:sldId id="307" r:id="rId52"/>
    <p:sldId id="534" r:id="rId53"/>
    <p:sldId id="533" r:id="rId54"/>
    <p:sldId id="463" r:id="rId55"/>
    <p:sldId id="462" r:id="rId56"/>
    <p:sldId id="274" r:id="rId57"/>
    <p:sldId id="273" r:id="rId58"/>
    <p:sldId id="272" r:id="rId59"/>
    <p:sldId id="461" r:id="rId60"/>
    <p:sldId id="281" r:id="rId61"/>
    <p:sldId id="451" r:id="rId62"/>
    <p:sldId id="452" r:id="rId63"/>
    <p:sldId id="453" r:id="rId64"/>
    <p:sldId id="454" r:id="rId65"/>
    <p:sldId id="455" r:id="rId66"/>
    <p:sldId id="456" r:id="rId67"/>
    <p:sldId id="457" r:id="rId68"/>
    <p:sldId id="458" r:id="rId69"/>
    <p:sldId id="459" r:id="rId70"/>
    <p:sldId id="497" r:id="rId71"/>
    <p:sldId id="488" r:id="rId72"/>
    <p:sldId id="487" r:id="rId73"/>
    <p:sldId id="490" r:id="rId74"/>
    <p:sldId id="493" r:id="rId75"/>
    <p:sldId id="309" r:id="rId76"/>
    <p:sldId id="467" r:id="rId77"/>
    <p:sldId id="473" r:id="rId78"/>
    <p:sldId id="475" r:id="rId79"/>
    <p:sldId id="474" r:id="rId80"/>
    <p:sldId id="476" r:id="rId81"/>
    <p:sldId id="477" r:id="rId82"/>
    <p:sldId id="544" r:id="rId83"/>
    <p:sldId id="546" r:id="rId84"/>
    <p:sldId id="545" r:id="rId85"/>
    <p:sldId id="310" r:id="rId86"/>
    <p:sldId id="324" r:id="rId87"/>
    <p:sldId id="329" r:id="rId88"/>
    <p:sldId id="535" r:id="rId89"/>
    <p:sldId id="494" r:id="rId90"/>
    <p:sldId id="332" r:id="rId91"/>
    <p:sldId id="366" r:id="rId92"/>
    <p:sldId id="530" r:id="rId93"/>
    <p:sldId id="515" r:id="rId94"/>
    <p:sldId id="498" r:id="rId95"/>
    <p:sldId id="499" r:id="rId96"/>
    <p:sldId id="500" r:id="rId97"/>
    <p:sldId id="501" r:id="rId98"/>
    <p:sldId id="502" r:id="rId99"/>
    <p:sldId id="503" r:id="rId100"/>
    <p:sldId id="507" r:id="rId101"/>
    <p:sldId id="508" r:id="rId102"/>
    <p:sldId id="509" r:id="rId103"/>
    <p:sldId id="510" r:id="rId104"/>
    <p:sldId id="511" r:id="rId105"/>
    <p:sldId id="512" r:id="rId106"/>
    <p:sldId id="513" r:id="rId107"/>
    <p:sldId id="514" r:id="rId108"/>
    <p:sldId id="53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snapToGrid="0">
      <p:cViewPr varScale="1">
        <p:scale>
          <a:sx n="71" d="100"/>
          <a:sy n="71" d="100"/>
        </p:scale>
        <p:origin x="78" y="6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B9637A-C67D-448F-AE36-DDB7A87E2B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1722AAD-4F96-476D-82E4-74C9A80113E7}">
      <dgm:prSet phldrT="[Текст]"/>
      <dgm:spPr/>
      <dgm:t>
        <a:bodyPr/>
        <a:lstStyle/>
        <a:p>
          <a:r>
            <a:rPr lang="ru-RU" b="1" dirty="0">
              <a:latin typeface="Times New Roman" panose="02020603050405020304" pitchFamily="18" charset="0"/>
              <a:cs typeface="Times New Roman" panose="02020603050405020304" pitchFamily="18" charset="0"/>
            </a:rPr>
            <a:t>Явные (расчетные) издержки </a:t>
          </a:r>
          <a:endParaRPr lang="en-US" dirty="0"/>
        </a:p>
      </dgm:t>
    </dgm:pt>
    <dgm:pt modelId="{3906ED36-1E7F-4690-9143-9B2B0517971E}" type="parTrans" cxnId="{EDEB8695-D5AD-477F-A47E-346A836E600C}">
      <dgm:prSet/>
      <dgm:spPr/>
      <dgm:t>
        <a:bodyPr/>
        <a:lstStyle/>
        <a:p>
          <a:endParaRPr lang="en-US"/>
        </a:p>
      </dgm:t>
    </dgm:pt>
    <dgm:pt modelId="{6A88E75D-77D9-4F9F-9290-57A8FF85DB94}" type="sibTrans" cxnId="{EDEB8695-D5AD-477F-A47E-346A836E600C}">
      <dgm:prSet/>
      <dgm:spPr/>
      <dgm:t>
        <a:bodyPr/>
        <a:lstStyle/>
        <a:p>
          <a:endParaRPr lang="en-US"/>
        </a:p>
      </dgm:t>
    </dgm:pt>
    <dgm:pt modelId="{1B533E1D-F15B-4411-9918-28D559DAED46}">
      <dgm:prSet phldrT="[Текст]" phldr="1"/>
      <dgm:spPr/>
      <dgm:t>
        <a:bodyPr/>
        <a:lstStyle/>
        <a:p>
          <a:endParaRPr lang="en-US"/>
        </a:p>
      </dgm:t>
    </dgm:pt>
    <dgm:pt modelId="{6F63958E-CA2C-4E8B-9B44-2E00933FF06B}" type="parTrans" cxnId="{3D884431-85BB-44E8-9459-81EEADB53418}">
      <dgm:prSet/>
      <dgm:spPr/>
      <dgm:t>
        <a:bodyPr/>
        <a:lstStyle/>
        <a:p>
          <a:endParaRPr lang="en-US"/>
        </a:p>
      </dgm:t>
    </dgm:pt>
    <dgm:pt modelId="{BA29BE8E-6242-4618-A55F-4B56CBECF016}" type="sibTrans" cxnId="{3D884431-85BB-44E8-9459-81EEADB53418}">
      <dgm:prSet/>
      <dgm:spPr/>
      <dgm:t>
        <a:bodyPr/>
        <a:lstStyle/>
        <a:p>
          <a:endParaRPr lang="en-US"/>
        </a:p>
      </dgm:t>
    </dgm:pt>
    <dgm:pt modelId="{883966C4-AC5C-489D-8C70-904EA1E0012F}">
      <dgm:prSet phldrT="[Текст]"/>
      <dgm:spPr/>
      <dgm:t>
        <a:bodyPr/>
        <a:lstStyle/>
        <a:p>
          <a:r>
            <a:rPr lang="ru-RU" b="1" dirty="0">
              <a:latin typeface="Times New Roman" panose="02020603050405020304" pitchFamily="18" charset="0"/>
              <a:cs typeface="Times New Roman" panose="02020603050405020304" pitchFamily="18" charset="0"/>
            </a:rPr>
            <a:t>Вмененные (альтернативные) издержки </a:t>
          </a:r>
          <a:endParaRPr lang="en-US" dirty="0"/>
        </a:p>
      </dgm:t>
    </dgm:pt>
    <dgm:pt modelId="{D7C40946-0071-4A17-AFE3-1FB0FE637E47}" type="parTrans" cxnId="{4ED10AA8-397B-49AA-9A72-46B6C8122088}">
      <dgm:prSet/>
      <dgm:spPr/>
      <dgm:t>
        <a:bodyPr/>
        <a:lstStyle/>
        <a:p>
          <a:endParaRPr lang="en-US"/>
        </a:p>
      </dgm:t>
    </dgm:pt>
    <dgm:pt modelId="{0D915C2E-D058-4CF7-94F9-842389F42533}" type="sibTrans" cxnId="{4ED10AA8-397B-49AA-9A72-46B6C8122088}">
      <dgm:prSet/>
      <dgm:spPr/>
      <dgm:t>
        <a:bodyPr/>
        <a:lstStyle/>
        <a:p>
          <a:endParaRPr lang="en-US"/>
        </a:p>
      </dgm:t>
    </dgm:pt>
    <dgm:pt modelId="{118A8A4F-345A-47D4-AD14-E4C53539B4DC}">
      <dgm:prSet phldrT="[Текст]" phldr="1"/>
      <dgm:spPr/>
      <dgm:t>
        <a:bodyPr/>
        <a:lstStyle/>
        <a:p>
          <a:endParaRPr lang="en-US"/>
        </a:p>
      </dgm:t>
    </dgm:pt>
    <dgm:pt modelId="{5B259A39-07DD-436D-8FEE-8EB655023D10}" type="parTrans" cxnId="{7954FD09-6544-4F6C-9D84-AE273F54F35A}">
      <dgm:prSet/>
      <dgm:spPr/>
      <dgm:t>
        <a:bodyPr/>
        <a:lstStyle/>
        <a:p>
          <a:endParaRPr lang="en-US"/>
        </a:p>
      </dgm:t>
    </dgm:pt>
    <dgm:pt modelId="{7623131A-7844-459C-8407-984B91BF3963}" type="sibTrans" cxnId="{7954FD09-6544-4F6C-9D84-AE273F54F35A}">
      <dgm:prSet/>
      <dgm:spPr/>
      <dgm:t>
        <a:bodyPr/>
        <a:lstStyle/>
        <a:p>
          <a:endParaRPr lang="en-US"/>
        </a:p>
      </dgm:t>
    </dgm:pt>
    <dgm:pt modelId="{98D49F83-D554-466F-900A-EF44325C92BB}" type="pres">
      <dgm:prSet presAssocID="{5FB9637A-C67D-448F-AE36-DDB7A87E2BB4}" presName="linear" presStyleCnt="0">
        <dgm:presLayoutVars>
          <dgm:animLvl val="lvl"/>
          <dgm:resizeHandles val="exact"/>
        </dgm:presLayoutVars>
      </dgm:prSet>
      <dgm:spPr/>
    </dgm:pt>
    <dgm:pt modelId="{21869464-6313-4600-AB98-0F45B84A301F}" type="pres">
      <dgm:prSet presAssocID="{81722AAD-4F96-476D-82E4-74C9A80113E7}" presName="parentText" presStyleLbl="node1" presStyleIdx="0" presStyleCnt="2">
        <dgm:presLayoutVars>
          <dgm:chMax val="0"/>
          <dgm:bulletEnabled val="1"/>
        </dgm:presLayoutVars>
      </dgm:prSet>
      <dgm:spPr/>
    </dgm:pt>
    <dgm:pt modelId="{C68B9E1E-56E2-4A88-B3B9-209598DA5C82}" type="pres">
      <dgm:prSet presAssocID="{81722AAD-4F96-476D-82E4-74C9A80113E7}" presName="childText" presStyleLbl="revTx" presStyleIdx="0" presStyleCnt="2">
        <dgm:presLayoutVars>
          <dgm:bulletEnabled val="1"/>
        </dgm:presLayoutVars>
      </dgm:prSet>
      <dgm:spPr/>
    </dgm:pt>
    <dgm:pt modelId="{6270650A-28ED-4E8E-88C9-EC8F573A172F}" type="pres">
      <dgm:prSet presAssocID="{883966C4-AC5C-489D-8C70-904EA1E0012F}" presName="parentText" presStyleLbl="node1" presStyleIdx="1" presStyleCnt="2">
        <dgm:presLayoutVars>
          <dgm:chMax val="0"/>
          <dgm:bulletEnabled val="1"/>
        </dgm:presLayoutVars>
      </dgm:prSet>
      <dgm:spPr/>
    </dgm:pt>
    <dgm:pt modelId="{483C8D3E-EA7A-4FF1-9646-063545C649A1}" type="pres">
      <dgm:prSet presAssocID="{883966C4-AC5C-489D-8C70-904EA1E0012F}" presName="childText" presStyleLbl="revTx" presStyleIdx="1" presStyleCnt="2">
        <dgm:presLayoutVars>
          <dgm:bulletEnabled val="1"/>
        </dgm:presLayoutVars>
      </dgm:prSet>
      <dgm:spPr/>
    </dgm:pt>
  </dgm:ptLst>
  <dgm:cxnLst>
    <dgm:cxn modelId="{7954FD09-6544-4F6C-9D84-AE273F54F35A}" srcId="{883966C4-AC5C-489D-8C70-904EA1E0012F}" destId="{118A8A4F-345A-47D4-AD14-E4C53539B4DC}" srcOrd="0" destOrd="0" parTransId="{5B259A39-07DD-436D-8FEE-8EB655023D10}" sibTransId="{7623131A-7844-459C-8407-984B91BF3963}"/>
    <dgm:cxn modelId="{5F44160D-3D67-467A-8C52-058F73D394C1}" type="presOf" srcId="{1B533E1D-F15B-4411-9918-28D559DAED46}" destId="{C68B9E1E-56E2-4A88-B3B9-209598DA5C82}" srcOrd="0" destOrd="0" presId="urn:microsoft.com/office/officeart/2005/8/layout/vList2"/>
    <dgm:cxn modelId="{3D884431-85BB-44E8-9459-81EEADB53418}" srcId="{81722AAD-4F96-476D-82E4-74C9A80113E7}" destId="{1B533E1D-F15B-4411-9918-28D559DAED46}" srcOrd="0" destOrd="0" parTransId="{6F63958E-CA2C-4E8B-9B44-2E00933FF06B}" sibTransId="{BA29BE8E-6242-4618-A55F-4B56CBECF016}"/>
    <dgm:cxn modelId="{C2A79C55-D8C2-4A48-9AF3-5B8759A68879}" type="presOf" srcId="{883966C4-AC5C-489D-8C70-904EA1E0012F}" destId="{6270650A-28ED-4E8E-88C9-EC8F573A172F}" srcOrd="0" destOrd="0" presId="urn:microsoft.com/office/officeart/2005/8/layout/vList2"/>
    <dgm:cxn modelId="{EDEB8695-D5AD-477F-A47E-346A836E600C}" srcId="{5FB9637A-C67D-448F-AE36-DDB7A87E2BB4}" destId="{81722AAD-4F96-476D-82E4-74C9A80113E7}" srcOrd="0" destOrd="0" parTransId="{3906ED36-1E7F-4690-9143-9B2B0517971E}" sibTransId="{6A88E75D-77D9-4F9F-9290-57A8FF85DB94}"/>
    <dgm:cxn modelId="{4ED10AA8-397B-49AA-9A72-46B6C8122088}" srcId="{5FB9637A-C67D-448F-AE36-DDB7A87E2BB4}" destId="{883966C4-AC5C-489D-8C70-904EA1E0012F}" srcOrd="1" destOrd="0" parTransId="{D7C40946-0071-4A17-AFE3-1FB0FE637E47}" sibTransId="{0D915C2E-D058-4CF7-94F9-842389F42533}"/>
    <dgm:cxn modelId="{FB4388AA-3AFE-47B3-8B05-24C7C72E6EA1}" type="presOf" srcId="{118A8A4F-345A-47D4-AD14-E4C53539B4DC}" destId="{483C8D3E-EA7A-4FF1-9646-063545C649A1}" srcOrd="0" destOrd="0" presId="urn:microsoft.com/office/officeart/2005/8/layout/vList2"/>
    <dgm:cxn modelId="{63AAF5EB-9FEE-4ADB-8265-FBF685E071BB}" type="presOf" srcId="{5FB9637A-C67D-448F-AE36-DDB7A87E2BB4}" destId="{98D49F83-D554-466F-900A-EF44325C92BB}" srcOrd="0" destOrd="0" presId="urn:microsoft.com/office/officeart/2005/8/layout/vList2"/>
    <dgm:cxn modelId="{2F5299F8-D2A8-4E14-95E0-3B71A5BD9499}" type="presOf" srcId="{81722AAD-4F96-476D-82E4-74C9A80113E7}" destId="{21869464-6313-4600-AB98-0F45B84A301F}" srcOrd="0" destOrd="0" presId="urn:microsoft.com/office/officeart/2005/8/layout/vList2"/>
    <dgm:cxn modelId="{4DB8F764-2BBF-4C1F-9556-C4EB803ADF12}" type="presParOf" srcId="{98D49F83-D554-466F-900A-EF44325C92BB}" destId="{21869464-6313-4600-AB98-0F45B84A301F}" srcOrd="0" destOrd="0" presId="urn:microsoft.com/office/officeart/2005/8/layout/vList2"/>
    <dgm:cxn modelId="{30276D22-4BD5-45F9-B4EC-95DC03734FC2}" type="presParOf" srcId="{98D49F83-D554-466F-900A-EF44325C92BB}" destId="{C68B9E1E-56E2-4A88-B3B9-209598DA5C82}" srcOrd="1" destOrd="0" presId="urn:microsoft.com/office/officeart/2005/8/layout/vList2"/>
    <dgm:cxn modelId="{B8F06058-2558-4208-A837-FEF21BF3B5E8}" type="presParOf" srcId="{98D49F83-D554-466F-900A-EF44325C92BB}" destId="{6270650A-28ED-4E8E-88C9-EC8F573A172F}" srcOrd="2" destOrd="0" presId="urn:microsoft.com/office/officeart/2005/8/layout/vList2"/>
    <dgm:cxn modelId="{907024B7-106E-433A-867A-A5D1A2075399}" type="presParOf" srcId="{98D49F83-D554-466F-900A-EF44325C92BB}" destId="{483C8D3E-EA7A-4FF1-9646-063545C649A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69C204-46F0-4621-9D3D-0F4094482B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D2C0B4-4FC2-482A-9465-FE5E661F3054}">
      <dgm:prSet phldrT="[Текст]"/>
      <dgm:spPr/>
      <dgm:t>
        <a:bodyPr/>
        <a:lstStyle/>
        <a:p>
          <a:r>
            <a:rPr lang="ru-RU" b="1" u="sng" dirty="0">
              <a:latin typeface="Times New Roman" panose="02020603050405020304" pitchFamily="18" charset="0"/>
              <a:cs typeface="Times New Roman" panose="02020603050405020304" pitchFamily="18" charset="0"/>
            </a:rPr>
            <a:t>трансформационные</a:t>
          </a:r>
          <a:endParaRPr lang="en-US" dirty="0"/>
        </a:p>
      </dgm:t>
    </dgm:pt>
    <dgm:pt modelId="{B979F734-A874-4294-BEBE-2084E5551D4E}" type="parTrans" cxnId="{D4E8C4E9-79A3-49E6-99CE-F3E6F9FE5FE6}">
      <dgm:prSet/>
      <dgm:spPr/>
      <dgm:t>
        <a:bodyPr/>
        <a:lstStyle/>
        <a:p>
          <a:endParaRPr lang="en-US"/>
        </a:p>
      </dgm:t>
    </dgm:pt>
    <dgm:pt modelId="{3BB48458-5CE1-4331-9F47-F7C942096F26}" type="sibTrans" cxnId="{D4E8C4E9-79A3-49E6-99CE-F3E6F9FE5FE6}">
      <dgm:prSet/>
      <dgm:spPr/>
      <dgm:t>
        <a:bodyPr/>
        <a:lstStyle/>
        <a:p>
          <a:endParaRPr lang="en-US"/>
        </a:p>
      </dgm:t>
    </dgm:pt>
    <dgm:pt modelId="{9A38C090-0F7F-4C73-B3B1-770894B5CCBE}">
      <dgm:prSet phldrT="[Текст]"/>
      <dgm:spPr/>
      <dgm:t>
        <a:bodyPr/>
        <a:lstStyle/>
        <a:p>
          <a:r>
            <a:rPr lang="ru-RU" u="sng" dirty="0">
              <a:latin typeface="Times New Roman" panose="02020603050405020304" pitchFamily="18" charset="0"/>
              <a:cs typeface="Times New Roman" panose="02020603050405020304" pitchFamily="18" charset="0"/>
            </a:rPr>
            <a:t>формирующиеся в сфере производства</a:t>
          </a:r>
          <a:endParaRPr lang="en-US" dirty="0"/>
        </a:p>
      </dgm:t>
    </dgm:pt>
    <dgm:pt modelId="{2B82EFF2-2E6A-4B58-B458-1550C98FB897}" type="parTrans" cxnId="{F7CB884B-07CB-4087-A642-AA5F1CBAFDDF}">
      <dgm:prSet/>
      <dgm:spPr/>
      <dgm:t>
        <a:bodyPr/>
        <a:lstStyle/>
        <a:p>
          <a:endParaRPr lang="en-US"/>
        </a:p>
      </dgm:t>
    </dgm:pt>
    <dgm:pt modelId="{D1E8DF8C-9346-4B6E-BC95-C30C45B06105}" type="sibTrans" cxnId="{F7CB884B-07CB-4087-A642-AA5F1CBAFDDF}">
      <dgm:prSet/>
      <dgm:spPr/>
      <dgm:t>
        <a:bodyPr/>
        <a:lstStyle/>
        <a:p>
          <a:endParaRPr lang="en-US"/>
        </a:p>
      </dgm:t>
    </dgm:pt>
    <dgm:pt modelId="{BC2529D3-34E2-4A27-9E75-C21B92EE7CA9}">
      <dgm:prSet phldrT="[Текст]"/>
      <dgm:spPr/>
      <dgm:t>
        <a:bodyPr/>
        <a:lstStyle/>
        <a:p>
          <a:r>
            <a:rPr lang="ru-RU" b="1" u="sng" dirty="0" err="1">
              <a:latin typeface="Times New Roman" panose="02020603050405020304" pitchFamily="18" charset="0"/>
              <a:cs typeface="Times New Roman" panose="02020603050405020304" pitchFamily="18" charset="0"/>
            </a:rPr>
            <a:t>трансакционные</a:t>
          </a:r>
          <a:endParaRPr lang="en-US" dirty="0"/>
        </a:p>
      </dgm:t>
    </dgm:pt>
    <dgm:pt modelId="{F7F60019-5277-4A02-AF82-A8E48240E0DA}" type="parTrans" cxnId="{458A98FC-B32C-432A-9608-26B8A337CAEA}">
      <dgm:prSet/>
      <dgm:spPr/>
      <dgm:t>
        <a:bodyPr/>
        <a:lstStyle/>
        <a:p>
          <a:endParaRPr lang="en-US"/>
        </a:p>
      </dgm:t>
    </dgm:pt>
    <dgm:pt modelId="{11E70F30-D602-4CC5-81D9-AB7C7DAC3DDF}" type="sibTrans" cxnId="{458A98FC-B32C-432A-9608-26B8A337CAEA}">
      <dgm:prSet/>
      <dgm:spPr/>
      <dgm:t>
        <a:bodyPr/>
        <a:lstStyle/>
        <a:p>
          <a:endParaRPr lang="en-US"/>
        </a:p>
      </dgm:t>
    </dgm:pt>
    <dgm:pt modelId="{7D88476A-9122-41D0-BD2C-22CC4D7A4590}">
      <dgm:prSet phldrT="[Текст]"/>
      <dgm:spPr/>
      <dgm:t>
        <a:bodyPr/>
        <a:lstStyle/>
        <a:p>
          <a:r>
            <a:rPr lang="ru-RU" u="sng" dirty="0">
              <a:latin typeface="Times New Roman" panose="02020603050405020304" pitchFamily="18" charset="0"/>
              <a:cs typeface="Times New Roman" panose="02020603050405020304" pitchFamily="18" charset="0"/>
            </a:rPr>
            <a:t>которые связаны с совершением сделок </a:t>
          </a:r>
          <a:r>
            <a:rPr lang="ru-RU" dirty="0">
              <a:latin typeface="Times New Roman" panose="02020603050405020304" pitchFamily="18" charset="0"/>
              <a:cs typeface="Times New Roman" panose="02020603050405020304" pitchFamily="18" charset="0"/>
            </a:rPr>
            <a:t>(трансакций) и с передачей прав собственности</a:t>
          </a:r>
          <a:endParaRPr lang="en-US" dirty="0"/>
        </a:p>
      </dgm:t>
    </dgm:pt>
    <dgm:pt modelId="{11B66112-3F31-41E2-AC6C-72C5E193DEDE}" type="parTrans" cxnId="{B2FED065-EE8C-4DC5-98FD-243E8DD54334}">
      <dgm:prSet/>
      <dgm:spPr/>
      <dgm:t>
        <a:bodyPr/>
        <a:lstStyle/>
        <a:p>
          <a:endParaRPr lang="en-US"/>
        </a:p>
      </dgm:t>
    </dgm:pt>
    <dgm:pt modelId="{E35A1426-AA62-4D64-BADC-2F020F689E16}" type="sibTrans" cxnId="{B2FED065-EE8C-4DC5-98FD-243E8DD54334}">
      <dgm:prSet/>
      <dgm:spPr/>
      <dgm:t>
        <a:bodyPr/>
        <a:lstStyle/>
        <a:p>
          <a:endParaRPr lang="en-US"/>
        </a:p>
      </dgm:t>
    </dgm:pt>
    <dgm:pt modelId="{13968C0B-DFE5-4371-A7F4-D27806D5E935}" type="pres">
      <dgm:prSet presAssocID="{1969C204-46F0-4621-9D3D-0F4094482B6C}" presName="linear" presStyleCnt="0">
        <dgm:presLayoutVars>
          <dgm:animLvl val="lvl"/>
          <dgm:resizeHandles val="exact"/>
        </dgm:presLayoutVars>
      </dgm:prSet>
      <dgm:spPr/>
    </dgm:pt>
    <dgm:pt modelId="{64337611-99F6-43DD-9906-9966525511DA}" type="pres">
      <dgm:prSet presAssocID="{48D2C0B4-4FC2-482A-9465-FE5E661F3054}" presName="parentText" presStyleLbl="node1" presStyleIdx="0" presStyleCnt="2">
        <dgm:presLayoutVars>
          <dgm:chMax val="0"/>
          <dgm:bulletEnabled val="1"/>
        </dgm:presLayoutVars>
      </dgm:prSet>
      <dgm:spPr/>
    </dgm:pt>
    <dgm:pt modelId="{7983ECDB-3D99-4E76-B2F8-DA99DD44B87B}" type="pres">
      <dgm:prSet presAssocID="{48D2C0B4-4FC2-482A-9465-FE5E661F3054}" presName="childText" presStyleLbl="revTx" presStyleIdx="0" presStyleCnt="2">
        <dgm:presLayoutVars>
          <dgm:bulletEnabled val="1"/>
        </dgm:presLayoutVars>
      </dgm:prSet>
      <dgm:spPr/>
    </dgm:pt>
    <dgm:pt modelId="{2AC3F011-AF2D-492B-A4B2-FD536CA04281}" type="pres">
      <dgm:prSet presAssocID="{BC2529D3-34E2-4A27-9E75-C21B92EE7CA9}" presName="parentText" presStyleLbl="node1" presStyleIdx="1" presStyleCnt="2">
        <dgm:presLayoutVars>
          <dgm:chMax val="0"/>
          <dgm:bulletEnabled val="1"/>
        </dgm:presLayoutVars>
      </dgm:prSet>
      <dgm:spPr/>
    </dgm:pt>
    <dgm:pt modelId="{8DD1317E-BE4F-4060-B419-4E0887F7E205}" type="pres">
      <dgm:prSet presAssocID="{BC2529D3-34E2-4A27-9E75-C21B92EE7CA9}" presName="childText" presStyleLbl="revTx" presStyleIdx="1" presStyleCnt="2">
        <dgm:presLayoutVars>
          <dgm:bulletEnabled val="1"/>
        </dgm:presLayoutVars>
      </dgm:prSet>
      <dgm:spPr/>
    </dgm:pt>
  </dgm:ptLst>
  <dgm:cxnLst>
    <dgm:cxn modelId="{F919F31D-1D70-4AA9-9308-D3DE4841EE12}" type="presOf" srcId="{9A38C090-0F7F-4C73-B3B1-770894B5CCBE}" destId="{7983ECDB-3D99-4E76-B2F8-DA99DD44B87B}" srcOrd="0" destOrd="0" presId="urn:microsoft.com/office/officeart/2005/8/layout/vList2"/>
    <dgm:cxn modelId="{B2FED065-EE8C-4DC5-98FD-243E8DD54334}" srcId="{BC2529D3-34E2-4A27-9E75-C21B92EE7CA9}" destId="{7D88476A-9122-41D0-BD2C-22CC4D7A4590}" srcOrd="0" destOrd="0" parTransId="{11B66112-3F31-41E2-AC6C-72C5E193DEDE}" sibTransId="{E35A1426-AA62-4D64-BADC-2F020F689E16}"/>
    <dgm:cxn modelId="{F7CB884B-07CB-4087-A642-AA5F1CBAFDDF}" srcId="{48D2C0B4-4FC2-482A-9465-FE5E661F3054}" destId="{9A38C090-0F7F-4C73-B3B1-770894B5CCBE}" srcOrd="0" destOrd="0" parTransId="{2B82EFF2-2E6A-4B58-B458-1550C98FB897}" sibTransId="{D1E8DF8C-9346-4B6E-BC95-C30C45B06105}"/>
    <dgm:cxn modelId="{46980681-06E3-4F87-BBB3-02436E44483A}" type="presOf" srcId="{1969C204-46F0-4621-9D3D-0F4094482B6C}" destId="{13968C0B-DFE5-4371-A7F4-D27806D5E935}" srcOrd="0" destOrd="0" presId="urn:microsoft.com/office/officeart/2005/8/layout/vList2"/>
    <dgm:cxn modelId="{9002D38E-37EB-44CE-8CEC-E40F1E811981}" type="presOf" srcId="{7D88476A-9122-41D0-BD2C-22CC4D7A4590}" destId="{8DD1317E-BE4F-4060-B419-4E0887F7E205}" srcOrd="0" destOrd="0" presId="urn:microsoft.com/office/officeart/2005/8/layout/vList2"/>
    <dgm:cxn modelId="{89CE17C2-11F4-477C-91C0-3FD1EAA8A6A9}" type="presOf" srcId="{48D2C0B4-4FC2-482A-9465-FE5E661F3054}" destId="{64337611-99F6-43DD-9906-9966525511DA}" srcOrd="0" destOrd="0" presId="urn:microsoft.com/office/officeart/2005/8/layout/vList2"/>
    <dgm:cxn modelId="{D4E8C4E9-79A3-49E6-99CE-F3E6F9FE5FE6}" srcId="{1969C204-46F0-4621-9D3D-0F4094482B6C}" destId="{48D2C0B4-4FC2-482A-9465-FE5E661F3054}" srcOrd="0" destOrd="0" parTransId="{B979F734-A874-4294-BEBE-2084E5551D4E}" sibTransId="{3BB48458-5CE1-4331-9F47-F7C942096F26}"/>
    <dgm:cxn modelId="{1358EAFB-DD41-4156-BF49-AB447413BB6A}" type="presOf" srcId="{BC2529D3-34E2-4A27-9E75-C21B92EE7CA9}" destId="{2AC3F011-AF2D-492B-A4B2-FD536CA04281}" srcOrd="0" destOrd="0" presId="urn:microsoft.com/office/officeart/2005/8/layout/vList2"/>
    <dgm:cxn modelId="{458A98FC-B32C-432A-9608-26B8A337CAEA}" srcId="{1969C204-46F0-4621-9D3D-0F4094482B6C}" destId="{BC2529D3-34E2-4A27-9E75-C21B92EE7CA9}" srcOrd="1" destOrd="0" parTransId="{F7F60019-5277-4A02-AF82-A8E48240E0DA}" sibTransId="{11E70F30-D602-4CC5-81D9-AB7C7DAC3DDF}"/>
    <dgm:cxn modelId="{A5300927-5D2C-416E-B062-153C5B1A7D45}" type="presParOf" srcId="{13968C0B-DFE5-4371-A7F4-D27806D5E935}" destId="{64337611-99F6-43DD-9906-9966525511DA}" srcOrd="0" destOrd="0" presId="urn:microsoft.com/office/officeart/2005/8/layout/vList2"/>
    <dgm:cxn modelId="{067A37FB-EBE8-4703-A8E0-70EC9EE2E8EC}" type="presParOf" srcId="{13968C0B-DFE5-4371-A7F4-D27806D5E935}" destId="{7983ECDB-3D99-4E76-B2F8-DA99DD44B87B}" srcOrd="1" destOrd="0" presId="urn:microsoft.com/office/officeart/2005/8/layout/vList2"/>
    <dgm:cxn modelId="{3B3255EE-8D03-4118-B643-D4EB96624FC5}" type="presParOf" srcId="{13968C0B-DFE5-4371-A7F4-D27806D5E935}" destId="{2AC3F011-AF2D-492B-A4B2-FD536CA04281}" srcOrd="2" destOrd="0" presId="urn:microsoft.com/office/officeart/2005/8/layout/vList2"/>
    <dgm:cxn modelId="{3194B1D0-A741-48D7-A2A3-3D91DD4DAABC}" type="presParOf" srcId="{13968C0B-DFE5-4371-A7F4-D27806D5E935}" destId="{8DD1317E-BE4F-4060-B419-4E0887F7E20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A265FE-B234-4908-8CBA-DC454FB795B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18BFEB5A-8680-4625-9E06-4733C7C579C1}">
      <dgm:prSet phldrT="[Текст]"/>
      <dgm:spPr/>
      <dgm:t>
        <a:bodyPr/>
        <a:lstStyle/>
        <a:p>
          <a:r>
            <a:rPr lang="ru-RU" b="1" dirty="0">
              <a:latin typeface="Times New Roman" panose="02020603050405020304" pitchFamily="18" charset="0"/>
              <a:cs typeface="Times New Roman" panose="02020603050405020304" pitchFamily="18" charset="0"/>
            </a:rPr>
            <a:t>издержки поиска информации </a:t>
          </a:r>
          <a:endParaRPr lang="en-US" dirty="0"/>
        </a:p>
      </dgm:t>
    </dgm:pt>
    <dgm:pt modelId="{4380FBA2-CB4F-4A0A-8B4C-F5580DD265AF}" type="parTrans" cxnId="{8B5F14DD-E8FA-4066-8026-54DBC4F6FA27}">
      <dgm:prSet/>
      <dgm:spPr/>
      <dgm:t>
        <a:bodyPr/>
        <a:lstStyle/>
        <a:p>
          <a:endParaRPr lang="en-US"/>
        </a:p>
      </dgm:t>
    </dgm:pt>
    <dgm:pt modelId="{EB33D641-A974-4314-B0CB-C99B5913CD75}" type="sibTrans" cxnId="{8B5F14DD-E8FA-4066-8026-54DBC4F6FA27}">
      <dgm:prSet/>
      <dgm:spPr/>
      <dgm:t>
        <a:bodyPr/>
        <a:lstStyle/>
        <a:p>
          <a:endParaRPr lang="en-US"/>
        </a:p>
      </dgm:t>
    </dgm:pt>
    <dgm:pt modelId="{545BDE5C-44DA-4B14-B9B2-78D0876BC159}">
      <dgm:prSet phldrT="[Текст]"/>
      <dgm:spPr/>
      <dgm:t>
        <a:bodyPr/>
        <a:lstStyle/>
        <a:p>
          <a:r>
            <a:rPr lang="ru-RU" b="1" dirty="0">
              <a:latin typeface="Times New Roman" panose="02020603050405020304" pitchFamily="18" charset="0"/>
              <a:cs typeface="Times New Roman" panose="02020603050405020304" pitchFamily="18" charset="0"/>
            </a:rPr>
            <a:t>издержки заключения</a:t>
          </a:r>
        </a:p>
        <a:p>
          <a:r>
            <a:rPr lang="ru-RU" b="1" dirty="0">
              <a:latin typeface="Times New Roman" panose="02020603050405020304" pitchFamily="18" charset="0"/>
              <a:cs typeface="Times New Roman" panose="02020603050405020304" pitchFamily="18" charset="0"/>
            </a:rPr>
            <a:t>контракта</a:t>
          </a:r>
          <a:endParaRPr lang="en-US" dirty="0"/>
        </a:p>
      </dgm:t>
    </dgm:pt>
    <dgm:pt modelId="{CFAC556E-3D1C-46E4-B0B0-48F6E79C9889}" type="parTrans" cxnId="{B4BDE9A4-3517-48D7-AC5F-E685749B4D4D}">
      <dgm:prSet/>
      <dgm:spPr/>
      <dgm:t>
        <a:bodyPr/>
        <a:lstStyle/>
        <a:p>
          <a:endParaRPr lang="en-US"/>
        </a:p>
      </dgm:t>
    </dgm:pt>
    <dgm:pt modelId="{B4C2E935-1E68-4B3B-AEB0-CA3319794C91}" type="sibTrans" cxnId="{B4BDE9A4-3517-48D7-AC5F-E685749B4D4D}">
      <dgm:prSet/>
      <dgm:spPr/>
      <dgm:t>
        <a:bodyPr/>
        <a:lstStyle/>
        <a:p>
          <a:endParaRPr lang="en-US"/>
        </a:p>
      </dgm:t>
    </dgm:pt>
    <dgm:pt modelId="{C02F79E4-7EDA-461C-AEA3-AEB105B94F2D}">
      <dgm:prSet phldrT="[Текст]"/>
      <dgm:spPr/>
      <dgm:t>
        <a:bodyPr/>
        <a:lstStyle/>
        <a:p>
          <a:r>
            <a:rPr lang="ru-RU" b="1" dirty="0">
              <a:latin typeface="Times New Roman" panose="02020603050405020304" pitchFamily="18" charset="0"/>
              <a:cs typeface="Times New Roman" panose="02020603050405020304" pitchFamily="18" charset="0"/>
            </a:rPr>
            <a:t>издержки измерения </a:t>
          </a:r>
          <a:endParaRPr lang="en-US" dirty="0"/>
        </a:p>
      </dgm:t>
    </dgm:pt>
    <dgm:pt modelId="{881C1FCA-945D-4B4F-A90F-6946B36007EE}" type="parTrans" cxnId="{A00CAE75-CD19-416A-9673-80440FC06018}">
      <dgm:prSet/>
      <dgm:spPr/>
      <dgm:t>
        <a:bodyPr/>
        <a:lstStyle/>
        <a:p>
          <a:endParaRPr lang="en-US"/>
        </a:p>
      </dgm:t>
    </dgm:pt>
    <dgm:pt modelId="{A1B59AC6-AB12-483B-B596-83E01F5233B6}" type="sibTrans" cxnId="{A00CAE75-CD19-416A-9673-80440FC06018}">
      <dgm:prSet/>
      <dgm:spPr/>
      <dgm:t>
        <a:bodyPr/>
        <a:lstStyle/>
        <a:p>
          <a:endParaRPr lang="en-US"/>
        </a:p>
      </dgm:t>
    </dgm:pt>
    <dgm:pt modelId="{1044AFD5-2D3A-4E7D-954F-DA59FCB5E3B0}">
      <dgm:prSet phldrT="[Текст]"/>
      <dgm:spPr/>
      <dgm:t>
        <a:bodyPr/>
        <a:lstStyle/>
        <a:p>
          <a:r>
            <a:rPr lang="ru-RU" b="1" dirty="0">
              <a:latin typeface="Times New Roman" panose="02020603050405020304" pitchFamily="18" charset="0"/>
              <a:cs typeface="Times New Roman" panose="02020603050405020304" pitchFamily="18" charset="0"/>
            </a:rPr>
            <a:t>издержки по правовому регулированию собственности</a:t>
          </a:r>
          <a:endParaRPr lang="en-US" dirty="0"/>
        </a:p>
      </dgm:t>
    </dgm:pt>
    <dgm:pt modelId="{F407DF16-2FD4-4041-8133-7DCB91D6229A}" type="parTrans" cxnId="{771C4661-160A-4F34-9674-730429D4C0D8}">
      <dgm:prSet/>
      <dgm:spPr/>
      <dgm:t>
        <a:bodyPr/>
        <a:lstStyle/>
        <a:p>
          <a:endParaRPr lang="en-US"/>
        </a:p>
      </dgm:t>
    </dgm:pt>
    <dgm:pt modelId="{72B4CBBC-FD6D-452F-A4AC-5EA369D898CA}" type="sibTrans" cxnId="{771C4661-160A-4F34-9674-730429D4C0D8}">
      <dgm:prSet/>
      <dgm:spPr/>
      <dgm:t>
        <a:bodyPr/>
        <a:lstStyle/>
        <a:p>
          <a:endParaRPr lang="en-US"/>
        </a:p>
      </dgm:t>
    </dgm:pt>
    <dgm:pt modelId="{BCE609F7-AA8A-4EDE-B704-3C2D1859D57C}">
      <dgm:prSet phldrT="[Текст]"/>
      <dgm:spPr/>
      <dgm:t>
        <a:bodyPr/>
        <a:lstStyle/>
        <a:p>
          <a:r>
            <a:rPr lang="ru-RU" b="1" dirty="0">
              <a:latin typeface="Times New Roman" panose="02020603050405020304" pitchFamily="18" charset="0"/>
              <a:cs typeface="Times New Roman" panose="02020603050405020304" pitchFamily="18" charset="0"/>
            </a:rPr>
            <a:t>издержки оппортунистического поведения</a:t>
          </a:r>
          <a:endParaRPr lang="en-US" dirty="0"/>
        </a:p>
      </dgm:t>
    </dgm:pt>
    <dgm:pt modelId="{81208852-00F5-49E1-A3BD-A3846791E15C}" type="parTrans" cxnId="{04668517-760E-435A-83D2-D6FD65A2E43F}">
      <dgm:prSet/>
      <dgm:spPr/>
      <dgm:t>
        <a:bodyPr/>
        <a:lstStyle/>
        <a:p>
          <a:endParaRPr lang="en-US"/>
        </a:p>
      </dgm:t>
    </dgm:pt>
    <dgm:pt modelId="{DA2CC681-FDDA-47CA-BA1E-E8E34F530E24}" type="sibTrans" cxnId="{04668517-760E-435A-83D2-D6FD65A2E43F}">
      <dgm:prSet/>
      <dgm:spPr/>
      <dgm:t>
        <a:bodyPr/>
        <a:lstStyle/>
        <a:p>
          <a:endParaRPr lang="en-US"/>
        </a:p>
      </dgm:t>
    </dgm:pt>
    <dgm:pt modelId="{F1827126-1F8A-4B26-ACF1-6E32884C6E3F}" type="pres">
      <dgm:prSet presAssocID="{7BA265FE-B234-4908-8CBA-DC454FB795B7}" presName="diagram" presStyleCnt="0">
        <dgm:presLayoutVars>
          <dgm:dir/>
          <dgm:resizeHandles val="exact"/>
        </dgm:presLayoutVars>
      </dgm:prSet>
      <dgm:spPr/>
    </dgm:pt>
    <dgm:pt modelId="{DAC81E0F-6C55-46AD-A7BE-9D72F1340B9E}" type="pres">
      <dgm:prSet presAssocID="{18BFEB5A-8680-4625-9E06-4733C7C579C1}" presName="node" presStyleLbl="node1" presStyleIdx="0" presStyleCnt="5">
        <dgm:presLayoutVars>
          <dgm:bulletEnabled val="1"/>
        </dgm:presLayoutVars>
      </dgm:prSet>
      <dgm:spPr/>
    </dgm:pt>
    <dgm:pt modelId="{BED6EA39-AA03-42CC-8BB4-16F677F15DFD}" type="pres">
      <dgm:prSet presAssocID="{EB33D641-A974-4314-B0CB-C99B5913CD75}" presName="sibTrans" presStyleCnt="0"/>
      <dgm:spPr/>
    </dgm:pt>
    <dgm:pt modelId="{CE9E04F9-704D-47E8-8258-5588DA3781F6}" type="pres">
      <dgm:prSet presAssocID="{545BDE5C-44DA-4B14-B9B2-78D0876BC159}" presName="node" presStyleLbl="node1" presStyleIdx="1" presStyleCnt="5">
        <dgm:presLayoutVars>
          <dgm:bulletEnabled val="1"/>
        </dgm:presLayoutVars>
      </dgm:prSet>
      <dgm:spPr/>
    </dgm:pt>
    <dgm:pt modelId="{A94663B6-28E1-447A-B334-6AE5792FDDEF}" type="pres">
      <dgm:prSet presAssocID="{B4C2E935-1E68-4B3B-AEB0-CA3319794C91}" presName="sibTrans" presStyleCnt="0"/>
      <dgm:spPr/>
    </dgm:pt>
    <dgm:pt modelId="{E2A8C9C5-97A3-47EC-B605-0C4A46CB3FEF}" type="pres">
      <dgm:prSet presAssocID="{C02F79E4-7EDA-461C-AEA3-AEB105B94F2D}" presName="node" presStyleLbl="node1" presStyleIdx="2" presStyleCnt="5">
        <dgm:presLayoutVars>
          <dgm:bulletEnabled val="1"/>
        </dgm:presLayoutVars>
      </dgm:prSet>
      <dgm:spPr/>
    </dgm:pt>
    <dgm:pt modelId="{1DBDDAD8-110E-4FA5-BCE3-5DC6F1E1972D}" type="pres">
      <dgm:prSet presAssocID="{A1B59AC6-AB12-483B-B596-83E01F5233B6}" presName="sibTrans" presStyleCnt="0"/>
      <dgm:spPr/>
    </dgm:pt>
    <dgm:pt modelId="{9D4E1E1A-F071-49BC-9A7C-BC68CA1CF388}" type="pres">
      <dgm:prSet presAssocID="{1044AFD5-2D3A-4E7D-954F-DA59FCB5E3B0}" presName="node" presStyleLbl="node1" presStyleIdx="3" presStyleCnt="5">
        <dgm:presLayoutVars>
          <dgm:bulletEnabled val="1"/>
        </dgm:presLayoutVars>
      </dgm:prSet>
      <dgm:spPr/>
    </dgm:pt>
    <dgm:pt modelId="{2CB4897E-A4D9-4DF6-B1A0-E878A4693DC9}" type="pres">
      <dgm:prSet presAssocID="{72B4CBBC-FD6D-452F-A4AC-5EA369D898CA}" presName="sibTrans" presStyleCnt="0"/>
      <dgm:spPr/>
    </dgm:pt>
    <dgm:pt modelId="{DE9A6B17-104D-4528-9DD0-574CFF3D6C43}" type="pres">
      <dgm:prSet presAssocID="{BCE609F7-AA8A-4EDE-B704-3C2D1859D57C}" presName="node" presStyleLbl="node1" presStyleIdx="4" presStyleCnt="5">
        <dgm:presLayoutVars>
          <dgm:bulletEnabled val="1"/>
        </dgm:presLayoutVars>
      </dgm:prSet>
      <dgm:spPr/>
    </dgm:pt>
  </dgm:ptLst>
  <dgm:cxnLst>
    <dgm:cxn modelId="{04668517-760E-435A-83D2-D6FD65A2E43F}" srcId="{7BA265FE-B234-4908-8CBA-DC454FB795B7}" destId="{BCE609F7-AA8A-4EDE-B704-3C2D1859D57C}" srcOrd="4" destOrd="0" parTransId="{81208852-00F5-49E1-A3BD-A3846791E15C}" sibTransId="{DA2CC681-FDDA-47CA-BA1E-E8E34F530E24}"/>
    <dgm:cxn modelId="{78CF6C3F-5D31-4B39-B8D9-BB2A667A7648}" type="presOf" srcId="{18BFEB5A-8680-4625-9E06-4733C7C579C1}" destId="{DAC81E0F-6C55-46AD-A7BE-9D72F1340B9E}" srcOrd="0" destOrd="0" presId="urn:microsoft.com/office/officeart/2005/8/layout/default#1"/>
    <dgm:cxn modelId="{771C4661-160A-4F34-9674-730429D4C0D8}" srcId="{7BA265FE-B234-4908-8CBA-DC454FB795B7}" destId="{1044AFD5-2D3A-4E7D-954F-DA59FCB5E3B0}" srcOrd="3" destOrd="0" parTransId="{F407DF16-2FD4-4041-8133-7DCB91D6229A}" sibTransId="{72B4CBBC-FD6D-452F-A4AC-5EA369D898CA}"/>
    <dgm:cxn modelId="{A00CAE75-CD19-416A-9673-80440FC06018}" srcId="{7BA265FE-B234-4908-8CBA-DC454FB795B7}" destId="{C02F79E4-7EDA-461C-AEA3-AEB105B94F2D}" srcOrd="2" destOrd="0" parTransId="{881C1FCA-945D-4B4F-A90F-6946B36007EE}" sibTransId="{A1B59AC6-AB12-483B-B596-83E01F5233B6}"/>
    <dgm:cxn modelId="{F94158A3-6D21-428C-A71D-1F45C663DF58}" type="presOf" srcId="{1044AFD5-2D3A-4E7D-954F-DA59FCB5E3B0}" destId="{9D4E1E1A-F071-49BC-9A7C-BC68CA1CF388}" srcOrd="0" destOrd="0" presId="urn:microsoft.com/office/officeart/2005/8/layout/default#1"/>
    <dgm:cxn modelId="{B4BDE9A4-3517-48D7-AC5F-E685749B4D4D}" srcId="{7BA265FE-B234-4908-8CBA-DC454FB795B7}" destId="{545BDE5C-44DA-4B14-B9B2-78D0876BC159}" srcOrd="1" destOrd="0" parTransId="{CFAC556E-3D1C-46E4-B0B0-48F6E79C9889}" sibTransId="{B4C2E935-1E68-4B3B-AEB0-CA3319794C91}"/>
    <dgm:cxn modelId="{B9530BBC-587D-4906-AE86-FD37A42071FD}" type="presOf" srcId="{BCE609F7-AA8A-4EDE-B704-3C2D1859D57C}" destId="{DE9A6B17-104D-4528-9DD0-574CFF3D6C43}" srcOrd="0" destOrd="0" presId="urn:microsoft.com/office/officeart/2005/8/layout/default#1"/>
    <dgm:cxn modelId="{4B2C40BD-05E5-45D7-B324-057E4922D2D3}" type="presOf" srcId="{545BDE5C-44DA-4B14-B9B2-78D0876BC159}" destId="{CE9E04F9-704D-47E8-8258-5588DA3781F6}" srcOrd="0" destOrd="0" presId="urn:microsoft.com/office/officeart/2005/8/layout/default#1"/>
    <dgm:cxn modelId="{F45AB5CC-5292-4C22-BD9D-7821C17BAD61}" type="presOf" srcId="{7BA265FE-B234-4908-8CBA-DC454FB795B7}" destId="{F1827126-1F8A-4B26-ACF1-6E32884C6E3F}" srcOrd="0" destOrd="0" presId="urn:microsoft.com/office/officeart/2005/8/layout/default#1"/>
    <dgm:cxn modelId="{63417CD5-BFE3-462C-ACAD-ADEC5073311C}" type="presOf" srcId="{C02F79E4-7EDA-461C-AEA3-AEB105B94F2D}" destId="{E2A8C9C5-97A3-47EC-B605-0C4A46CB3FEF}" srcOrd="0" destOrd="0" presId="urn:microsoft.com/office/officeart/2005/8/layout/default#1"/>
    <dgm:cxn modelId="{8B5F14DD-E8FA-4066-8026-54DBC4F6FA27}" srcId="{7BA265FE-B234-4908-8CBA-DC454FB795B7}" destId="{18BFEB5A-8680-4625-9E06-4733C7C579C1}" srcOrd="0" destOrd="0" parTransId="{4380FBA2-CB4F-4A0A-8B4C-F5580DD265AF}" sibTransId="{EB33D641-A974-4314-B0CB-C99B5913CD75}"/>
    <dgm:cxn modelId="{BC6EDA07-58CF-4676-9936-8E4E67821224}" type="presParOf" srcId="{F1827126-1F8A-4B26-ACF1-6E32884C6E3F}" destId="{DAC81E0F-6C55-46AD-A7BE-9D72F1340B9E}" srcOrd="0" destOrd="0" presId="urn:microsoft.com/office/officeart/2005/8/layout/default#1"/>
    <dgm:cxn modelId="{72812242-9971-4170-BFC7-8244F278C42E}" type="presParOf" srcId="{F1827126-1F8A-4B26-ACF1-6E32884C6E3F}" destId="{BED6EA39-AA03-42CC-8BB4-16F677F15DFD}" srcOrd="1" destOrd="0" presId="urn:microsoft.com/office/officeart/2005/8/layout/default#1"/>
    <dgm:cxn modelId="{0341BEEE-3D77-4CA8-AD52-39A71857A895}" type="presParOf" srcId="{F1827126-1F8A-4B26-ACF1-6E32884C6E3F}" destId="{CE9E04F9-704D-47E8-8258-5588DA3781F6}" srcOrd="2" destOrd="0" presId="urn:microsoft.com/office/officeart/2005/8/layout/default#1"/>
    <dgm:cxn modelId="{135D42D9-2850-4452-8323-6C3CD39F3448}" type="presParOf" srcId="{F1827126-1F8A-4B26-ACF1-6E32884C6E3F}" destId="{A94663B6-28E1-447A-B334-6AE5792FDDEF}" srcOrd="3" destOrd="0" presId="urn:microsoft.com/office/officeart/2005/8/layout/default#1"/>
    <dgm:cxn modelId="{BE00B718-2F27-48E3-931E-A3A1115BC1A1}" type="presParOf" srcId="{F1827126-1F8A-4B26-ACF1-6E32884C6E3F}" destId="{E2A8C9C5-97A3-47EC-B605-0C4A46CB3FEF}" srcOrd="4" destOrd="0" presId="urn:microsoft.com/office/officeart/2005/8/layout/default#1"/>
    <dgm:cxn modelId="{168CC4B6-02CF-41EA-8FEB-BC2FC76697C2}" type="presParOf" srcId="{F1827126-1F8A-4B26-ACF1-6E32884C6E3F}" destId="{1DBDDAD8-110E-4FA5-BCE3-5DC6F1E1972D}" srcOrd="5" destOrd="0" presId="urn:microsoft.com/office/officeart/2005/8/layout/default#1"/>
    <dgm:cxn modelId="{E463BE52-661B-4A6E-AC04-3643F3C2EDB5}" type="presParOf" srcId="{F1827126-1F8A-4B26-ACF1-6E32884C6E3F}" destId="{9D4E1E1A-F071-49BC-9A7C-BC68CA1CF388}" srcOrd="6" destOrd="0" presId="urn:microsoft.com/office/officeart/2005/8/layout/default#1"/>
    <dgm:cxn modelId="{75959F40-18A2-4E95-8369-D486790D93F2}" type="presParOf" srcId="{F1827126-1F8A-4B26-ACF1-6E32884C6E3F}" destId="{2CB4897E-A4D9-4DF6-B1A0-E878A4693DC9}" srcOrd="7" destOrd="0" presId="urn:microsoft.com/office/officeart/2005/8/layout/default#1"/>
    <dgm:cxn modelId="{904DDFAA-FF62-4799-AFF7-0DBBDB5C5949}" type="presParOf" srcId="{F1827126-1F8A-4B26-ACF1-6E32884C6E3F}" destId="{DE9A6B17-104D-4528-9DD0-574CFF3D6C43}"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87FD99-222E-4A72-A862-405AF4F29E49}"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0CD55903-E082-418B-BE83-984D6554F8C5}">
      <dgm:prSet phldrT="[Текст]"/>
      <dgm:spPr/>
      <dgm:t>
        <a:bodyPr/>
        <a:lstStyle/>
        <a:p>
          <a:r>
            <a:rPr lang="ru-RU" u="sng" dirty="0">
              <a:latin typeface="Times New Roman" panose="02020603050405020304" pitchFamily="18" charset="0"/>
              <a:cs typeface="Times New Roman" panose="02020603050405020304" pitchFamily="18" charset="0"/>
            </a:rPr>
            <a:t>сырье и основные материалы</a:t>
          </a:r>
          <a:endParaRPr lang="en-US" dirty="0"/>
        </a:p>
      </dgm:t>
    </dgm:pt>
    <dgm:pt modelId="{80A66CF3-B658-45A2-B004-050E51534F21}" type="parTrans" cxnId="{213543C7-D317-42A8-9415-EFD775FEEF93}">
      <dgm:prSet/>
      <dgm:spPr/>
      <dgm:t>
        <a:bodyPr/>
        <a:lstStyle/>
        <a:p>
          <a:endParaRPr lang="en-US"/>
        </a:p>
      </dgm:t>
    </dgm:pt>
    <dgm:pt modelId="{6DF18A75-266A-46C8-BBD5-7795518A35DC}" type="sibTrans" cxnId="{213543C7-D317-42A8-9415-EFD775FEEF93}">
      <dgm:prSet/>
      <dgm:spPr/>
      <dgm:t>
        <a:bodyPr/>
        <a:lstStyle/>
        <a:p>
          <a:endParaRPr lang="en-US"/>
        </a:p>
      </dgm:t>
    </dgm:pt>
    <dgm:pt modelId="{3769F15C-4512-4806-B94E-3D6F0A4E60AF}">
      <dgm:prSet phldrT="[Текст]"/>
      <dgm:spPr/>
      <dgm:t>
        <a:bodyPr/>
        <a:lstStyle/>
        <a:p>
          <a:r>
            <a:rPr lang="ru-RU" u="sng" dirty="0">
              <a:latin typeface="Times New Roman" panose="02020603050405020304" pitchFamily="18" charset="0"/>
              <a:cs typeface="Times New Roman" panose="02020603050405020304" pitchFamily="18" charset="0"/>
            </a:rPr>
            <a:t>вспомогательные материалы</a:t>
          </a:r>
          <a:r>
            <a:rPr lang="ru-RU" dirty="0">
              <a:latin typeface="Times New Roman" panose="02020603050405020304" pitchFamily="18" charset="0"/>
              <a:cs typeface="Times New Roman" panose="02020603050405020304" pitchFamily="18" charset="0"/>
            </a:rPr>
            <a:t>, топливо и энергия </a:t>
          </a:r>
          <a:endParaRPr lang="en-US" dirty="0"/>
        </a:p>
      </dgm:t>
    </dgm:pt>
    <dgm:pt modelId="{B18B9B2C-D454-42AD-9B27-35CEBC638E2D}" type="parTrans" cxnId="{68A4BEF1-2F82-4E2C-83A4-4470AC5010E1}">
      <dgm:prSet/>
      <dgm:spPr/>
      <dgm:t>
        <a:bodyPr/>
        <a:lstStyle/>
        <a:p>
          <a:endParaRPr lang="en-US"/>
        </a:p>
      </dgm:t>
    </dgm:pt>
    <dgm:pt modelId="{E5EC2524-8CD8-4DDF-8E32-C06DAD3740E8}" type="sibTrans" cxnId="{68A4BEF1-2F82-4E2C-83A4-4470AC5010E1}">
      <dgm:prSet/>
      <dgm:spPr/>
      <dgm:t>
        <a:bodyPr/>
        <a:lstStyle/>
        <a:p>
          <a:endParaRPr lang="en-US"/>
        </a:p>
      </dgm:t>
    </dgm:pt>
    <dgm:pt modelId="{FDABA9D6-266C-4661-B01B-3CBBAFD2AABC}">
      <dgm:prSet phldrT="[Текст]"/>
      <dgm:spPr/>
      <dgm:t>
        <a:bodyPr/>
        <a:lstStyle/>
        <a:p>
          <a:r>
            <a:rPr lang="ru-RU" u="sng" dirty="0">
              <a:latin typeface="Times New Roman" panose="02020603050405020304" pitchFamily="18" charset="0"/>
              <a:cs typeface="Times New Roman" panose="02020603050405020304" pitchFamily="18" charset="0"/>
            </a:rPr>
            <a:t>заработная плата </a:t>
          </a:r>
          <a:r>
            <a:rPr lang="ru-RU" dirty="0">
              <a:latin typeface="Times New Roman" panose="02020603050405020304" pitchFamily="18" charset="0"/>
              <a:cs typeface="Times New Roman" panose="02020603050405020304" pitchFamily="18" charset="0"/>
            </a:rPr>
            <a:t>основная и дополнительная</a:t>
          </a:r>
          <a:endParaRPr lang="en-US" dirty="0"/>
        </a:p>
      </dgm:t>
    </dgm:pt>
    <dgm:pt modelId="{7A15AC4A-6FBA-49D0-9828-EBEF2C5C21FA}" type="parTrans" cxnId="{D638C567-CA52-4FE2-AD5B-A2B229CF6901}">
      <dgm:prSet/>
      <dgm:spPr/>
      <dgm:t>
        <a:bodyPr/>
        <a:lstStyle/>
        <a:p>
          <a:endParaRPr lang="en-US"/>
        </a:p>
      </dgm:t>
    </dgm:pt>
    <dgm:pt modelId="{FF046D17-210C-4346-BBB9-B6C3B8005863}" type="sibTrans" cxnId="{D638C567-CA52-4FE2-AD5B-A2B229CF6901}">
      <dgm:prSet/>
      <dgm:spPr/>
      <dgm:t>
        <a:bodyPr/>
        <a:lstStyle/>
        <a:p>
          <a:endParaRPr lang="en-US"/>
        </a:p>
      </dgm:t>
    </dgm:pt>
    <dgm:pt modelId="{11623F07-BF65-41DA-8C1A-FA21A7F7A9A7}">
      <dgm:prSet phldrT="[Текст]"/>
      <dgm:spPr/>
      <dgm:t>
        <a:bodyPr/>
        <a:lstStyle/>
        <a:p>
          <a:r>
            <a:rPr lang="ru-RU" u="sng" dirty="0">
              <a:latin typeface="Times New Roman" panose="02020603050405020304" pitchFamily="18" charset="0"/>
              <a:cs typeface="Times New Roman" panose="02020603050405020304" pitchFamily="18" charset="0"/>
            </a:rPr>
            <a:t>отчисления на социальное страхование</a:t>
          </a:r>
          <a:endParaRPr lang="en-US" dirty="0"/>
        </a:p>
      </dgm:t>
    </dgm:pt>
    <dgm:pt modelId="{6D08E0EF-3A33-4B3A-96CD-67041A193CF6}" type="parTrans" cxnId="{11A750D9-F5E7-4765-80E9-54AEAF05C61B}">
      <dgm:prSet/>
      <dgm:spPr/>
      <dgm:t>
        <a:bodyPr/>
        <a:lstStyle/>
        <a:p>
          <a:endParaRPr lang="en-US"/>
        </a:p>
      </dgm:t>
    </dgm:pt>
    <dgm:pt modelId="{F440310D-BDE0-40D1-B4C3-CB995AD22602}" type="sibTrans" cxnId="{11A750D9-F5E7-4765-80E9-54AEAF05C61B}">
      <dgm:prSet/>
      <dgm:spPr/>
      <dgm:t>
        <a:bodyPr/>
        <a:lstStyle/>
        <a:p>
          <a:endParaRPr lang="en-US"/>
        </a:p>
      </dgm:t>
    </dgm:pt>
    <dgm:pt modelId="{2B47B0B2-0F14-402D-938C-43C6275EFBAE}">
      <dgm:prSet phldrT="[Текст]"/>
      <dgm:spPr/>
      <dgm:t>
        <a:bodyPr/>
        <a:lstStyle/>
        <a:p>
          <a:r>
            <a:rPr lang="ru-RU" u="sng" dirty="0">
              <a:latin typeface="Times New Roman" panose="02020603050405020304" pitchFamily="18" charset="0"/>
              <a:cs typeface="Times New Roman" panose="02020603050405020304" pitchFamily="18" charset="0"/>
            </a:rPr>
            <a:t>прочие расходы</a:t>
          </a:r>
          <a:endParaRPr lang="en-US" dirty="0"/>
        </a:p>
      </dgm:t>
    </dgm:pt>
    <dgm:pt modelId="{899282FF-4FBA-4EED-98E9-A0013FF696F9}" type="parTrans" cxnId="{24CB941F-B62F-41A5-870B-F5FFA7EF3023}">
      <dgm:prSet/>
      <dgm:spPr/>
      <dgm:t>
        <a:bodyPr/>
        <a:lstStyle/>
        <a:p>
          <a:endParaRPr lang="en-US"/>
        </a:p>
      </dgm:t>
    </dgm:pt>
    <dgm:pt modelId="{92AC5D35-497C-4329-9640-2DC5A1DEE244}" type="sibTrans" cxnId="{24CB941F-B62F-41A5-870B-F5FFA7EF3023}">
      <dgm:prSet/>
      <dgm:spPr/>
      <dgm:t>
        <a:bodyPr/>
        <a:lstStyle/>
        <a:p>
          <a:endParaRPr lang="en-US"/>
        </a:p>
      </dgm:t>
    </dgm:pt>
    <dgm:pt modelId="{5CDAAE85-9CED-4537-822E-A70DAB2794C7}" type="pres">
      <dgm:prSet presAssocID="{1E87FD99-222E-4A72-A862-405AF4F29E49}" presName="diagram" presStyleCnt="0">
        <dgm:presLayoutVars>
          <dgm:dir/>
          <dgm:resizeHandles val="exact"/>
        </dgm:presLayoutVars>
      </dgm:prSet>
      <dgm:spPr/>
    </dgm:pt>
    <dgm:pt modelId="{DFED2BDC-B8ED-42B8-86A8-14B412C1E1DD}" type="pres">
      <dgm:prSet presAssocID="{0CD55903-E082-418B-BE83-984D6554F8C5}" presName="node" presStyleLbl="node1" presStyleIdx="0" presStyleCnt="5">
        <dgm:presLayoutVars>
          <dgm:bulletEnabled val="1"/>
        </dgm:presLayoutVars>
      </dgm:prSet>
      <dgm:spPr/>
    </dgm:pt>
    <dgm:pt modelId="{B05F8223-1732-40F0-9C3C-C698966B3387}" type="pres">
      <dgm:prSet presAssocID="{6DF18A75-266A-46C8-BBD5-7795518A35DC}" presName="sibTrans" presStyleCnt="0"/>
      <dgm:spPr/>
    </dgm:pt>
    <dgm:pt modelId="{8C6A112E-E192-4A3B-8CB0-071F1B26F880}" type="pres">
      <dgm:prSet presAssocID="{3769F15C-4512-4806-B94E-3D6F0A4E60AF}" presName="node" presStyleLbl="node1" presStyleIdx="1" presStyleCnt="5">
        <dgm:presLayoutVars>
          <dgm:bulletEnabled val="1"/>
        </dgm:presLayoutVars>
      </dgm:prSet>
      <dgm:spPr/>
    </dgm:pt>
    <dgm:pt modelId="{90957D82-03D3-4B95-8DAD-E9D2D7AEB9E5}" type="pres">
      <dgm:prSet presAssocID="{E5EC2524-8CD8-4DDF-8E32-C06DAD3740E8}" presName="sibTrans" presStyleCnt="0"/>
      <dgm:spPr/>
    </dgm:pt>
    <dgm:pt modelId="{543C4F53-A87C-4C98-A3B9-BDE2EBC8EB36}" type="pres">
      <dgm:prSet presAssocID="{FDABA9D6-266C-4661-B01B-3CBBAFD2AABC}" presName="node" presStyleLbl="node1" presStyleIdx="2" presStyleCnt="5">
        <dgm:presLayoutVars>
          <dgm:bulletEnabled val="1"/>
        </dgm:presLayoutVars>
      </dgm:prSet>
      <dgm:spPr/>
    </dgm:pt>
    <dgm:pt modelId="{3021A83A-7B2E-4545-981E-4C46D67193FE}" type="pres">
      <dgm:prSet presAssocID="{FF046D17-210C-4346-BBB9-B6C3B8005863}" presName="sibTrans" presStyleCnt="0"/>
      <dgm:spPr/>
    </dgm:pt>
    <dgm:pt modelId="{D766D472-0481-45BB-AC4D-4B7BF8213A97}" type="pres">
      <dgm:prSet presAssocID="{11623F07-BF65-41DA-8C1A-FA21A7F7A9A7}" presName="node" presStyleLbl="node1" presStyleIdx="3" presStyleCnt="5">
        <dgm:presLayoutVars>
          <dgm:bulletEnabled val="1"/>
        </dgm:presLayoutVars>
      </dgm:prSet>
      <dgm:spPr/>
    </dgm:pt>
    <dgm:pt modelId="{E9E4B4FF-A954-408E-A0D8-83393138A7AD}" type="pres">
      <dgm:prSet presAssocID="{F440310D-BDE0-40D1-B4C3-CB995AD22602}" presName="sibTrans" presStyleCnt="0"/>
      <dgm:spPr/>
    </dgm:pt>
    <dgm:pt modelId="{5089C9BC-4D71-4F7C-93BB-37ABD60CF227}" type="pres">
      <dgm:prSet presAssocID="{2B47B0B2-0F14-402D-938C-43C6275EFBAE}" presName="node" presStyleLbl="node1" presStyleIdx="4" presStyleCnt="5">
        <dgm:presLayoutVars>
          <dgm:bulletEnabled val="1"/>
        </dgm:presLayoutVars>
      </dgm:prSet>
      <dgm:spPr/>
    </dgm:pt>
  </dgm:ptLst>
  <dgm:cxnLst>
    <dgm:cxn modelId="{0060AE0F-CBE5-4A70-8BFF-A4EE5AECBF90}" type="presOf" srcId="{0CD55903-E082-418B-BE83-984D6554F8C5}" destId="{DFED2BDC-B8ED-42B8-86A8-14B412C1E1DD}" srcOrd="0" destOrd="0" presId="urn:microsoft.com/office/officeart/2005/8/layout/default#2"/>
    <dgm:cxn modelId="{DA1A3C19-11F5-4031-B2D3-C2C40B7BCB24}" type="presOf" srcId="{2B47B0B2-0F14-402D-938C-43C6275EFBAE}" destId="{5089C9BC-4D71-4F7C-93BB-37ABD60CF227}" srcOrd="0" destOrd="0" presId="urn:microsoft.com/office/officeart/2005/8/layout/default#2"/>
    <dgm:cxn modelId="{24CB941F-B62F-41A5-870B-F5FFA7EF3023}" srcId="{1E87FD99-222E-4A72-A862-405AF4F29E49}" destId="{2B47B0B2-0F14-402D-938C-43C6275EFBAE}" srcOrd="4" destOrd="0" parTransId="{899282FF-4FBA-4EED-98E9-A0013FF696F9}" sibTransId="{92AC5D35-497C-4329-9640-2DC5A1DEE244}"/>
    <dgm:cxn modelId="{DEF15263-9AE3-4BCA-AE53-D7076BDB4A05}" type="presOf" srcId="{3769F15C-4512-4806-B94E-3D6F0A4E60AF}" destId="{8C6A112E-E192-4A3B-8CB0-071F1B26F880}" srcOrd="0" destOrd="0" presId="urn:microsoft.com/office/officeart/2005/8/layout/default#2"/>
    <dgm:cxn modelId="{D638C567-CA52-4FE2-AD5B-A2B229CF6901}" srcId="{1E87FD99-222E-4A72-A862-405AF4F29E49}" destId="{FDABA9D6-266C-4661-B01B-3CBBAFD2AABC}" srcOrd="2" destOrd="0" parTransId="{7A15AC4A-6FBA-49D0-9828-EBEF2C5C21FA}" sibTransId="{FF046D17-210C-4346-BBB9-B6C3B8005863}"/>
    <dgm:cxn modelId="{8885769F-A21E-437F-9B17-B46259382086}" type="presOf" srcId="{FDABA9D6-266C-4661-B01B-3CBBAFD2AABC}" destId="{543C4F53-A87C-4C98-A3B9-BDE2EBC8EB36}" srcOrd="0" destOrd="0" presId="urn:microsoft.com/office/officeart/2005/8/layout/default#2"/>
    <dgm:cxn modelId="{213543C7-D317-42A8-9415-EFD775FEEF93}" srcId="{1E87FD99-222E-4A72-A862-405AF4F29E49}" destId="{0CD55903-E082-418B-BE83-984D6554F8C5}" srcOrd="0" destOrd="0" parTransId="{80A66CF3-B658-45A2-B004-050E51534F21}" sibTransId="{6DF18A75-266A-46C8-BBD5-7795518A35DC}"/>
    <dgm:cxn modelId="{11A750D9-F5E7-4765-80E9-54AEAF05C61B}" srcId="{1E87FD99-222E-4A72-A862-405AF4F29E49}" destId="{11623F07-BF65-41DA-8C1A-FA21A7F7A9A7}" srcOrd="3" destOrd="0" parTransId="{6D08E0EF-3A33-4B3A-96CD-67041A193CF6}" sibTransId="{F440310D-BDE0-40D1-B4C3-CB995AD22602}"/>
    <dgm:cxn modelId="{D08F03E0-D0FC-4366-8292-7797731A1856}" type="presOf" srcId="{1E87FD99-222E-4A72-A862-405AF4F29E49}" destId="{5CDAAE85-9CED-4537-822E-A70DAB2794C7}" srcOrd="0" destOrd="0" presId="urn:microsoft.com/office/officeart/2005/8/layout/default#2"/>
    <dgm:cxn modelId="{68A4BEF1-2F82-4E2C-83A4-4470AC5010E1}" srcId="{1E87FD99-222E-4A72-A862-405AF4F29E49}" destId="{3769F15C-4512-4806-B94E-3D6F0A4E60AF}" srcOrd="1" destOrd="0" parTransId="{B18B9B2C-D454-42AD-9B27-35CEBC638E2D}" sibTransId="{E5EC2524-8CD8-4DDF-8E32-C06DAD3740E8}"/>
    <dgm:cxn modelId="{82ACC1F5-F4CA-4C8B-8F2E-9DAAC6F337F4}" type="presOf" srcId="{11623F07-BF65-41DA-8C1A-FA21A7F7A9A7}" destId="{D766D472-0481-45BB-AC4D-4B7BF8213A97}" srcOrd="0" destOrd="0" presId="urn:microsoft.com/office/officeart/2005/8/layout/default#2"/>
    <dgm:cxn modelId="{D06033B9-C9AF-4E5F-B33F-332555E51999}" type="presParOf" srcId="{5CDAAE85-9CED-4537-822E-A70DAB2794C7}" destId="{DFED2BDC-B8ED-42B8-86A8-14B412C1E1DD}" srcOrd="0" destOrd="0" presId="urn:microsoft.com/office/officeart/2005/8/layout/default#2"/>
    <dgm:cxn modelId="{4A4AA71C-92C1-40E0-A218-3416AF1E58EA}" type="presParOf" srcId="{5CDAAE85-9CED-4537-822E-A70DAB2794C7}" destId="{B05F8223-1732-40F0-9C3C-C698966B3387}" srcOrd="1" destOrd="0" presId="urn:microsoft.com/office/officeart/2005/8/layout/default#2"/>
    <dgm:cxn modelId="{EAD73E93-C80F-401F-B2F2-AB018B2D773D}" type="presParOf" srcId="{5CDAAE85-9CED-4537-822E-A70DAB2794C7}" destId="{8C6A112E-E192-4A3B-8CB0-071F1B26F880}" srcOrd="2" destOrd="0" presId="urn:microsoft.com/office/officeart/2005/8/layout/default#2"/>
    <dgm:cxn modelId="{D5B4A3A5-C977-408A-95AC-9A1F2DA1C570}" type="presParOf" srcId="{5CDAAE85-9CED-4537-822E-A70DAB2794C7}" destId="{90957D82-03D3-4B95-8DAD-E9D2D7AEB9E5}" srcOrd="3" destOrd="0" presId="urn:microsoft.com/office/officeart/2005/8/layout/default#2"/>
    <dgm:cxn modelId="{7C206D0F-EE37-42B2-BDD6-790672A6EED2}" type="presParOf" srcId="{5CDAAE85-9CED-4537-822E-A70DAB2794C7}" destId="{543C4F53-A87C-4C98-A3B9-BDE2EBC8EB36}" srcOrd="4" destOrd="0" presId="urn:microsoft.com/office/officeart/2005/8/layout/default#2"/>
    <dgm:cxn modelId="{D0C4F742-171E-4876-BC58-28D0FCF3C36F}" type="presParOf" srcId="{5CDAAE85-9CED-4537-822E-A70DAB2794C7}" destId="{3021A83A-7B2E-4545-981E-4C46D67193FE}" srcOrd="5" destOrd="0" presId="urn:microsoft.com/office/officeart/2005/8/layout/default#2"/>
    <dgm:cxn modelId="{9ACD70B5-E2C1-4296-B734-1976222E6093}" type="presParOf" srcId="{5CDAAE85-9CED-4537-822E-A70DAB2794C7}" destId="{D766D472-0481-45BB-AC4D-4B7BF8213A97}" srcOrd="6" destOrd="0" presId="urn:microsoft.com/office/officeart/2005/8/layout/default#2"/>
    <dgm:cxn modelId="{F370E62B-1B1A-481D-913C-9B7246C9F387}" type="presParOf" srcId="{5CDAAE85-9CED-4537-822E-A70DAB2794C7}" destId="{E9E4B4FF-A954-408E-A0D8-83393138A7AD}" srcOrd="7" destOrd="0" presId="urn:microsoft.com/office/officeart/2005/8/layout/default#2"/>
    <dgm:cxn modelId="{80C723E4-546F-456F-8399-7E3209C34A5E}" type="presParOf" srcId="{5CDAAE85-9CED-4537-822E-A70DAB2794C7}" destId="{5089C9BC-4D71-4F7C-93BB-37ABD60CF227}" srcOrd="8"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4BAB1F-8708-4692-8F10-AA5060B634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3A522C-530E-4703-8BD3-DBA6D52D95CA}">
      <dgm:prSet phldrT="[Текст]"/>
      <dgm:spPr/>
      <dgm:t>
        <a:bodyPr/>
        <a:lstStyle/>
        <a:p>
          <a:r>
            <a:rPr lang="ru-RU" b="1" dirty="0">
              <a:latin typeface="Times New Roman" panose="02020603050405020304" pitchFamily="18" charset="0"/>
              <a:cs typeface="Times New Roman" panose="02020603050405020304" pitchFamily="18" charset="0"/>
            </a:rPr>
            <a:t>1) </a:t>
          </a:r>
          <a:r>
            <a:rPr lang="x-none" b="1" dirty="0">
              <a:latin typeface="Times New Roman" panose="02020603050405020304" pitchFamily="18" charset="0"/>
              <a:cs typeface="Times New Roman" panose="02020603050405020304" pitchFamily="18" charset="0"/>
            </a:rPr>
            <a:t>по экономическим элементам</a:t>
          </a:r>
          <a:r>
            <a:rPr lang="x-none" dirty="0">
              <a:latin typeface="Times New Roman" panose="02020603050405020304" pitchFamily="18" charset="0"/>
              <a:cs typeface="Times New Roman" panose="02020603050405020304" pitchFamily="18" charset="0"/>
            </a:rPr>
            <a:t> (или по производственным факторам);</a:t>
          </a:r>
          <a:endParaRPr lang="en-US" dirty="0"/>
        </a:p>
      </dgm:t>
    </dgm:pt>
    <dgm:pt modelId="{BB2F30E1-1DBA-41B9-8C14-C17FDD6FA187}" type="parTrans" cxnId="{660A735F-A9F6-4345-AD45-641637202F5A}">
      <dgm:prSet/>
      <dgm:spPr/>
      <dgm:t>
        <a:bodyPr/>
        <a:lstStyle/>
        <a:p>
          <a:endParaRPr lang="en-US"/>
        </a:p>
      </dgm:t>
    </dgm:pt>
    <dgm:pt modelId="{2391634E-1D7A-4E18-8678-2597994A7476}" type="sibTrans" cxnId="{660A735F-A9F6-4345-AD45-641637202F5A}">
      <dgm:prSet/>
      <dgm:spPr/>
      <dgm:t>
        <a:bodyPr/>
        <a:lstStyle/>
        <a:p>
          <a:endParaRPr lang="en-US"/>
        </a:p>
      </dgm:t>
    </dgm:pt>
    <dgm:pt modelId="{38ECD7C0-2F73-4CFE-8DD8-3D9E9F1B44F7}">
      <dgm:prSet phldrT="[Текст]"/>
      <dgm:spPr/>
      <dgm:t>
        <a:bodyPr/>
        <a:lstStyle/>
        <a:p>
          <a:r>
            <a:rPr lang="x-none" b="1" i="1">
              <a:latin typeface="Times New Roman" panose="02020603050405020304" pitchFamily="18" charset="0"/>
              <a:cs typeface="Times New Roman" panose="02020603050405020304" pitchFamily="18" charset="0"/>
            </a:rPr>
            <a:t>Экономическим элемент</a:t>
          </a:r>
          <a:r>
            <a:rPr lang="ru-RU" b="1" i="1" dirty="0">
              <a:latin typeface="Times New Roman" panose="02020603050405020304" pitchFamily="18" charset="0"/>
              <a:cs typeface="Times New Roman" panose="02020603050405020304" pitchFamily="18" charset="0"/>
            </a:rPr>
            <a:t>о</a:t>
          </a:r>
          <a:r>
            <a:rPr lang="x-none" b="1" i="1">
              <a:latin typeface="Times New Roman" panose="02020603050405020304" pitchFamily="18" charset="0"/>
              <a:cs typeface="Times New Roman" panose="02020603050405020304" pitchFamily="18" charset="0"/>
            </a:rPr>
            <a:t>м </a:t>
          </a:r>
          <a:r>
            <a:rPr lang="x-none">
              <a:latin typeface="Times New Roman" panose="02020603050405020304" pitchFamily="18" charset="0"/>
              <a:cs typeface="Times New Roman" panose="02020603050405020304" pitchFamily="18" charset="0"/>
            </a:rPr>
            <a:t>называется первичный, однородный вид затрат на производство и реализацию продукции, который на уровне предприятия невозможно разделить на составные части.</a:t>
          </a:r>
          <a:endParaRPr lang="en-US" dirty="0"/>
        </a:p>
      </dgm:t>
    </dgm:pt>
    <dgm:pt modelId="{6BDB17DB-B2DD-42AA-9754-13A161CA2767}" type="parTrans" cxnId="{0CAC86AD-1DCE-494A-81CA-8DCF9B1617B9}">
      <dgm:prSet/>
      <dgm:spPr/>
      <dgm:t>
        <a:bodyPr/>
        <a:lstStyle/>
        <a:p>
          <a:endParaRPr lang="en-US"/>
        </a:p>
      </dgm:t>
    </dgm:pt>
    <dgm:pt modelId="{B983C4FC-492C-4FB2-A04D-7862F890BC03}" type="sibTrans" cxnId="{0CAC86AD-1DCE-494A-81CA-8DCF9B1617B9}">
      <dgm:prSet/>
      <dgm:spPr/>
      <dgm:t>
        <a:bodyPr/>
        <a:lstStyle/>
        <a:p>
          <a:endParaRPr lang="en-US"/>
        </a:p>
      </dgm:t>
    </dgm:pt>
    <dgm:pt modelId="{507F4173-A198-4A90-9DDD-95302B38B3A5}">
      <dgm:prSet phldrT="[Текст]"/>
      <dgm:spPr/>
      <dgm:t>
        <a:bodyPr/>
        <a:lstStyle/>
        <a:p>
          <a:r>
            <a:rPr lang="ru-RU" b="1" dirty="0">
              <a:latin typeface="Times New Roman" panose="02020603050405020304" pitchFamily="18" charset="0"/>
              <a:cs typeface="Times New Roman" panose="02020603050405020304" pitchFamily="18" charset="0"/>
            </a:rPr>
            <a:t>2) </a:t>
          </a:r>
          <a:r>
            <a:rPr lang="x-none" b="1" dirty="0">
              <a:latin typeface="Times New Roman" panose="02020603050405020304" pitchFamily="18" charset="0"/>
              <a:cs typeface="Times New Roman" panose="02020603050405020304" pitchFamily="18" charset="0"/>
            </a:rPr>
            <a:t>по месту возникновения</a:t>
          </a:r>
          <a:r>
            <a:rPr lang="x-none" dirty="0">
              <a:latin typeface="Times New Roman" panose="02020603050405020304" pitchFamily="18" charset="0"/>
              <a:cs typeface="Times New Roman" panose="02020603050405020304" pitchFamily="18" charset="0"/>
            </a:rPr>
            <a:t>(или по статьям </a:t>
          </a:r>
          <a:r>
            <a:rPr lang="x-none">
              <a:latin typeface="Times New Roman" panose="02020603050405020304" pitchFamily="18" charset="0"/>
              <a:cs typeface="Times New Roman" panose="02020603050405020304" pitchFamily="18" charset="0"/>
            </a:rPr>
            <a:t>калькуляции)</a:t>
          </a:r>
          <a:endParaRPr lang="en-US" dirty="0"/>
        </a:p>
      </dgm:t>
    </dgm:pt>
    <dgm:pt modelId="{1B7DC386-D614-43E0-BA36-04E34DAE5B07}" type="parTrans" cxnId="{DEB2F41D-E554-4B71-B04B-3CA9D42F8200}">
      <dgm:prSet/>
      <dgm:spPr/>
      <dgm:t>
        <a:bodyPr/>
        <a:lstStyle/>
        <a:p>
          <a:endParaRPr lang="en-US"/>
        </a:p>
      </dgm:t>
    </dgm:pt>
    <dgm:pt modelId="{8407B159-7741-486E-8128-5649EBDE13B0}" type="sibTrans" cxnId="{DEB2F41D-E554-4B71-B04B-3CA9D42F8200}">
      <dgm:prSet/>
      <dgm:spPr/>
      <dgm:t>
        <a:bodyPr/>
        <a:lstStyle/>
        <a:p>
          <a:endParaRPr lang="en-US"/>
        </a:p>
      </dgm:t>
    </dgm:pt>
    <dgm:pt modelId="{8B897F5C-3F95-4035-B817-6D4890C87688}">
      <dgm:prSet phldrT="[Текст]"/>
      <dgm:spPr/>
      <dgm:t>
        <a:bodyPr/>
        <a:lstStyle/>
        <a:p>
          <a:r>
            <a:rPr lang="ru-RU" b="1" i="0" dirty="0">
              <a:latin typeface="Times New Roman" panose="02020603050405020304" pitchFamily="18" charset="0"/>
              <a:cs typeface="Times New Roman" panose="02020603050405020304" pitchFamily="18" charset="0"/>
            </a:rPr>
            <a:t>По месту возникновения</a:t>
          </a:r>
          <a:r>
            <a:rPr lang="ru-RU" b="0" i="0" dirty="0">
              <a:latin typeface="Times New Roman" panose="02020603050405020304" pitchFamily="18" charset="0"/>
              <a:cs typeface="Times New Roman" panose="02020603050405020304" pitchFamily="18" charset="0"/>
            </a:rPr>
            <a:t> затраты группируются и учитываются по производствам, цехам, участкам, отделам и другим структурным подразделениям предприятия, т.е. по центрам ответственности. </a:t>
          </a:r>
          <a:endParaRPr lang="en-US" dirty="0">
            <a:latin typeface="Times New Roman" panose="02020603050405020304" pitchFamily="18" charset="0"/>
            <a:cs typeface="Times New Roman" panose="02020603050405020304" pitchFamily="18" charset="0"/>
          </a:endParaRPr>
        </a:p>
      </dgm:t>
    </dgm:pt>
    <dgm:pt modelId="{6862B9DE-20B0-4E2D-822C-29C634DE8520}" type="parTrans" cxnId="{729D3706-4F53-4C81-AA7C-E6768C9BCBAE}">
      <dgm:prSet/>
      <dgm:spPr/>
      <dgm:t>
        <a:bodyPr/>
        <a:lstStyle/>
        <a:p>
          <a:endParaRPr lang="en-US"/>
        </a:p>
      </dgm:t>
    </dgm:pt>
    <dgm:pt modelId="{0E898B3C-5FEC-415C-8E9E-42B270368CB9}" type="sibTrans" cxnId="{729D3706-4F53-4C81-AA7C-E6768C9BCBAE}">
      <dgm:prSet/>
      <dgm:spPr/>
      <dgm:t>
        <a:bodyPr/>
        <a:lstStyle/>
        <a:p>
          <a:endParaRPr lang="en-US"/>
        </a:p>
      </dgm:t>
    </dgm:pt>
    <dgm:pt modelId="{B5892A06-CACA-43F3-8ED9-A6AA7D277420}" type="pres">
      <dgm:prSet presAssocID="{774BAB1F-8708-4692-8F10-AA5060B6343B}" presName="linear" presStyleCnt="0">
        <dgm:presLayoutVars>
          <dgm:animLvl val="lvl"/>
          <dgm:resizeHandles val="exact"/>
        </dgm:presLayoutVars>
      </dgm:prSet>
      <dgm:spPr/>
    </dgm:pt>
    <dgm:pt modelId="{E99BD172-21E7-4E9C-A5CF-6BDA30C03CEC}" type="pres">
      <dgm:prSet presAssocID="{4A3A522C-530E-4703-8BD3-DBA6D52D95CA}" presName="parentText" presStyleLbl="node1" presStyleIdx="0" presStyleCnt="2">
        <dgm:presLayoutVars>
          <dgm:chMax val="0"/>
          <dgm:bulletEnabled val="1"/>
        </dgm:presLayoutVars>
      </dgm:prSet>
      <dgm:spPr/>
    </dgm:pt>
    <dgm:pt modelId="{15319A3E-E8A7-48D9-A234-18F8CF8567A3}" type="pres">
      <dgm:prSet presAssocID="{4A3A522C-530E-4703-8BD3-DBA6D52D95CA}" presName="childText" presStyleLbl="revTx" presStyleIdx="0" presStyleCnt="2">
        <dgm:presLayoutVars>
          <dgm:bulletEnabled val="1"/>
        </dgm:presLayoutVars>
      </dgm:prSet>
      <dgm:spPr/>
    </dgm:pt>
    <dgm:pt modelId="{EB25D71C-D72B-4DCB-AA1C-96C9EE967377}" type="pres">
      <dgm:prSet presAssocID="{507F4173-A198-4A90-9DDD-95302B38B3A5}" presName="parentText" presStyleLbl="node1" presStyleIdx="1" presStyleCnt="2">
        <dgm:presLayoutVars>
          <dgm:chMax val="0"/>
          <dgm:bulletEnabled val="1"/>
        </dgm:presLayoutVars>
      </dgm:prSet>
      <dgm:spPr/>
    </dgm:pt>
    <dgm:pt modelId="{920FEBA4-681D-495D-855D-862816FF4BF5}" type="pres">
      <dgm:prSet presAssocID="{507F4173-A198-4A90-9DDD-95302B38B3A5}" presName="childText" presStyleLbl="revTx" presStyleIdx="1" presStyleCnt="2">
        <dgm:presLayoutVars>
          <dgm:bulletEnabled val="1"/>
        </dgm:presLayoutVars>
      </dgm:prSet>
      <dgm:spPr/>
    </dgm:pt>
  </dgm:ptLst>
  <dgm:cxnLst>
    <dgm:cxn modelId="{729D3706-4F53-4C81-AA7C-E6768C9BCBAE}" srcId="{507F4173-A198-4A90-9DDD-95302B38B3A5}" destId="{8B897F5C-3F95-4035-B817-6D4890C87688}" srcOrd="0" destOrd="0" parTransId="{6862B9DE-20B0-4E2D-822C-29C634DE8520}" sibTransId="{0E898B3C-5FEC-415C-8E9E-42B270368CB9}"/>
    <dgm:cxn modelId="{DEB2F41D-E554-4B71-B04B-3CA9D42F8200}" srcId="{774BAB1F-8708-4692-8F10-AA5060B6343B}" destId="{507F4173-A198-4A90-9DDD-95302B38B3A5}" srcOrd="1" destOrd="0" parTransId="{1B7DC386-D614-43E0-BA36-04E34DAE5B07}" sibTransId="{8407B159-7741-486E-8128-5649EBDE13B0}"/>
    <dgm:cxn modelId="{5D696A3A-6C23-4E24-BE98-C074A578511A}" type="presOf" srcId="{38ECD7C0-2F73-4CFE-8DD8-3D9E9F1B44F7}" destId="{15319A3E-E8A7-48D9-A234-18F8CF8567A3}" srcOrd="0" destOrd="0" presId="urn:microsoft.com/office/officeart/2005/8/layout/vList2"/>
    <dgm:cxn modelId="{660A735F-A9F6-4345-AD45-641637202F5A}" srcId="{774BAB1F-8708-4692-8F10-AA5060B6343B}" destId="{4A3A522C-530E-4703-8BD3-DBA6D52D95CA}" srcOrd="0" destOrd="0" parTransId="{BB2F30E1-1DBA-41B9-8C14-C17FDD6FA187}" sibTransId="{2391634E-1D7A-4E18-8678-2597994A7476}"/>
    <dgm:cxn modelId="{5010DE8E-6D59-485D-B43B-616FD5A0EEA4}" type="presOf" srcId="{774BAB1F-8708-4692-8F10-AA5060B6343B}" destId="{B5892A06-CACA-43F3-8ED9-A6AA7D277420}" srcOrd="0" destOrd="0" presId="urn:microsoft.com/office/officeart/2005/8/layout/vList2"/>
    <dgm:cxn modelId="{1937E7A7-D06C-42EA-83A7-F7B3BDD819E1}" type="presOf" srcId="{8B897F5C-3F95-4035-B817-6D4890C87688}" destId="{920FEBA4-681D-495D-855D-862816FF4BF5}" srcOrd="0" destOrd="0" presId="urn:microsoft.com/office/officeart/2005/8/layout/vList2"/>
    <dgm:cxn modelId="{0CAC86AD-1DCE-494A-81CA-8DCF9B1617B9}" srcId="{4A3A522C-530E-4703-8BD3-DBA6D52D95CA}" destId="{38ECD7C0-2F73-4CFE-8DD8-3D9E9F1B44F7}" srcOrd="0" destOrd="0" parTransId="{6BDB17DB-B2DD-42AA-9754-13A161CA2767}" sibTransId="{B983C4FC-492C-4FB2-A04D-7862F890BC03}"/>
    <dgm:cxn modelId="{97F254B4-F807-4339-8B88-05156671EAA8}" type="presOf" srcId="{507F4173-A198-4A90-9DDD-95302B38B3A5}" destId="{EB25D71C-D72B-4DCB-AA1C-96C9EE967377}" srcOrd="0" destOrd="0" presId="urn:microsoft.com/office/officeart/2005/8/layout/vList2"/>
    <dgm:cxn modelId="{B83215BF-9FA8-4986-8663-2F30EF608D71}" type="presOf" srcId="{4A3A522C-530E-4703-8BD3-DBA6D52D95CA}" destId="{E99BD172-21E7-4E9C-A5CF-6BDA30C03CEC}" srcOrd="0" destOrd="0" presId="urn:microsoft.com/office/officeart/2005/8/layout/vList2"/>
    <dgm:cxn modelId="{A8AEF8C0-959B-4FE5-B9FC-EF09E49A94ED}" type="presParOf" srcId="{B5892A06-CACA-43F3-8ED9-A6AA7D277420}" destId="{E99BD172-21E7-4E9C-A5CF-6BDA30C03CEC}" srcOrd="0" destOrd="0" presId="urn:microsoft.com/office/officeart/2005/8/layout/vList2"/>
    <dgm:cxn modelId="{F0ED390B-C1DB-4062-9BB2-C676B5598DDC}" type="presParOf" srcId="{B5892A06-CACA-43F3-8ED9-A6AA7D277420}" destId="{15319A3E-E8A7-48D9-A234-18F8CF8567A3}" srcOrd="1" destOrd="0" presId="urn:microsoft.com/office/officeart/2005/8/layout/vList2"/>
    <dgm:cxn modelId="{77CF8555-7098-4F5D-9686-0069FDD8717E}" type="presParOf" srcId="{B5892A06-CACA-43F3-8ED9-A6AA7D277420}" destId="{EB25D71C-D72B-4DCB-AA1C-96C9EE967377}" srcOrd="2" destOrd="0" presId="urn:microsoft.com/office/officeart/2005/8/layout/vList2"/>
    <dgm:cxn modelId="{426C8B94-E739-4578-87AA-480D39F9AC94}" type="presParOf" srcId="{B5892A06-CACA-43F3-8ED9-A6AA7D277420}" destId="{920FEBA4-681D-495D-855D-862816FF4BF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D6C2207-7F78-4334-A6AE-0A67586043B2}" type="doc">
      <dgm:prSet loTypeId="urn:microsoft.com/office/officeart/2005/8/layout/process2" loCatId="process" qsTypeId="urn:microsoft.com/office/officeart/2005/8/quickstyle/simple1" qsCatId="simple" csTypeId="urn:microsoft.com/office/officeart/2005/8/colors/accent1_2" csCatId="accent1" phldr="1"/>
      <dgm:spPr/>
    </dgm:pt>
    <dgm:pt modelId="{3CD81DEE-928E-4276-981A-0363D5DB86EF}">
      <dgm:prSet phldrT="[Текст]" custT="1"/>
      <dgm:spPr>
        <a:solidFill>
          <a:schemeClr val="accent2"/>
        </a:solidFill>
      </dgm:spPr>
      <dgm:t>
        <a:bodyPr/>
        <a:lstStyle/>
        <a:p>
          <a:r>
            <a:rPr lang="ru-RU" sz="2400" dirty="0"/>
            <a:t>цеховая,</a:t>
          </a:r>
        </a:p>
      </dgm:t>
    </dgm:pt>
    <dgm:pt modelId="{AA45E3ED-B793-4B6E-A371-DD681FB4C985}" type="parTrans" cxnId="{F4177060-DE0A-47BB-AB6A-7DFBFC9EADE8}">
      <dgm:prSet/>
      <dgm:spPr/>
      <dgm:t>
        <a:bodyPr/>
        <a:lstStyle/>
        <a:p>
          <a:endParaRPr lang="ru-RU"/>
        </a:p>
      </dgm:t>
    </dgm:pt>
    <dgm:pt modelId="{5C8F9B4C-0200-4996-AD16-8DD59629E874}" type="sibTrans" cxnId="{F4177060-DE0A-47BB-AB6A-7DFBFC9EADE8}">
      <dgm:prSet/>
      <dgm:spPr/>
      <dgm:t>
        <a:bodyPr/>
        <a:lstStyle/>
        <a:p>
          <a:endParaRPr lang="ru-RU"/>
        </a:p>
      </dgm:t>
    </dgm:pt>
    <dgm:pt modelId="{16D87B9D-94E7-4E94-80F9-7DF8F28425CA}">
      <dgm:prSet phldrT="[Текст]" custT="1"/>
      <dgm:spPr>
        <a:solidFill>
          <a:schemeClr val="accent2"/>
        </a:solidFill>
      </dgm:spPr>
      <dgm:t>
        <a:bodyPr/>
        <a:lstStyle/>
        <a:p>
          <a:r>
            <a:rPr lang="ru-RU" sz="2400" dirty="0"/>
            <a:t>производственная </a:t>
          </a:r>
        </a:p>
      </dgm:t>
    </dgm:pt>
    <dgm:pt modelId="{F1CBE93A-D0D6-442C-A822-D57D750CE9B7}" type="parTrans" cxnId="{2EF3F40B-61C3-472D-9CC3-EF8F4E38DF76}">
      <dgm:prSet/>
      <dgm:spPr/>
      <dgm:t>
        <a:bodyPr/>
        <a:lstStyle/>
        <a:p>
          <a:endParaRPr lang="ru-RU"/>
        </a:p>
      </dgm:t>
    </dgm:pt>
    <dgm:pt modelId="{E73129BC-BEDD-4126-BB1F-E45EBDC375C1}" type="sibTrans" cxnId="{2EF3F40B-61C3-472D-9CC3-EF8F4E38DF76}">
      <dgm:prSet/>
      <dgm:spPr/>
      <dgm:t>
        <a:bodyPr/>
        <a:lstStyle/>
        <a:p>
          <a:endParaRPr lang="ru-RU"/>
        </a:p>
      </dgm:t>
    </dgm:pt>
    <dgm:pt modelId="{ECF2C32D-DCF9-49C1-B54B-13C765E2EF17}">
      <dgm:prSet phldrT="[Текст]" custT="1"/>
      <dgm:spPr>
        <a:solidFill>
          <a:schemeClr val="accent2"/>
        </a:solidFill>
      </dgm:spPr>
      <dgm:t>
        <a:bodyPr/>
        <a:lstStyle/>
        <a:p>
          <a:r>
            <a:rPr lang="ru-RU" sz="2400" dirty="0"/>
            <a:t>полная </a:t>
          </a:r>
        </a:p>
      </dgm:t>
    </dgm:pt>
    <dgm:pt modelId="{554E95DC-ECA4-48C6-B819-7D8937D112DA}" type="parTrans" cxnId="{D74181F0-CC66-4F80-BB32-F071FF37075F}">
      <dgm:prSet/>
      <dgm:spPr/>
      <dgm:t>
        <a:bodyPr/>
        <a:lstStyle/>
        <a:p>
          <a:endParaRPr lang="ru-RU"/>
        </a:p>
      </dgm:t>
    </dgm:pt>
    <dgm:pt modelId="{00A61975-172F-4A9F-AEC9-692759DC4242}" type="sibTrans" cxnId="{D74181F0-CC66-4F80-BB32-F071FF37075F}">
      <dgm:prSet/>
      <dgm:spPr/>
      <dgm:t>
        <a:bodyPr/>
        <a:lstStyle/>
        <a:p>
          <a:endParaRPr lang="ru-RU"/>
        </a:p>
      </dgm:t>
    </dgm:pt>
    <dgm:pt modelId="{E7812BA0-F633-46FA-BD15-DE6F585747FA}" type="pres">
      <dgm:prSet presAssocID="{7D6C2207-7F78-4334-A6AE-0A67586043B2}" presName="linearFlow" presStyleCnt="0">
        <dgm:presLayoutVars>
          <dgm:resizeHandles val="exact"/>
        </dgm:presLayoutVars>
      </dgm:prSet>
      <dgm:spPr/>
    </dgm:pt>
    <dgm:pt modelId="{61C92F62-BD4B-4242-92D5-4064122CE92B}" type="pres">
      <dgm:prSet presAssocID="{3CD81DEE-928E-4276-981A-0363D5DB86EF}" presName="node" presStyleLbl="node1" presStyleIdx="0" presStyleCnt="3">
        <dgm:presLayoutVars>
          <dgm:bulletEnabled val="1"/>
        </dgm:presLayoutVars>
      </dgm:prSet>
      <dgm:spPr/>
    </dgm:pt>
    <dgm:pt modelId="{63DBDA0E-35F5-4EBD-86C2-8E880B433B5D}" type="pres">
      <dgm:prSet presAssocID="{5C8F9B4C-0200-4996-AD16-8DD59629E874}" presName="sibTrans" presStyleLbl="sibTrans2D1" presStyleIdx="0" presStyleCnt="2"/>
      <dgm:spPr/>
    </dgm:pt>
    <dgm:pt modelId="{BA289C57-0F15-4A1D-9664-7010E69DF788}" type="pres">
      <dgm:prSet presAssocID="{5C8F9B4C-0200-4996-AD16-8DD59629E874}" presName="connectorText" presStyleLbl="sibTrans2D1" presStyleIdx="0" presStyleCnt="2"/>
      <dgm:spPr/>
    </dgm:pt>
    <dgm:pt modelId="{F6DC5989-976D-4AE4-9D9A-32C32983FE1B}" type="pres">
      <dgm:prSet presAssocID="{16D87B9D-94E7-4E94-80F9-7DF8F28425CA}" presName="node" presStyleLbl="node1" presStyleIdx="1" presStyleCnt="3">
        <dgm:presLayoutVars>
          <dgm:bulletEnabled val="1"/>
        </dgm:presLayoutVars>
      </dgm:prSet>
      <dgm:spPr/>
    </dgm:pt>
    <dgm:pt modelId="{27784442-8067-4F28-AC6C-F12C0C565A2C}" type="pres">
      <dgm:prSet presAssocID="{E73129BC-BEDD-4126-BB1F-E45EBDC375C1}" presName="sibTrans" presStyleLbl="sibTrans2D1" presStyleIdx="1" presStyleCnt="2"/>
      <dgm:spPr/>
    </dgm:pt>
    <dgm:pt modelId="{B7662A47-7607-455B-AF3A-64EC5EEE9A87}" type="pres">
      <dgm:prSet presAssocID="{E73129BC-BEDD-4126-BB1F-E45EBDC375C1}" presName="connectorText" presStyleLbl="sibTrans2D1" presStyleIdx="1" presStyleCnt="2"/>
      <dgm:spPr/>
    </dgm:pt>
    <dgm:pt modelId="{B3B45E32-B70B-43C5-976B-296ACCF04645}" type="pres">
      <dgm:prSet presAssocID="{ECF2C32D-DCF9-49C1-B54B-13C765E2EF17}" presName="node" presStyleLbl="node1" presStyleIdx="2" presStyleCnt="3" custLinFactNeighborX="1020" custLinFactNeighborY="-24490">
        <dgm:presLayoutVars>
          <dgm:bulletEnabled val="1"/>
        </dgm:presLayoutVars>
      </dgm:prSet>
      <dgm:spPr/>
    </dgm:pt>
  </dgm:ptLst>
  <dgm:cxnLst>
    <dgm:cxn modelId="{2EF3F40B-61C3-472D-9CC3-EF8F4E38DF76}" srcId="{7D6C2207-7F78-4334-A6AE-0A67586043B2}" destId="{16D87B9D-94E7-4E94-80F9-7DF8F28425CA}" srcOrd="1" destOrd="0" parTransId="{F1CBE93A-D0D6-442C-A822-D57D750CE9B7}" sibTransId="{E73129BC-BEDD-4126-BB1F-E45EBDC375C1}"/>
    <dgm:cxn modelId="{C965751A-59F4-4D5C-B837-77B444F08F59}" type="presOf" srcId="{5C8F9B4C-0200-4996-AD16-8DD59629E874}" destId="{BA289C57-0F15-4A1D-9664-7010E69DF788}" srcOrd="1" destOrd="0" presId="urn:microsoft.com/office/officeart/2005/8/layout/process2"/>
    <dgm:cxn modelId="{13FDC45E-4A1D-4039-8548-C31FDC8EE0E5}" type="presOf" srcId="{E73129BC-BEDD-4126-BB1F-E45EBDC375C1}" destId="{27784442-8067-4F28-AC6C-F12C0C565A2C}" srcOrd="0" destOrd="0" presId="urn:microsoft.com/office/officeart/2005/8/layout/process2"/>
    <dgm:cxn modelId="{F4177060-DE0A-47BB-AB6A-7DFBFC9EADE8}" srcId="{7D6C2207-7F78-4334-A6AE-0A67586043B2}" destId="{3CD81DEE-928E-4276-981A-0363D5DB86EF}" srcOrd="0" destOrd="0" parTransId="{AA45E3ED-B793-4B6E-A371-DD681FB4C985}" sibTransId="{5C8F9B4C-0200-4996-AD16-8DD59629E874}"/>
    <dgm:cxn modelId="{E41E6E4C-911B-473A-820D-CEB3804F7921}" type="presOf" srcId="{7D6C2207-7F78-4334-A6AE-0A67586043B2}" destId="{E7812BA0-F633-46FA-BD15-DE6F585747FA}" srcOrd="0" destOrd="0" presId="urn:microsoft.com/office/officeart/2005/8/layout/process2"/>
    <dgm:cxn modelId="{33941D82-8E98-48AC-8827-544F8D670446}" type="presOf" srcId="{16D87B9D-94E7-4E94-80F9-7DF8F28425CA}" destId="{F6DC5989-976D-4AE4-9D9A-32C32983FE1B}" srcOrd="0" destOrd="0" presId="urn:microsoft.com/office/officeart/2005/8/layout/process2"/>
    <dgm:cxn modelId="{3D532085-146B-4360-BB66-AD84AB6377FF}" type="presOf" srcId="{E73129BC-BEDD-4126-BB1F-E45EBDC375C1}" destId="{B7662A47-7607-455B-AF3A-64EC5EEE9A87}" srcOrd="1" destOrd="0" presId="urn:microsoft.com/office/officeart/2005/8/layout/process2"/>
    <dgm:cxn modelId="{DE7A3993-A5F4-443B-8CCC-2E6766E6FB77}" type="presOf" srcId="{5C8F9B4C-0200-4996-AD16-8DD59629E874}" destId="{63DBDA0E-35F5-4EBD-86C2-8E880B433B5D}" srcOrd="0" destOrd="0" presId="urn:microsoft.com/office/officeart/2005/8/layout/process2"/>
    <dgm:cxn modelId="{80B7C2CB-6FD6-4C1C-BDA2-A71FF7FFFA3C}" type="presOf" srcId="{3CD81DEE-928E-4276-981A-0363D5DB86EF}" destId="{61C92F62-BD4B-4242-92D5-4064122CE92B}" srcOrd="0" destOrd="0" presId="urn:microsoft.com/office/officeart/2005/8/layout/process2"/>
    <dgm:cxn modelId="{AC1B83D5-2E13-4C1A-863F-7730300A2654}" type="presOf" srcId="{ECF2C32D-DCF9-49C1-B54B-13C765E2EF17}" destId="{B3B45E32-B70B-43C5-976B-296ACCF04645}" srcOrd="0" destOrd="0" presId="urn:microsoft.com/office/officeart/2005/8/layout/process2"/>
    <dgm:cxn modelId="{D74181F0-CC66-4F80-BB32-F071FF37075F}" srcId="{7D6C2207-7F78-4334-A6AE-0A67586043B2}" destId="{ECF2C32D-DCF9-49C1-B54B-13C765E2EF17}" srcOrd="2" destOrd="0" parTransId="{554E95DC-ECA4-48C6-B819-7D8937D112DA}" sibTransId="{00A61975-172F-4A9F-AEC9-692759DC4242}"/>
    <dgm:cxn modelId="{A2CF022B-BCB4-4C91-BB9D-3FE587588954}" type="presParOf" srcId="{E7812BA0-F633-46FA-BD15-DE6F585747FA}" destId="{61C92F62-BD4B-4242-92D5-4064122CE92B}" srcOrd="0" destOrd="0" presId="urn:microsoft.com/office/officeart/2005/8/layout/process2"/>
    <dgm:cxn modelId="{659A22F6-5372-45E8-BEF4-14872F02506F}" type="presParOf" srcId="{E7812BA0-F633-46FA-BD15-DE6F585747FA}" destId="{63DBDA0E-35F5-4EBD-86C2-8E880B433B5D}" srcOrd="1" destOrd="0" presId="urn:microsoft.com/office/officeart/2005/8/layout/process2"/>
    <dgm:cxn modelId="{5110B5AF-7B7C-46C2-B611-F75950E2F109}" type="presParOf" srcId="{63DBDA0E-35F5-4EBD-86C2-8E880B433B5D}" destId="{BA289C57-0F15-4A1D-9664-7010E69DF788}" srcOrd="0" destOrd="0" presId="urn:microsoft.com/office/officeart/2005/8/layout/process2"/>
    <dgm:cxn modelId="{FBF0BBE9-1F65-4686-9149-2AE626521903}" type="presParOf" srcId="{E7812BA0-F633-46FA-BD15-DE6F585747FA}" destId="{F6DC5989-976D-4AE4-9D9A-32C32983FE1B}" srcOrd="2" destOrd="0" presId="urn:microsoft.com/office/officeart/2005/8/layout/process2"/>
    <dgm:cxn modelId="{5BD6F04F-46C8-462A-AAF3-8C8866D79863}" type="presParOf" srcId="{E7812BA0-F633-46FA-BD15-DE6F585747FA}" destId="{27784442-8067-4F28-AC6C-F12C0C565A2C}" srcOrd="3" destOrd="0" presId="urn:microsoft.com/office/officeart/2005/8/layout/process2"/>
    <dgm:cxn modelId="{CAA522A6-1EB6-4DBF-AAA0-D6404E9205BC}" type="presParOf" srcId="{27784442-8067-4F28-AC6C-F12C0C565A2C}" destId="{B7662A47-7607-455B-AF3A-64EC5EEE9A87}" srcOrd="0" destOrd="0" presId="urn:microsoft.com/office/officeart/2005/8/layout/process2"/>
    <dgm:cxn modelId="{839D7300-AFD2-4779-8A58-3DDB116B0536}" type="presParOf" srcId="{E7812BA0-F633-46FA-BD15-DE6F585747FA}" destId="{B3B45E32-B70B-43C5-976B-296ACCF0464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A902D3-7599-48DD-A0E2-58770CC75CBE}"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ru-RU"/>
        </a:p>
      </dgm:t>
    </dgm:pt>
    <dgm:pt modelId="{13FA792A-36F6-4C22-A72B-3DFBF3E6F72F}">
      <dgm:prSet phldrT="[Текст]"/>
      <dgm:spPr/>
      <dgm:t>
        <a:bodyPr/>
        <a:lstStyle/>
        <a:p>
          <a:r>
            <a:rPr lang="ru-RU" dirty="0"/>
            <a:t>Прямые </a:t>
          </a:r>
        </a:p>
      </dgm:t>
    </dgm:pt>
    <dgm:pt modelId="{153E698A-D2B1-4DAE-B9CE-698B102BD0F4}" type="parTrans" cxnId="{D7DC8094-8AF8-4083-9674-6E894B8EFDF9}">
      <dgm:prSet/>
      <dgm:spPr/>
      <dgm:t>
        <a:bodyPr/>
        <a:lstStyle/>
        <a:p>
          <a:endParaRPr lang="ru-RU"/>
        </a:p>
      </dgm:t>
    </dgm:pt>
    <dgm:pt modelId="{0A550705-7277-41BF-8C87-5A272C742272}" type="sibTrans" cxnId="{D7DC8094-8AF8-4083-9674-6E894B8EFDF9}">
      <dgm:prSet/>
      <dgm:spPr/>
      <dgm:t>
        <a:bodyPr/>
        <a:lstStyle/>
        <a:p>
          <a:endParaRPr lang="ru-RU"/>
        </a:p>
      </dgm:t>
    </dgm:pt>
    <dgm:pt modelId="{68E6DC7E-54B6-4D29-91B9-0577FDFF1891}">
      <dgm:prSet phldrT="[Текст]"/>
      <dgm:spPr/>
      <dgm:t>
        <a:bodyPr/>
        <a:lstStyle/>
        <a:p>
          <a:r>
            <a:rPr lang="ru-RU" dirty="0"/>
            <a:t>Косвенные</a:t>
          </a:r>
        </a:p>
      </dgm:t>
    </dgm:pt>
    <dgm:pt modelId="{DB14FFB0-14D8-43A2-8ED9-4AB34C01822B}" type="parTrans" cxnId="{7A61A1F5-0E2F-49F7-B230-183C77E75C23}">
      <dgm:prSet/>
      <dgm:spPr/>
      <dgm:t>
        <a:bodyPr/>
        <a:lstStyle/>
        <a:p>
          <a:endParaRPr lang="ru-RU"/>
        </a:p>
      </dgm:t>
    </dgm:pt>
    <dgm:pt modelId="{86187F65-285C-4B56-83A9-460CA4E0A5DB}" type="sibTrans" cxnId="{7A61A1F5-0E2F-49F7-B230-183C77E75C23}">
      <dgm:prSet/>
      <dgm:spPr/>
      <dgm:t>
        <a:bodyPr/>
        <a:lstStyle/>
        <a:p>
          <a:endParaRPr lang="ru-RU"/>
        </a:p>
      </dgm:t>
    </dgm:pt>
    <dgm:pt modelId="{9A712081-86B6-4FE3-9956-96012EEBCF24}" type="pres">
      <dgm:prSet presAssocID="{15A902D3-7599-48DD-A0E2-58770CC75CBE}" presName="compositeShape" presStyleCnt="0">
        <dgm:presLayoutVars>
          <dgm:chMax val="2"/>
          <dgm:dir/>
          <dgm:resizeHandles val="exact"/>
        </dgm:presLayoutVars>
      </dgm:prSet>
      <dgm:spPr/>
    </dgm:pt>
    <dgm:pt modelId="{4B0D81F0-30C8-41D9-BD41-E01C647A98A2}" type="pres">
      <dgm:prSet presAssocID="{15A902D3-7599-48DD-A0E2-58770CC75CBE}" presName="ribbon" presStyleLbl="node1" presStyleIdx="0" presStyleCnt="1"/>
      <dgm:spPr/>
    </dgm:pt>
    <dgm:pt modelId="{C0201321-0417-4BA7-A06D-9DE9CF0F1426}" type="pres">
      <dgm:prSet presAssocID="{15A902D3-7599-48DD-A0E2-58770CC75CBE}" presName="leftArrowText" presStyleLbl="node1" presStyleIdx="0" presStyleCnt="1">
        <dgm:presLayoutVars>
          <dgm:chMax val="0"/>
          <dgm:bulletEnabled val="1"/>
        </dgm:presLayoutVars>
      </dgm:prSet>
      <dgm:spPr/>
    </dgm:pt>
    <dgm:pt modelId="{ACCB0ABF-2231-4DA4-9522-45CF4DBE8703}" type="pres">
      <dgm:prSet presAssocID="{15A902D3-7599-48DD-A0E2-58770CC75CBE}" presName="rightArrowText" presStyleLbl="node1" presStyleIdx="0" presStyleCnt="1">
        <dgm:presLayoutVars>
          <dgm:chMax val="0"/>
          <dgm:bulletEnabled val="1"/>
        </dgm:presLayoutVars>
      </dgm:prSet>
      <dgm:spPr/>
    </dgm:pt>
  </dgm:ptLst>
  <dgm:cxnLst>
    <dgm:cxn modelId="{E3B8DA28-76B6-441C-9E9F-C5F572814480}" type="presOf" srcId="{68E6DC7E-54B6-4D29-91B9-0577FDFF1891}" destId="{ACCB0ABF-2231-4DA4-9522-45CF4DBE8703}" srcOrd="0" destOrd="0" presId="urn:microsoft.com/office/officeart/2005/8/layout/arrow6"/>
    <dgm:cxn modelId="{14756F68-97A3-4731-9FD8-BC896458CEAE}" type="presOf" srcId="{13FA792A-36F6-4C22-A72B-3DFBF3E6F72F}" destId="{C0201321-0417-4BA7-A06D-9DE9CF0F1426}" srcOrd="0" destOrd="0" presId="urn:microsoft.com/office/officeart/2005/8/layout/arrow6"/>
    <dgm:cxn modelId="{F0F41357-08DD-4E34-A422-5AD1566F2CAF}" type="presOf" srcId="{15A902D3-7599-48DD-A0E2-58770CC75CBE}" destId="{9A712081-86B6-4FE3-9956-96012EEBCF24}" srcOrd="0" destOrd="0" presId="urn:microsoft.com/office/officeart/2005/8/layout/arrow6"/>
    <dgm:cxn modelId="{D7DC8094-8AF8-4083-9674-6E894B8EFDF9}" srcId="{15A902D3-7599-48DD-A0E2-58770CC75CBE}" destId="{13FA792A-36F6-4C22-A72B-3DFBF3E6F72F}" srcOrd="0" destOrd="0" parTransId="{153E698A-D2B1-4DAE-B9CE-698B102BD0F4}" sibTransId="{0A550705-7277-41BF-8C87-5A272C742272}"/>
    <dgm:cxn modelId="{7A61A1F5-0E2F-49F7-B230-183C77E75C23}" srcId="{15A902D3-7599-48DD-A0E2-58770CC75CBE}" destId="{68E6DC7E-54B6-4D29-91B9-0577FDFF1891}" srcOrd="1" destOrd="0" parTransId="{DB14FFB0-14D8-43A2-8ED9-4AB34C01822B}" sibTransId="{86187F65-285C-4B56-83A9-460CA4E0A5DB}"/>
    <dgm:cxn modelId="{3FCF8472-E3F0-48D5-AC4F-712B237C4CE9}" type="presParOf" srcId="{9A712081-86B6-4FE3-9956-96012EEBCF24}" destId="{4B0D81F0-30C8-41D9-BD41-E01C647A98A2}" srcOrd="0" destOrd="0" presId="urn:microsoft.com/office/officeart/2005/8/layout/arrow6"/>
    <dgm:cxn modelId="{83DB8C71-5152-4F85-A141-1DCDFCF9AF3C}" type="presParOf" srcId="{9A712081-86B6-4FE3-9956-96012EEBCF24}" destId="{C0201321-0417-4BA7-A06D-9DE9CF0F1426}" srcOrd="1" destOrd="0" presId="urn:microsoft.com/office/officeart/2005/8/layout/arrow6"/>
    <dgm:cxn modelId="{5C128BCC-A937-4A2F-91AA-0232A6D643A5}" type="presParOf" srcId="{9A712081-86B6-4FE3-9956-96012EEBCF24}" destId="{ACCB0ABF-2231-4DA4-9522-45CF4DBE8703}"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F6E041-AF09-4F8C-A377-7F5D1043C6A4}"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1A0FE63A-5EA0-4A4E-ACA2-46F599182709}">
      <dgm:prSet phldrT="[Текст]"/>
      <dgm:spPr/>
      <dgm:t>
        <a:bodyPr/>
        <a:lstStyle/>
        <a:p>
          <a:r>
            <a:rPr lang="ru-RU" b="1" dirty="0"/>
            <a:t>Постоянные затраты (</a:t>
          </a:r>
          <a:r>
            <a:rPr lang="en-US" b="1" dirty="0"/>
            <a:t>FC</a:t>
          </a:r>
          <a:r>
            <a:rPr lang="ru-RU" b="1" dirty="0"/>
            <a:t>)</a:t>
          </a:r>
          <a:r>
            <a:rPr lang="ru-RU" dirty="0"/>
            <a:t> </a:t>
          </a:r>
          <a:endParaRPr lang="en-US" dirty="0"/>
        </a:p>
      </dgm:t>
    </dgm:pt>
    <dgm:pt modelId="{AC0D7643-0867-46B8-BDCB-DE5998A29EA7}" type="parTrans" cxnId="{D6CE286A-9943-40EC-B4C6-488D19A49A2D}">
      <dgm:prSet/>
      <dgm:spPr/>
      <dgm:t>
        <a:bodyPr/>
        <a:lstStyle/>
        <a:p>
          <a:endParaRPr lang="en-US"/>
        </a:p>
      </dgm:t>
    </dgm:pt>
    <dgm:pt modelId="{67D4DC2C-5E41-4164-B529-8EB788F73920}" type="sibTrans" cxnId="{D6CE286A-9943-40EC-B4C6-488D19A49A2D}">
      <dgm:prSet/>
      <dgm:spPr/>
      <dgm:t>
        <a:bodyPr/>
        <a:lstStyle/>
        <a:p>
          <a:endParaRPr lang="en-US"/>
        </a:p>
      </dgm:t>
    </dgm:pt>
    <dgm:pt modelId="{9753D9D6-AA23-4E9F-80F4-D89131FDCA6A}">
      <dgm:prSet phldrT="[Текст]"/>
      <dgm:spPr/>
      <dgm:t>
        <a:bodyPr/>
        <a:lstStyle/>
        <a:p>
          <a:r>
            <a:rPr lang="ru-RU" b="1" dirty="0"/>
            <a:t>Переменные затраты (</a:t>
          </a:r>
          <a:r>
            <a:rPr lang="en-US" b="1" dirty="0"/>
            <a:t>VC</a:t>
          </a:r>
          <a:r>
            <a:rPr lang="ru-RU" b="1" dirty="0"/>
            <a:t>)</a:t>
          </a:r>
          <a:r>
            <a:rPr lang="ru-RU" dirty="0"/>
            <a:t> </a:t>
          </a:r>
          <a:endParaRPr lang="en-US" dirty="0"/>
        </a:p>
      </dgm:t>
    </dgm:pt>
    <dgm:pt modelId="{9DCCBA72-917B-4DBA-8299-6E2BE5010374}" type="parTrans" cxnId="{EDD0FE08-5685-467C-8D16-5C21DE1AC080}">
      <dgm:prSet/>
      <dgm:spPr/>
      <dgm:t>
        <a:bodyPr/>
        <a:lstStyle/>
        <a:p>
          <a:endParaRPr lang="en-US"/>
        </a:p>
      </dgm:t>
    </dgm:pt>
    <dgm:pt modelId="{082630EB-9C77-41A1-B939-874381982078}" type="sibTrans" cxnId="{EDD0FE08-5685-467C-8D16-5C21DE1AC080}">
      <dgm:prSet/>
      <dgm:spPr/>
      <dgm:t>
        <a:bodyPr/>
        <a:lstStyle/>
        <a:p>
          <a:endParaRPr lang="en-US"/>
        </a:p>
      </dgm:t>
    </dgm:pt>
    <dgm:pt modelId="{CCFF6F5F-575D-4F87-AA4E-D9D972F78996}" type="pres">
      <dgm:prSet presAssocID="{45F6E041-AF09-4F8C-A377-7F5D1043C6A4}" presName="compositeShape" presStyleCnt="0">
        <dgm:presLayoutVars>
          <dgm:chMax val="2"/>
          <dgm:dir/>
          <dgm:resizeHandles val="exact"/>
        </dgm:presLayoutVars>
      </dgm:prSet>
      <dgm:spPr/>
    </dgm:pt>
    <dgm:pt modelId="{03EA7C2C-658B-43B8-AD06-AC58C5E495EF}" type="pres">
      <dgm:prSet presAssocID="{45F6E041-AF09-4F8C-A377-7F5D1043C6A4}" presName="ribbon" presStyleLbl="node1" presStyleIdx="0" presStyleCnt="1"/>
      <dgm:spPr/>
    </dgm:pt>
    <dgm:pt modelId="{E9E785B5-7B17-4768-8CD9-76CA412A8D92}" type="pres">
      <dgm:prSet presAssocID="{45F6E041-AF09-4F8C-A377-7F5D1043C6A4}" presName="leftArrowText" presStyleLbl="node1" presStyleIdx="0" presStyleCnt="1">
        <dgm:presLayoutVars>
          <dgm:chMax val="0"/>
          <dgm:bulletEnabled val="1"/>
        </dgm:presLayoutVars>
      </dgm:prSet>
      <dgm:spPr/>
    </dgm:pt>
    <dgm:pt modelId="{F903BBFF-38BA-43F0-BE0F-88772D29B53E}" type="pres">
      <dgm:prSet presAssocID="{45F6E041-AF09-4F8C-A377-7F5D1043C6A4}" presName="rightArrowText" presStyleLbl="node1" presStyleIdx="0" presStyleCnt="1">
        <dgm:presLayoutVars>
          <dgm:chMax val="0"/>
          <dgm:bulletEnabled val="1"/>
        </dgm:presLayoutVars>
      </dgm:prSet>
      <dgm:spPr/>
    </dgm:pt>
  </dgm:ptLst>
  <dgm:cxnLst>
    <dgm:cxn modelId="{EDD0FE08-5685-467C-8D16-5C21DE1AC080}" srcId="{45F6E041-AF09-4F8C-A377-7F5D1043C6A4}" destId="{9753D9D6-AA23-4E9F-80F4-D89131FDCA6A}" srcOrd="1" destOrd="0" parTransId="{9DCCBA72-917B-4DBA-8299-6E2BE5010374}" sibTransId="{082630EB-9C77-41A1-B939-874381982078}"/>
    <dgm:cxn modelId="{3FCB0866-6365-4B9E-BE85-8E600FE0799E}" type="presOf" srcId="{9753D9D6-AA23-4E9F-80F4-D89131FDCA6A}" destId="{F903BBFF-38BA-43F0-BE0F-88772D29B53E}" srcOrd="0" destOrd="0" presId="urn:microsoft.com/office/officeart/2005/8/layout/arrow6"/>
    <dgm:cxn modelId="{D6CE286A-9943-40EC-B4C6-488D19A49A2D}" srcId="{45F6E041-AF09-4F8C-A377-7F5D1043C6A4}" destId="{1A0FE63A-5EA0-4A4E-ACA2-46F599182709}" srcOrd="0" destOrd="0" parTransId="{AC0D7643-0867-46B8-BDCB-DE5998A29EA7}" sibTransId="{67D4DC2C-5E41-4164-B529-8EB788F73920}"/>
    <dgm:cxn modelId="{B398467C-4BAD-46E6-A13F-988CFD2E9519}" type="presOf" srcId="{1A0FE63A-5EA0-4A4E-ACA2-46F599182709}" destId="{E9E785B5-7B17-4768-8CD9-76CA412A8D92}" srcOrd="0" destOrd="0" presId="urn:microsoft.com/office/officeart/2005/8/layout/arrow6"/>
    <dgm:cxn modelId="{248FDB9B-4989-4736-8B54-4EED256E94E4}" type="presOf" srcId="{45F6E041-AF09-4F8C-A377-7F5D1043C6A4}" destId="{CCFF6F5F-575D-4F87-AA4E-D9D972F78996}" srcOrd="0" destOrd="0" presId="urn:microsoft.com/office/officeart/2005/8/layout/arrow6"/>
    <dgm:cxn modelId="{FC5183BB-E63F-462C-B311-7726F8C88E0B}" type="presParOf" srcId="{CCFF6F5F-575D-4F87-AA4E-D9D972F78996}" destId="{03EA7C2C-658B-43B8-AD06-AC58C5E495EF}" srcOrd="0" destOrd="0" presId="urn:microsoft.com/office/officeart/2005/8/layout/arrow6"/>
    <dgm:cxn modelId="{E88264B0-918A-4EA6-B386-E5EF98A09327}" type="presParOf" srcId="{CCFF6F5F-575D-4F87-AA4E-D9D972F78996}" destId="{E9E785B5-7B17-4768-8CD9-76CA412A8D92}" srcOrd="1" destOrd="0" presId="urn:microsoft.com/office/officeart/2005/8/layout/arrow6"/>
    <dgm:cxn modelId="{45A0CE73-BDDD-44DB-B982-06FABBAF9BC5}" type="presParOf" srcId="{CCFF6F5F-575D-4F87-AA4E-D9D972F78996}" destId="{F903BBFF-38BA-43F0-BE0F-88772D29B53E}"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69464-6313-4600-AB98-0F45B84A301F}">
      <dsp:nvSpPr>
        <dsp:cNvPr id="0" name=""/>
        <dsp:cNvSpPr/>
      </dsp:nvSpPr>
      <dsp:spPr>
        <a:xfrm>
          <a:off x="0" y="432234"/>
          <a:ext cx="10515600"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ru-RU" sz="4300" b="1" kern="1200" dirty="0">
              <a:latin typeface="Times New Roman" panose="02020603050405020304" pitchFamily="18" charset="0"/>
              <a:cs typeface="Times New Roman" panose="02020603050405020304" pitchFamily="18" charset="0"/>
            </a:rPr>
            <a:t>Явные (расчетные) издержки </a:t>
          </a:r>
          <a:endParaRPr lang="en-US" sz="4300" kern="1200" dirty="0"/>
        </a:p>
      </dsp:txBody>
      <dsp:txXfrm>
        <a:off x="50347" y="482581"/>
        <a:ext cx="10414906" cy="930660"/>
      </dsp:txXfrm>
    </dsp:sp>
    <dsp:sp modelId="{C68B9E1E-56E2-4A88-B3B9-209598DA5C82}">
      <dsp:nvSpPr>
        <dsp:cNvPr id="0" name=""/>
        <dsp:cNvSpPr/>
      </dsp:nvSpPr>
      <dsp:spPr>
        <a:xfrm>
          <a:off x="0" y="1463589"/>
          <a:ext cx="105156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4610" rIns="305816" bIns="54610" numCol="1" spcCol="1270" anchor="t" anchorCtr="0">
          <a:noAutofit/>
        </a:bodyPr>
        <a:lstStyle/>
        <a:p>
          <a:pPr marL="285750" lvl="1" indent="-285750" algn="l" defTabSz="1511300">
            <a:lnSpc>
              <a:spcPct val="90000"/>
            </a:lnSpc>
            <a:spcBef>
              <a:spcPct val="0"/>
            </a:spcBef>
            <a:spcAft>
              <a:spcPct val="20000"/>
            </a:spcAft>
            <a:buChar char="•"/>
          </a:pPr>
          <a:endParaRPr lang="en-US" sz="3400" kern="1200"/>
        </a:p>
      </dsp:txBody>
      <dsp:txXfrm>
        <a:off x="0" y="1463589"/>
        <a:ext cx="10515600" cy="712080"/>
      </dsp:txXfrm>
    </dsp:sp>
    <dsp:sp modelId="{6270650A-28ED-4E8E-88C9-EC8F573A172F}">
      <dsp:nvSpPr>
        <dsp:cNvPr id="0" name=""/>
        <dsp:cNvSpPr/>
      </dsp:nvSpPr>
      <dsp:spPr>
        <a:xfrm>
          <a:off x="0" y="2175669"/>
          <a:ext cx="10515600"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ru-RU" sz="4300" b="1" kern="1200" dirty="0">
              <a:latin typeface="Times New Roman" panose="02020603050405020304" pitchFamily="18" charset="0"/>
              <a:cs typeface="Times New Roman" panose="02020603050405020304" pitchFamily="18" charset="0"/>
            </a:rPr>
            <a:t>Вмененные (альтернативные) издержки </a:t>
          </a:r>
          <a:endParaRPr lang="en-US" sz="4300" kern="1200" dirty="0"/>
        </a:p>
      </dsp:txBody>
      <dsp:txXfrm>
        <a:off x="50347" y="2226016"/>
        <a:ext cx="10414906" cy="930660"/>
      </dsp:txXfrm>
    </dsp:sp>
    <dsp:sp modelId="{483C8D3E-EA7A-4FF1-9646-063545C649A1}">
      <dsp:nvSpPr>
        <dsp:cNvPr id="0" name=""/>
        <dsp:cNvSpPr/>
      </dsp:nvSpPr>
      <dsp:spPr>
        <a:xfrm>
          <a:off x="0" y="3207024"/>
          <a:ext cx="105156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4610" rIns="305816" bIns="54610" numCol="1" spcCol="1270" anchor="t" anchorCtr="0">
          <a:noAutofit/>
        </a:bodyPr>
        <a:lstStyle/>
        <a:p>
          <a:pPr marL="285750" lvl="1" indent="-285750" algn="l" defTabSz="1511300">
            <a:lnSpc>
              <a:spcPct val="90000"/>
            </a:lnSpc>
            <a:spcBef>
              <a:spcPct val="0"/>
            </a:spcBef>
            <a:spcAft>
              <a:spcPct val="20000"/>
            </a:spcAft>
            <a:buChar char="•"/>
          </a:pPr>
          <a:endParaRPr lang="en-US" sz="3400" kern="1200"/>
        </a:p>
      </dsp:txBody>
      <dsp:txXfrm>
        <a:off x="0" y="3207024"/>
        <a:ext cx="10515600" cy="712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37611-99F6-43DD-9906-9966525511DA}">
      <dsp:nvSpPr>
        <dsp:cNvPr id="0" name=""/>
        <dsp:cNvSpPr/>
      </dsp:nvSpPr>
      <dsp:spPr>
        <a:xfrm>
          <a:off x="0" y="23079"/>
          <a:ext cx="8128000"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ru-RU" sz="4800" b="1" u="sng" kern="1200" dirty="0">
              <a:latin typeface="Times New Roman" panose="02020603050405020304" pitchFamily="18" charset="0"/>
              <a:cs typeface="Times New Roman" panose="02020603050405020304" pitchFamily="18" charset="0"/>
            </a:rPr>
            <a:t>трансформационные</a:t>
          </a:r>
          <a:endParaRPr lang="en-US" sz="4800" kern="1200" dirty="0"/>
        </a:p>
      </dsp:txBody>
      <dsp:txXfrm>
        <a:off x="56201" y="79280"/>
        <a:ext cx="8015598" cy="1038877"/>
      </dsp:txXfrm>
    </dsp:sp>
    <dsp:sp modelId="{7983ECDB-3D99-4E76-B2F8-DA99DD44B87B}">
      <dsp:nvSpPr>
        <dsp:cNvPr id="0" name=""/>
        <dsp:cNvSpPr/>
      </dsp:nvSpPr>
      <dsp:spPr>
        <a:xfrm>
          <a:off x="0" y="1174359"/>
          <a:ext cx="812800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ru-RU" sz="3700" u="sng" kern="1200" dirty="0">
              <a:latin typeface="Times New Roman" panose="02020603050405020304" pitchFamily="18" charset="0"/>
              <a:cs typeface="Times New Roman" panose="02020603050405020304" pitchFamily="18" charset="0"/>
            </a:rPr>
            <a:t>формирующиеся в сфере производства</a:t>
          </a:r>
          <a:endParaRPr lang="en-US" sz="3700" kern="1200" dirty="0"/>
        </a:p>
      </dsp:txBody>
      <dsp:txXfrm>
        <a:off x="0" y="1174359"/>
        <a:ext cx="8128000" cy="1142640"/>
      </dsp:txXfrm>
    </dsp:sp>
    <dsp:sp modelId="{2AC3F011-AF2D-492B-A4B2-FD536CA04281}">
      <dsp:nvSpPr>
        <dsp:cNvPr id="0" name=""/>
        <dsp:cNvSpPr/>
      </dsp:nvSpPr>
      <dsp:spPr>
        <a:xfrm>
          <a:off x="0" y="2316999"/>
          <a:ext cx="8128000"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ru-RU" sz="4800" b="1" u="sng" kern="1200" dirty="0" err="1">
              <a:latin typeface="Times New Roman" panose="02020603050405020304" pitchFamily="18" charset="0"/>
              <a:cs typeface="Times New Roman" panose="02020603050405020304" pitchFamily="18" charset="0"/>
            </a:rPr>
            <a:t>трансакционные</a:t>
          </a:r>
          <a:endParaRPr lang="en-US" sz="4800" kern="1200" dirty="0"/>
        </a:p>
      </dsp:txBody>
      <dsp:txXfrm>
        <a:off x="56201" y="2373200"/>
        <a:ext cx="8015598" cy="1038877"/>
      </dsp:txXfrm>
    </dsp:sp>
    <dsp:sp modelId="{8DD1317E-BE4F-4060-B419-4E0887F7E205}">
      <dsp:nvSpPr>
        <dsp:cNvPr id="0" name=""/>
        <dsp:cNvSpPr/>
      </dsp:nvSpPr>
      <dsp:spPr>
        <a:xfrm>
          <a:off x="0" y="3468279"/>
          <a:ext cx="8128000"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0960" rIns="341376" bIns="60960" numCol="1" spcCol="1270" anchor="t" anchorCtr="0">
          <a:noAutofit/>
        </a:bodyPr>
        <a:lstStyle/>
        <a:p>
          <a:pPr marL="285750" lvl="1" indent="-285750" algn="l" defTabSz="1644650">
            <a:lnSpc>
              <a:spcPct val="90000"/>
            </a:lnSpc>
            <a:spcBef>
              <a:spcPct val="0"/>
            </a:spcBef>
            <a:spcAft>
              <a:spcPct val="20000"/>
            </a:spcAft>
            <a:buChar char="•"/>
          </a:pPr>
          <a:r>
            <a:rPr lang="ru-RU" sz="3700" u="sng" kern="1200" dirty="0">
              <a:latin typeface="Times New Roman" panose="02020603050405020304" pitchFamily="18" charset="0"/>
              <a:cs typeface="Times New Roman" panose="02020603050405020304" pitchFamily="18" charset="0"/>
            </a:rPr>
            <a:t>которые связаны с совершением сделок </a:t>
          </a:r>
          <a:r>
            <a:rPr lang="ru-RU" sz="3700" kern="1200" dirty="0">
              <a:latin typeface="Times New Roman" panose="02020603050405020304" pitchFamily="18" charset="0"/>
              <a:cs typeface="Times New Roman" panose="02020603050405020304" pitchFamily="18" charset="0"/>
            </a:rPr>
            <a:t>(трансакций) и с передачей прав собственности</a:t>
          </a:r>
          <a:endParaRPr lang="en-US" sz="3700" kern="1200" dirty="0"/>
        </a:p>
      </dsp:txBody>
      <dsp:txXfrm>
        <a:off x="0" y="3468279"/>
        <a:ext cx="8128000" cy="1639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81E0F-6C55-46AD-A7BE-9D72F1340B9E}">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Times New Roman" panose="02020603050405020304" pitchFamily="18" charset="0"/>
              <a:cs typeface="Times New Roman" panose="02020603050405020304" pitchFamily="18" charset="0"/>
            </a:rPr>
            <a:t>издержки поиска информации </a:t>
          </a:r>
          <a:endParaRPr lang="en-US" sz="2400" kern="1200" dirty="0"/>
        </a:p>
      </dsp:txBody>
      <dsp:txXfrm>
        <a:off x="0" y="39687"/>
        <a:ext cx="3286125" cy="1971675"/>
      </dsp:txXfrm>
    </dsp:sp>
    <dsp:sp modelId="{CE9E04F9-704D-47E8-8258-5588DA3781F6}">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Times New Roman" panose="02020603050405020304" pitchFamily="18" charset="0"/>
              <a:cs typeface="Times New Roman" panose="02020603050405020304" pitchFamily="18" charset="0"/>
            </a:rPr>
            <a:t>издержки заключения</a:t>
          </a:r>
        </a:p>
        <a:p>
          <a:pPr marL="0" lvl="0" indent="0" algn="ctr" defTabSz="1066800">
            <a:lnSpc>
              <a:spcPct val="90000"/>
            </a:lnSpc>
            <a:spcBef>
              <a:spcPct val="0"/>
            </a:spcBef>
            <a:spcAft>
              <a:spcPct val="35000"/>
            </a:spcAft>
            <a:buNone/>
          </a:pPr>
          <a:r>
            <a:rPr lang="ru-RU" sz="2400" b="1" kern="1200" dirty="0">
              <a:latin typeface="Times New Roman" panose="02020603050405020304" pitchFamily="18" charset="0"/>
              <a:cs typeface="Times New Roman" panose="02020603050405020304" pitchFamily="18" charset="0"/>
            </a:rPr>
            <a:t>контракта</a:t>
          </a:r>
          <a:endParaRPr lang="en-US" sz="2400" kern="1200" dirty="0"/>
        </a:p>
      </dsp:txBody>
      <dsp:txXfrm>
        <a:off x="3614737" y="39687"/>
        <a:ext cx="3286125" cy="1971675"/>
      </dsp:txXfrm>
    </dsp:sp>
    <dsp:sp modelId="{E2A8C9C5-97A3-47EC-B605-0C4A46CB3FE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Times New Roman" panose="02020603050405020304" pitchFamily="18" charset="0"/>
              <a:cs typeface="Times New Roman" panose="02020603050405020304" pitchFamily="18" charset="0"/>
            </a:rPr>
            <a:t>издержки измерения </a:t>
          </a:r>
          <a:endParaRPr lang="en-US" sz="2400" kern="1200" dirty="0"/>
        </a:p>
      </dsp:txBody>
      <dsp:txXfrm>
        <a:off x="7229475" y="39687"/>
        <a:ext cx="3286125" cy="1971675"/>
      </dsp:txXfrm>
    </dsp:sp>
    <dsp:sp modelId="{9D4E1E1A-F071-49BC-9A7C-BC68CA1CF388}">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Times New Roman" panose="02020603050405020304" pitchFamily="18" charset="0"/>
              <a:cs typeface="Times New Roman" panose="02020603050405020304" pitchFamily="18" charset="0"/>
            </a:rPr>
            <a:t>издержки по правовому регулированию собственности</a:t>
          </a:r>
          <a:endParaRPr lang="en-US" sz="2400" kern="1200" dirty="0"/>
        </a:p>
      </dsp:txBody>
      <dsp:txXfrm>
        <a:off x="1807368" y="2339975"/>
        <a:ext cx="3286125" cy="1971675"/>
      </dsp:txXfrm>
    </dsp:sp>
    <dsp:sp modelId="{DE9A6B17-104D-4528-9DD0-574CFF3D6C43}">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latin typeface="Times New Roman" panose="02020603050405020304" pitchFamily="18" charset="0"/>
              <a:cs typeface="Times New Roman" panose="02020603050405020304" pitchFamily="18" charset="0"/>
            </a:rPr>
            <a:t>издержки оппортунистического поведения</a:t>
          </a:r>
          <a:endParaRPr lang="en-US" sz="2400" kern="1200" dirty="0"/>
        </a:p>
      </dsp:txBody>
      <dsp:txXfrm>
        <a:off x="5422106"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D2BDC-B8ED-42B8-86A8-14B412C1E1DD}">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u="sng" kern="1200" dirty="0">
              <a:latin typeface="Times New Roman" panose="02020603050405020304" pitchFamily="18" charset="0"/>
              <a:cs typeface="Times New Roman" panose="02020603050405020304" pitchFamily="18" charset="0"/>
            </a:rPr>
            <a:t>сырье и основные материалы</a:t>
          </a:r>
          <a:endParaRPr lang="en-US" sz="3200" kern="1200" dirty="0"/>
        </a:p>
      </dsp:txBody>
      <dsp:txXfrm>
        <a:off x="0" y="39687"/>
        <a:ext cx="3286125" cy="1971675"/>
      </dsp:txXfrm>
    </dsp:sp>
    <dsp:sp modelId="{8C6A112E-E192-4A3B-8CB0-071F1B26F88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u="sng" kern="1200" dirty="0">
              <a:latin typeface="Times New Roman" panose="02020603050405020304" pitchFamily="18" charset="0"/>
              <a:cs typeface="Times New Roman" panose="02020603050405020304" pitchFamily="18" charset="0"/>
            </a:rPr>
            <a:t>вспомогательные материалы</a:t>
          </a:r>
          <a:r>
            <a:rPr lang="ru-RU" sz="3200" kern="1200" dirty="0">
              <a:latin typeface="Times New Roman" panose="02020603050405020304" pitchFamily="18" charset="0"/>
              <a:cs typeface="Times New Roman" panose="02020603050405020304" pitchFamily="18" charset="0"/>
            </a:rPr>
            <a:t>, топливо и энергия </a:t>
          </a:r>
          <a:endParaRPr lang="en-US" sz="3200" kern="1200" dirty="0"/>
        </a:p>
      </dsp:txBody>
      <dsp:txXfrm>
        <a:off x="3614737" y="39687"/>
        <a:ext cx="3286125" cy="1971675"/>
      </dsp:txXfrm>
    </dsp:sp>
    <dsp:sp modelId="{543C4F53-A87C-4C98-A3B9-BDE2EBC8EB36}">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u="sng" kern="1200" dirty="0">
              <a:latin typeface="Times New Roman" panose="02020603050405020304" pitchFamily="18" charset="0"/>
              <a:cs typeface="Times New Roman" panose="02020603050405020304" pitchFamily="18" charset="0"/>
            </a:rPr>
            <a:t>заработная плата </a:t>
          </a:r>
          <a:r>
            <a:rPr lang="ru-RU" sz="3200" kern="1200" dirty="0">
              <a:latin typeface="Times New Roman" panose="02020603050405020304" pitchFamily="18" charset="0"/>
              <a:cs typeface="Times New Roman" panose="02020603050405020304" pitchFamily="18" charset="0"/>
            </a:rPr>
            <a:t>основная и дополнительная</a:t>
          </a:r>
          <a:endParaRPr lang="en-US" sz="3200" kern="1200" dirty="0"/>
        </a:p>
      </dsp:txBody>
      <dsp:txXfrm>
        <a:off x="7229475" y="39687"/>
        <a:ext cx="3286125" cy="1971675"/>
      </dsp:txXfrm>
    </dsp:sp>
    <dsp:sp modelId="{D766D472-0481-45BB-AC4D-4B7BF8213A97}">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u="sng" kern="1200" dirty="0">
              <a:latin typeface="Times New Roman" panose="02020603050405020304" pitchFamily="18" charset="0"/>
              <a:cs typeface="Times New Roman" panose="02020603050405020304" pitchFamily="18" charset="0"/>
            </a:rPr>
            <a:t>отчисления на социальное страхование</a:t>
          </a:r>
          <a:endParaRPr lang="en-US" sz="3200" kern="1200" dirty="0"/>
        </a:p>
      </dsp:txBody>
      <dsp:txXfrm>
        <a:off x="1807368" y="2339975"/>
        <a:ext cx="3286125" cy="1971675"/>
      </dsp:txXfrm>
    </dsp:sp>
    <dsp:sp modelId="{5089C9BC-4D71-4F7C-93BB-37ABD60CF227}">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u="sng" kern="1200" dirty="0">
              <a:latin typeface="Times New Roman" panose="02020603050405020304" pitchFamily="18" charset="0"/>
              <a:cs typeface="Times New Roman" panose="02020603050405020304" pitchFamily="18" charset="0"/>
            </a:rPr>
            <a:t>прочие расходы</a:t>
          </a:r>
          <a:endParaRPr lang="en-US" sz="3200" kern="1200" dirty="0"/>
        </a:p>
      </dsp:txBody>
      <dsp:txXfrm>
        <a:off x="5422106" y="2339975"/>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BD172-21E7-4E9C-A5CF-6BDA30C03CEC}">
      <dsp:nvSpPr>
        <dsp:cNvPr id="0" name=""/>
        <dsp:cNvSpPr/>
      </dsp:nvSpPr>
      <dsp:spPr>
        <a:xfrm>
          <a:off x="0" y="64911"/>
          <a:ext cx="9170649" cy="123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u-RU" sz="3200" b="1" kern="1200" dirty="0">
              <a:latin typeface="Times New Roman" panose="02020603050405020304" pitchFamily="18" charset="0"/>
              <a:cs typeface="Times New Roman" panose="02020603050405020304" pitchFamily="18" charset="0"/>
            </a:rPr>
            <a:t>1) </a:t>
          </a:r>
          <a:r>
            <a:rPr lang="x-none" sz="3200" b="1" kern="1200" dirty="0">
              <a:latin typeface="Times New Roman" panose="02020603050405020304" pitchFamily="18" charset="0"/>
              <a:cs typeface="Times New Roman" panose="02020603050405020304" pitchFamily="18" charset="0"/>
            </a:rPr>
            <a:t>по экономическим элементам</a:t>
          </a:r>
          <a:r>
            <a:rPr lang="x-none" sz="3200" kern="1200" dirty="0">
              <a:latin typeface="Times New Roman" panose="02020603050405020304" pitchFamily="18" charset="0"/>
              <a:cs typeface="Times New Roman" panose="02020603050405020304" pitchFamily="18" charset="0"/>
            </a:rPr>
            <a:t> (или по производственным факторам);</a:t>
          </a:r>
          <a:endParaRPr lang="en-US" sz="3200" kern="1200" dirty="0"/>
        </a:p>
      </dsp:txBody>
      <dsp:txXfrm>
        <a:off x="60313" y="125224"/>
        <a:ext cx="9050023" cy="1114894"/>
      </dsp:txXfrm>
    </dsp:sp>
    <dsp:sp modelId="{15319A3E-E8A7-48D9-A234-18F8CF8567A3}">
      <dsp:nvSpPr>
        <dsp:cNvPr id="0" name=""/>
        <dsp:cNvSpPr/>
      </dsp:nvSpPr>
      <dsp:spPr>
        <a:xfrm>
          <a:off x="0" y="1300431"/>
          <a:ext cx="9170649"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6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x-none" sz="2500" b="1" i="1" kern="1200">
              <a:latin typeface="Times New Roman" panose="02020603050405020304" pitchFamily="18" charset="0"/>
              <a:cs typeface="Times New Roman" panose="02020603050405020304" pitchFamily="18" charset="0"/>
            </a:rPr>
            <a:t>Экономическим элемент</a:t>
          </a:r>
          <a:r>
            <a:rPr lang="ru-RU" sz="2500" b="1" i="1" kern="1200" dirty="0">
              <a:latin typeface="Times New Roman" panose="02020603050405020304" pitchFamily="18" charset="0"/>
              <a:cs typeface="Times New Roman" panose="02020603050405020304" pitchFamily="18" charset="0"/>
            </a:rPr>
            <a:t>о</a:t>
          </a:r>
          <a:r>
            <a:rPr lang="x-none" sz="2500" b="1" i="1" kern="1200">
              <a:latin typeface="Times New Roman" panose="02020603050405020304" pitchFamily="18" charset="0"/>
              <a:cs typeface="Times New Roman" panose="02020603050405020304" pitchFamily="18" charset="0"/>
            </a:rPr>
            <a:t>м </a:t>
          </a:r>
          <a:r>
            <a:rPr lang="x-none" sz="2500" kern="1200">
              <a:latin typeface="Times New Roman" panose="02020603050405020304" pitchFamily="18" charset="0"/>
              <a:cs typeface="Times New Roman" panose="02020603050405020304" pitchFamily="18" charset="0"/>
            </a:rPr>
            <a:t>называется первичный, однородный вид затрат на производство и реализацию продукции, который на уровне предприятия невозможно разделить на составные части.</a:t>
          </a:r>
          <a:endParaRPr lang="en-US" sz="2500" kern="1200" dirty="0"/>
        </a:p>
      </dsp:txBody>
      <dsp:txXfrm>
        <a:off x="0" y="1300431"/>
        <a:ext cx="9170649" cy="1424160"/>
      </dsp:txXfrm>
    </dsp:sp>
    <dsp:sp modelId="{EB25D71C-D72B-4DCB-AA1C-96C9EE967377}">
      <dsp:nvSpPr>
        <dsp:cNvPr id="0" name=""/>
        <dsp:cNvSpPr/>
      </dsp:nvSpPr>
      <dsp:spPr>
        <a:xfrm>
          <a:off x="0" y="2724591"/>
          <a:ext cx="9170649" cy="1235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ru-RU" sz="3200" b="1" kern="1200" dirty="0">
              <a:latin typeface="Times New Roman" panose="02020603050405020304" pitchFamily="18" charset="0"/>
              <a:cs typeface="Times New Roman" panose="02020603050405020304" pitchFamily="18" charset="0"/>
            </a:rPr>
            <a:t>2) </a:t>
          </a:r>
          <a:r>
            <a:rPr lang="x-none" sz="3200" b="1" kern="1200" dirty="0">
              <a:latin typeface="Times New Roman" panose="02020603050405020304" pitchFamily="18" charset="0"/>
              <a:cs typeface="Times New Roman" panose="02020603050405020304" pitchFamily="18" charset="0"/>
            </a:rPr>
            <a:t>по месту возникновения</a:t>
          </a:r>
          <a:r>
            <a:rPr lang="x-none" sz="3200" kern="1200" dirty="0">
              <a:latin typeface="Times New Roman" panose="02020603050405020304" pitchFamily="18" charset="0"/>
              <a:cs typeface="Times New Roman" panose="02020603050405020304" pitchFamily="18" charset="0"/>
            </a:rPr>
            <a:t>(или по статьям </a:t>
          </a:r>
          <a:r>
            <a:rPr lang="x-none" sz="3200" kern="1200">
              <a:latin typeface="Times New Roman" panose="02020603050405020304" pitchFamily="18" charset="0"/>
              <a:cs typeface="Times New Roman" panose="02020603050405020304" pitchFamily="18" charset="0"/>
            </a:rPr>
            <a:t>калькуляции)</a:t>
          </a:r>
          <a:endParaRPr lang="en-US" sz="3200" kern="1200" dirty="0"/>
        </a:p>
      </dsp:txBody>
      <dsp:txXfrm>
        <a:off x="60313" y="2784904"/>
        <a:ext cx="9050023" cy="1114894"/>
      </dsp:txXfrm>
    </dsp:sp>
    <dsp:sp modelId="{920FEBA4-681D-495D-855D-862816FF4BF5}">
      <dsp:nvSpPr>
        <dsp:cNvPr id="0" name=""/>
        <dsp:cNvSpPr/>
      </dsp:nvSpPr>
      <dsp:spPr>
        <a:xfrm>
          <a:off x="0" y="3960111"/>
          <a:ext cx="9170649"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6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ru-RU" sz="2500" b="1" i="0" kern="1200" dirty="0">
              <a:latin typeface="Times New Roman" panose="02020603050405020304" pitchFamily="18" charset="0"/>
              <a:cs typeface="Times New Roman" panose="02020603050405020304" pitchFamily="18" charset="0"/>
            </a:rPr>
            <a:t>По месту возникновения</a:t>
          </a:r>
          <a:r>
            <a:rPr lang="ru-RU" sz="2500" b="0" i="0" kern="1200" dirty="0">
              <a:latin typeface="Times New Roman" panose="02020603050405020304" pitchFamily="18" charset="0"/>
              <a:cs typeface="Times New Roman" panose="02020603050405020304" pitchFamily="18" charset="0"/>
            </a:rPr>
            <a:t> затраты группируются и учитываются по производствам, цехам, участкам, отделам и другим структурным подразделениям предприятия, т.е. по центрам ответственности. </a:t>
          </a:r>
          <a:endParaRPr lang="en-US" sz="2500" kern="1200" dirty="0">
            <a:latin typeface="Times New Roman" panose="02020603050405020304" pitchFamily="18" charset="0"/>
            <a:cs typeface="Times New Roman" panose="02020603050405020304" pitchFamily="18" charset="0"/>
          </a:endParaRPr>
        </a:p>
      </dsp:txBody>
      <dsp:txXfrm>
        <a:off x="0" y="3960111"/>
        <a:ext cx="9170649" cy="1424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92F62-BD4B-4242-92D5-4064122CE92B}">
      <dsp:nvSpPr>
        <dsp:cNvPr id="0" name=""/>
        <dsp:cNvSpPr/>
      </dsp:nvSpPr>
      <dsp:spPr>
        <a:xfrm>
          <a:off x="1152476" y="0"/>
          <a:ext cx="2683906" cy="9715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цеховая,</a:t>
          </a:r>
        </a:p>
      </dsp:txBody>
      <dsp:txXfrm>
        <a:off x="1180932" y="28456"/>
        <a:ext cx="2626994" cy="914637"/>
      </dsp:txXfrm>
    </dsp:sp>
    <dsp:sp modelId="{63DBDA0E-35F5-4EBD-86C2-8E880B433B5D}">
      <dsp:nvSpPr>
        <dsp:cNvPr id="0" name=""/>
        <dsp:cNvSpPr/>
      </dsp:nvSpPr>
      <dsp:spPr>
        <a:xfrm rot="5400000">
          <a:off x="2312263" y="995838"/>
          <a:ext cx="364331" cy="437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ru-RU" sz="1800" kern="1200"/>
        </a:p>
      </dsp:txBody>
      <dsp:txXfrm rot="-5400000">
        <a:off x="2363270" y="1032271"/>
        <a:ext cx="262319" cy="255032"/>
      </dsp:txXfrm>
    </dsp:sp>
    <dsp:sp modelId="{F6DC5989-976D-4AE4-9D9A-32C32983FE1B}">
      <dsp:nvSpPr>
        <dsp:cNvPr id="0" name=""/>
        <dsp:cNvSpPr/>
      </dsp:nvSpPr>
      <dsp:spPr>
        <a:xfrm>
          <a:off x="1152476" y="1457324"/>
          <a:ext cx="2683906" cy="9715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производственная </a:t>
          </a:r>
        </a:p>
      </dsp:txBody>
      <dsp:txXfrm>
        <a:off x="1180932" y="1485780"/>
        <a:ext cx="2626994" cy="914637"/>
      </dsp:txXfrm>
    </dsp:sp>
    <dsp:sp modelId="{27784442-8067-4F28-AC6C-F12C0C565A2C}">
      <dsp:nvSpPr>
        <dsp:cNvPr id="0" name=""/>
        <dsp:cNvSpPr/>
      </dsp:nvSpPr>
      <dsp:spPr>
        <a:xfrm rot="5329691">
          <a:off x="2370535" y="2393680"/>
          <a:ext cx="275164" cy="4371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ru-RU" sz="1300" kern="1200"/>
        </a:p>
      </dsp:txBody>
      <dsp:txXfrm rot="-5400000">
        <a:off x="2376113" y="2474705"/>
        <a:ext cx="262319" cy="192615"/>
      </dsp:txXfrm>
    </dsp:sp>
    <dsp:sp modelId="{B3B45E32-B70B-43C5-976B-296ACCF04645}">
      <dsp:nvSpPr>
        <dsp:cNvPr id="0" name=""/>
        <dsp:cNvSpPr/>
      </dsp:nvSpPr>
      <dsp:spPr>
        <a:xfrm>
          <a:off x="1179851" y="2795683"/>
          <a:ext cx="2683906" cy="9715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kern="1200" dirty="0"/>
            <a:t>полная </a:t>
          </a:r>
        </a:p>
      </dsp:txBody>
      <dsp:txXfrm>
        <a:off x="1208307" y="2824139"/>
        <a:ext cx="2626994" cy="914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D81F0-30C8-41D9-BD41-E01C647A98A2}">
      <dsp:nvSpPr>
        <dsp:cNvPr id="0" name=""/>
        <dsp:cNvSpPr/>
      </dsp:nvSpPr>
      <dsp:spPr>
        <a:xfrm>
          <a:off x="0" y="72549"/>
          <a:ext cx="10515600" cy="4206240"/>
        </a:xfrm>
        <a:prstGeom prst="leftRightRibb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01321-0417-4BA7-A06D-9DE9CF0F1426}">
      <dsp:nvSpPr>
        <dsp:cNvPr id="0" name=""/>
        <dsp:cNvSpPr/>
      </dsp:nvSpPr>
      <dsp:spPr>
        <a:xfrm>
          <a:off x="1261872" y="808640"/>
          <a:ext cx="3470148" cy="206105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31140" rIns="0" bIns="247650" numCol="1" spcCol="1270" anchor="ctr" anchorCtr="0">
          <a:noAutofit/>
        </a:bodyPr>
        <a:lstStyle/>
        <a:p>
          <a:pPr marL="0" lvl="0" indent="0" algn="ctr" defTabSz="2889250">
            <a:lnSpc>
              <a:spcPct val="90000"/>
            </a:lnSpc>
            <a:spcBef>
              <a:spcPct val="0"/>
            </a:spcBef>
            <a:spcAft>
              <a:spcPct val="35000"/>
            </a:spcAft>
            <a:buNone/>
          </a:pPr>
          <a:r>
            <a:rPr lang="ru-RU" sz="6500" kern="1200" dirty="0"/>
            <a:t>Прямые </a:t>
          </a:r>
        </a:p>
      </dsp:txBody>
      <dsp:txXfrm>
        <a:off x="1261872" y="808640"/>
        <a:ext cx="3470148" cy="2061057"/>
      </dsp:txXfrm>
    </dsp:sp>
    <dsp:sp modelId="{ACCB0ABF-2231-4DA4-9522-45CF4DBE8703}">
      <dsp:nvSpPr>
        <dsp:cNvPr id="0" name=""/>
        <dsp:cNvSpPr/>
      </dsp:nvSpPr>
      <dsp:spPr>
        <a:xfrm>
          <a:off x="5257800" y="1481639"/>
          <a:ext cx="4101084" cy="206105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31140" rIns="0" bIns="247650" numCol="1" spcCol="1270" anchor="ctr" anchorCtr="0">
          <a:noAutofit/>
        </a:bodyPr>
        <a:lstStyle/>
        <a:p>
          <a:pPr marL="0" lvl="0" indent="0" algn="ctr" defTabSz="2889250">
            <a:lnSpc>
              <a:spcPct val="90000"/>
            </a:lnSpc>
            <a:spcBef>
              <a:spcPct val="0"/>
            </a:spcBef>
            <a:spcAft>
              <a:spcPct val="35000"/>
            </a:spcAft>
            <a:buNone/>
          </a:pPr>
          <a:r>
            <a:rPr lang="ru-RU" sz="6500" kern="1200" dirty="0"/>
            <a:t>Косвенные</a:t>
          </a:r>
        </a:p>
      </dsp:txBody>
      <dsp:txXfrm>
        <a:off x="5257800" y="1481639"/>
        <a:ext cx="4101084" cy="20610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A7C2C-658B-43B8-AD06-AC58C5E495EF}">
      <dsp:nvSpPr>
        <dsp:cNvPr id="0" name=""/>
        <dsp:cNvSpPr/>
      </dsp:nvSpPr>
      <dsp:spPr>
        <a:xfrm>
          <a:off x="27380" y="0"/>
          <a:ext cx="10685810" cy="4274324"/>
        </a:xfrm>
        <a:prstGeom prst="leftRightRibb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785B5-7B17-4768-8CD9-76CA412A8D92}">
      <dsp:nvSpPr>
        <dsp:cNvPr id="0" name=""/>
        <dsp:cNvSpPr/>
      </dsp:nvSpPr>
      <dsp:spPr>
        <a:xfrm>
          <a:off x="1309678" y="748006"/>
          <a:ext cx="3526317" cy="20944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84912" rIns="0" bIns="198120" numCol="1" spcCol="1270" anchor="ctr" anchorCtr="0">
          <a:noAutofit/>
        </a:bodyPr>
        <a:lstStyle/>
        <a:p>
          <a:pPr marL="0" lvl="0" indent="0" algn="ctr" defTabSz="2311400">
            <a:lnSpc>
              <a:spcPct val="90000"/>
            </a:lnSpc>
            <a:spcBef>
              <a:spcPct val="0"/>
            </a:spcBef>
            <a:spcAft>
              <a:spcPct val="35000"/>
            </a:spcAft>
            <a:buNone/>
          </a:pPr>
          <a:r>
            <a:rPr lang="ru-RU" sz="5200" b="1" kern="1200" dirty="0"/>
            <a:t>Постоянные затраты (</a:t>
          </a:r>
          <a:r>
            <a:rPr lang="en-US" sz="5200" b="1" kern="1200" dirty="0"/>
            <a:t>FC</a:t>
          </a:r>
          <a:r>
            <a:rPr lang="ru-RU" sz="5200" b="1" kern="1200" dirty="0"/>
            <a:t>)</a:t>
          </a:r>
          <a:r>
            <a:rPr lang="ru-RU" sz="5200" kern="1200" dirty="0"/>
            <a:t> </a:t>
          </a:r>
          <a:endParaRPr lang="en-US" sz="5200" kern="1200" dirty="0"/>
        </a:p>
      </dsp:txBody>
      <dsp:txXfrm>
        <a:off x="1309678" y="748006"/>
        <a:ext cx="3526317" cy="2094418"/>
      </dsp:txXfrm>
    </dsp:sp>
    <dsp:sp modelId="{F903BBFF-38BA-43F0-BE0F-88772D29B53E}">
      <dsp:nvSpPr>
        <dsp:cNvPr id="0" name=""/>
        <dsp:cNvSpPr/>
      </dsp:nvSpPr>
      <dsp:spPr>
        <a:xfrm>
          <a:off x="5370286" y="1431898"/>
          <a:ext cx="4167465" cy="20944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84912" rIns="0" bIns="198120" numCol="1" spcCol="1270" anchor="ctr" anchorCtr="0">
          <a:noAutofit/>
        </a:bodyPr>
        <a:lstStyle/>
        <a:p>
          <a:pPr marL="0" lvl="0" indent="0" algn="ctr" defTabSz="2311400">
            <a:lnSpc>
              <a:spcPct val="90000"/>
            </a:lnSpc>
            <a:spcBef>
              <a:spcPct val="0"/>
            </a:spcBef>
            <a:spcAft>
              <a:spcPct val="35000"/>
            </a:spcAft>
            <a:buNone/>
          </a:pPr>
          <a:r>
            <a:rPr lang="ru-RU" sz="5200" b="1" kern="1200" dirty="0"/>
            <a:t>Переменные затраты (</a:t>
          </a:r>
          <a:r>
            <a:rPr lang="en-US" sz="5200" b="1" kern="1200" dirty="0"/>
            <a:t>VC</a:t>
          </a:r>
          <a:r>
            <a:rPr lang="ru-RU" sz="5200" b="1" kern="1200" dirty="0"/>
            <a:t>)</a:t>
          </a:r>
          <a:r>
            <a:rPr lang="ru-RU" sz="5200" kern="1200" dirty="0"/>
            <a:t> </a:t>
          </a:r>
          <a:endParaRPr lang="en-US" sz="5200" kern="1200" dirty="0"/>
        </a:p>
      </dsp:txBody>
      <dsp:txXfrm>
        <a:off x="5370286" y="1431898"/>
        <a:ext cx="4167465" cy="20944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8.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310D9811-5B31-4C83-AAF9-32A511A0C48C}" type="datetimeFigureOut">
              <a:rPr lang="en-US" smtClean="0"/>
              <a:pPr/>
              <a:t>3/31/2021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3398027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10D9811-5B31-4C83-AAF9-32A511A0C48C}" type="datetimeFigureOut">
              <a:rPr lang="en-US" smtClean="0"/>
              <a:pPr/>
              <a:t>3/31/2021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114180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10D9811-5B31-4C83-AAF9-32A511A0C48C}" type="datetimeFigureOut">
              <a:rPr lang="en-US" smtClean="0"/>
              <a:pPr/>
              <a:t>3/31/2021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26626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10D9811-5B31-4C83-AAF9-32A511A0C48C}" type="datetimeFigureOut">
              <a:rPr lang="en-US" smtClean="0"/>
              <a:pPr/>
              <a:t>3/31/2021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162910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10D9811-5B31-4C83-AAF9-32A511A0C48C}" type="datetimeFigureOut">
              <a:rPr lang="en-US" smtClean="0"/>
              <a:pPr/>
              <a:t>3/31/2021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424811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310D9811-5B31-4C83-AAF9-32A511A0C48C}" type="datetimeFigureOut">
              <a:rPr lang="en-US" smtClean="0"/>
              <a:pPr/>
              <a:t>3/31/2021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50070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310D9811-5B31-4C83-AAF9-32A511A0C48C}" type="datetimeFigureOut">
              <a:rPr lang="en-US" smtClean="0"/>
              <a:pPr/>
              <a:t>3/31/2021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354563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310D9811-5B31-4C83-AAF9-32A511A0C48C}" type="datetimeFigureOut">
              <a:rPr lang="en-US" smtClean="0"/>
              <a:pPr/>
              <a:t>3/31/2021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60950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10D9811-5B31-4C83-AAF9-32A511A0C48C}" type="datetimeFigureOut">
              <a:rPr lang="en-US" smtClean="0"/>
              <a:pPr/>
              <a:t>3/31/2021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388065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10D9811-5B31-4C83-AAF9-32A511A0C48C}" type="datetimeFigureOut">
              <a:rPr lang="en-US" smtClean="0"/>
              <a:pPr/>
              <a:t>3/31/2021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357702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10D9811-5B31-4C83-AAF9-32A511A0C48C}" type="datetimeFigureOut">
              <a:rPr lang="en-US" smtClean="0"/>
              <a:pPr/>
              <a:t>3/31/2021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1E9D1AE-3312-48D1-B8D9-CA320DFECB09}" type="slidenum">
              <a:rPr lang="en-US" smtClean="0"/>
              <a:pPr/>
              <a:t>‹#›</a:t>
            </a:fld>
            <a:endParaRPr lang="en-US"/>
          </a:p>
        </p:txBody>
      </p:sp>
    </p:spTree>
    <p:extLst>
      <p:ext uri="{BB962C8B-B14F-4D97-AF65-F5344CB8AC3E}">
        <p14:creationId xmlns:p14="http://schemas.microsoft.com/office/powerpoint/2010/main" val="31254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D9811-5B31-4C83-AAF9-32A511A0C48C}" type="datetimeFigureOut">
              <a:rPr lang="en-US" smtClean="0"/>
              <a:pPr/>
              <a:t>3/31/2021</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9D1AE-3312-48D1-B8D9-CA320DFECB09}" type="slidenum">
              <a:rPr lang="en-US" smtClean="0"/>
              <a:pPr/>
              <a:t>‹#›</a:t>
            </a:fld>
            <a:endParaRPr lang="en-US"/>
          </a:p>
        </p:txBody>
      </p:sp>
    </p:spTree>
    <p:extLst>
      <p:ext uri="{BB962C8B-B14F-4D97-AF65-F5344CB8AC3E}">
        <p14:creationId xmlns:p14="http://schemas.microsoft.com/office/powerpoint/2010/main" val="144710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u.wikipedia.org/wiki/%D0%A3%D0%BF%D1%80%D0%B0%D0%B2%D0%BB%D0%B5%D0%BD%D1%87%D0%B5%D1%81%D0%BA%D0%B8%D0%B9_%D1%83%D1%87%D1%91%D1%82" TargetMode="External"/><Relationship Id="rId2" Type="http://schemas.openxmlformats.org/officeDocument/2006/relationships/hyperlink" Target="https://ru.wikipedia.org/wiki/%D0%A4%D0%B0%D0%BA%D1%82%D0%BE%D1%80%D1%8B_%D0%BF%D1%80%D0%BE%D0%B8%D0%B7%D0%B2%D0%BE%D0%B4%D1%81%D1%82%D0%B2%D0%B0" TargetMode="External"/><Relationship Id="rId1" Type="http://schemas.openxmlformats.org/officeDocument/2006/relationships/slideLayout" Target="../slideLayouts/slideLayout2.xml"/><Relationship Id="rId4" Type="http://schemas.openxmlformats.org/officeDocument/2006/relationships/hyperlink" Target="https://ru.wikipedia.org/wiki/%D0%91%D1%83%D1%85%D0%B3%D0%B0%D0%BB%D1%82%D0%B5%D1%80%D1%81%D0%BA%D0%B8%D0%B9_%D1%83%D1%87%D1%91%D1%8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3999" y="1122363"/>
            <a:ext cx="10235610" cy="2387600"/>
          </a:xfrm>
        </p:spPr>
        <p:txBody>
          <a:bodyPr>
            <a:normAutofit/>
          </a:bodyPr>
          <a:lstStyle/>
          <a:p>
            <a:r>
              <a:rPr lang="ru-RU" sz="4000" b="1" dirty="0">
                <a:latin typeface="Times New Roman" panose="02020603050405020304" pitchFamily="18" charset="0"/>
                <a:cs typeface="Times New Roman" panose="02020603050405020304" pitchFamily="18" charset="0"/>
              </a:rPr>
              <a:t>Тема 11. Анализ затрат в процессе </a:t>
            </a:r>
            <a:br>
              <a:rPr lang="ru-RU" sz="4000" b="1" dirty="0">
                <a:latin typeface="Times New Roman" panose="02020603050405020304" pitchFamily="18" charset="0"/>
                <a:cs typeface="Times New Roman" panose="02020603050405020304" pitchFamily="18" charset="0"/>
              </a:rPr>
            </a:br>
            <a:r>
              <a:rPr lang="ru-RU" sz="4000" b="1" dirty="0">
                <a:latin typeface="Times New Roman" panose="02020603050405020304" pitchFamily="18" charset="0"/>
                <a:cs typeface="Times New Roman" panose="02020603050405020304" pitchFamily="18" charset="0"/>
              </a:rPr>
              <a:t>производства. Калькуляция себестоимости</a:t>
            </a:r>
            <a:r>
              <a:rPr lang="ru-RU" dirty="0"/>
              <a:t>. </a:t>
            </a:r>
            <a:endParaRPr lang="en-US" b="1" dirty="0"/>
          </a:p>
        </p:txBody>
      </p:sp>
    </p:spTree>
    <p:extLst>
      <p:ext uri="{BB962C8B-B14F-4D97-AF65-F5344CB8AC3E}">
        <p14:creationId xmlns:p14="http://schemas.microsoft.com/office/powerpoint/2010/main" val="33426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ИЗДЕРЖКИ </a:t>
            </a:r>
            <a:endParaRPr lang="en-US"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3485045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2884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t>Издержки фирмы в долгосрочном периоде</a:t>
            </a:r>
            <a:br>
              <a:rPr lang="en-US" b="1" dirty="0"/>
            </a:br>
            <a:endParaRPr lang="en-US" dirty="0"/>
          </a:p>
        </p:txBody>
      </p:sp>
      <p:sp>
        <p:nvSpPr>
          <p:cNvPr id="3" name="Объект 2"/>
          <p:cNvSpPr>
            <a:spLocks noGrp="1"/>
          </p:cNvSpPr>
          <p:nvPr>
            <p:ph idx="1"/>
          </p:nvPr>
        </p:nvSpPr>
        <p:spPr>
          <a:xfrm>
            <a:off x="838200" y="1102659"/>
            <a:ext cx="10515600" cy="5074304"/>
          </a:xfrm>
        </p:spPr>
        <p:txBody>
          <a:bodyPr>
            <a:normAutofit fontScale="92500"/>
          </a:bodyPr>
          <a:lstStyle/>
          <a:p>
            <a:r>
              <a:rPr lang="ru-RU" dirty="0"/>
              <a:t>В долгосрочном (длительном) периоде все факторы производства являются переменными, поэтому фирма стремится ор­ганизовать производство «нужного масштаба», обеспечивающе­го выпуск продукции с минимальными долгосрочными средними совокупными издержками  </a:t>
            </a:r>
            <a:r>
              <a:rPr lang="ru-RU" b="1" dirty="0"/>
              <a:t>(</a:t>
            </a:r>
            <a:r>
              <a:rPr lang="en-US" b="1" dirty="0"/>
              <a:t>LA</a:t>
            </a:r>
            <a:r>
              <a:rPr lang="ru-RU" b="1" dirty="0"/>
              <a:t>ТС - </a:t>
            </a:r>
            <a:r>
              <a:rPr lang="en-US" b="1" dirty="0"/>
              <a:t>longtime average total cost</a:t>
            </a:r>
            <a:r>
              <a:rPr lang="ru-RU" b="1" dirty="0"/>
              <a:t>). </a:t>
            </a:r>
            <a:endParaRPr lang="en-US" b="1" dirty="0"/>
          </a:p>
          <a:p>
            <a:r>
              <a:rPr lang="ru-RU" b="1" dirty="0"/>
              <a:t>Кривая долгосрочных средних издержек </a:t>
            </a:r>
            <a:r>
              <a:rPr lang="ru-RU" dirty="0"/>
              <a:t>– кривая, огибающая бесконечное число кривых краткосрочных средних совокупных издер­жек производства, которые соприкасаются с ней в точках их минимума (рис. 8.3.1).</a:t>
            </a:r>
            <a:endParaRPr lang="en-US" dirty="0"/>
          </a:p>
          <a:p>
            <a:r>
              <a:rPr lang="ru-RU" dirty="0"/>
              <a:t> Кривая долгосрочных средних издержек показывает наименьшие издержки производства единицы продукции, с которыми может быть обеспечен любой объём выпуска, при условии, что фирма имеет время для изменения всех факторов производства.</a:t>
            </a:r>
            <a:endParaRPr lang="en-US" dirty="0"/>
          </a:p>
          <a:p>
            <a:endParaRPr lang="en-US" dirty="0"/>
          </a:p>
        </p:txBody>
      </p:sp>
    </p:spTree>
    <p:extLst>
      <p:ext uri="{BB962C8B-B14F-4D97-AF65-F5344CB8AC3E}">
        <p14:creationId xmlns:p14="http://schemas.microsoft.com/office/powerpoint/2010/main" val="32624487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Рис. 8.3.1. Кривая долгосрочных средних издержек</a:t>
            </a:r>
            <a:br>
              <a:rPr lang="en-US" dirty="0"/>
            </a:br>
            <a:endParaRPr lang="en-US" dirty="0"/>
          </a:p>
        </p:txBody>
      </p:sp>
      <p:pic>
        <p:nvPicPr>
          <p:cNvPr id="4" name="Объект 3"/>
          <p:cNvPicPr>
            <a:picLocks noGrp="1" noChangeAspect="1"/>
          </p:cNvPicPr>
          <p:nvPr>
            <p:ph idx="1"/>
          </p:nvPr>
        </p:nvPicPr>
        <p:blipFill>
          <a:blip r:embed="rId2" cstate="print"/>
          <a:stretch>
            <a:fillRect/>
          </a:stretch>
        </p:blipFill>
        <p:spPr>
          <a:xfrm>
            <a:off x="4416406" y="2855146"/>
            <a:ext cx="3359187" cy="2292295"/>
          </a:xfrm>
          <a:prstGeom prst="rect">
            <a:avLst/>
          </a:prstGeom>
        </p:spPr>
      </p:pic>
    </p:spTree>
    <p:extLst>
      <p:ext uri="{BB962C8B-B14F-4D97-AF65-F5344CB8AC3E}">
        <p14:creationId xmlns:p14="http://schemas.microsoft.com/office/powerpoint/2010/main" val="12933433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На кривой LATC можно выделить три отрезка (рис. 8.3.2). </a:t>
            </a:r>
            <a:endParaRPr lang="en-US" dirty="0"/>
          </a:p>
          <a:p>
            <a:r>
              <a:rPr lang="ru-RU" dirty="0"/>
              <a:t>На первом из них долгосрочные средние издержки сокращаются, на третьем, наоборот, возрастают. </a:t>
            </a:r>
            <a:endParaRPr lang="en-US" dirty="0"/>
          </a:p>
          <a:p>
            <a:r>
              <a:rPr lang="ru-RU" dirty="0"/>
              <a:t>На втором промежуточном отрезке отмечается примерно одинаковый уровень издержек на единицу продукции при различных значениях объёма выпуска продукции. </a:t>
            </a:r>
            <a:endParaRPr lang="en-US" dirty="0"/>
          </a:p>
          <a:p>
            <a:endParaRPr lang="en-US" dirty="0"/>
          </a:p>
        </p:txBody>
      </p:sp>
    </p:spTree>
    <p:extLst>
      <p:ext uri="{BB962C8B-B14F-4D97-AF65-F5344CB8AC3E}">
        <p14:creationId xmlns:p14="http://schemas.microsoft.com/office/powerpoint/2010/main" val="19523053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Рис. 8.3.2. Средние издержки фирмы в долгосрочном периоде</a:t>
            </a:r>
            <a:br>
              <a:rPr lang="en-US" dirty="0"/>
            </a:br>
            <a:endParaRPr lang="en-US" dirty="0"/>
          </a:p>
        </p:txBody>
      </p:sp>
      <p:pic>
        <p:nvPicPr>
          <p:cNvPr id="4" name="Объект 3"/>
          <p:cNvPicPr>
            <a:picLocks noGrp="1" noChangeAspect="1"/>
          </p:cNvPicPr>
          <p:nvPr>
            <p:ph idx="1"/>
          </p:nvPr>
        </p:nvPicPr>
        <p:blipFill>
          <a:blip r:embed="rId2" cstate="print"/>
          <a:stretch>
            <a:fillRect/>
          </a:stretch>
        </p:blipFill>
        <p:spPr>
          <a:xfrm>
            <a:off x="1816925" y="1864426"/>
            <a:ext cx="7517080" cy="4429496"/>
          </a:xfrm>
          <a:prstGeom prst="rect">
            <a:avLst/>
          </a:prstGeom>
        </p:spPr>
      </p:pic>
    </p:spTree>
    <p:extLst>
      <p:ext uri="{BB962C8B-B14F-4D97-AF65-F5344CB8AC3E}">
        <p14:creationId xmlns:p14="http://schemas.microsoft.com/office/powerpoint/2010/main" val="26887662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88770"/>
            <a:ext cx="10515600" cy="5488194"/>
          </a:xfrm>
        </p:spPr>
        <p:txBody>
          <a:bodyPr>
            <a:normAutofit/>
          </a:bodyPr>
          <a:lstStyle/>
          <a:p>
            <a:r>
              <a:rPr lang="ru-RU" dirty="0"/>
              <a:t>Дугообразный характер кривой долгосрочных средних издержек (наличие убывающего и возрастающего участков) объясняется эффектами масштаба производства. </a:t>
            </a:r>
            <a:endParaRPr lang="en-US" dirty="0"/>
          </a:p>
          <a:p>
            <a:r>
              <a:rPr lang="ru-RU" b="1" u="sng" dirty="0"/>
              <a:t>Положительный эффект масштаба производства </a:t>
            </a:r>
            <a:r>
              <a:rPr lang="ru-RU" dirty="0"/>
              <a:t>– это весомое </a:t>
            </a:r>
            <a:r>
              <a:rPr lang="ru-RU" b="1" dirty="0"/>
              <a:t>уменьшение средних производственных издержек </a:t>
            </a:r>
            <a:r>
              <a:rPr lang="ru-RU" dirty="0"/>
              <a:t>фирмы по мере увеличения выпуска продукции. </a:t>
            </a:r>
            <a:endParaRPr lang="en-US" dirty="0"/>
          </a:p>
          <a:p>
            <a:r>
              <a:rPr lang="ru-RU" dirty="0"/>
              <a:t>Проявлению этого эффекта способствуют специализация ресурсов и разделение труда, повышающие производительность всех факторов, совершенствование технологий, автоматизация производства, специализация управления и т.д.</a:t>
            </a:r>
            <a:endParaRPr lang="en-US" dirty="0"/>
          </a:p>
          <a:p>
            <a:r>
              <a:rPr lang="ru-RU" b="1" dirty="0"/>
              <a:t> </a:t>
            </a:r>
            <a:r>
              <a:rPr lang="ru-RU" b="1" u="sng" dirty="0"/>
              <a:t>Отрицательный эффект от масштаба производства </a:t>
            </a:r>
            <a:r>
              <a:rPr lang="ru-RU" dirty="0"/>
              <a:t>образуется, когда </a:t>
            </a:r>
            <a:r>
              <a:rPr lang="ru-RU" b="1" dirty="0"/>
              <a:t>долговременные средние издержки растут быстрее объёма </a:t>
            </a:r>
            <a:r>
              <a:rPr lang="ru-RU" dirty="0"/>
              <a:t>выпуска продукции. </a:t>
            </a:r>
            <a:endParaRPr lang="en-US" dirty="0"/>
          </a:p>
        </p:txBody>
      </p:sp>
    </p:spTree>
    <p:extLst>
      <p:ext uri="{BB962C8B-B14F-4D97-AF65-F5344CB8AC3E}">
        <p14:creationId xmlns:p14="http://schemas.microsoft.com/office/powerpoint/2010/main" val="9358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60612"/>
            <a:ext cx="10515600" cy="5316351"/>
          </a:xfrm>
        </p:spPr>
        <p:txBody>
          <a:bodyPr/>
          <a:lstStyle/>
          <a:p>
            <a:r>
              <a:rPr lang="ru-RU" b="1" u="sng" dirty="0"/>
              <a:t>Постоянный эффект от масштаба производства </a:t>
            </a:r>
            <a:r>
              <a:rPr lang="ru-RU" dirty="0"/>
              <a:t>имеет место в том случае, </a:t>
            </a:r>
            <a:r>
              <a:rPr lang="ru-RU" b="1" dirty="0"/>
              <a:t>если долговременные средние издержки фирмы не зависят от изменения объёма выпускаемой продукции</a:t>
            </a:r>
            <a:endParaRPr lang="en-US" b="1" dirty="0"/>
          </a:p>
          <a:p>
            <a:r>
              <a:rPr lang="ru-RU" dirty="0"/>
              <a:t>Как следует из рисунка 8.3.1., при объёме производства </a:t>
            </a:r>
            <a:r>
              <a:rPr lang="en-US" dirty="0"/>
              <a:t>Q</a:t>
            </a:r>
            <a:r>
              <a:rPr lang="ru-RU" baseline="-25000" dirty="0"/>
              <a:t>2</a:t>
            </a:r>
            <a:r>
              <a:rPr lang="ru-RU" dirty="0"/>
              <a:t> кривая средних долгосрочных издержек </a:t>
            </a:r>
            <a:r>
              <a:rPr lang="en-US" dirty="0"/>
              <a:t>LA</a:t>
            </a:r>
            <a:r>
              <a:rPr lang="ru-RU" dirty="0"/>
              <a:t>ТС достигает минимума. Это значение соответствует тому масштабу производства, при котором достигается наивысшая экономия.</a:t>
            </a:r>
            <a:r>
              <a:rPr lang="ru-RU" b="1" dirty="0"/>
              <a:t> </a:t>
            </a:r>
            <a:endParaRPr lang="en-US" b="1" dirty="0"/>
          </a:p>
          <a:p>
            <a:r>
              <a:rPr lang="ru-RU" b="1" u="sng" dirty="0"/>
              <a:t>Минимально эффективный масштаб производства </a:t>
            </a:r>
            <a:r>
              <a:rPr lang="ru-RU" dirty="0"/>
              <a:t>– </a:t>
            </a:r>
            <a:r>
              <a:rPr lang="ru-RU" b="1" dirty="0"/>
              <a:t>наименьший размер предприятия, позволяющий фирме минимизировать свои долгосрочные средние издержки</a:t>
            </a:r>
            <a:r>
              <a:rPr lang="ru-RU" dirty="0"/>
              <a:t>.</a:t>
            </a:r>
            <a:endParaRPr lang="en-US" dirty="0"/>
          </a:p>
          <a:p>
            <a:endParaRPr lang="en-US" dirty="0"/>
          </a:p>
        </p:txBody>
      </p:sp>
    </p:spTree>
    <p:extLst>
      <p:ext uri="{BB962C8B-B14F-4D97-AF65-F5344CB8AC3E}">
        <p14:creationId xmlns:p14="http://schemas.microsoft.com/office/powerpoint/2010/main" val="10142256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39588"/>
            <a:ext cx="10515600" cy="5437375"/>
          </a:xfrm>
        </p:spPr>
        <p:txBody>
          <a:bodyPr>
            <a:normAutofit lnSpcReduction="10000"/>
          </a:bodyPr>
          <a:lstStyle/>
          <a:p>
            <a:r>
              <a:rPr lang="ru-RU" u="sng" dirty="0"/>
              <a:t>Минимально эффективный масштаб производства</a:t>
            </a:r>
            <a:r>
              <a:rPr lang="ru-RU" dirty="0"/>
              <a:t>, в свою очередь, определяет максимально возможное количество эффективно функционирующих фирм, необходимое для удовлетворения спроса на ту или иную продукцию. </a:t>
            </a:r>
            <a:endParaRPr lang="en-US" dirty="0"/>
          </a:p>
          <a:p>
            <a:r>
              <a:rPr lang="ru-RU" dirty="0"/>
              <a:t>Если минимально эффективный масштаб производства равен всей величине рыночного спроса (</a:t>
            </a:r>
            <a:r>
              <a:rPr lang="en-US" dirty="0"/>
              <a:t>Q</a:t>
            </a:r>
            <a:r>
              <a:rPr lang="en-US" baseline="-25000" dirty="0"/>
              <a:t>D</a:t>
            </a:r>
            <a:r>
              <a:rPr lang="ru-RU" dirty="0"/>
              <a:t>), то рынок будет монополизирован одной крупной фирмой (естественным монополистом) (рис. 8.3.3).</a:t>
            </a:r>
            <a:endParaRPr lang="en-US" dirty="0"/>
          </a:p>
          <a:p>
            <a:r>
              <a:rPr lang="ru-RU" dirty="0"/>
              <a:t> Если он в несколько раз меньше величины спроса, то на рынке будет присутствовать несколько средних фирм.</a:t>
            </a:r>
            <a:endParaRPr lang="en-US" dirty="0"/>
          </a:p>
          <a:p>
            <a:r>
              <a:rPr lang="ru-RU" dirty="0"/>
              <a:t> Если же минимально эффективный масштаб производства несравнимо мал по отношению к величине рыночного спроса, то на рынке будет действовать множество небольших фирм.</a:t>
            </a:r>
            <a:endParaRPr lang="en-US" dirty="0"/>
          </a:p>
          <a:p>
            <a:endParaRPr lang="en-US" dirty="0"/>
          </a:p>
        </p:txBody>
      </p:sp>
    </p:spTree>
    <p:extLst>
      <p:ext uri="{BB962C8B-B14F-4D97-AF65-F5344CB8AC3E}">
        <p14:creationId xmlns:p14="http://schemas.microsoft.com/office/powerpoint/2010/main" val="22098828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Рис. 8.3.3. Минимально эффективный масштаб производства и число фирм на рынке</a:t>
            </a:r>
            <a:br>
              <a:rPr lang="en-US" dirty="0"/>
            </a:br>
            <a:endParaRPr lang="en-US" dirty="0"/>
          </a:p>
        </p:txBody>
      </p:sp>
      <p:pic>
        <p:nvPicPr>
          <p:cNvPr id="4" name="Объект 3"/>
          <p:cNvPicPr>
            <a:picLocks noGrp="1" noChangeAspect="1"/>
          </p:cNvPicPr>
          <p:nvPr>
            <p:ph idx="1"/>
          </p:nvPr>
        </p:nvPicPr>
        <p:blipFill>
          <a:blip r:embed="rId2" cstate="print"/>
          <a:stretch>
            <a:fillRect/>
          </a:stretch>
        </p:blipFill>
        <p:spPr>
          <a:xfrm>
            <a:off x="2030506" y="1690688"/>
            <a:ext cx="7570694" cy="4575641"/>
          </a:xfrm>
          <a:prstGeom prst="rect">
            <a:avLst/>
          </a:prstGeom>
        </p:spPr>
      </p:pic>
    </p:spTree>
    <p:extLst>
      <p:ext uri="{BB962C8B-B14F-4D97-AF65-F5344CB8AC3E}">
        <p14:creationId xmlns:p14="http://schemas.microsoft.com/office/powerpoint/2010/main" val="41180627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1026" name="Picture 2" descr="ÐÐ°ÑÑÐ¸Ð½ÐºÐ¸ Ð¿Ð¾ Ð·Ð°Ð¿ÑÐ¾ÑÑ Ð¡ÐµÐ±ÐµÑÑÐ¾Ð¸Ð¼Ð¾ÑÑÑ Ð¿ÑÐ¾Ð¸Ð·Ð²Ð¾Ð´ÑÑÐ²Ð° - ÐºÐ°ÑÑÐ¸Ð½ÐºÐ¸"/>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8300" y="365125"/>
            <a:ext cx="1111250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04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0075"/>
          </a:xfrm>
        </p:spPr>
        <p:txBody>
          <a:bodyPr>
            <a:noAutofit/>
          </a:bodyPr>
          <a:lstStyle/>
          <a:p>
            <a:r>
              <a:rPr lang="ru-RU" sz="3200" b="1" dirty="0">
                <a:latin typeface="Times New Roman" panose="02020603050405020304" pitchFamily="18" charset="0"/>
                <a:cs typeface="Times New Roman" panose="02020603050405020304" pitchFamily="18" charset="0"/>
              </a:rPr>
              <a:t>Издержки производства и их виды</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6" name="Объект 5"/>
          <p:cNvSpPr>
            <a:spLocks noGrp="1"/>
          </p:cNvSpPr>
          <p:nvPr>
            <p:ph idx="1"/>
          </p:nvPr>
        </p:nvSpPr>
        <p:spPr>
          <a:xfrm>
            <a:off x="254000" y="800100"/>
            <a:ext cx="11099800" cy="5376863"/>
          </a:xfrm>
        </p:spPr>
        <p:txBody>
          <a:bodyPr>
            <a:noAutofit/>
          </a:bodyPr>
          <a:lstStyle/>
          <a:p>
            <a:pPr marL="0" indent="0" algn="just">
              <a:buNone/>
            </a:pPr>
            <a:r>
              <a:rPr lang="ru-RU" sz="3200" dirty="0">
                <a:latin typeface="Times New Roman" panose="02020603050405020304" pitchFamily="18" charset="0"/>
                <a:cs typeface="Times New Roman" panose="02020603050405020304" pitchFamily="18" charset="0"/>
              </a:rPr>
              <a:t>По сфере возникновения издержки подразделяются на</a:t>
            </a:r>
          </a:p>
          <a:p>
            <a:pPr marL="0" indent="0" algn="just">
              <a:buNone/>
            </a:pPr>
            <a:r>
              <a:rPr lang="ru-RU"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graphicFrame>
        <p:nvGraphicFramePr>
          <p:cNvPr id="3" name="Схема 2"/>
          <p:cNvGraphicFramePr/>
          <p:nvPr>
            <p:extLst/>
          </p:nvPr>
        </p:nvGraphicFramePr>
        <p:xfrm>
          <a:off x="2032000" y="1727200"/>
          <a:ext cx="81280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61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1000" y="0"/>
            <a:ext cx="11658600" cy="6858000"/>
          </a:xfrm>
        </p:spPr>
        <p:txBody>
          <a:bodyPr>
            <a:normAutofit fontScale="85000" lnSpcReduction="20000"/>
          </a:bodyPr>
          <a:lstStyle/>
          <a:p>
            <a:pPr marL="0" indent="0">
              <a:buNone/>
            </a:pPr>
            <a:r>
              <a:rPr lang="ru-RU" sz="3800" dirty="0">
                <a:latin typeface="Times New Roman" panose="02020603050405020304" pitchFamily="18" charset="0"/>
                <a:cs typeface="Times New Roman" panose="02020603050405020304" pitchFamily="18" charset="0"/>
              </a:rPr>
              <a:t>Американский экономист Рональд </a:t>
            </a:r>
            <a:r>
              <a:rPr lang="ru-RU" sz="3800" dirty="0" err="1">
                <a:latin typeface="Times New Roman" panose="02020603050405020304" pitchFamily="18" charset="0"/>
                <a:cs typeface="Times New Roman" panose="02020603050405020304" pitchFamily="18" charset="0"/>
              </a:rPr>
              <a:t>Коуз</a:t>
            </a:r>
            <a:r>
              <a:rPr lang="ru-RU" sz="3800" dirty="0">
                <a:latin typeface="Times New Roman" panose="02020603050405020304" pitchFamily="18" charset="0"/>
                <a:cs typeface="Times New Roman" panose="02020603050405020304" pitchFamily="18" charset="0"/>
              </a:rPr>
              <a:t> (1910-2013) классифицировал </a:t>
            </a:r>
            <a:r>
              <a:rPr lang="ru-RU" sz="3800" b="1" dirty="0" err="1">
                <a:latin typeface="Times New Roman" panose="02020603050405020304" pitchFamily="18" charset="0"/>
                <a:cs typeface="Times New Roman" panose="02020603050405020304" pitchFamily="18" charset="0"/>
              </a:rPr>
              <a:t>трансакционные</a:t>
            </a:r>
            <a:r>
              <a:rPr lang="ru-RU" sz="3800" b="1" dirty="0">
                <a:latin typeface="Times New Roman" panose="02020603050405020304" pitchFamily="18" charset="0"/>
                <a:cs typeface="Times New Roman" panose="02020603050405020304" pitchFamily="18" charset="0"/>
              </a:rPr>
              <a:t> издержки </a:t>
            </a:r>
            <a:r>
              <a:rPr lang="ru-RU" sz="3800" dirty="0">
                <a:latin typeface="Times New Roman" panose="02020603050405020304" pitchFamily="18" charset="0"/>
                <a:cs typeface="Times New Roman" panose="02020603050405020304" pitchFamily="18" charset="0"/>
              </a:rPr>
              <a:t>следующим образом:</a:t>
            </a:r>
            <a:endParaRPr lang="en-US" sz="38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поиска информации </a:t>
            </a:r>
            <a:r>
              <a:rPr lang="ru-RU" sz="3300" dirty="0">
                <a:latin typeface="Times New Roman" panose="02020603050405020304" pitchFamily="18" charset="0"/>
                <a:cs typeface="Times New Roman" panose="02020603050405020304" pitchFamily="18" charset="0"/>
              </a:rPr>
              <a:t>– издержки, связанные с поиском информации о контрагентах, а также ценах и ценовых ожиданиях;</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заключения хозяйственного договора </a:t>
            </a:r>
            <a:r>
              <a:rPr lang="ru-RU" sz="3300" dirty="0">
                <a:latin typeface="Times New Roman" panose="02020603050405020304" pitchFamily="18" charset="0"/>
                <a:cs typeface="Times New Roman" panose="02020603050405020304" pitchFamily="18" charset="0"/>
              </a:rPr>
              <a:t>(контракта)</a:t>
            </a:r>
            <a:r>
              <a:rPr lang="ru-RU" sz="3300" b="1" dirty="0">
                <a:latin typeface="Times New Roman" panose="02020603050405020304" pitchFamily="18" charset="0"/>
                <a:cs typeface="Times New Roman" panose="02020603050405020304" pitchFamily="18" charset="0"/>
              </a:rPr>
              <a:t> - </a:t>
            </a:r>
            <a:r>
              <a:rPr lang="ru-RU" sz="3300" dirty="0">
                <a:latin typeface="Times New Roman" panose="02020603050405020304" pitchFamily="18" charset="0"/>
                <a:cs typeface="Times New Roman" panose="02020603050405020304" pitchFamily="18" charset="0"/>
              </a:rPr>
              <a:t>издержки, связанные с разработкой и ведением переговоров по условиям контрактов и заключению сделок, издержки на юридическую экспертизу договоров, оплату услуг агентов и др.;</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измерения – </a:t>
            </a:r>
            <a:r>
              <a:rPr lang="ru-RU" sz="3300" dirty="0">
                <a:latin typeface="Times New Roman" panose="02020603050405020304" pitchFamily="18" charset="0"/>
                <a:cs typeface="Times New Roman" panose="02020603050405020304" pitchFamily="18" charset="0"/>
              </a:rPr>
              <a:t>издержки, связанные с принятием системы стандартов, издержки на экспертизу качества благ, предлагаемых поставщиком, на измерительную аппаратуру и т.д.;</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по правовому регулированию собственности</a:t>
            </a:r>
            <a:r>
              <a:rPr lang="ru-RU" sz="3300" dirty="0">
                <a:latin typeface="Times New Roman" panose="02020603050405020304" pitchFamily="18" charset="0"/>
                <a:cs typeface="Times New Roman" panose="02020603050405020304" pitchFamily="18" charset="0"/>
              </a:rPr>
              <a:t>, соблюдению правового режима, т.е. на установление объекта и субъекта прав собственности, судебные издержки и т.д.;</a:t>
            </a:r>
            <a:endParaRPr lang="en-US" sz="3300" dirty="0">
              <a:latin typeface="Times New Roman" panose="02020603050405020304" pitchFamily="18" charset="0"/>
              <a:cs typeface="Times New Roman" panose="02020603050405020304" pitchFamily="18" charset="0"/>
            </a:endParaRPr>
          </a:p>
          <a:p>
            <a:pPr lvl="0"/>
            <a:r>
              <a:rPr lang="ru-RU" sz="3800" b="1" dirty="0">
                <a:latin typeface="Times New Roman" panose="02020603050405020304" pitchFamily="18" charset="0"/>
                <a:cs typeface="Times New Roman" panose="02020603050405020304" pitchFamily="18" charset="0"/>
              </a:rPr>
              <a:t>издержки оппортунистического поведения</a:t>
            </a:r>
            <a:r>
              <a:rPr lang="ru-RU" sz="3800" dirty="0">
                <a:latin typeface="Times New Roman" panose="02020603050405020304" pitchFamily="18" charset="0"/>
                <a:cs typeface="Times New Roman" panose="02020603050405020304" pitchFamily="18" charset="0"/>
              </a:rPr>
              <a:t>, подразумевающего обман, нечестность со стороны контрагента, сокрытие информации. Этот вид издержек связан с выявлением и наказанием нарушителя условий контракта.</a:t>
            </a:r>
            <a:r>
              <a:rPr lang="ru-RU" sz="3800" b="1" dirty="0">
                <a:latin typeface="Times New Roman" panose="02020603050405020304" pitchFamily="18" charset="0"/>
                <a:cs typeface="Times New Roman" panose="02020603050405020304" pitchFamily="18" charset="0"/>
              </a:rPr>
              <a:t> </a:t>
            </a:r>
            <a:endParaRPr lang="en-US" sz="3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65207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err="1">
                <a:latin typeface="Times New Roman" panose="02020603050405020304" pitchFamily="18" charset="0"/>
                <a:cs typeface="Times New Roman" panose="02020603050405020304" pitchFamily="18" charset="0"/>
              </a:rPr>
              <a:t>Трансакционные</a:t>
            </a:r>
            <a:r>
              <a:rPr lang="ru-RU" b="1" dirty="0">
                <a:latin typeface="Times New Roman" panose="02020603050405020304" pitchFamily="18" charset="0"/>
                <a:cs typeface="Times New Roman" panose="02020603050405020304" pitchFamily="18" charset="0"/>
              </a:rPr>
              <a:t> издержки</a:t>
            </a:r>
            <a:endParaRPr lang="en-US" b="1"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27406832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25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6271F4-1C80-4D6D-B6E6-EDEE02E8F748}"/>
              </a:ext>
            </a:extLst>
          </p:cNvPr>
          <p:cNvSpPr>
            <a:spLocks noGrp="1"/>
          </p:cNvSpPr>
          <p:nvPr>
            <p:ph type="title"/>
          </p:nvPr>
        </p:nvSpPr>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Вопрос</a:t>
            </a:r>
            <a:r>
              <a:rPr lang="en-US" dirty="0">
                <a:latin typeface="Times New Roman" panose="02020603050405020304" pitchFamily="18" charset="0"/>
                <a:cs typeface="Times New Roman" panose="02020603050405020304" pitchFamily="18" charset="0"/>
              </a:rPr>
              <a:t>1</a:t>
            </a:r>
            <a:r>
              <a:rPr lang="ru-RU" dirty="0">
                <a:latin typeface="Times New Roman" panose="02020603050405020304" pitchFamily="18" charset="0"/>
                <a:cs typeface="Times New Roman" panose="02020603050405020304" pitchFamily="18" charset="0"/>
              </a:rPr>
              <a:t>.Понятие себестоимости. Понятие калькуляции. Методы калькулирования себестоимости.</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Смета затрат и калькуляция</a:t>
            </a:r>
          </a:p>
        </p:txBody>
      </p:sp>
    </p:spTree>
    <p:extLst>
      <p:ext uri="{BB962C8B-B14F-4D97-AF65-F5344CB8AC3E}">
        <p14:creationId xmlns:p14="http://schemas.microsoft.com/office/powerpoint/2010/main" val="191289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48343"/>
            <a:ext cx="10515600" cy="5828620"/>
          </a:xfrm>
        </p:spPr>
        <p:txBody>
          <a:bodyPr>
            <a:noAutofit/>
          </a:bodyPr>
          <a:lstStyle/>
          <a:p>
            <a:pPr algn="just"/>
            <a:endParaRPr lang="ru-RU" sz="2400" b="1" dirty="0">
              <a:latin typeface="Times New Roman" panose="02020603050405020304" pitchFamily="18" charset="0"/>
              <a:cs typeface="Times New Roman" panose="02020603050405020304" pitchFamily="18" charset="0"/>
            </a:endParaRPr>
          </a:p>
          <a:p>
            <a:pPr algn="just"/>
            <a:r>
              <a:rPr lang="ru-RU" b="1" dirty="0">
                <a:latin typeface="Times New Roman" panose="02020603050405020304" pitchFamily="18" charset="0"/>
                <a:cs typeface="Times New Roman" panose="02020603050405020304" pitchFamily="18" charset="0"/>
              </a:rPr>
              <a:t>СЕБЕСТОИМОСТЬ ПРОДУКЦИИ</a:t>
            </a:r>
            <a:r>
              <a:rPr lang="ru-RU" dirty="0">
                <a:latin typeface="Times New Roman" panose="02020603050405020304" pitchFamily="18" charset="0"/>
                <a:cs typeface="Times New Roman" panose="02020603050405020304" pitchFamily="18" charset="0"/>
              </a:rPr>
              <a:t> — важнейший показатель эффективности деятельности предприятия, сумма его затрат на производство и реализацию продукции.</a:t>
            </a:r>
          </a:p>
          <a:p>
            <a:pPr algn="just"/>
            <a:r>
              <a:rPr lang="ru-RU" dirty="0">
                <a:latin typeface="Times New Roman" panose="02020603050405020304" pitchFamily="18" charset="0"/>
                <a:cs typeface="Times New Roman" panose="02020603050405020304" pitchFamily="18" charset="0"/>
              </a:rPr>
              <a:t>Если затраты предприятия превышают средний уровень, признаваемый рынком, то это превышение не будет возмещено покупателями и предприятие может разориться.</a:t>
            </a:r>
          </a:p>
          <a:p>
            <a:pPr algn="just"/>
            <a:r>
              <a:rPr lang="ru-RU" dirty="0">
                <a:latin typeface="Times New Roman" panose="02020603050405020304" pitchFamily="18" charset="0"/>
                <a:cs typeface="Times New Roman" panose="02020603050405020304" pitchFamily="18" charset="0"/>
              </a:rPr>
              <a:t> И напротив, </a:t>
            </a:r>
            <a:r>
              <a:rPr lang="ru-RU" u="sng" dirty="0">
                <a:latin typeface="Times New Roman" panose="02020603050405020304" pitchFamily="18" charset="0"/>
                <a:cs typeface="Times New Roman" panose="02020603050405020304" pitchFamily="18" charset="0"/>
              </a:rPr>
              <a:t>снизив затраты по сравнению с другими производителями той же продукции, предприятие может получить дополнительную прибыль </a:t>
            </a:r>
            <a:r>
              <a:rPr lang="ru-RU" dirty="0">
                <a:latin typeface="Times New Roman" panose="02020603050405020304" pitchFamily="18" charset="0"/>
                <a:cs typeface="Times New Roman" panose="02020603050405020304" pitchFamily="18" charset="0"/>
              </a:rPr>
              <a:t>или, снизив цену, расширить сбыт своей продукции, одержать победу в конкурентной борьбе.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25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298753"/>
          </a:xfrm>
        </p:spPr>
        <p:txBody>
          <a:bodyPr>
            <a:normAutofit fontScale="90000"/>
          </a:bodyPr>
          <a:lstStyle/>
          <a:p>
            <a:r>
              <a:rPr lang="ru-RU" b="1" dirty="0">
                <a:latin typeface="Times New Roman" panose="02020603050405020304" pitchFamily="18" charset="0"/>
                <a:cs typeface="Times New Roman" panose="02020603050405020304" pitchFamily="18" charset="0"/>
              </a:rPr>
              <a:t>Смета затрат</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50937" y="751562"/>
            <a:ext cx="10902863" cy="5910495"/>
          </a:xfrm>
        </p:spPr>
        <p:txBody>
          <a:bodyPr>
            <a:normAutofit lnSpcReduction="10000"/>
          </a:bodyPr>
          <a:lstStyle/>
          <a:p>
            <a:pPr algn="just"/>
            <a:r>
              <a:rPr lang="ru-RU" dirty="0">
                <a:latin typeface="Times New Roman" panose="02020603050405020304" pitchFamily="18" charset="0"/>
                <a:cs typeface="Times New Roman" panose="02020603050405020304" pitchFamily="18" charset="0"/>
              </a:rPr>
              <a:t> — </a:t>
            </a:r>
            <a:r>
              <a:rPr lang="ru-RU" b="1" dirty="0">
                <a:latin typeface="Times New Roman" panose="02020603050405020304" pitchFamily="18" charset="0"/>
                <a:cs typeface="Times New Roman" panose="02020603050405020304" pitchFamily="18" charset="0"/>
              </a:rPr>
              <a:t>полный расчет </a:t>
            </a:r>
            <a:r>
              <a:rPr lang="en-US" b="1"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 расходов предприятия на производство и реализацию продукции за определенный календарный период </a:t>
            </a:r>
            <a:r>
              <a:rPr lang="ru-RU" dirty="0">
                <a:latin typeface="Times New Roman" panose="02020603050405020304" pitchFamily="18" charset="0"/>
                <a:cs typeface="Times New Roman" panose="02020603050405020304" pitchFamily="18" charset="0"/>
              </a:rPr>
              <a:t>(год, квартал), </a:t>
            </a:r>
            <a:r>
              <a:rPr lang="ru-RU" b="1" dirty="0">
                <a:latin typeface="Times New Roman" panose="02020603050405020304" pitchFamily="18" charset="0"/>
                <a:cs typeface="Times New Roman" panose="02020603050405020304" pitchFamily="18" charset="0"/>
              </a:rPr>
              <a:t>составленный </a:t>
            </a:r>
            <a:r>
              <a:rPr lang="ru-RU" b="1" u="sng" dirty="0">
                <a:latin typeface="Times New Roman" panose="02020603050405020304" pitchFamily="18" charset="0"/>
                <a:cs typeface="Times New Roman" panose="02020603050405020304" pitchFamily="18" charset="0"/>
              </a:rPr>
              <a:t>по экономическим элементам расходов. </a:t>
            </a:r>
          </a:p>
          <a:p>
            <a:pPr algn="just">
              <a:buNone/>
            </a:pPr>
            <a:r>
              <a:rPr lang="ru-RU" b="1" u="sng" dirty="0">
                <a:latin typeface="Times New Roman" panose="02020603050405020304" pitchFamily="18" charset="0"/>
                <a:cs typeface="Times New Roman" panose="02020603050405020304" pitchFamily="18" charset="0"/>
              </a:rPr>
              <a:t>Смета затрат составляется по элементам</a:t>
            </a:r>
            <a:r>
              <a:rPr lang="ru-RU" b="1" dirty="0">
                <a:latin typeface="Times New Roman" panose="02020603050405020304" pitchFamily="18" charset="0"/>
                <a:cs typeface="Times New Roman" panose="02020603050405020304" pitchFamily="18" charset="0"/>
              </a:rPr>
              <a:t>: </a:t>
            </a:r>
          </a:p>
          <a:p>
            <a:pPr algn="just"/>
            <a:r>
              <a:rPr lang="ru-RU" u="sng" dirty="0">
                <a:latin typeface="Times New Roman" panose="02020603050405020304" pitchFamily="18" charset="0"/>
                <a:cs typeface="Times New Roman" panose="02020603050405020304" pitchFamily="18" charset="0"/>
              </a:rPr>
              <a:t>сырье и основные материалы</a:t>
            </a:r>
            <a:r>
              <a:rPr lang="ru-RU" dirty="0">
                <a:latin typeface="Times New Roman" panose="02020603050405020304" pitchFamily="18" charset="0"/>
                <a:cs typeface="Times New Roman" panose="02020603050405020304" pitchFamily="18" charset="0"/>
              </a:rPr>
              <a:t>, возвратные отходы (вычитаются);</a:t>
            </a:r>
          </a:p>
          <a:p>
            <a:pPr algn="just"/>
            <a:r>
              <a:rPr lang="ru-RU" u="sng" dirty="0">
                <a:latin typeface="Times New Roman" panose="02020603050405020304" pitchFamily="18" charset="0"/>
                <a:cs typeface="Times New Roman" panose="02020603050405020304" pitchFamily="18" charset="0"/>
              </a:rPr>
              <a:t>вспомогательные материалы</a:t>
            </a:r>
            <a:r>
              <a:rPr lang="ru-RU" dirty="0">
                <a:latin typeface="Times New Roman" panose="02020603050405020304" pitchFamily="18" charset="0"/>
                <a:cs typeface="Times New Roman" panose="02020603050405020304" pitchFamily="18" charset="0"/>
              </a:rPr>
              <a:t>, топливо и энергия со стороны;</a:t>
            </a:r>
          </a:p>
          <a:p>
            <a:pPr algn="just"/>
            <a:r>
              <a:rPr lang="ru-RU" u="sng" dirty="0">
                <a:latin typeface="Times New Roman" panose="02020603050405020304" pitchFamily="18" charset="0"/>
                <a:cs typeface="Times New Roman" panose="02020603050405020304" pitchFamily="18" charset="0"/>
              </a:rPr>
              <a:t>заработная плата </a:t>
            </a:r>
            <a:r>
              <a:rPr lang="ru-RU" dirty="0">
                <a:latin typeface="Times New Roman" panose="02020603050405020304" pitchFamily="18" charset="0"/>
                <a:cs typeface="Times New Roman" panose="02020603050405020304" pitchFamily="18" charset="0"/>
              </a:rPr>
              <a:t>основная и дополнительная; </a:t>
            </a:r>
          </a:p>
          <a:p>
            <a:pPr algn="just"/>
            <a:r>
              <a:rPr lang="ru-RU" u="sng" dirty="0">
                <a:latin typeface="Times New Roman" panose="02020603050405020304" pitchFamily="18" charset="0"/>
                <a:cs typeface="Times New Roman" panose="02020603050405020304" pitchFamily="18" charset="0"/>
              </a:rPr>
              <a:t>отчисления на социальное страхование</a:t>
            </a:r>
            <a:r>
              <a:rPr lang="ru-RU" dirty="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 </a:t>
            </a:r>
            <a:r>
              <a:rPr lang="ru-RU" u="sng" dirty="0">
                <a:latin typeface="Times New Roman" panose="02020603050405020304" pitchFamily="18" charset="0"/>
                <a:cs typeface="Times New Roman" panose="02020603050405020304" pitchFamily="18" charset="0"/>
              </a:rPr>
              <a:t>прочие расходы</a:t>
            </a:r>
            <a:r>
              <a:rPr lang="ru-RU" dirty="0">
                <a:latin typeface="Times New Roman" panose="02020603050405020304" pitchFamily="18" charset="0"/>
                <a:cs typeface="Times New Roman" panose="02020603050405020304" pitchFamily="18" charset="0"/>
              </a:rPr>
              <a:t>. </a:t>
            </a:r>
          </a:p>
          <a:p>
            <a:pPr algn="just">
              <a:buNone/>
            </a:pPr>
            <a:r>
              <a:rPr lang="ru-RU" dirty="0">
                <a:latin typeface="Times New Roman" panose="02020603050405020304" pitchFamily="18" charset="0"/>
                <a:cs typeface="Times New Roman" panose="02020603050405020304" pitchFamily="18" charset="0"/>
              </a:rPr>
              <a:t>Смета затрат рассчитывается путём прямого суммирования отдельных экономических элементов и смет комплексных расходов или смет отдельных подразделений предприятий</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03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u="sng" dirty="0">
                <a:latin typeface="Times New Roman" panose="02020603050405020304" pitchFamily="18" charset="0"/>
                <a:cs typeface="Times New Roman" panose="02020603050405020304" pitchFamily="18" charset="0"/>
              </a:rPr>
              <a:t>Смета затрат</a:t>
            </a:r>
            <a:endParaRPr lang="en-US"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3371679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29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74535"/>
          </a:xfrm>
        </p:spPr>
        <p:txBody>
          <a:bodyPr>
            <a:normAutofit fontScale="90000"/>
          </a:bodyPr>
          <a:lstStyle/>
          <a:p>
            <a:r>
              <a:rPr lang="ru-RU" sz="4000" b="1" dirty="0">
                <a:latin typeface="Times New Roman" pitchFamily="18" charset="0"/>
                <a:cs typeface="Times New Roman" pitchFamily="18" charset="0"/>
              </a:rPr>
              <a:t>Цель составления сметы затрат: </a:t>
            </a:r>
            <a:br>
              <a:rPr lang="ru-RU" dirty="0"/>
            </a:br>
            <a:endParaRPr lang="ru-RU" dirty="0"/>
          </a:p>
        </p:txBody>
      </p:sp>
      <p:sp>
        <p:nvSpPr>
          <p:cNvPr id="3" name="Содержимое 2"/>
          <p:cNvSpPr>
            <a:spLocks noGrp="1"/>
          </p:cNvSpPr>
          <p:nvPr>
            <p:ph idx="1"/>
          </p:nvPr>
        </p:nvSpPr>
        <p:spPr>
          <a:xfrm>
            <a:off x="425885" y="914400"/>
            <a:ext cx="10927915" cy="5262563"/>
          </a:xfrm>
        </p:spPr>
        <p:txBody>
          <a:bodyPr>
            <a:normAutofit lnSpcReduction="10000"/>
          </a:bodyPr>
          <a:lstStyle/>
          <a:p>
            <a:pPr lvl="0" algn="just"/>
            <a:r>
              <a:rPr lang="ru-RU" u="sng" dirty="0">
                <a:latin typeface="Times New Roman" panose="02020603050405020304" pitchFamily="18" charset="0"/>
                <a:cs typeface="Times New Roman" panose="02020603050405020304" pitchFamily="18" charset="0"/>
              </a:rPr>
              <a:t>Определить общую потребность </a:t>
            </a:r>
            <a:r>
              <a:rPr lang="ru-RU" dirty="0">
                <a:latin typeface="Times New Roman" panose="02020603050405020304" pitchFamily="18" charset="0"/>
                <a:cs typeface="Times New Roman" panose="02020603050405020304" pitchFamily="18" charset="0"/>
              </a:rPr>
              <a:t>в затратах труда на производство запланированного объема продукции.</a:t>
            </a:r>
          </a:p>
          <a:p>
            <a:pPr lvl="0" algn="just"/>
            <a:r>
              <a:rPr lang="ru-RU" u="sng" dirty="0">
                <a:latin typeface="Times New Roman" panose="02020603050405020304" pitchFamily="18" charset="0"/>
                <a:cs typeface="Times New Roman" panose="02020603050405020304" pitchFamily="18" charset="0"/>
              </a:rPr>
              <a:t>Распределить затраты по экономическому содержанию</a:t>
            </a:r>
          </a:p>
          <a:p>
            <a:pPr lvl="0" algn="just"/>
            <a:r>
              <a:rPr lang="ru-RU" u="sng" dirty="0">
                <a:latin typeface="Times New Roman" panose="02020603050405020304" pitchFamily="18" charset="0"/>
                <a:cs typeface="Times New Roman" panose="02020603050405020304" pitchFamily="18" charset="0"/>
              </a:rPr>
              <a:t>Устанавливать долю каждого элемента </a:t>
            </a:r>
            <a:r>
              <a:rPr lang="ru-RU" dirty="0">
                <a:latin typeface="Times New Roman" panose="02020603050405020304" pitchFamily="18" charset="0"/>
                <a:cs typeface="Times New Roman" panose="02020603050405020304" pitchFamily="18" charset="0"/>
              </a:rPr>
              <a:t>в общих затратах  на пр-во</a:t>
            </a:r>
          </a:p>
          <a:p>
            <a:pPr lvl="0" algn="just"/>
            <a:r>
              <a:rPr lang="ru-RU" dirty="0">
                <a:latin typeface="Times New Roman" panose="02020603050405020304" pitchFamily="18" charset="0"/>
                <a:cs typeface="Times New Roman" panose="02020603050405020304" pitchFamily="18" charset="0"/>
              </a:rPr>
              <a:t>Определять различные показатели себестоимости всего выпуска</a:t>
            </a:r>
          </a:p>
          <a:p>
            <a:pPr lvl="0" algn="just"/>
            <a:r>
              <a:rPr lang="ru-RU" u="sng" dirty="0">
                <a:latin typeface="Times New Roman" panose="02020603050405020304" pitchFamily="18" charset="0"/>
                <a:cs typeface="Times New Roman" panose="02020603050405020304" pitchFamily="18" charset="0"/>
              </a:rPr>
              <a:t>Осуществлять функцию контроля </a:t>
            </a:r>
            <a:r>
              <a:rPr lang="ru-RU" dirty="0">
                <a:latin typeface="Times New Roman" panose="02020603050405020304" pitchFamily="18" charset="0"/>
                <a:cs typeface="Times New Roman" panose="02020603050405020304" pitchFamily="18" charset="0"/>
              </a:rPr>
              <a:t>и регулирования путем анализа и выявления резервов снижения затрат и определять мероприятия по их реализации.</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Затраты, как правило, формируются на партию, месяц, квартал и т.д. По этому способу сложно определить себестоимость конкретного товара, если предприятие производит больше 1 вида продукции.</a:t>
            </a:r>
          </a:p>
          <a:p>
            <a:endParaRPr lang="ru-RU"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69534F-00FB-4796-B8A9-DDB9C6730FAE}"/>
              </a:ext>
            </a:extLst>
          </p:cNvPr>
          <p:cNvSpPr>
            <a:spLocks noGrp="1"/>
          </p:cNvSpPr>
          <p:nvPr>
            <p:ph type="title"/>
          </p:nvPr>
        </p:nvSpPr>
        <p:spPr>
          <a:xfrm>
            <a:off x="838200" y="365125"/>
            <a:ext cx="10515600" cy="656851"/>
          </a:xfrm>
        </p:spPr>
        <p:txBody>
          <a:bodyPr>
            <a:normAutofit fontScale="90000"/>
          </a:bodyPr>
          <a:lstStyle/>
          <a:p>
            <a:r>
              <a:rPr lang="ru-RU" b="1" dirty="0">
                <a:latin typeface="Times New Roman" panose="02020603050405020304" pitchFamily="18" charset="0"/>
                <a:cs typeface="Times New Roman" panose="02020603050405020304" pitchFamily="18" charset="0"/>
              </a:rPr>
              <a:t>Структура затрат</a:t>
            </a:r>
          </a:p>
        </p:txBody>
      </p:sp>
      <p:sp>
        <p:nvSpPr>
          <p:cNvPr id="3" name="Объект 2">
            <a:extLst>
              <a:ext uri="{FF2B5EF4-FFF2-40B4-BE49-F238E27FC236}">
                <a16:creationId xmlns:a16="http://schemas.microsoft.com/office/drawing/2014/main" id="{7D400BE4-AA1F-4460-A191-B987C899897A}"/>
              </a:ext>
            </a:extLst>
          </p:cNvPr>
          <p:cNvSpPr>
            <a:spLocks noGrp="1"/>
          </p:cNvSpPr>
          <p:nvPr>
            <p:ph idx="1"/>
          </p:nvPr>
        </p:nvSpPr>
        <p:spPr>
          <a:xfrm>
            <a:off x="121025" y="1021976"/>
            <a:ext cx="11833410" cy="5661212"/>
          </a:xfrm>
        </p:spPr>
        <p:txBody>
          <a:bodyPr>
            <a:normAutofit fontScale="77500" lnSpcReduction="20000"/>
          </a:bodyPr>
          <a:lstStyle/>
          <a:p>
            <a:pPr marL="0" indent="0" algn="just">
              <a:buNone/>
            </a:pPr>
            <a:r>
              <a:rPr lang="ru-RU" dirty="0">
                <a:latin typeface="Times New Roman" panose="02020603050405020304" pitchFamily="18" charset="0"/>
                <a:cs typeface="Times New Roman" panose="02020603050405020304" pitchFamily="18" charset="0"/>
              </a:rPr>
              <a:t>	На основе сметы затрат можно рассчитать </a:t>
            </a:r>
            <a:r>
              <a:rPr lang="ru-RU" b="1" dirty="0">
                <a:latin typeface="Times New Roman" panose="02020603050405020304" pitchFamily="18" charset="0"/>
                <a:cs typeface="Times New Roman" panose="02020603050405020304" pitchFamily="18" charset="0"/>
              </a:rPr>
              <a:t>структуру затрат</a:t>
            </a:r>
            <a:r>
              <a:rPr lang="ru-RU" dirty="0">
                <a:latin typeface="Times New Roman" panose="02020603050405020304" pitchFamily="18" charset="0"/>
                <a:cs typeface="Times New Roman" panose="02020603050405020304" pitchFamily="18" charset="0"/>
              </a:rPr>
              <a:t>, которая предполагает расчет удельной доли отдельных элементов затрат в общей сумме затрат на производство продукции за определенный период. </a:t>
            </a:r>
          </a:p>
          <a:p>
            <a:pPr marL="0" indent="0" algn="just">
              <a:buNone/>
            </a:pPr>
            <a:r>
              <a:rPr lang="ru-RU" dirty="0">
                <a:latin typeface="Times New Roman" panose="02020603050405020304" pitchFamily="18" charset="0"/>
                <a:cs typeface="Times New Roman" panose="02020603050405020304" pitchFamily="18" charset="0"/>
              </a:rPr>
              <a:t>Структура затрат формируется под влиянием различных факторов: </a:t>
            </a:r>
          </a:p>
          <a:p>
            <a:pPr algn="just"/>
            <a:r>
              <a:rPr lang="ru-RU" dirty="0">
                <a:latin typeface="Times New Roman" panose="02020603050405020304" pitchFamily="18" charset="0"/>
                <a:cs typeface="Times New Roman" panose="02020603050405020304" pitchFamily="18" charset="0"/>
              </a:rPr>
              <a:t>характера производимой продукции и потребляемых материальных ресурсов;</a:t>
            </a:r>
          </a:p>
          <a:p>
            <a:pPr algn="just"/>
            <a:r>
              <a:rPr lang="ru-RU" dirty="0">
                <a:latin typeface="Times New Roman" panose="02020603050405020304" pitchFamily="18" charset="0"/>
                <a:cs typeface="Times New Roman" panose="02020603050405020304" pitchFamily="18" charset="0"/>
              </a:rPr>
              <a:t> организации труда и производства; </a:t>
            </a:r>
          </a:p>
          <a:p>
            <a:pPr algn="just"/>
            <a:r>
              <a:rPr lang="ru-RU" dirty="0">
                <a:latin typeface="Times New Roman" panose="02020603050405020304" pitchFamily="18" charset="0"/>
                <a:cs typeface="Times New Roman" panose="02020603050405020304" pitchFamily="18" charset="0"/>
              </a:rPr>
              <a:t>технического уровня производства;</a:t>
            </a:r>
          </a:p>
          <a:p>
            <a:pPr algn="just"/>
            <a:r>
              <a:rPr lang="ru-RU" dirty="0">
                <a:latin typeface="Times New Roman" panose="02020603050405020304" pitchFamily="18" charset="0"/>
                <a:cs typeface="Times New Roman" panose="02020603050405020304" pitchFamily="18" charset="0"/>
              </a:rPr>
              <a:t> условий снабжения и сбыта продукции; </a:t>
            </a:r>
          </a:p>
          <a:p>
            <a:pPr algn="just"/>
            <a:r>
              <a:rPr lang="ru-RU" dirty="0">
                <a:latin typeface="Times New Roman" panose="02020603050405020304" pitchFamily="18" charset="0"/>
                <a:cs typeface="Times New Roman" panose="02020603050405020304" pitchFamily="18" charset="0"/>
              </a:rPr>
              <a:t> уровня концентрации, специализации и диверсификации производства;  географического местонахождения предприятия;</a:t>
            </a:r>
          </a:p>
          <a:p>
            <a:pPr algn="just"/>
            <a:r>
              <a:rPr lang="ru-RU" dirty="0">
                <a:latin typeface="Times New Roman" panose="02020603050405020304" pitchFamily="18" charset="0"/>
                <a:cs typeface="Times New Roman" panose="02020603050405020304" pitchFamily="18" charset="0"/>
              </a:rPr>
              <a:t> инфляции;</a:t>
            </a:r>
          </a:p>
          <a:p>
            <a:pPr algn="just"/>
            <a:r>
              <a:rPr lang="ru-RU" dirty="0">
                <a:latin typeface="Times New Roman" panose="02020603050405020304" pitchFamily="18" charset="0"/>
                <a:cs typeface="Times New Roman" panose="02020603050405020304" pitchFamily="18" charset="0"/>
              </a:rPr>
              <a:t> научно-технического прогресса.</a:t>
            </a:r>
          </a:p>
          <a:p>
            <a:pPr marL="0" indent="0" algn="just">
              <a:buNone/>
            </a:pPr>
            <a:r>
              <a:rPr lang="ru-RU" dirty="0">
                <a:latin typeface="Times New Roman" panose="02020603050405020304" pitchFamily="18" charset="0"/>
                <a:cs typeface="Times New Roman" panose="02020603050405020304" pitchFamily="18" charset="0"/>
              </a:rPr>
              <a:t>В зависимости от преобладающей доли отдельных элементов затрат различают следующие виды производств:</a:t>
            </a:r>
          </a:p>
          <a:p>
            <a:pPr algn="just"/>
            <a:r>
              <a:rPr lang="ru-RU" dirty="0">
                <a:latin typeface="Times New Roman" panose="02020603050405020304" pitchFamily="18" charset="0"/>
                <a:cs typeface="Times New Roman" panose="02020603050405020304" pitchFamily="18" charset="0"/>
              </a:rPr>
              <a:t> – материалоемкие (большая доля материальных затрат); – трудоемкие (большая доля заработной платы); – капиталоемкие (большая доля амортизационных отчислений); – энергоемкие (большая доля топлива и энергии)</a:t>
            </a:r>
          </a:p>
        </p:txBody>
      </p:sp>
    </p:spTree>
    <p:extLst>
      <p:ext uri="{BB962C8B-B14F-4D97-AF65-F5344CB8AC3E}">
        <p14:creationId xmlns:p14="http://schemas.microsoft.com/office/powerpoint/2010/main" val="344213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cap="small" dirty="0">
                <a:latin typeface="Times New Roman" panose="02020603050405020304" pitchFamily="18" charset="0"/>
                <a:cs typeface="Times New Roman" panose="02020603050405020304" pitchFamily="18" charset="0"/>
              </a:rPr>
              <a:t>ВОПРОСЫ К ОБСУЖДЕНИЮ</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.Понятие себестоимости. Понятие калькуляции. Методы </a:t>
            </a:r>
            <a:r>
              <a:rPr lang="ru-RU" sz="3200" dirty="0" err="1">
                <a:latin typeface="Times New Roman" panose="02020603050405020304" pitchFamily="18" charset="0"/>
                <a:cs typeface="Times New Roman" panose="02020603050405020304" pitchFamily="18" charset="0"/>
              </a:rPr>
              <a:t>калькулирования</a:t>
            </a:r>
            <a:r>
              <a:rPr lang="ru-RU" sz="3200" dirty="0">
                <a:latin typeface="Times New Roman" panose="02020603050405020304" pitchFamily="18" charset="0"/>
                <a:cs typeface="Times New Roman" panose="02020603050405020304" pitchFamily="18" charset="0"/>
              </a:rPr>
              <a:t> себестоимости.</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2. Классификация затрат.</a:t>
            </a:r>
            <a:br>
              <a:rPr lang="en-US"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3. Методики распределения косвенных затрат на себестоимость продукции</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750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5389"/>
          </a:xfrm>
        </p:spPr>
        <p:txBody>
          <a:bodyPr>
            <a:normAutofit fontScale="90000"/>
          </a:bodyPr>
          <a:lstStyle/>
          <a:p>
            <a:r>
              <a:rPr lang="ru-RU" sz="4000" b="1" dirty="0">
                <a:latin typeface="Times New Roman" panose="02020603050405020304" pitchFamily="18" charset="0"/>
                <a:cs typeface="Times New Roman" panose="02020603050405020304" pitchFamily="18" charset="0"/>
              </a:rPr>
              <a:t>КАЛЬКУЛЯЦИЯ</a:t>
            </a:r>
            <a:r>
              <a:rPr lang="ru-RU"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377863"/>
            <a:ext cx="10515600" cy="4799100"/>
          </a:xfrm>
        </p:spPr>
        <p:txBody>
          <a:bodyPr/>
          <a:lstStyle/>
          <a:p>
            <a:pPr algn="just"/>
            <a:r>
              <a:rPr lang="ru-RU" b="1" dirty="0">
                <a:latin typeface="Times New Roman" panose="02020603050405020304" pitchFamily="18" charset="0"/>
                <a:cs typeface="Times New Roman" panose="02020603050405020304" pitchFamily="18" charset="0"/>
              </a:rPr>
              <a:t>КАЛЬКУЛЯЦИЯ</a:t>
            </a:r>
            <a:r>
              <a:rPr lang="ru-RU" dirty="0">
                <a:latin typeface="Times New Roman" panose="02020603050405020304" pitchFamily="18" charset="0"/>
                <a:cs typeface="Times New Roman" panose="02020603050405020304" pitchFamily="18" charset="0"/>
              </a:rPr>
              <a:t> (от лат </a:t>
            </a:r>
            <a:r>
              <a:rPr lang="ru-RU" dirty="0" err="1">
                <a:latin typeface="Times New Roman" panose="02020603050405020304" pitchFamily="18" charset="0"/>
                <a:cs typeface="Times New Roman" panose="02020603050405020304" pitchFamily="18" charset="0"/>
              </a:rPr>
              <a:t>calcutatio</a:t>
            </a:r>
            <a:r>
              <a:rPr lang="ru-RU" dirty="0">
                <a:latin typeface="Times New Roman" panose="02020603050405020304" pitchFamily="18" charset="0"/>
                <a:cs typeface="Times New Roman" panose="02020603050405020304" pitchFamily="18" charset="0"/>
              </a:rPr>
              <a:t> — счет, подсчет)  </a:t>
            </a:r>
            <a:r>
              <a:rPr lang="ru-RU" b="1" dirty="0">
                <a:latin typeface="Times New Roman" panose="02020603050405020304" pitchFamily="18" charset="0"/>
                <a:cs typeface="Times New Roman" panose="02020603050405020304" pitchFamily="18" charset="0"/>
              </a:rPr>
              <a:t> Группировка затрат предприятия на производство данного вида (единицы) продукции (работ, услуг) по месту возникновения  формирует калькуляцию.</a:t>
            </a: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В отличие от сметы затрат, где затраты сгруппированы по экономическим элементам, </a:t>
            </a:r>
            <a:r>
              <a:rPr lang="ru-RU" b="1" u="sng" dirty="0">
                <a:latin typeface="Times New Roman" panose="02020603050405020304" pitchFamily="18" charset="0"/>
                <a:cs typeface="Times New Roman" panose="02020603050405020304" pitchFamily="18" charset="0"/>
              </a:rPr>
              <a:t>статьи калькуляции указывают на место и назначение расходов</a:t>
            </a:r>
            <a:r>
              <a:rPr lang="ru-RU" b="1" dirty="0">
                <a:latin typeface="Times New Roman" panose="02020603050405020304" pitchFamily="18" charset="0"/>
                <a:cs typeface="Times New Roman" panose="02020603050405020304" pitchFamily="18" charset="0"/>
              </a:rPr>
              <a:t>, что позволяет осуществлять оперативный контроль за уровнем фактических издержек </a:t>
            </a:r>
            <a:r>
              <a:rPr lang="ru-RU" dirty="0">
                <a:latin typeface="Times New Roman" panose="02020603050405020304" pitchFamily="18" charset="0"/>
                <a:cs typeface="Times New Roman" panose="02020603050405020304" pitchFamily="18" charset="0"/>
              </a:rPr>
              <a:t>в сравнении с запланированными.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43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2217"/>
          </a:xfrm>
        </p:spPr>
        <p:txBody>
          <a:bodyPr/>
          <a:lstStyle/>
          <a:p>
            <a:r>
              <a:rPr lang="ru-RU" dirty="0">
                <a:latin typeface="Times New Roman" panose="02020603050405020304" pitchFamily="18" charset="0"/>
                <a:cs typeface="Times New Roman" panose="02020603050405020304" pitchFamily="18" charset="0"/>
              </a:rPr>
              <a:t>В себестоимость продукции включаются:</a:t>
            </a:r>
            <a:endParaRPr lang="en-US" dirty="0"/>
          </a:p>
        </p:txBody>
      </p:sp>
      <p:sp>
        <p:nvSpPr>
          <p:cNvPr id="3" name="Объект 2"/>
          <p:cNvSpPr>
            <a:spLocks noGrp="1"/>
          </p:cNvSpPr>
          <p:nvPr>
            <p:ph idx="1"/>
          </p:nvPr>
        </p:nvSpPr>
        <p:spPr>
          <a:xfrm>
            <a:off x="232229" y="1139868"/>
            <a:ext cx="11611428" cy="5377046"/>
          </a:xfrm>
        </p:spPr>
        <p:txBody>
          <a:bodyPr>
            <a:normAutofit lnSpcReduction="10000"/>
          </a:bodyPr>
          <a:lstStyle/>
          <a:p>
            <a:r>
              <a:rPr lang="ru-RU" b="1" u="sng" dirty="0">
                <a:latin typeface="Times New Roman" panose="02020603050405020304" pitchFamily="18" charset="0"/>
                <a:cs typeface="Times New Roman" panose="02020603050405020304" pitchFamily="18" charset="0"/>
              </a:rPr>
              <a:t>затраты на подготовку </a:t>
            </a:r>
            <a:r>
              <a:rPr lang="ru-RU" u="sng" dirty="0">
                <a:latin typeface="Times New Roman" panose="02020603050405020304" pitchFamily="18" charset="0"/>
                <a:cs typeface="Times New Roman" panose="02020603050405020304" pitchFamily="18" charset="0"/>
              </a:rPr>
              <a:t>и освоение производства </a:t>
            </a:r>
            <a:r>
              <a:rPr lang="ru-RU" dirty="0">
                <a:latin typeface="Times New Roman" panose="02020603050405020304" pitchFamily="18" charset="0"/>
                <a:cs typeface="Times New Roman" panose="02020603050405020304" pitchFamily="18" charset="0"/>
              </a:rPr>
              <a:t>(повышенные затраты на производство новых видов продукции в период их освоения и др.);</a:t>
            </a:r>
          </a:p>
          <a:p>
            <a:r>
              <a:rPr lang="ru-RU" b="1" u="sng" dirty="0">
                <a:latin typeface="Times New Roman" panose="02020603050405020304" pitchFamily="18" charset="0"/>
                <a:cs typeface="Times New Roman" panose="02020603050405020304" pitchFamily="18" charset="0"/>
              </a:rPr>
              <a:t>затраты, непосредственно связанные с производством </a:t>
            </a:r>
            <a:r>
              <a:rPr lang="ru-RU" u="sng" dirty="0">
                <a:latin typeface="Times New Roman" panose="02020603050405020304" pitchFamily="18" charset="0"/>
                <a:cs typeface="Times New Roman" panose="02020603050405020304" pitchFamily="18" charset="0"/>
              </a:rPr>
              <a:t>продукции</a:t>
            </a:r>
            <a:r>
              <a:rPr lang="ru-RU" dirty="0">
                <a:latin typeface="Times New Roman" panose="02020603050405020304" pitchFamily="18" charset="0"/>
                <a:cs typeface="Times New Roman" panose="02020603050405020304" pitchFamily="18" charset="0"/>
              </a:rPr>
              <a:t>, использованием природного сырья, изобретательством и рационализаторством, обслуживанием и управлением производством;</a:t>
            </a:r>
          </a:p>
          <a:p>
            <a:r>
              <a:rPr lang="ru-RU" b="1" u="sng" dirty="0">
                <a:latin typeface="Times New Roman" panose="02020603050405020304" pitchFamily="18" charset="0"/>
                <a:cs typeface="Times New Roman" panose="02020603050405020304" pitchFamily="18" charset="0"/>
              </a:rPr>
              <a:t>оплата труда работающих </a:t>
            </a:r>
            <a:r>
              <a:rPr lang="ru-RU" u="sng" dirty="0">
                <a:latin typeface="Times New Roman" panose="02020603050405020304" pitchFamily="18" charset="0"/>
                <a:cs typeface="Times New Roman" panose="02020603050405020304" pitchFamily="18" charset="0"/>
              </a:rPr>
              <a:t>и отчисления на социальное </a:t>
            </a:r>
            <a:r>
              <a:rPr lang="ru-RU" dirty="0">
                <a:latin typeface="Times New Roman" panose="02020603050405020304" pitchFamily="18" charset="0"/>
                <a:cs typeface="Times New Roman" panose="02020603050405020304" pitchFamily="18" charset="0"/>
              </a:rPr>
              <a:t>страхование, платежи по обязательному страхованию имущества,</a:t>
            </a:r>
          </a:p>
          <a:p>
            <a:r>
              <a:rPr lang="ru-RU" dirty="0">
                <a:latin typeface="Times New Roman" panose="02020603050405020304" pitchFamily="18" charset="0"/>
                <a:cs typeface="Times New Roman" panose="02020603050405020304" pitchFamily="18" charset="0"/>
              </a:rPr>
              <a:t> оплата процентов банкам по краткосрочным ссудам (кроме отсроченных, просроченных ссуд и полученных на восполнение недостатка собственных оборотных средств); </a:t>
            </a:r>
          </a:p>
          <a:p>
            <a:r>
              <a:rPr lang="ru-RU" b="1" u="sng" dirty="0">
                <a:latin typeface="Times New Roman" panose="02020603050405020304" pitchFamily="18" charset="0"/>
                <a:cs typeface="Times New Roman" panose="02020603050405020304" pitchFamily="18" charset="0"/>
              </a:rPr>
              <a:t>расходы по сбыту продукции</a:t>
            </a:r>
            <a:r>
              <a:rPr lang="ru-RU" u="sng" dirty="0">
                <a:latin typeface="Times New Roman" panose="02020603050405020304" pitchFamily="18" charset="0"/>
                <a:cs typeface="Times New Roman" panose="02020603050405020304" pitchFamily="18" charset="0"/>
              </a:rPr>
              <a:t>; </a:t>
            </a:r>
          </a:p>
          <a:p>
            <a:r>
              <a:rPr lang="ru-RU" b="1" u="sng" dirty="0">
                <a:latin typeface="Times New Roman" panose="02020603050405020304" pitchFamily="18" charset="0"/>
                <a:cs typeface="Times New Roman" panose="02020603050405020304" pitchFamily="18" charset="0"/>
              </a:rPr>
              <a:t>амортизационные отчисления </a:t>
            </a:r>
            <a:r>
              <a:rPr lang="ru-RU" dirty="0">
                <a:latin typeface="Times New Roman" panose="02020603050405020304" pitchFamily="18" charset="0"/>
                <a:cs typeface="Times New Roman" panose="02020603050405020304" pitchFamily="18" charset="0"/>
              </a:rPr>
              <a:t>на полное восстановление основных фондов; потери от брака и простоев.</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385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44147"/>
          </a:xfrm>
        </p:spPr>
        <p:txBody>
          <a:bodyPr>
            <a:normAutofit fontScale="90000"/>
          </a:bodyPr>
          <a:lstStyle/>
          <a:p>
            <a:r>
              <a:rPr lang="x-none" dirty="0">
                <a:latin typeface="Times New Roman" panose="02020603050405020304" pitchFamily="18" charset="0"/>
                <a:cs typeface="Times New Roman" panose="02020603050405020304" pitchFamily="18" charset="0"/>
              </a:rPr>
              <a:t>Все затраты предприятия группируются:</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i="1"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en-US" dirty="0"/>
          </a:p>
        </p:txBody>
      </p:sp>
      <p:graphicFrame>
        <p:nvGraphicFramePr>
          <p:cNvPr id="4" name="Схема 3"/>
          <p:cNvGraphicFramePr/>
          <p:nvPr>
            <p:extLst>
              <p:ext uri="{D42A27DB-BD31-4B8C-83A1-F6EECF244321}">
                <p14:modId xmlns:p14="http://schemas.microsoft.com/office/powerpoint/2010/main" val="2239682248"/>
              </p:ext>
            </p:extLst>
          </p:nvPr>
        </p:nvGraphicFramePr>
        <p:xfrm>
          <a:off x="989351" y="1109272"/>
          <a:ext cx="9170649" cy="5449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075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r"/>
            <a:r>
              <a:rPr lang="ru-RU" dirty="0">
                <a:latin typeface="Times New Roman" panose="02020603050405020304" pitchFamily="18" charset="0"/>
                <a:cs typeface="Times New Roman" panose="02020603050405020304" pitchFamily="18" charset="0"/>
              </a:rPr>
              <a:t>1. В экономике предприятия принято выделять следующие </a:t>
            </a:r>
            <a:r>
              <a:rPr lang="ru-RU" b="1" u="sng" dirty="0">
                <a:latin typeface="Times New Roman" panose="02020603050405020304" pitchFamily="18" charset="0"/>
                <a:cs typeface="Times New Roman" panose="02020603050405020304" pitchFamily="18" charset="0"/>
              </a:rPr>
              <a:t>экономические элементы затрат:</a:t>
            </a:r>
            <a:endParaRPr lang="en-US" b="1" u="sng"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20000"/>
          </a:bodyPr>
          <a:lstStyle/>
          <a:p>
            <a:pPr algn="just"/>
            <a:r>
              <a:rPr lang="ru-RU" sz="3000" u="sng" dirty="0">
                <a:latin typeface="Times New Roman" panose="02020603050405020304" pitchFamily="18" charset="0"/>
                <a:cs typeface="Times New Roman" panose="02020603050405020304" pitchFamily="18" charset="0"/>
              </a:rPr>
              <a:t>1.</a:t>
            </a:r>
            <a:r>
              <a:rPr lang="ru-RU" sz="3000" b="1" u="sng" dirty="0">
                <a:latin typeface="Times New Roman" panose="02020603050405020304" pitchFamily="18" charset="0"/>
                <a:cs typeface="Times New Roman" panose="02020603050405020304" pitchFamily="18" charset="0"/>
              </a:rPr>
              <a:t>Материальные затраты</a:t>
            </a:r>
            <a:r>
              <a:rPr lang="ru-RU" sz="3000"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(за вычетом возвратных отходов):</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затраты на сырье;</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на запасные части для ремонта;</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комплектующие изделия;</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затраты на топливо и энергию со стороны;</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 услуги сторонних организаций производственного характера;</a:t>
            </a:r>
            <a:endParaRPr lang="en-US" dirty="0">
              <a:latin typeface="Times New Roman" panose="02020603050405020304" pitchFamily="18" charset="0"/>
              <a:cs typeface="Times New Roman" panose="02020603050405020304" pitchFamily="18" charset="0"/>
            </a:endParaRPr>
          </a:p>
          <a:p>
            <a:pPr algn="just"/>
            <a:r>
              <a:rPr lang="ru-RU" sz="3000" u="sng" dirty="0">
                <a:latin typeface="Times New Roman" panose="02020603050405020304" pitchFamily="18" charset="0"/>
                <a:cs typeface="Times New Roman" panose="02020603050405020304" pitchFamily="18" charset="0"/>
              </a:rPr>
              <a:t>2.</a:t>
            </a:r>
            <a:r>
              <a:rPr lang="ru-RU" sz="3000" b="1" u="sng" dirty="0">
                <a:latin typeface="Times New Roman" panose="02020603050405020304" pitchFamily="18" charset="0"/>
                <a:cs typeface="Times New Roman" panose="02020603050405020304" pitchFamily="18" charset="0"/>
              </a:rPr>
              <a:t>Затраты на оплату труда</a:t>
            </a:r>
            <a:r>
              <a:rPr lang="ru-RU" sz="3000"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включая выплаты работникам организации в денежной и натуральной форме; стимулирующие доплаты и надбавки; компенсирующие выплаты; премии и единовременные поощрительные выплаты, а также затраты, связанные с содержанием работника, предусмотренные контрактом.</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7208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90286"/>
            <a:ext cx="10515600" cy="6299200"/>
          </a:xfrm>
        </p:spPr>
        <p:txBody>
          <a:bodyPr>
            <a:normAutofit fontScale="92500" lnSpcReduction="20000"/>
          </a:bodyPr>
          <a:lstStyle/>
          <a:p>
            <a:pPr algn="just"/>
            <a:r>
              <a:rPr lang="ru-RU" sz="3000" u="sng" dirty="0">
                <a:latin typeface="Times New Roman" panose="02020603050405020304" pitchFamily="18" charset="0"/>
                <a:cs typeface="Times New Roman" panose="02020603050405020304" pitchFamily="18" charset="0"/>
              </a:rPr>
              <a:t>3. </a:t>
            </a:r>
            <a:r>
              <a:rPr lang="ru-RU" sz="3000" b="1" u="sng" dirty="0">
                <a:latin typeface="Times New Roman" panose="02020603050405020304" pitchFamily="18" charset="0"/>
                <a:cs typeface="Times New Roman" panose="02020603050405020304" pitchFamily="18" charset="0"/>
              </a:rPr>
              <a:t>Отчисления на социальные нужды</a:t>
            </a:r>
            <a:r>
              <a:rPr lang="ru-RU" sz="3000"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пенсионный фонд, фонд социального страхования, фонд медицинского страхования).</a:t>
            </a:r>
            <a:endParaRPr lang="en-US" dirty="0">
              <a:latin typeface="Times New Roman" panose="02020603050405020304" pitchFamily="18" charset="0"/>
              <a:cs typeface="Times New Roman" panose="02020603050405020304" pitchFamily="18" charset="0"/>
            </a:endParaRPr>
          </a:p>
          <a:p>
            <a:pPr algn="just"/>
            <a:r>
              <a:rPr lang="ru-RU" sz="3000" b="1" u="sng" dirty="0">
                <a:latin typeface="Times New Roman" panose="02020603050405020304" pitchFamily="18" charset="0"/>
                <a:cs typeface="Times New Roman" panose="02020603050405020304" pitchFamily="18" charset="0"/>
              </a:rPr>
              <a:t>4. Амортизация основных средств. </a:t>
            </a:r>
            <a:r>
              <a:rPr lang="ru-RU" dirty="0">
                <a:latin typeface="Times New Roman" panose="02020603050405020304" pitchFamily="18" charset="0"/>
                <a:cs typeface="Times New Roman" panose="02020603050405020304" pitchFamily="18" charset="0"/>
              </a:rPr>
              <a:t>В состав амортизации основных фондов включается сумма амортизационных отчислений на полное восстановление основных производственных фондов.</a:t>
            </a:r>
          </a:p>
          <a:p>
            <a:pPr algn="just"/>
            <a:r>
              <a:rPr lang="ru-RU" sz="3000" u="sng" dirty="0">
                <a:latin typeface="Times New Roman" panose="02020603050405020304" pitchFamily="18" charset="0"/>
                <a:cs typeface="Times New Roman" panose="02020603050405020304" pitchFamily="18" charset="0"/>
              </a:rPr>
              <a:t>5</a:t>
            </a:r>
            <a:r>
              <a:rPr lang="ru-RU" sz="3000" b="1" u="sng" dirty="0">
                <a:latin typeface="Times New Roman" panose="02020603050405020304" pitchFamily="18" charset="0"/>
                <a:cs typeface="Times New Roman" panose="02020603050405020304" pitchFamily="18" charset="0"/>
              </a:rPr>
              <a:t>. Прочие затраты</a:t>
            </a:r>
            <a:r>
              <a:rPr lang="ru-RU"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прочие затраты включаются налоги, сборы и платежи, амортизация нематериальных активов и др.</a:t>
            </a:r>
          </a:p>
          <a:p>
            <a:pPr marL="0" indent="0" algn="just">
              <a:buNone/>
            </a:pPr>
            <a:r>
              <a:rPr lang="ru-RU" u="sng" dirty="0">
                <a:latin typeface="Times New Roman" panose="02020603050405020304" pitchFamily="18" charset="0"/>
                <a:cs typeface="Times New Roman" panose="02020603050405020304" pitchFamily="18" charset="0"/>
              </a:rPr>
              <a:t>Классификация по экономическим элементам одинакова для всех </a:t>
            </a:r>
            <a:r>
              <a:rPr lang="ru-RU" dirty="0">
                <a:latin typeface="Times New Roman" panose="02020603050405020304" pitchFamily="18" charset="0"/>
                <a:cs typeface="Times New Roman" panose="02020603050405020304" pitchFamily="18" charset="0"/>
              </a:rPr>
              <a:t>предприятий независимо от их размера и отраслевой принадлежности.</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Выделение экономических элементов необходимо для установления плановых и фактических затрат по предприятию в целом, а также для определения фонда оплаты труда, объема закупаемых материальных ресурсов, размера амортизации и т.д. </a:t>
            </a:r>
            <a:endParaRPr lang="en-US" dirty="0">
              <a:latin typeface="Times New Roman" panose="02020603050405020304" pitchFamily="18" charset="0"/>
              <a:cs typeface="Times New Roman" panose="02020603050405020304" pitchFamily="18" charset="0"/>
            </a:endParaRPr>
          </a:p>
          <a:p>
            <a:pPr algn="just"/>
            <a:r>
              <a:rPr lang="ru-RU" u="sng" dirty="0">
                <a:latin typeface="Times New Roman" panose="02020603050405020304" pitchFamily="18" charset="0"/>
                <a:cs typeface="Times New Roman" panose="02020603050405020304" pitchFamily="18" charset="0"/>
              </a:rPr>
              <a:t>В основу классификации положен принцип экономической однородности затрат</a:t>
            </a:r>
            <a:r>
              <a:rPr lang="ru-RU" dirty="0">
                <a:latin typeface="Times New Roman" panose="02020603050405020304" pitchFamily="18" charset="0"/>
                <a:cs typeface="Times New Roman" panose="02020603050405020304" pitchFamily="18" charset="0"/>
              </a:rPr>
              <a:t>, независимо от места их возникновения и направления.</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Классификация затрат по элементам позволяет определить все затраты на производство и реализацию продукции и отразить их в </a:t>
            </a:r>
            <a:r>
              <a:rPr lang="ru-RU" b="1" dirty="0">
                <a:latin typeface="Times New Roman" panose="02020603050405020304" pitchFamily="18" charset="0"/>
                <a:cs typeface="Times New Roman" panose="02020603050405020304" pitchFamily="18" charset="0"/>
              </a:rPr>
              <a:t>смете затрат на производство</a:t>
            </a:r>
            <a:r>
              <a:rPr lang="ru-RU"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1241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4" name="Picture 2"/>
          <p:cNvPicPr>
            <a:picLocks noGrp="1" noChangeAspect="1" noChangeArrowheads="1"/>
          </p:cNvPicPr>
          <p:nvPr>
            <p:ph idx="1"/>
          </p:nvPr>
        </p:nvPicPr>
        <p:blipFill>
          <a:blip r:embed="rId2" cstate="print"/>
          <a:srcRect/>
          <a:stretch>
            <a:fillRect/>
          </a:stretch>
        </p:blipFill>
        <p:spPr bwMode="auto">
          <a:xfrm>
            <a:off x="869430" y="450937"/>
            <a:ext cx="10140948" cy="572602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18" name="Picture 2"/>
          <p:cNvPicPr>
            <a:picLocks noGrp="1" noChangeAspect="1" noChangeArrowheads="1"/>
          </p:cNvPicPr>
          <p:nvPr>
            <p:ph idx="1"/>
          </p:nvPr>
        </p:nvPicPr>
        <p:blipFill>
          <a:blip r:embed="rId2" cstate="print"/>
          <a:srcRect/>
          <a:stretch>
            <a:fillRect/>
          </a:stretch>
        </p:blipFill>
        <p:spPr bwMode="auto">
          <a:xfrm>
            <a:off x="638827" y="463463"/>
            <a:ext cx="10809962" cy="583876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32229" y="159656"/>
            <a:ext cx="11121571" cy="6698343"/>
          </a:xfrm>
        </p:spPr>
        <p:txBody>
          <a:bodyPr>
            <a:normAutofit fontScale="70000" lnSpcReduction="20000"/>
          </a:bodyPr>
          <a:lstStyle/>
          <a:p>
            <a:pPr marL="0" indent="0">
              <a:buNone/>
            </a:pPr>
            <a:r>
              <a:rPr lang="ru-RU" sz="4600" b="1" dirty="0">
                <a:latin typeface="Times New Roman" panose="02020603050405020304" pitchFamily="18" charset="0"/>
                <a:cs typeface="Times New Roman" panose="02020603050405020304" pitchFamily="18" charset="0"/>
              </a:rPr>
              <a:t>2.</a:t>
            </a:r>
            <a:r>
              <a:rPr lang="ru-RU" sz="4600" dirty="0">
                <a:latin typeface="Times New Roman" panose="02020603050405020304" pitchFamily="18" charset="0"/>
                <a:cs typeface="Times New Roman" panose="02020603050405020304" pitchFamily="18" charset="0"/>
              </a:rPr>
              <a:t> </a:t>
            </a:r>
            <a:r>
              <a:rPr lang="x-none" sz="4600" b="1" dirty="0">
                <a:latin typeface="Times New Roman" panose="02020603050405020304" pitchFamily="18" charset="0"/>
                <a:cs typeface="Times New Roman" panose="02020603050405020304" pitchFamily="18" charset="0"/>
              </a:rPr>
              <a:t>Второй способ </a:t>
            </a:r>
            <a:r>
              <a:rPr lang="x-none" sz="4600" dirty="0">
                <a:latin typeface="Times New Roman" panose="02020603050405020304" pitchFamily="18" charset="0"/>
                <a:cs typeface="Times New Roman" panose="02020603050405020304" pitchFamily="18" charset="0"/>
              </a:rPr>
              <a:t>– </a:t>
            </a:r>
            <a:r>
              <a:rPr lang="x-none" sz="4600" b="1" dirty="0">
                <a:latin typeface="Times New Roman" panose="02020603050405020304" pitchFamily="18" charset="0"/>
                <a:cs typeface="Times New Roman" panose="02020603050405020304" pitchFamily="18" charset="0"/>
              </a:rPr>
              <a:t>группировка по статьям калькуляции (по месту возникновения</a:t>
            </a:r>
            <a:r>
              <a:rPr lang="ru-RU" sz="4600" b="1" dirty="0">
                <a:latin typeface="Times New Roman" panose="02020603050405020304" pitchFamily="18" charset="0"/>
                <a:cs typeface="Times New Roman" panose="02020603050405020304" pitchFamily="18" charset="0"/>
              </a:rPr>
              <a:t>)</a:t>
            </a:r>
            <a:endParaRPr lang="en-US" sz="4600" dirty="0">
              <a:latin typeface="Times New Roman" panose="02020603050405020304" pitchFamily="18" charset="0"/>
              <a:cs typeface="Times New Roman" panose="02020603050405020304" pitchFamily="18" charset="0"/>
            </a:endParaRPr>
          </a:p>
          <a:p>
            <a:pPr marL="0" indent="0">
              <a:buNone/>
            </a:pPr>
            <a:r>
              <a:rPr lang="x-none" sz="3600" b="1" dirty="0">
                <a:latin typeface="Times New Roman" panose="02020603050405020304" pitchFamily="18" charset="0"/>
                <a:cs typeface="Times New Roman" panose="02020603050405020304" pitchFamily="18" charset="0"/>
              </a:rPr>
              <a:t>Основные </a:t>
            </a:r>
            <a:r>
              <a:rPr lang="x-none" sz="3600" b="1" i="1" dirty="0">
                <a:latin typeface="Times New Roman" panose="02020603050405020304" pitchFamily="18" charset="0"/>
                <a:cs typeface="Times New Roman" panose="02020603050405020304" pitchFamily="18" charset="0"/>
              </a:rPr>
              <a:t>калькуляционные статьи  затрат для</a:t>
            </a:r>
            <a:r>
              <a:rPr lang="ru-RU" sz="3600" b="1" i="1" dirty="0">
                <a:latin typeface="Times New Roman" panose="02020603050405020304" pitchFamily="18" charset="0"/>
                <a:cs typeface="Times New Roman" panose="02020603050405020304" pitchFamily="18" charset="0"/>
              </a:rPr>
              <a:t> </a:t>
            </a:r>
            <a:r>
              <a:rPr lang="x-none" sz="3600" b="1" i="1" dirty="0">
                <a:latin typeface="Times New Roman" panose="02020603050405020304" pitchFamily="18" charset="0"/>
                <a:cs typeface="Times New Roman" panose="02020603050405020304" pitchFamily="18" charset="0"/>
              </a:rPr>
              <a:t>производственного предприятия</a:t>
            </a:r>
            <a:endParaRPr lang="en-US" sz="3600"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1.</a:t>
            </a:r>
            <a:r>
              <a:rPr lang="x-none" sz="3400" b="1" dirty="0">
                <a:latin typeface="Times New Roman" panose="02020603050405020304" pitchFamily="18" charset="0"/>
                <a:cs typeface="Times New Roman" panose="02020603050405020304" pitchFamily="18" charset="0"/>
              </a:rPr>
              <a:t>Основные материалы</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2.</a:t>
            </a:r>
            <a:r>
              <a:rPr lang="x-none" sz="3400" b="1" dirty="0">
                <a:latin typeface="Times New Roman" panose="02020603050405020304" pitchFamily="18" charset="0"/>
                <a:cs typeface="Times New Roman" panose="02020603050405020304" pitchFamily="18" charset="0"/>
              </a:rPr>
              <a:t>Вспомогательные материалы на технологические нужды</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3.</a:t>
            </a:r>
            <a:r>
              <a:rPr lang="x-none" sz="3400" b="1" dirty="0">
                <a:latin typeface="Times New Roman" panose="02020603050405020304" pitchFamily="18" charset="0"/>
                <a:cs typeface="Times New Roman" panose="02020603050405020304" pitchFamily="18" charset="0"/>
              </a:rPr>
              <a:t>Комплектующие изделия, покупные полуфабрикаты</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4.</a:t>
            </a:r>
            <a:r>
              <a:rPr lang="x-none" sz="3400" b="1" dirty="0">
                <a:latin typeface="Times New Roman" panose="02020603050405020304" pitchFamily="18" charset="0"/>
                <a:cs typeface="Times New Roman" panose="02020603050405020304" pitchFamily="18" charset="0"/>
              </a:rPr>
              <a:t>Топливо и энергия на технологические нужды</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5.</a:t>
            </a:r>
            <a:r>
              <a:rPr lang="x-none" sz="3400" b="1" dirty="0">
                <a:latin typeface="Times New Roman" panose="02020603050405020304" pitchFamily="18" charset="0"/>
                <a:cs typeface="Times New Roman" panose="02020603050405020304" pitchFamily="18" charset="0"/>
              </a:rPr>
              <a:t>Основная зарплата производственных рабочих </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6.</a:t>
            </a:r>
            <a:r>
              <a:rPr lang="x-none" sz="3400" b="1" dirty="0">
                <a:latin typeface="Times New Roman" panose="02020603050405020304" pitchFamily="18" charset="0"/>
                <a:cs typeface="Times New Roman" panose="02020603050405020304" pitchFamily="18" charset="0"/>
              </a:rPr>
              <a:t>Дополнительная зарплата производственных рабочих</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7.</a:t>
            </a:r>
            <a:r>
              <a:rPr lang="x-none" sz="3400" b="1" dirty="0">
                <a:latin typeface="Times New Roman" panose="02020603050405020304" pitchFamily="18" charset="0"/>
                <a:cs typeface="Times New Roman" panose="02020603050405020304" pitchFamily="18" charset="0"/>
              </a:rPr>
              <a:t>Отчисления на социальные нужды со всей зарплаты производственных рабочих</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8.</a:t>
            </a:r>
            <a:r>
              <a:rPr lang="x-none" sz="3400" b="1" dirty="0">
                <a:latin typeface="Times New Roman" panose="02020603050405020304" pitchFamily="18" charset="0"/>
                <a:cs typeface="Times New Roman" panose="02020603050405020304" pitchFamily="18" charset="0"/>
              </a:rPr>
              <a:t>Расходы на подготовку и освоение производства</a:t>
            </a:r>
            <a:endParaRPr lang="en-US" sz="3400" b="1" dirty="0">
              <a:latin typeface="Times New Roman" panose="02020603050405020304" pitchFamily="18" charset="0"/>
              <a:cs typeface="Times New Roman" panose="02020603050405020304" pitchFamily="18" charset="0"/>
            </a:endParaRPr>
          </a:p>
          <a:p>
            <a:pPr marL="0" lvl="0" indent="0">
              <a:buNone/>
            </a:pPr>
            <a:r>
              <a:rPr lang="ru-RU" sz="3400" b="1" dirty="0">
                <a:latin typeface="Times New Roman" panose="02020603050405020304" pitchFamily="18" charset="0"/>
                <a:cs typeface="Times New Roman" panose="02020603050405020304" pitchFamily="18" charset="0"/>
              </a:rPr>
              <a:t>9.</a:t>
            </a:r>
            <a:r>
              <a:rPr lang="x-none" sz="3400" b="1" dirty="0">
                <a:latin typeface="Times New Roman" panose="02020603050405020304" pitchFamily="18" charset="0"/>
                <a:cs typeface="Times New Roman" panose="02020603050405020304" pitchFamily="18" charset="0"/>
              </a:rPr>
              <a:t>Общепроизводственные (цеховые) расходы (расходы на обслуживание и управление производством в цехе. В их состав входят расходы на содержание и эксплуатацию оборудования и цеховые расходы)</a:t>
            </a:r>
            <a:endParaRPr lang="en-US" sz="3400" b="1" dirty="0">
              <a:latin typeface="Times New Roman" panose="02020603050405020304" pitchFamily="18" charset="0"/>
              <a:cs typeface="Times New Roman" panose="02020603050405020304" pitchFamily="18" charset="0"/>
            </a:endParaRPr>
          </a:p>
          <a:p>
            <a:r>
              <a:rPr lang="x-none" sz="3600" dirty="0">
                <a:latin typeface="Times New Roman" panose="02020603050405020304" pitchFamily="18" charset="0"/>
                <a:cs typeface="Times New Roman" panose="02020603050405020304" pitchFamily="18" charset="0"/>
              </a:rPr>
              <a:t>Сумма статей  с 1 по 9 – </a:t>
            </a:r>
            <a:r>
              <a:rPr lang="x-none" sz="3600" b="1" i="1" u="sng" dirty="0">
                <a:latin typeface="Times New Roman" panose="02020603050405020304" pitchFamily="18" charset="0"/>
                <a:cs typeface="Times New Roman" panose="02020603050405020304" pitchFamily="18" charset="0"/>
              </a:rPr>
              <a:t>Цеховая себестоимость</a:t>
            </a:r>
            <a:r>
              <a:rPr lang="x-none" sz="3600" dirty="0">
                <a:latin typeface="Times New Roman" panose="02020603050405020304" pitchFamily="18" charset="0"/>
                <a:cs typeface="Times New Roman" panose="02020603050405020304" pitchFamily="18" charset="0"/>
              </a:rPr>
              <a:t>  - затраты производственного подразделения предприятия на производство продукции.</a:t>
            </a:r>
            <a:endParaRPr lang="en-US" sz="3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277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51543"/>
            <a:ext cx="10515600" cy="5625420"/>
          </a:xfrm>
        </p:spPr>
        <p:txBody>
          <a:bodyPr/>
          <a:lstStyle/>
          <a:p>
            <a:r>
              <a:rPr lang="x-none" b="1" dirty="0">
                <a:latin typeface="Times New Roman" panose="02020603050405020304" pitchFamily="18" charset="0"/>
                <a:cs typeface="Times New Roman" panose="02020603050405020304" pitchFamily="18" charset="0"/>
              </a:rPr>
              <a:t>10.</a:t>
            </a:r>
            <a:r>
              <a:rPr lang="x-none" b="1" u="sng" dirty="0">
                <a:latin typeface="Times New Roman" panose="02020603050405020304" pitchFamily="18" charset="0"/>
                <a:cs typeface="Times New Roman" panose="02020603050405020304" pitchFamily="18" charset="0"/>
              </a:rPr>
              <a:t>Общехозяйственные расходы </a:t>
            </a:r>
            <a:r>
              <a:rPr lang="x-none" b="1" dirty="0">
                <a:latin typeface="Times New Roman" panose="02020603050405020304" pitchFamily="18" charset="0"/>
                <a:cs typeface="Times New Roman" panose="02020603050405020304" pitchFamily="18" charset="0"/>
              </a:rPr>
              <a:t>(расходы, связанные с управлением предприятием в целом: административно-управленческие, хозяйственные, налоги, обязательные платежи и т.д.)</a:t>
            </a:r>
            <a:endParaRPr lang="en-US" b="1" dirty="0">
              <a:latin typeface="Times New Roman" panose="02020603050405020304" pitchFamily="18" charset="0"/>
              <a:cs typeface="Times New Roman" panose="02020603050405020304" pitchFamily="18" charset="0"/>
            </a:endParaRPr>
          </a:p>
          <a:p>
            <a:r>
              <a:rPr lang="x-none" b="1" dirty="0">
                <a:latin typeface="Times New Roman" panose="02020603050405020304" pitchFamily="18" charset="0"/>
                <a:cs typeface="Times New Roman" panose="02020603050405020304" pitchFamily="18" charset="0"/>
              </a:rPr>
              <a:t>11.Потери от технологически неизбежного брака</a:t>
            </a:r>
            <a:endParaRPr lang="en-US" b="1" dirty="0">
              <a:latin typeface="Times New Roman" panose="02020603050405020304" pitchFamily="18" charset="0"/>
              <a:cs typeface="Times New Roman" panose="02020603050405020304" pitchFamily="18" charset="0"/>
            </a:endParaRPr>
          </a:p>
          <a:p>
            <a:r>
              <a:rPr lang="x-none" b="1" dirty="0">
                <a:latin typeface="Times New Roman" panose="02020603050405020304" pitchFamily="18" charset="0"/>
                <a:cs typeface="Times New Roman" panose="02020603050405020304" pitchFamily="18" charset="0"/>
              </a:rPr>
              <a:t>12.Прочие производственные расходы</a:t>
            </a:r>
            <a:endParaRPr lang="en-US" b="1" dirty="0">
              <a:latin typeface="Times New Roman" panose="02020603050405020304" pitchFamily="18" charset="0"/>
              <a:cs typeface="Times New Roman" panose="02020603050405020304" pitchFamily="18" charset="0"/>
            </a:endParaRPr>
          </a:p>
          <a:p>
            <a:r>
              <a:rPr lang="x-none" sz="3200" dirty="0">
                <a:latin typeface="Times New Roman" panose="02020603050405020304" pitchFamily="18" charset="0"/>
                <a:cs typeface="Times New Roman" panose="02020603050405020304" pitchFamily="18" charset="0"/>
              </a:rPr>
              <a:t>Сумма статей с 1 по 12 </a:t>
            </a:r>
            <a:r>
              <a:rPr lang="x-none" sz="3200" b="1" i="1" u="sng" dirty="0">
                <a:latin typeface="Times New Roman" panose="02020603050405020304" pitchFamily="18" charset="0"/>
                <a:cs typeface="Times New Roman" panose="02020603050405020304" pitchFamily="18" charset="0"/>
              </a:rPr>
              <a:t>Производственная </a:t>
            </a:r>
            <a:r>
              <a:rPr lang="en-US" sz="3200" b="1" i="1" u="sng" dirty="0">
                <a:latin typeface="Times New Roman" panose="02020603050405020304" pitchFamily="18" charset="0"/>
                <a:cs typeface="Times New Roman" panose="02020603050405020304" pitchFamily="18" charset="0"/>
              </a:rPr>
              <a:t>(</a:t>
            </a:r>
            <a:r>
              <a:rPr lang="x-none" sz="3200" b="1" i="1" u="sng" dirty="0">
                <a:latin typeface="Times New Roman" panose="02020603050405020304" pitchFamily="18" charset="0"/>
                <a:cs typeface="Times New Roman" panose="02020603050405020304" pitchFamily="18" charset="0"/>
              </a:rPr>
              <a:t> Заводская</a:t>
            </a:r>
            <a:r>
              <a:rPr lang="en-US" sz="3200" b="1" i="1" u="sng" dirty="0">
                <a:latin typeface="Times New Roman" panose="02020603050405020304" pitchFamily="18" charset="0"/>
                <a:cs typeface="Times New Roman" panose="02020603050405020304" pitchFamily="18" charset="0"/>
              </a:rPr>
              <a:t>)</a:t>
            </a:r>
            <a:r>
              <a:rPr lang="x-none" sz="3200" b="1" i="1" u="sng" dirty="0">
                <a:latin typeface="Times New Roman" panose="02020603050405020304" pitchFamily="18" charset="0"/>
                <a:cs typeface="Times New Roman" panose="02020603050405020304" pitchFamily="18" charset="0"/>
              </a:rPr>
              <a:t> себестоимость – </a:t>
            </a:r>
            <a:r>
              <a:rPr lang="x-none" sz="3200" dirty="0">
                <a:latin typeface="Times New Roman" panose="02020603050405020304" pitchFamily="18" charset="0"/>
                <a:cs typeface="Times New Roman" panose="02020603050405020304" pitchFamily="18" charset="0"/>
              </a:rPr>
              <a:t>это сумма  затрат цехов на производство продукции и общих затрат по предприятию</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7742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799" y="1103086"/>
            <a:ext cx="11422743" cy="5073877"/>
          </a:xfrm>
        </p:spPr>
        <p:txBody>
          <a:bodyPr>
            <a:normAutofit/>
          </a:bodyPr>
          <a:lstStyle/>
          <a:p>
            <a:r>
              <a:rPr lang="x-none" b="1" dirty="0">
                <a:latin typeface="Times New Roman" panose="02020603050405020304" pitchFamily="18" charset="0"/>
                <a:cs typeface="Times New Roman" panose="02020603050405020304" pitchFamily="18" charset="0"/>
              </a:rPr>
              <a:t>13. Коммерческие расходы (расходы на тару и упаковку, расходы на транспортировку, затраты на рекламу, прочие расходы по сбыту)</a:t>
            </a:r>
            <a:endParaRPr lang="en-US" b="1" dirty="0">
              <a:latin typeface="Times New Roman" panose="02020603050405020304" pitchFamily="18" charset="0"/>
              <a:cs typeface="Times New Roman" panose="02020603050405020304" pitchFamily="18" charset="0"/>
            </a:endParaRPr>
          </a:p>
          <a:p>
            <a:r>
              <a:rPr lang="x-none" sz="3200" dirty="0">
                <a:latin typeface="Times New Roman" panose="02020603050405020304" pitchFamily="18" charset="0"/>
                <a:cs typeface="Times New Roman" panose="02020603050405020304" pitchFamily="18" charset="0"/>
              </a:rPr>
              <a:t>Сумма статей с 1 по 13 – </a:t>
            </a:r>
            <a:r>
              <a:rPr lang="x-none" sz="3200" b="1" i="1" u="sng" dirty="0">
                <a:latin typeface="Times New Roman" panose="02020603050405020304" pitchFamily="18" charset="0"/>
                <a:cs typeface="Times New Roman" panose="02020603050405020304" pitchFamily="18" charset="0"/>
              </a:rPr>
              <a:t>Полная себестоимость</a:t>
            </a:r>
            <a:r>
              <a:rPr lang="x-none" sz="3200" dirty="0">
                <a:latin typeface="Times New Roman" panose="02020603050405020304" pitchFamily="18" charset="0"/>
                <a:cs typeface="Times New Roman" panose="02020603050405020304" pitchFamily="18" charset="0"/>
              </a:rPr>
              <a:t> - затраты и на производство и на реализацию продукции</a:t>
            </a:r>
            <a:endParaRPr lang="en-US" sz="3200" dirty="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a:p>
            <a:r>
              <a:rPr lang="x-none" b="1" dirty="0">
                <a:latin typeface="Times New Roman" panose="02020603050405020304" pitchFamily="18" charset="0"/>
                <a:cs typeface="Times New Roman" panose="02020603050405020304" pitchFamily="18" charset="0"/>
              </a:rPr>
              <a:t>Себестоимость продукции</a:t>
            </a:r>
            <a:r>
              <a:rPr lang="x-none" dirty="0">
                <a:latin typeface="Times New Roman" panose="02020603050405020304" pitchFamily="18" charset="0"/>
                <a:cs typeface="Times New Roman" panose="02020603050405020304" pitchFamily="18" charset="0"/>
              </a:rPr>
              <a:t> — </a:t>
            </a:r>
            <a:r>
              <a:rPr lang="x-none" b="1" dirty="0">
                <a:latin typeface="Times New Roman" panose="02020603050405020304" pitchFamily="18" charset="0"/>
                <a:cs typeface="Times New Roman" panose="02020603050405020304" pitchFamily="18" charset="0"/>
              </a:rPr>
              <a:t>это выраженные в денежной форме затраты на производство, изготовление и сбыт.</a:t>
            </a:r>
            <a:endParaRPr lang="en-US" b="1" dirty="0">
              <a:latin typeface="Times New Roman" panose="02020603050405020304" pitchFamily="18" charset="0"/>
              <a:cs typeface="Times New Roman" panose="02020603050405020304" pitchFamily="18" charset="0"/>
            </a:endParaRPr>
          </a:p>
          <a:p>
            <a:r>
              <a:rPr lang="x-none" dirty="0">
                <a:latin typeface="Times New Roman" panose="02020603050405020304" pitchFamily="18" charset="0"/>
                <a:cs typeface="Times New Roman" panose="02020603050405020304" pitchFamily="18" charset="0"/>
              </a:rPr>
              <a:t>Себестоимость продукции является комплексным показателем, на основании которого можно судить об эффективности использования предприятием различных видов ресурсов, а также об уровне организации труда на предприятии.</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46412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80351"/>
          </a:xfrm>
        </p:spPr>
        <p:txBody>
          <a:bodyPr>
            <a:normAutofit fontScale="90000"/>
          </a:bodyPr>
          <a:lstStyle/>
          <a:p>
            <a:r>
              <a:rPr lang="ru-RU" b="1" dirty="0">
                <a:latin typeface="Times New Roman" panose="02020603050405020304" pitchFamily="18" charset="0"/>
                <a:cs typeface="Times New Roman" panose="02020603050405020304" pitchFamily="18" charset="0"/>
              </a:rPr>
              <a:t>ЗАТРАТЫ</a:t>
            </a:r>
            <a:br>
              <a:rPr lang="ru-RU"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087821"/>
            <a:ext cx="10515600" cy="5089142"/>
          </a:xfrm>
        </p:spPr>
        <p:txBody>
          <a:bodyPr/>
          <a:lstStyle/>
          <a:p>
            <a:pPr algn="just"/>
            <a:r>
              <a:rPr lang="ru-RU" b="1" dirty="0">
                <a:latin typeface="Times New Roman" panose="02020603050405020304" pitchFamily="18" charset="0"/>
                <a:cs typeface="Times New Roman" panose="02020603050405020304" pitchFamily="18" charset="0"/>
              </a:rPr>
              <a:t>ЗАТРАТЫ  - выраженные в денежной форме расходы предприятий</a:t>
            </a:r>
            <a:r>
              <a:rPr lang="ru-RU" dirty="0">
                <a:latin typeface="Times New Roman" panose="02020603050405020304" pitchFamily="18" charset="0"/>
                <a:cs typeface="Times New Roman" panose="02020603050405020304" pitchFamily="18" charset="0"/>
              </a:rPr>
              <a:t>, предпринимателей, частных производителей на производство, обращение, сбыт продукции. </a:t>
            </a:r>
          </a:p>
          <a:p>
            <a:pPr algn="just"/>
            <a:r>
              <a:rPr lang="ru-RU" dirty="0">
                <a:latin typeface="Times New Roman" panose="02020603050405020304" pitchFamily="18" charset="0"/>
                <a:cs typeface="Times New Roman" panose="02020603050405020304" pitchFamily="18" charset="0"/>
              </a:rPr>
              <a:t>В зарубежной литературе затраты чаще именуются издержками производства и обращения. </a:t>
            </a:r>
            <a:endParaRPr lang="en-US"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Принято выделять </a:t>
            </a:r>
            <a:r>
              <a:rPr lang="ru-RU" b="1" dirty="0">
                <a:latin typeface="Times New Roman" panose="02020603050405020304" pitchFamily="18" charset="0"/>
                <a:cs typeface="Times New Roman" panose="02020603050405020304" pitchFamily="18" charset="0"/>
              </a:rPr>
              <a:t>виды затрат:</a:t>
            </a:r>
          </a:p>
          <a:p>
            <a:pPr marL="0" indent="0" algn="just">
              <a:buNone/>
            </a:pPr>
            <a:r>
              <a:rPr lang="ru-RU" b="1" dirty="0">
                <a:latin typeface="Times New Roman" panose="02020603050405020304" pitchFamily="18" charset="0"/>
                <a:cs typeface="Times New Roman" panose="02020603050405020304" pitchFamily="18" charset="0"/>
              </a:rPr>
              <a:t>материальные, на оплату труда, </a:t>
            </a:r>
          </a:p>
          <a:p>
            <a:pPr marL="0" indent="0" algn="just">
              <a:buNone/>
            </a:pPr>
            <a:r>
              <a:rPr lang="ru-RU" b="1" dirty="0">
                <a:latin typeface="Times New Roman" panose="02020603050405020304" pitchFamily="18" charset="0"/>
                <a:cs typeface="Times New Roman" panose="02020603050405020304" pitchFamily="18" charset="0"/>
              </a:rPr>
              <a:t>на ремонт и восстановление основных средств, дополнительные </a:t>
            </a:r>
            <a:r>
              <a:rPr lang="ru-RU" dirty="0">
                <a:latin typeface="Times New Roman" panose="02020603050405020304" pitchFamily="18" charset="0"/>
                <a:cs typeface="Times New Roman" panose="02020603050405020304" pitchFamily="18" charset="0"/>
              </a:rPr>
              <a:t>(на обучение, социально-культурные нужды) и др. (</a:t>
            </a:r>
            <a:r>
              <a:rPr lang="ru-RU" dirty="0" err="1">
                <a:latin typeface="Times New Roman" panose="02020603050405020304" pitchFamily="18" charset="0"/>
                <a:cs typeface="Times New Roman" panose="02020603050405020304" pitchFamily="18" charset="0"/>
              </a:rPr>
              <a:t>Райзберг</a:t>
            </a:r>
            <a:r>
              <a:rPr lang="ru-RU" dirty="0">
                <a:latin typeface="Times New Roman" panose="02020603050405020304" pitchFamily="18" charset="0"/>
                <a:cs typeface="Times New Roman" panose="02020603050405020304" pitchFamily="18" charset="0"/>
              </a:rPr>
              <a:t>  Б.А  Современный  экономический  словарь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181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160B89-C94B-4106-A5B5-215518CD7451}"/>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Внимание!!!!Замечание  к Расчетной работе </a:t>
            </a:r>
            <a:br>
              <a:rPr lang="ru-RU" dirty="0">
                <a:latin typeface="Times New Roman" panose="02020603050405020304" pitchFamily="18" charset="0"/>
                <a:cs typeface="Times New Roman" panose="02020603050405020304" pitchFamily="18" charset="0"/>
              </a:rPr>
            </a:br>
            <a:r>
              <a:rPr lang="ru-RU" dirty="0" err="1">
                <a:latin typeface="Times New Roman" panose="02020603050405020304" pitchFamily="18" charset="0"/>
                <a:cs typeface="Times New Roman" panose="02020603050405020304" pitchFamily="18" charset="0"/>
              </a:rPr>
              <a:t>Аналит</a:t>
            </a:r>
            <a:r>
              <a:rPr lang="ru-RU" dirty="0">
                <a:latin typeface="Times New Roman" panose="02020603050405020304" pitchFamily="18" charset="0"/>
                <a:cs typeface="Times New Roman" panose="02020603050405020304" pitchFamily="18" charset="0"/>
              </a:rPr>
              <a:t> Отчет 2</a:t>
            </a:r>
          </a:p>
        </p:txBody>
      </p:sp>
      <p:sp>
        <p:nvSpPr>
          <p:cNvPr id="3" name="Объект 2">
            <a:extLst>
              <a:ext uri="{FF2B5EF4-FFF2-40B4-BE49-F238E27FC236}">
                <a16:creationId xmlns:a16="http://schemas.microsoft.com/office/drawing/2014/main" id="{69A0F176-124A-4119-AA06-FF5D073A073F}"/>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Основные калькуляционные </a:t>
            </a:r>
          </a:p>
          <a:p>
            <a:r>
              <a:rPr lang="ru-RU" dirty="0">
                <a:latin typeface="Times New Roman" panose="02020603050405020304" pitchFamily="18" charset="0"/>
                <a:cs typeface="Times New Roman" panose="02020603050405020304" pitchFamily="18" charset="0"/>
              </a:rPr>
              <a:t>СТАТЬИ  с 1 по9   		 - ПРОИЗВОДСТВЕННЫЕ  расходы</a:t>
            </a:r>
          </a:p>
          <a:p>
            <a:r>
              <a:rPr lang="ru-RU" dirty="0">
                <a:latin typeface="Times New Roman" panose="02020603050405020304" pitchFamily="18" charset="0"/>
                <a:cs typeface="Times New Roman" panose="02020603050405020304" pitchFamily="18" charset="0"/>
              </a:rPr>
              <a:t> Статьи с 10-12  			 - ОБЩЕХОЗЯЙСТВЕННЫЕ расходы</a:t>
            </a:r>
          </a:p>
          <a:p>
            <a:r>
              <a:rPr lang="ru-RU" dirty="0">
                <a:latin typeface="Times New Roman" panose="02020603050405020304" pitchFamily="18" charset="0"/>
                <a:cs typeface="Times New Roman" panose="02020603050405020304" pitchFamily="18" charset="0"/>
              </a:rPr>
              <a:t> СТАТЬЯ 13 -			 - КОММЕРЧЕСКИЕ расходы</a:t>
            </a:r>
          </a:p>
        </p:txBody>
      </p:sp>
    </p:spTree>
    <p:extLst>
      <p:ext uri="{BB962C8B-B14F-4D97-AF65-F5344CB8AC3E}">
        <p14:creationId xmlns:p14="http://schemas.microsoft.com/office/powerpoint/2010/main" val="3797497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00D534-D11E-475E-B6E3-65B3E9A3AEA6}"/>
              </a:ext>
            </a:extLst>
          </p:cNvPr>
          <p:cNvSpPr>
            <a:spLocks noGrp="1"/>
          </p:cNvSpPr>
          <p:nvPr>
            <p:ph type="title"/>
          </p:nvPr>
        </p:nvSpPr>
        <p:spPr>
          <a:xfrm>
            <a:off x="107576" y="365125"/>
            <a:ext cx="11246224" cy="1325563"/>
          </a:xfrm>
        </p:spPr>
        <p:txBody>
          <a:bodyPr/>
          <a:lstStyle/>
          <a:p>
            <a:r>
              <a:rPr lang="ru-RU" dirty="0">
                <a:latin typeface="Times New Roman" panose="02020603050405020304" pitchFamily="18" charset="0"/>
                <a:cs typeface="Times New Roman" panose="02020603050405020304" pitchFamily="18" charset="0"/>
              </a:rPr>
              <a:t>Различают следующие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виды себестоимости</a:t>
            </a:r>
          </a:p>
        </p:txBody>
      </p:sp>
      <p:sp>
        <p:nvSpPr>
          <p:cNvPr id="3" name="Объект 2">
            <a:extLst>
              <a:ext uri="{FF2B5EF4-FFF2-40B4-BE49-F238E27FC236}">
                <a16:creationId xmlns:a16="http://schemas.microsoft.com/office/drawing/2014/main" id="{CFF6EE83-E08D-45FA-8F2A-9B2C343F8A48}"/>
              </a:ext>
            </a:extLst>
          </p:cNvPr>
          <p:cNvSpPr>
            <a:spLocks noGrp="1"/>
          </p:cNvSpPr>
          <p:nvPr>
            <p:ph idx="1"/>
          </p:nvPr>
        </p:nvSpPr>
        <p:spPr>
          <a:xfrm>
            <a:off x="0" y="1825624"/>
            <a:ext cx="7906872" cy="4803775"/>
          </a:xfrm>
        </p:spPr>
        <p:txBody>
          <a:bodyPr>
            <a:noAutofit/>
          </a:bodyPr>
          <a:lstStyle/>
          <a:p>
            <a:pPr algn="just"/>
            <a:r>
              <a:rPr lang="ru-RU" dirty="0">
                <a:latin typeface="Times New Roman" panose="02020603050405020304" pitchFamily="18" charset="0"/>
                <a:cs typeface="Times New Roman" panose="02020603050405020304" pitchFamily="18" charset="0"/>
              </a:rPr>
              <a:t>Цеховая себестоимость представляет собой затраты цеха (производственного подразделения) на производство продукции.</a:t>
            </a:r>
          </a:p>
          <a:p>
            <a:pPr algn="just"/>
            <a:r>
              <a:rPr lang="ru-RU" dirty="0">
                <a:latin typeface="Times New Roman" panose="02020603050405020304" pitchFamily="18" charset="0"/>
                <a:cs typeface="Times New Roman" panose="02020603050405020304" pitchFamily="18" charset="0"/>
              </a:rPr>
              <a:t>Производственная (заводская) себестоимость включает в себя цеховую себестоимость, общепроизводственные и общехозяйственные расходы. </a:t>
            </a:r>
          </a:p>
          <a:p>
            <a:pPr algn="just"/>
            <a:r>
              <a:rPr lang="ru-RU" dirty="0">
                <a:latin typeface="Times New Roman" panose="02020603050405020304" pitchFamily="18" charset="0"/>
                <a:cs typeface="Times New Roman" panose="02020603050405020304" pitchFamily="18" charset="0"/>
              </a:rPr>
              <a:t>Полная себестоимость отражает все затраты на производство и реализацию продукции и включает в себя производственную себестоимость и внепроизводственные расходы (коммерческие), связанные с продажей.</a:t>
            </a:r>
          </a:p>
        </p:txBody>
      </p:sp>
      <p:graphicFrame>
        <p:nvGraphicFramePr>
          <p:cNvPr id="4" name="Схема 3">
            <a:extLst>
              <a:ext uri="{FF2B5EF4-FFF2-40B4-BE49-F238E27FC236}">
                <a16:creationId xmlns:a16="http://schemas.microsoft.com/office/drawing/2014/main" id="{3EE49B8D-7E88-46D5-A0E4-3FD2DE5461D4}"/>
              </a:ext>
            </a:extLst>
          </p:cNvPr>
          <p:cNvGraphicFramePr/>
          <p:nvPr>
            <p:extLst>
              <p:ext uri="{D42A27DB-BD31-4B8C-83A1-F6EECF244321}">
                <p14:modId xmlns:p14="http://schemas.microsoft.com/office/powerpoint/2010/main" val="2658145073"/>
              </p:ext>
            </p:extLst>
          </p:nvPr>
        </p:nvGraphicFramePr>
        <p:xfrm>
          <a:off x="6952128" y="564776"/>
          <a:ext cx="4988859"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873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a:extLst>
                  <a:ext uri="{FF2B5EF4-FFF2-40B4-BE49-F238E27FC236}">
                    <a16:creationId xmlns:a16="http://schemas.microsoft.com/office/drawing/2014/main" id="{FDE44562-3D0F-4B2D-97E6-135F6491D0C8}"/>
                  </a:ext>
                </a:extLst>
              </p:cNvPr>
              <p:cNvSpPr>
                <a:spLocks noGrp="1"/>
              </p:cNvSpPr>
              <p:nvPr>
                <p:ph type="title"/>
              </p:nvPr>
            </p:nvSpPr>
            <p:spPr>
              <a:xfrm>
                <a:off x="336176" y="377482"/>
                <a:ext cx="11672048" cy="1325563"/>
              </a:xfrm>
            </p:spPr>
            <p:txBody>
              <a:bodyPr>
                <a:normAutofit fontScale="90000"/>
              </a:bodyPr>
              <a:lstStyle/>
              <a:p>
                <a:pPr marL="514350" indent="-514350">
                  <a:buFont typeface="Arial" panose="020B0604020202020204" pitchFamily="34" charset="0"/>
                  <a:buChar char="•"/>
                </a:pPr>
                <a:br>
                  <a:rPr lang="ru-RU" sz="2700" b="1" dirty="0">
                    <a:latin typeface="Times New Roman" panose="02020603050405020304" pitchFamily="18" charset="0"/>
                    <a:cs typeface="Times New Roman" panose="02020603050405020304" pitchFamily="18" charset="0"/>
                  </a:rPr>
                </a:br>
                <a:br>
                  <a:rPr lang="ru-RU" sz="2700" b="1" dirty="0">
                    <a:latin typeface="Times New Roman" panose="02020603050405020304" pitchFamily="18" charset="0"/>
                    <a:cs typeface="Times New Roman" panose="02020603050405020304" pitchFamily="18" charset="0"/>
                  </a:rPr>
                </a:br>
                <a:br>
                  <a:rPr lang="ru-RU" sz="2700" b="1" dirty="0">
                    <a:latin typeface="Times New Roman" panose="02020603050405020304" pitchFamily="18" charset="0"/>
                    <a:cs typeface="Times New Roman" panose="02020603050405020304" pitchFamily="18" charset="0"/>
                  </a:rPr>
                </a:br>
                <a:r>
                  <a:rPr lang="ru-RU" sz="2700" b="1" dirty="0">
                    <a:latin typeface="Times New Roman" panose="02020603050405020304" pitchFamily="18" charset="0"/>
                    <a:cs typeface="Times New Roman" panose="02020603050405020304" pitchFamily="18" charset="0"/>
                  </a:rPr>
                  <a:t>Коэффициент общепроизводственных  и общехозяйственных расходов</a:t>
                </a:r>
                <a:br>
                  <a:rPr lang="ru-RU" dirty="0"/>
                </a:br>
                <a:r>
                  <a:rPr lang="ru-RU" sz="2700" dirty="0">
                    <a:latin typeface="Times New Roman" panose="02020603050405020304" pitchFamily="18" charset="0"/>
                    <a:cs typeface="Times New Roman" panose="02020603050405020304" pitchFamily="18" charset="0"/>
                  </a:rPr>
                  <a:t>Методики распределения косвенных расходов – способ расчета ставок распределения косвенных затрат</a:t>
                </a:r>
                <a:br>
                  <a:rPr lang="ru-RU" sz="2700" dirty="0">
                    <a:latin typeface="Times New Roman" panose="02020603050405020304" pitchFamily="18" charset="0"/>
                    <a:cs typeface="Times New Roman" panose="02020603050405020304" pitchFamily="18" charset="0"/>
                  </a:rPr>
                </a:br>
                <a:r>
                  <a:rPr lang="x-none" sz="2700" dirty="0">
                    <a:latin typeface="Times New Roman" panose="02020603050405020304" pitchFamily="18" charset="0"/>
                    <a:cs typeface="Times New Roman" panose="02020603050405020304" pitchFamily="18" charset="0"/>
                  </a:rPr>
                  <a:t>Наибольшее распространение получили методы, основанные на учете: </a:t>
                </a:r>
                <a:br>
                  <a:rPr lang="ru-RU" sz="2700" dirty="0">
                    <a:latin typeface="Times New Roman" panose="02020603050405020304" pitchFamily="18" charset="0"/>
                    <a:cs typeface="Times New Roman" panose="02020603050405020304" pitchFamily="18" charset="0"/>
                  </a:rPr>
                </a:br>
                <a:r>
                  <a:rPr lang="x-none" sz="2700" dirty="0">
                    <a:latin typeface="Times New Roman" panose="02020603050405020304" pitchFamily="18" charset="0"/>
                    <a:cs typeface="Times New Roman" panose="02020603050405020304" pitchFamily="18" charset="0"/>
                  </a:rPr>
                  <a:t>• заработной платы производственного персонала </a:t>
                </a:r>
                <a:br>
                  <a:rPr lang="ru-RU" sz="2700" dirty="0">
                    <a:latin typeface="Times New Roman" panose="02020603050405020304" pitchFamily="18" charset="0"/>
                    <a:cs typeface="Times New Roman" panose="02020603050405020304" pitchFamily="18" charset="0"/>
                  </a:rPr>
                </a:br>
                <a14:m>
                  <m:oMath xmlns:m="http://schemas.openxmlformats.org/officeDocument/2006/math">
                    <m:sSub>
                      <m:sSubPr>
                        <m:ctrlPr>
                          <a:rPr lang="ru-RU" sz="2700" i="1">
                            <a:latin typeface="Cambria Math" panose="02040503050406030204" pitchFamily="18" charset="0"/>
                          </a:rPr>
                        </m:ctrlPr>
                      </m:sSubPr>
                      <m:e>
                        <m:r>
                          <a:rPr lang="en-US" sz="2700" i="1">
                            <a:latin typeface="Cambria Math" panose="02040503050406030204" pitchFamily="18" charset="0"/>
                          </a:rPr>
                          <m:t>𝑆</m:t>
                        </m:r>
                      </m:e>
                      <m:sub>
                        <m:r>
                          <a:rPr lang="ru-RU" sz="2700" i="1">
                            <a:latin typeface="Cambria Math" panose="02040503050406030204" pitchFamily="18" charset="0"/>
                          </a:rPr>
                          <m:t>общепр.  расх.</m:t>
                        </m:r>
                      </m:sub>
                    </m:sSub>
                  </m:oMath>
                </a14:m>
                <a:r>
                  <a:rPr lang="ru-RU" sz="2700" dirty="0">
                    <a:latin typeface="Times New Roman" panose="02020603050405020304" pitchFamily="18" charset="0"/>
                    <a:cs typeface="Times New Roman" panose="02020603050405020304" pitchFamily="18" charset="0"/>
                  </a:rPr>
                  <a:t> – сумма общепроизводственных затрат за год, руб</a:t>
                </a:r>
                <a:r>
                  <a:rPr lang="ru-RU" dirty="0"/>
                  <a:t>.</a:t>
                </a:r>
                <a:br>
                  <a:rPr lang="ru-RU" dirty="0"/>
                </a:br>
                <a14:m>
                  <m:oMath xmlns:m="http://schemas.openxmlformats.org/officeDocument/2006/math">
                    <m:sSub>
                      <m:sSubPr>
                        <m:ctrlPr>
                          <a:rPr lang="ru-RU" sz="3100" i="1">
                            <a:latin typeface="Cambria Math" panose="02040503050406030204" pitchFamily="18" charset="0"/>
                          </a:rPr>
                        </m:ctrlPr>
                      </m:sSubPr>
                      <m:e>
                        <m:r>
                          <a:rPr lang="en-US" sz="3100" i="1">
                            <a:latin typeface="Cambria Math" panose="02040503050406030204" pitchFamily="18" charset="0"/>
                          </a:rPr>
                          <m:t>𝑆</m:t>
                        </m:r>
                      </m:e>
                      <m:sub>
                        <m:r>
                          <a:rPr lang="ru-RU" sz="3100" i="1">
                            <a:latin typeface="Cambria Math" panose="02040503050406030204" pitchFamily="18" charset="0"/>
                          </a:rPr>
                          <m:t>общехоз.  расх.</m:t>
                        </m:r>
                      </m:sub>
                    </m:sSub>
                  </m:oMath>
                </a14:m>
                <a:r>
                  <a:rPr lang="ru-RU" sz="3100" dirty="0">
                    <a:latin typeface="Times New Roman" panose="02020603050405020304" pitchFamily="18" charset="0"/>
                    <a:cs typeface="Times New Roman" panose="02020603050405020304" pitchFamily="18" charset="0"/>
                  </a:rPr>
                  <a:t> – сумма общехозяйственных затрат за год, </a:t>
                </a:r>
                <a:r>
                  <a:rPr lang="ru-RU" sz="3100" dirty="0" err="1">
                    <a:latin typeface="Times New Roman" panose="02020603050405020304" pitchFamily="18" charset="0"/>
                    <a:cs typeface="Times New Roman" panose="02020603050405020304" pitchFamily="18" charset="0"/>
                  </a:rPr>
                  <a:t>руб</a:t>
                </a:r>
                <a:br>
                  <a:rPr lang="ru-RU" sz="3100" dirty="0">
                    <a:latin typeface="Times New Roman" panose="02020603050405020304" pitchFamily="18" charset="0"/>
                    <a:cs typeface="Times New Roman" panose="02020603050405020304" pitchFamily="18" charset="0"/>
                  </a:rPr>
                </a:br>
                <a:endParaRPr lang="ru-RU" sz="3100" dirty="0">
                  <a:latin typeface="Times New Roman" panose="02020603050405020304" pitchFamily="18" charset="0"/>
                  <a:cs typeface="Times New Roman" panose="02020603050405020304" pitchFamily="18" charset="0"/>
                </a:endParaRPr>
              </a:p>
            </p:txBody>
          </p:sp>
        </mc:Choice>
        <mc:Fallback xmlns="">
          <p:sp>
            <p:nvSpPr>
              <p:cNvPr id="2" name="Заголовок 1">
                <a:extLst>
                  <a:ext uri="{FF2B5EF4-FFF2-40B4-BE49-F238E27FC236}">
                    <a16:creationId xmlns:a16="http://schemas.microsoft.com/office/drawing/2014/main" id="{FDE44562-3D0F-4B2D-97E6-135F6491D0C8}"/>
                  </a:ext>
                </a:extLst>
              </p:cNvPr>
              <p:cNvSpPr>
                <a:spLocks noGrp="1" noRot="1" noChangeAspect="1" noMove="1" noResize="1" noEditPoints="1" noAdjustHandles="1" noChangeArrowheads="1" noChangeShapeType="1" noTextEdit="1"/>
              </p:cNvSpPr>
              <p:nvPr>
                <p:ph type="title"/>
              </p:nvPr>
            </p:nvSpPr>
            <p:spPr>
              <a:xfrm>
                <a:off x="336176" y="377482"/>
                <a:ext cx="11672048" cy="1325563"/>
              </a:xfrm>
              <a:blipFill>
                <a:blip r:embed="rId2"/>
                <a:stretch>
                  <a:fillRect l="-679" t="-108756" b="-85714"/>
                </a:stretch>
              </a:blipFill>
            </p:spPr>
            <p:txBody>
              <a:bodyPr/>
              <a:lstStyle/>
              <a:p>
                <a:r>
                  <a:rPr lang="ru-RU">
                    <a:noFill/>
                  </a:rPr>
                  <a:t> </a:t>
                </a:r>
              </a:p>
            </p:txBody>
          </p:sp>
        </mc:Fallback>
      </mc:AlternateContent>
      <p:pic>
        <p:nvPicPr>
          <p:cNvPr id="22" name="Объект 21">
            <a:extLst>
              <a:ext uri="{FF2B5EF4-FFF2-40B4-BE49-F238E27FC236}">
                <a16:creationId xmlns:a16="http://schemas.microsoft.com/office/drawing/2014/main" id="{B1ACDA4B-F179-4A60-AAA4-E29578D85FA8}"/>
              </a:ext>
            </a:extLst>
          </p:cNvPr>
          <p:cNvPicPr>
            <a:picLocks noGrp="1" noChangeAspect="1"/>
          </p:cNvPicPr>
          <p:nvPr>
            <p:ph idx="1"/>
          </p:nvPr>
        </p:nvPicPr>
        <p:blipFill>
          <a:blip r:embed="rId3"/>
          <a:stretch>
            <a:fillRect/>
          </a:stretch>
        </p:blipFill>
        <p:spPr>
          <a:xfrm>
            <a:off x="121024" y="2693773"/>
            <a:ext cx="10975343" cy="4164227"/>
          </a:xfrm>
          <a:prstGeom prst="rect">
            <a:avLst/>
          </a:prstGeom>
        </p:spPr>
      </p:pic>
    </p:spTree>
    <p:extLst>
      <p:ext uri="{BB962C8B-B14F-4D97-AF65-F5344CB8AC3E}">
        <p14:creationId xmlns:p14="http://schemas.microsoft.com/office/powerpoint/2010/main" val="2172470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6BE0F4-EC35-4E96-B808-6E3B0070EFB6}"/>
              </a:ext>
            </a:extLst>
          </p:cNvPr>
          <p:cNvSpPr>
            <a:spLocks noGrp="1"/>
          </p:cNvSpPr>
          <p:nvPr>
            <p:ph type="title"/>
          </p:nvPr>
        </p:nvSpPr>
        <p:spPr/>
        <p:txBody>
          <a:bodyPr>
            <a:normAutofit/>
          </a:bodyPr>
          <a:lstStyle/>
          <a:p>
            <a:r>
              <a:rPr lang="ru-RU" sz="2800" b="1" dirty="0">
                <a:latin typeface="Times New Roman" panose="02020603050405020304" pitchFamily="18" charset="0"/>
                <a:cs typeface="Times New Roman" panose="02020603050405020304" pitchFamily="18" charset="0"/>
              </a:rPr>
              <a:t>Коэффициент коммерческих расходов</a:t>
            </a:r>
            <a:endParaRPr lang="ru-RU" sz="2800" b="1" dirty="0"/>
          </a:p>
        </p:txBody>
      </p:sp>
      <p:sp>
        <p:nvSpPr>
          <p:cNvPr id="3" name="Объект 2">
            <a:extLst>
              <a:ext uri="{FF2B5EF4-FFF2-40B4-BE49-F238E27FC236}">
                <a16:creationId xmlns:a16="http://schemas.microsoft.com/office/drawing/2014/main" id="{80E6F2B3-9626-48F7-B934-F66074293AC6}"/>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Коэффициент коммерческих расходов рассчитывается иначе</a:t>
            </a:r>
          </a:p>
          <a:p>
            <a:endParaRPr lang="ru-RU" dirty="0"/>
          </a:p>
        </p:txBody>
      </p:sp>
      <p:pic>
        <p:nvPicPr>
          <p:cNvPr id="7" name="Рисунок 6">
            <a:extLst>
              <a:ext uri="{FF2B5EF4-FFF2-40B4-BE49-F238E27FC236}">
                <a16:creationId xmlns:a16="http://schemas.microsoft.com/office/drawing/2014/main" id="{9AF79CC8-981E-4524-928B-FE3AFA047B74}"/>
              </a:ext>
            </a:extLst>
          </p:cNvPr>
          <p:cNvPicPr>
            <a:picLocks noChangeAspect="1"/>
          </p:cNvPicPr>
          <p:nvPr/>
        </p:nvPicPr>
        <p:blipFill>
          <a:blip r:embed="rId2"/>
          <a:stretch>
            <a:fillRect/>
          </a:stretch>
        </p:blipFill>
        <p:spPr>
          <a:xfrm>
            <a:off x="838200" y="2347784"/>
            <a:ext cx="10515600" cy="3964116"/>
          </a:xfrm>
          <a:prstGeom prst="rect">
            <a:avLst/>
          </a:prstGeom>
        </p:spPr>
      </p:pic>
    </p:spTree>
    <p:extLst>
      <p:ext uri="{BB962C8B-B14F-4D97-AF65-F5344CB8AC3E}">
        <p14:creationId xmlns:p14="http://schemas.microsoft.com/office/powerpoint/2010/main" val="3913315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2509"/>
            <a:ext cx="10515600" cy="6350924"/>
          </a:xfrm>
        </p:spPr>
        <p:txBody>
          <a:bodyPr>
            <a:normAutofit fontScale="92500" lnSpcReduction="20000"/>
          </a:bodyPr>
          <a:lstStyle/>
          <a:p>
            <a:pPr algn="just"/>
            <a:r>
              <a:rPr lang="ru-RU" b="1" dirty="0">
                <a:latin typeface="Times New Roman" panose="02020603050405020304" pitchFamily="18" charset="0"/>
                <a:cs typeface="Times New Roman" panose="02020603050405020304" pitchFamily="18" charset="0"/>
              </a:rPr>
              <a:t>Сумма цеховой себестоимости и общезаводских расходов определяет производственную себестоимость продукции, а добавление к ней внепроизводственных расходов — полную себестоимость продукции. </a:t>
            </a:r>
          </a:p>
          <a:p>
            <a:pPr algn="just"/>
            <a:r>
              <a:rPr lang="ru-RU" dirty="0">
                <a:latin typeface="Times New Roman" panose="02020603050405020304" pitchFamily="18" charset="0"/>
                <a:cs typeface="Times New Roman" panose="02020603050405020304" pitchFamily="18" charset="0"/>
              </a:rPr>
              <a:t>Калькуляция себестоимости учитывается при формировании оптовых цен.</a:t>
            </a:r>
          </a:p>
          <a:p>
            <a:pPr algn="just"/>
            <a:r>
              <a:rPr lang="ru-RU" dirty="0">
                <a:latin typeface="Times New Roman" panose="02020603050405020304" pitchFamily="18" charset="0"/>
                <a:cs typeface="Times New Roman" panose="02020603050405020304" pitchFamily="18" charset="0"/>
              </a:rPr>
              <a:t>Составление калькуляции в различных отраслях народного хозяйства, предприятиях и производствах, выбор калькуляционной единицы и методов </a:t>
            </a:r>
            <a:r>
              <a:rPr lang="ru-RU" dirty="0" err="1">
                <a:latin typeface="Times New Roman" panose="02020603050405020304" pitchFamily="18" charset="0"/>
                <a:cs typeface="Times New Roman" panose="02020603050405020304" pitchFamily="18" charset="0"/>
              </a:rPr>
              <a:t>калькулирования</a:t>
            </a:r>
            <a:r>
              <a:rPr lang="ru-RU" dirty="0">
                <a:latin typeface="Times New Roman" panose="02020603050405020304" pitchFamily="18" charset="0"/>
                <a:cs typeface="Times New Roman" panose="02020603050405020304" pitchFamily="18" charset="0"/>
              </a:rPr>
              <a:t> зависят от особенностей технологии, типа организации производства (массовое, серийное, единичное), характера передела (металлургические, текстильные комбинаты) и др. </a:t>
            </a:r>
          </a:p>
          <a:p>
            <a:pPr algn="just"/>
            <a:r>
              <a:rPr lang="ru-RU" dirty="0">
                <a:latin typeface="Times New Roman" panose="02020603050405020304" pitchFamily="18" charset="0"/>
                <a:cs typeface="Times New Roman" panose="02020603050405020304" pitchFamily="18" charset="0"/>
              </a:rPr>
              <a:t>Так, в цехах массового и крупносерийного производства калькулируется себестоимость единицы изделия; </a:t>
            </a:r>
          </a:p>
          <a:p>
            <a:pPr algn="just"/>
            <a:r>
              <a:rPr lang="ru-RU" dirty="0">
                <a:latin typeface="Times New Roman" panose="02020603050405020304" pitchFamily="18" charset="0"/>
                <a:cs typeface="Times New Roman" panose="02020603050405020304" pitchFamily="18" charset="0"/>
              </a:rPr>
              <a:t>в цехах мелкосерийного и единичного производства составляется калькуляция отдельного заказа; </a:t>
            </a:r>
          </a:p>
          <a:p>
            <a:pPr algn="just"/>
            <a:r>
              <a:rPr lang="ru-RU" dirty="0">
                <a:latin typeface="Times New Roman" panose="02020603050405020304" pitchFamily="18" charset="0"/>
                <a:cs typeface="Times New Roman" panose="02020603050405020304" pitchFamily="18" charset="0"/>
              </a:rPr>
              <a:t>в подразделениях с широкой, часто обновляемой номенклатурой изделий — смета затрат на производство в разрезе калькуляционных статей расходов.</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753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Picture 2"/>
          <p:cNvPicPr>
            <a:picLocks noGrp="1" noChangeAspect="1" noChangeArrowheads="1"/>
          </p:cNvPicPr>
          <p:nvPr>
            <p:ph idx="1"/>
          </p:nvPr>
        </p:nvPicPr>
        <p:blipFill>
          <a:blip r:embed="rId2" cstate="print"/>
          <a:srcRect/>
          <a:stretch>
            <a:fillRect/>
          </a:stretch>
        </p:blipFill>
        <p:spPr bwMode="auto">
          <a:xfrm>
            <a:off x="964504" y="438411"/>
            <a:ext cx="10271343" cy="573855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p:cNvPicPr>
            <a:picLocks noGrp="1" noChangeAspect="1" noChangeArrowheads="1"/>
          </p:cNvPicPr>
          <p:nvPr>
            <p:ph idx="1"/>
          </p:nvPr>
        </p:nvPicPr>
        <p:blipFill>
          <a:blip r:embed="rId2" cstate="print"/>
          <a:srcRect/>
          <a:stretch>
            <a:fillRect/>
          </a:stretch>
        </p:blipFill>
        <p:spPr bwMode="auto">
          <a:xfrm>
            <a:off x="1139869" y="626301"/>
            <a:ext cx="9532306" cy="555066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70" name="Picture 2"/>
          <p:cNvPicPr>
            <a:picLocks noGrp="1" noChangeAspect="1" noChangeArrowheads="1"/>
          </p:cNvPicPr>
          <p:nvPr>
            <p:ph idx="1"/>
          </p:nvPr>
        </p:nvPicPr>
        <p:blipFill>
          <a:blip r:embed="rId2" cstate="print"/>
          <a:srcRect/>
          <a:stretch>
            <a:fillRect/>
          </a:stretch>
        </p:blipFill>
        <p:spPr bwMode="auto">
          <a:xfrm>
            <a:off x="1152395" y="676405"/>
            <a:ext cx="9381994" cy="5500558"/>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74327"/>
          </a:xfrm>
        </p:spPr>
        <p:txBody>
          <a:bodyPr>
            <a:normAutofit fontScale="90000"/>
          </a:bodyPr>
          <a:lstStyle/>
          <a:p>
            <a:r>
              <a:rPr lang="ru-RU" dirty="0"/>
              <a:t>Себестоимость : схема</a:t>
            </a:r>
          </a:p>
        </p:txBody>
      </p:sp>
      <p:pic>
        <p:nvPicPr>
          <p:cNvPr id="235522" name="Picture 2"/>
          <p:cNvPicPr>
            <a:picLocks noGrp="1" noChangeAspect="1" noChangeArrowheads="1"/>
          </p:cNvPicPr>
          <p:nvPr>
            <p:ph idx="1"/>
          </p:nvPr>
        </p:nvPicPr>
        <p:blipFill>
          <a:blip r:embed="rId2" cstate="print"/>
          <a:srcRect/>
          <a:stretch>
            <a:fillRect/>
          </a:stretch>
        </p:blipFill>
        <p:spPr bwMode="auto">
          <a:xfrm>
            <a:off x="1653437" y="889348"/>
            <a:ext cx="8668010" cy="528761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2509"/>
            <a:ext cx="10515600" cy="5844454"/>
          </a:xfrm>
        </p:spPr>
        <p:txBody>
          <a:bodyPr>
            <a:normAutofit lnSpcReduction="10000"/>
          </a:bodyPr>
          <a:lstStyle/>
          <a:p>
            <a:endParaRPr lang="ru-RU"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Показатель себестоимости </a:t>
            </a:r>
            <a:r>
              <a:rPr lang="ru-RU" dirty="0">
                <a:latin typeface="Times New Roman" panose="02020603050405020304" pitchFamily="18" charset="0"/>
                <a:cs typeface="Times New Roman" panose="02020603050405020304" pitchFamily="18" charset="0"/>
              </a:rPr>
              <a:t>— </a:t>
            </a:r>
            <a:r>
              <a:rPr lang="ru-RU" b="1" u="sng" dirty="0">
                <a:latin typeface="Times New Roman" panose="02020603050405020304" pitchFamily="18" charset="0"/>
                <a:cs typeface="Times New Roman" panose="02020603050405020304" pitchFamily="18" charset="0"/>
              </a:rPr>
              <a:t>величина затрат на 1 рубль произведенной продукции</a:t>
            </a:r>
            <a:r>
              <a:rPr lang="ru-RU" u="sng" dirty="0">
                <a:latin typeface="Times New Roman" panose="02020603050405020304" pitchFamily="18" charset="0"/>
                <a:cs typeface="Times New Roman" panose="02020603050405020304" pitchFamily="18" charset="0"/>
              </a:rPr>
              <a:t>. </a:t>
            </a:r>
          </a:p>
          <a:p>
            <a:pPr marL="0" indent="0">
              <a:buNone/>
            </a:pPr>
            <a:r>
              <a:rPr lang="ru-RU" dirty="0">
                <a:latin typeface="Times New Roman" panose="02020603050405020304" pitchFamily="18" charset="0"/>
                <a:cs typeface="Times New Roman" panose="02020603050405020304" pitchFamily="18" charset="0"/>
              </a:rPr>
              <a:t>Он определяется как </a:t>
            </a:r>
            <a:r>
              <a:rPr lang="ru-RU" b="1" dirty="0">
                <a:latin typeface="Times New Roman" panose="02020603050405020304" pitchFamily="18" charset="0"/>
                <a:cs typeface="Times New Roman" panose="02020603050405020304" pitchFamily="18" charset="0"/>
              </a:rPr>
              <a:t>отношение обшей суммы затрат на производство и реализацию продукции к ее стоимости в действующих ценах. </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a:p>
            <a:pPr marL="0" indent="0">
              <a:buNone/>
            </a:pPr>
            <a:r>
              <a:rPr lang="ru-RU" b="1" dirty="0">
                <a:latin typeface="Times New Roman" panose="02020603050405020304" pitchFamily="18" charset="0"/>
                <a:cs typeface="Times New Roman" panose="02020603050405020304" pitchFamily="18" charset="0"/>
              </a:rPr>
              <a:t>ЗАТРАТЫ                         СТОИМОСТЬ </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При уровне показателя ниже 1, производство продукции является рентабельным, наоборот - убыточным.</a:t>
            </a:r>
            <a:endParaRPr lang="en-US" dirty="0">
              <a:latin typeface="Times New Roman" panose="02020603050405020304" pitchFamily="18" charset="0"/>
              <a:cs typeface="Times New Roman" panose="02020603050405020304" pitchFamily="18" charset="0"/>
            </a:endParaRPr>
          </a:p>
        </p:txBody>
      </p:sp>
      <p:sp>
        <p:nvSpPr>
          <p:cNvPr id="6" name="Стрелка вверх 5"/>
          <p:cNvSpPr/>
          <p:nvPr/>
        </p:nvSpPr>
        <p:spPr>
          <a:xfrm>
            <a:off x="7605486" y="3643086"/>
            <a:ext cx="484632" cy="16896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Стрелка вниз 6"/>
          <p:cNvSpPr/>
          <p:nvPr/>
        </p:nvSpPr>
        <p:spPr>
          <a:xfrm>
            <a:off x="3265714" y="4209143"/>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низ 7"/>
          <p:cNvSpPr/>
          <p:nvPr/>
        </p:nvSpPr>
        <p:spPr>
          <a:xfrm>
            <a:off x="3265714" y="4005943"/>
            <a:ext cx="484632" cy="1227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38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38411" y="478971"/>
            <a:ext cx="10915389" cy="5697992"/>
          </a:xfrm>
        </p:spPr>
        <p:txBody>
          <a:bodyPr>
            <a:normAutofit fontScale="92500" lnSpcReduction="10000"/>
          </a:bodyPr>
          <a:lstStyle/>
          <a:p>
            <a:pPr marL="0" indent="0" algn="just">
              <a:buNone/>
            </a:pPr>
            <a:r>
              <a:rPr lang="ru-RU" sz="4300" b="1" dirty="0">
                <a:latin typeface="Times New Roman" panose="02020603050405020304" pitchFamily="18" charset="0"/>
                <a:cs typeface="Times New Roman" panose="02020603050405020304" pitchFamily="18" charset="0"/>
              </a:rPr>
              <a:t>Себестоимость продукции</a:t>
            </a:r>
            <a:r>
              <a:rPr lang="ru-RU" sz="4300" dirty="0">
                <a:latin typeface="Times New Roman" panose="02020603050405020304" pitchFamily="18" charset="0"/>
                <a:cs typeface="Times New Roman" panose="02020603050405020304" pitchFamily="18" charset="0"/>
              </a:rPr>
              <a:t> </a:t>
            </a:r>
            <a:r>
              <a:rPr lang="ru-RU" sz="3000" dirty="0">
                <a:latin typeface="Times New Roman" panose="02020603050405020304" pitchFamily="18" charset="0"/>
                <a:cs typeface="Times New Roman" panose="02020603050405020304" pitchFamily="18" charset="0"/>
              </a:rPr>
              <a:t>представляет собой </a:t>
            </a:r>
            <a:r>
              <a:rPr lang="ru-RU" sz="3000" b="1" u="sng" dirty="0">
                <a:latin typeface="Times New Roman" panose="02020603050405020304" pitchFamily="18" charset="0"/>
                <a:cs typeface="Times New Roman" panose="02020603050405020304" pitchFamily="18" charset="0"/>
              </a:rPr>
              <a:t>стоимостную оценку используемых в процессе производства продукции природных ресурсов, сырья, материалов</a:t>
            </a:r>
            <a:r>
              <a:rPr lang="ru-RU" sz="3000" b="1" dirty="0">
                <a:latin typeface="Times New Roman" panose="02020603050405020304" pitchFamily="18" charset="0"/>
                <a:cs typeface="Times New Roman" panose="02020603050405020304" pitchFamily="18" charset="0"/>
              </a:rPr>
              <a:t>, топлива, энергии, основных фондов, рабочей силы, а также затраты на производство и реализацию.</a:t>
            </a:r>
          </a:p>
          <a:p>
            <a:pPr algn="just"/>
            <a:r>
              <a:rPr lang="ru-RU" sz="3000" dirty="0">
                <a:latin typeface="Times New Roman" panose="02020603050405020304" pitchFamily="18" charset="0"/>
                <a:cs typeface="Times New Roman" panose="02020603050405020304" pitchFamily="18" charset="0"/>
              </a:rPr>
              <a:t>Для оценки эффективности деятельности предприятия требуется оценка затрат в стоимостном выражении.</a:t>
            </a:r>
          </a:p>
          <a:p>
            <a:pPr algn="just"/>
            <a:r>
              <a:rPr lang="ru-RU" sz="3000" b="1" u="sng" dirty="0">
                <a:latin typeface="Times New Roman" panose="02020603050405020304" pitchFamily="18" charset="0"/>
                <a:cs typeface="Times New Roman" panose="02020603050405020304" pitchFamily="18" charset="0"/>
              </a:rPr>
              <a:t>Денежное выражение затрат </a:t>
            </a:r>
            <a:r>
              <a:rPr lang="ru-RU" sz="3000" u="sng" dirty="0">
                <a:latin typeface="Times New Roman" panose="02020603050405020304" pitchFamily="18" charset="0"/>
                <a:cs typeface="Times New Roman" panose="02020603050405020304" pitchFamily="18" charset="0"/>
              </a:rPr>
              <a:t>производственных факторов, необходимых для осуществления предприятием своей производственной и коммерческой деятельности, </a:t>
            </a:r>
            <a:r>
              <a:rPr lang="ru-RU" sz="3000" b="1" u="sng" dirty="0">
                <a:latin typeface="Times New Roman" panose="02020603050405020304" pitchFamily="18" charset="0"/>
                <a:cs typeface="Times New Roman" panose="02020603050405020304" pitchFamily="18" charset="0"/>
              </a:rPr>
              <a:t>называется издержками производства и обращения </a:t>
            </a:r>
            <a:r>
              <a:rPr lang="ru-RU" sz="3000" dirty="0">
                <a:latin typeface="Times New Roman" panose="02020603050405020304" pitchFamily="18" charset="0"/>
                <a:cs typeface="Times New Roman" panose="02020603050405020304" pitchFamily="18" charset="0"/>
              </a:rPr>
              <a:t>промышленного предприятия. На практике при характеристике всех издержек производства и обращения используют </a:t>
            </a:r>
            <a:r>
              <a:rPr lang="ru-RU" sz="3000" u="sng" dirty="0">
                <a:latin typeface="Times New Roman" panose="02020603050405020304" pitchFamily="18" charset="0"/>
                <a:cs typeface="Times New Roman" panose="02020603050405020304" pitchFamily="18" charset="0"/>
              </a:rPr>
              <a:t>термин «затраты на производство».</a:t>
            </a:r>
          </a:p>
          <a:p>
            <a:endParaRPr lang="en-US" dirty="0"/>
          </a:p>
        </p:txBody>
      </p:sp>
    </p:spTree>
    <p:extLst>
      <p:ext uri="{BB962C8B-B14F-4D97-AF65-F5344CB8AC3E}">
        <p14:creationId xmlns:p14="http://schemas.microsoft.com/office/powerpoint/2010/main" val="2393646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1001486" y="290286"/>
            <a:ext cx="10537371" cy="6197599"/>
          </a:xfrm>
          <a:prstGeom prst="rect">
            <a:avLst/>
          </a:prstGeom>
        </p:spPr>
      </p:pic>
    </p:spTree>
    <p:extLst>
      <p:ext uri="{BB962C8B-B14F-4D97-AF65-F5344CB8AC3E}">
        <p14:creationId xmlns:p14="http://schemas.microsoft.com/office/powerpoint/2010/main" val="2184292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cstate="print"/>
          <a:stretch>
            <a:fillRect/>
          </a:stretch>
        </p:blipFill>
        <p:spPr>
          <a:xfrm>
            <a:off x="622300" y="365124"/>
            <a:ext cx="10820400" cy="5984875"/>
          </a:xfrm>
          <a:prstGeom prst="rect">
            <a:avLst/>
          </a:prstGeom>
        </p:spPr>
      </p:pic>
    </p:spTree>
    <p:extLst>
      <p:ext uri="{BB962C8B-B14F-4D97-AF65-F5344CB8AC3E}">
        <p14:creationId xmlns:p14="http://schemas.microsoft.com/office/powerpoint/2010/main" val="3915760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24848"/>
          </a:xfrm>
        </p:spPr>
        <p:txBody>
          <a:bodyPr>
            <a:noAutofit/>
          </a:bodyPr>
          <a:lstStyle/>
          <a:p>
            <a:r>
              <a:rPr lang="ru-RU" sz="3200" b="1" u="sng" dirty="0">
                <a:latin typeface="Times New Roman" panose="02020603050405020304" pitchFamily="18" charset="0"/>
                <a:cs typeface="Times New Roman" pitchFamily="18" charset="0"/>
              </a:rPr>
              <a:t>Основные </a:t>
            </a:r>
            <a:r>
              <a:rPr lang="ru-RU" sz="3200" b="1" i="1" u="sng" dirty="0">
                <a:latin typeface="Times New Roman" pitchFamily="18" charset="0"/>
                <a:cs typeface="Times New Roman" pitchFamily="18" charset="0"/>
              </a:rPr>
              <a:t>калькуляционные статьи затрат для </a:t>
            </a:r>
            <a:br>
              <a:rPr lang="ru-RU" sz="3200" dirty="0">
                <a:latin typeface="Times New Roman" pitchFamily="18" charset="0"/>
                <a:cs typeface="Times New Roman" pitchFamily="18" charset="0"/>
              </a:rPr>
            </a:br>
            <a:r>
              <a:rPr lang="ru-RU" sz="3200" b="1" i="1" u="sng" dirty="0">
                <a:latin typeface="Times New Roman" pitchFamily="18" charset="0"/>
                <a:cs typeface="Times New Roman" pitchFamily="18" charset="0"/>
              </a:rPr>
              <a:t>предприятий торговли:</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838200" y="1077238"/>
            <a:ext cx="10515600" cy="5099725"/>
          </a:xfrm>
        </p:spPr>
        <p:txBody>
          <a:bodyPr>
            <a:noAutofit/>
          </a:bodyPr>
          <a:lstStyle/>
          <a:p>
            <a:pPr>
              <a:buNone/>
            </a:pPr>
            <a:r>
              <a:rPr lang="ru-RU" b="1" dirty="0">
                <a:latin typeface="Times New Roman" panose="02020603050405020304" pitchFamily="18" charset="0"/>
                <a:cs typeface="Times New Roman" panose="02020603050405020304" pitchFamily="18" charset="0"/>
              </a:rPr>
              <a:t>Прямые</a:t>
            </a:r>
            <a:r>
              <a:rPr lang="ru-RU" dirty="0">
                <a:latin typeface="Times New Roman" panose="02020603050405020304" pitchFamily="18" charset="0"/>
                <a:cs typeface="Times New Roman" panose="02020603050405020304" pitchFamily="18" charset="0"/>
              </a:rPr>
              <a:t> затраты : </a:t>
            </a:r>
          </a:p>
          <a:p>
            <a:r>
              <a:rPr lang="ru-RU" dirty="0">
                <a:latin typeface="Times New Roman" panose="02020603050405020304" pitchFamily="18" charset="0"/>
                <a:cs typeface="Times New Roman" panose="02020603050405020304" pitchFamily="18" charset="0"/>
              </a:rPr>
              <a:t>1.1 Товары для перепродажи, </a:t>
            </a:r>
          </a:p>
          <a:p>
            <a:r>
              <a:rPr lang="ru-RU" dirty="0">
                <a:latin typeface="Times New Roman" panose="02020603050405020304" pitchFamily="18" charset="0"/>
                <a:cs typeface="Times New Roman" panose="02020603050405020304" pitchFamily="18" charset="0"/>
              </a:rPr>
              <a:t>1.2 Комплектующие изделия, покупные полуфабрикаты,</a:t>
            </a:r>
          </a:p>
          <a:p>
            <a:r>
              <a:rPr lang="ru-RU" dirty="0">
                <a:latin typeface="Times New Roman" panose="02020603050405020304" pitchFamily="18" charset="0"/>
                <a:cs typeface="Times New Roman" panose="02020603050405020304" pitchFamily="18" charset="0"/>
              </a:rPr>
              <a:t>1.3 Премии и доплаты, зависящие от объемов продаж, с отчислениями</a:t>
            </a:r>
          </a:p>
          <a:p>
            <a:pPr>
              <a:buNone/>
            </a:pPr>
            <a:r>
              <a:rPr lang="ru-RU" dirty="0">
                <a:latin typeface="Times New Roman" panose="02020603050405020304" pitchFamily="18" charset="0"/>
                <a:cs typeface="Times New Roman" panose="02020603050405020304" pitchFamily="18" charset="0"/>
              </a:rPr>
              <a:t>Накладные (</a:t>
            </a:r>
            <a:r>
              <a:rPr lang="ru-RU" b="1" dirty="0">
                <a:latin typeface="Times New Roman" panose="02020603050405020304" pitchFamily="18" charset="0"/>
                <a:cs typeface="Times New Roman" panose="02020603050405020304" pitchFamily="18" charset="0"/>
              </a:rPr>
              <a:t>косвенные</a:t>
            </a:r>
            <a:r>
              <a:rPr lang="ru-RU" dirty="0">
                <a:latin typeface="Times New Roman" panose="02020603050405020304" pitchFamily="18" charset="0"/>
                <a:cs typeface="Times New Roman" panose="02020603050405020304" pitchFamily="18" charset="0"/>
              </a:rPr>
              <a:t>) затраты:</a:t>
            </a:r>
          </a:p>
          <a:p>
            <a:r>
              <a:rPr lang="ru-RU" dirty="0">
                <a:latin typeface="Times New Roman" panose="02020603050405020304" pitchFamily="18" charset="0"/>
                <a:cs typeface="Times New Roman" panose="02020603050405020304" pitchFamily="18" charset="0"/>
              </a:rPr>
              <a:t>2.1. Аренда помещения</a:t>
            </a:r>
          </a:p>
          <a:p>
            <a:r>
              <a:rPr lang="ru-RU" dirty="0">
                <a:latin typeface="Times New Roman" panose="02020603050405020304" pitchFamily="18" charset="0"/>
                <a:cs typeface="Times New Roman" panose="02020603050405020304" pitchFamily="18" charset="0"/>
              </a:rPr>
              <a:t>2.2  Амортизация основных средств</a:t>
            </a:r>
          </a:p>
          <a:p>
            <a:r>
              <a:rPr lang="ru-RU" dirty="0">
                <a:latin typeface="Times New Roman" panose="02020603050405020304" pitchFamily="18" charset="0"/>
                <a:cs typeface="Times New Roman" panose="02020603050405020304" pitchFamily="18" charset="0"/>
              </a:rPr>
              <a:t>2.3  Заработная плата АУП с отчислениями</a:t>
            </a:r>
          </a:p>
          <a:p>
            <a:r>
              <a:rPr lang="ru-RU" dirty="0">
                <a:latin typeface="Times New Roman" panose="02020603050405020304" pitchFamily="18" charset="0"/>
                <a:cs typeface="Times New Roman" panose="02020603050405020304" pitchFamily="18" charset="0"/>
              </a:rPr>
              <a:t>2.4 Реклама</a:t>
            </a:r>
          </a:p>
          <a:p>
            <a:r>
              <a:rPr lang="ru-RU" dirty="0">
                <a:latin typeface="Times New Roman" panose="02020603050405020304" pitchFamily="18" charset="0"/>
                <a:cs typeface="Times New Roman" panose="02020603050405020304" pitchFamily="18" charset="0"/>
              </a:rPr>
              <a:t>2.5 Коммунальные платежи, транспортные расходы и др.</a:t>
            </a:r>
          </a:p>
          <a:p>
            <a:endParaRPr lang="ru-RU"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2217"/>
          </a:xfrm>
        </p:spPr>
        <p:txBody>
          <a:bodyPr>
            <a:normAutofit fontScale="90000"/>
          </a:bodyPr>
          <a:lstStyle/>
          <a:p>
            <a:r>
              <a:rPr lang="ru-RU" sz="3600" b="1" u="sng" dirty="0">
                <a:latin typeface="Times New Roman" panose="02020603050405020304" pitchFamily="18" charset="0"/>
                <a:cs typeface="Times New Roman" panose="02020603050405020304" pitchFamily="18" charset="0"/>
              </a:rPr>
              <a:t>Основные калькуляционные статьи затрат для </a:t>
            </a:r>
            <a:br>
              <a:rPr lang="ru-RU" sz="3600" dirty="0">
                <a:latin typeface="Times New Roman" panose="02020603050405020304" pitchFamily="18" charset="0"/>
                <a:cs typeface="Times New Roman" panose="02020603050405020304" pitchFamily="18" charset="0"/>
              </a:rPr>
            </a:br>
            <a:r>
              <a:rPr lang="ru-RU" sz="3600" b="1" u="sng" dirty="0">
                <a:latin typeface="Times New Roman" panose="02020603050405020304" pitchFamily="18" charset="0"/>
                <a:cs typeface="Times New Roman" panose="02020603050405020304" pitchFamily="18" charset="0"/>
              </a:rPr>
              <a:t>предприятий сферы услуг:</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838200" y="1227551"/>
            <a:ext cx="10515600" cy="4949412"/>
          </a:xfrm>
        </p:spPr>
        <p:txBody>
          <a:bodyPr>
            <a:normAutofit/>
          </a:bodyPr>
          <a:lstStyle/>
          <a:p>
            <a:pPr>
              <a:buNone/>
            </a:pPr>
            <a:r>
              <a:rPr lang="ru-RU" b="1" i="1" dirty="0"/>
              <a:t> </a:t>
            </a:r>
            <a:endParaRPr lang="ru-RU" dirty="0"/>
          </a:p>
          <a:p>
            <a:pPr lvl="0"/>
            <a:r>
              <a:rPr lang="ru-RU" dirty="0">
                <a:latin typeface="Times New Roman" panose="02020603050405020304" pitchFamily="18" charset="0"/>
                <a:cs typeface="Times New Roman" panose="02020603050405020304" pitchFamily="18" charset="0"/>
              </a:rPr>
              <a:t>Покупные материалы и полуфабрикаты, запчасти и пр.</a:t>
            </a:r>
          </a:p>
          <a:p>
            <a:pPr lvl="0"/>
            <a:r>
              <a:rPr lang="ru-RU" dirty="0">
                <a:latin typeface="Times New Roman" panose="02020603050405020304" pitchFamily="18" charset="0"/>
                <a:cs typeface="Times New Roman" panose="02020603050405020304" pitchFamily="18" charset="0"/>
              </a:rPr>
              <a:t>Сдельная заработная плата</a:t>
            </a:r>
          </a:p>
          <a:p>
            <a:pPr lvl="0"/>
            <a:r>
              <a:rPr lang="ru-RU" dirty="0">
                <a:latin typeface="Times New Roman" panose="02020603050405020304" pitchFamily="18" charset="0"/>
                <a:cs typeface="Times New Roman" panose="02020603050405020304" pitchFamily="18" charset="0"/>
              </a:rPr>
              <a:t> Отчисления на социальные нужды со сдельной зарплаты</a:t>
            </a:r>
          </a:p>
          <a:p>
            <a:pPr lvl="0"/>
            <a:r>
              <a:rPr lang="ru-RU" dirty="0">
                <a:latin typeface="Times New Roman" panose="02020603050405020304" pitchFamily="18" charset="0"/>
                <a:cs typeface="Times New Roman" panose="02020603050405020304" pitchFamily="18" charset="0"/>
              </a:rPr>
              <a:t>Накладные расходы (аренда, амортизация, ремонт, коммунальные платежи, транспортные расходы, заработная плата АУП, командировочные расходы и т.д.)</a:t>
            </a:r>
          </a:p>
          <a:p>
            <a:pPr lvl="0"/>
            <a:r>
              <a:rPr lang="ru-RU" dirty="0">
                <a:latin typeface="Times New Roman" panose="02020603050405020304" pitchFamily="18" charset="0"/>
                <a:cs typeface="Times New Roman" panose="02020603050405020304" pitchFamily="18" charset="0"/>
              </a:rPr>
              <a:t>Коммерческие расходы</a:t>
            </a:r>
          </a:p>
          <a:p>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37961"/>
          </a:xfrm>
        </p:spPr>
        <p:txBody>
          <a:bodyPr>
            <a:noAutofit/>
          </a:bodyPr>
          <a:lstStyle/>
          <a:p>
            <a:r>
              <a:rPr lang="ru-RU" sz="3600" b="1" dirty="0">
                <a:latin typeface="Times New Roman" panose="02020603050405020304" pitchFamily="18" charset="0"/>
                <a:cs typeface="Times New Roman" panose="02020603050405020304" pitchFamily="18" charset="0"/>
              </a:rPr>
              <a:t>Снижение себестоимости продукции</a:t>
            </a:r>
            <a:br>
              <a:rPr lang="ru-RU" sz="3600" b="1"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103086"/>
            <a:ext cx="10515600" cy="5073877"/>
          </a:xfrm>
        </p:spPr>
        <p:txBody>
          <a:bodyPr/>
          <a:lstStyle/>
          <a:p>
            <a:pPr algn="just"/>
            <a:r>
              <a:rPr lang="ru-RU" dirty="0">
                <a:latin typeface="Times New Roman" panose="02020603050405020304" pitchFamily="18" charset="0"/>
                <a:cs typeface="Times New Roman" panose="02020603050405020304" pitchFamily="18" charset="0"/>
              </a:rPr>
              <a:t>Одной из задач анализа себестоимости продукции (работ, услуг) является выявление упущенных возможностей снижения себестоимости. Мобилизация внутренних резервов снижения себестоимости обеспечивает повышение прибыли, а, следовательно, и повышение эффективности производства в целом.</a:t>
            </a:r>
          </a:p>
          <a:p>
            <a:pPr algn="just"/>
            <a:r>
              <a:rPr lang="ru-RU" b="1" dirty="0">
                <a:latin typeface="Times New Roman" panose="02020603050405020304" pitchFamily="18" charset="0"/>
                <a:cs typeface="Times New Roman" panose="02020603050405020304" pitchFamily="18" charset="0"/>
              </a:rPr>
              <a:t>Систематическое снижение себестоимости продукции — один из основных источников роста прибыли, </a:t>
            </a:r>
            <a:r>
              <a:rPr lang="ru-RU" dirty="0">
                <a:latin typeface="Times New Roman" panose="02020603050405020304" pitchFamily="18" charset="0"/>
                <a:cs typeface="Times New Roman" panose="02020603050405020304" pitchFamily="18" charset="0"/>
              </a:rPr>
              <a:t>а следовательно, и темпов производства, </a:t>
            </a:r>
            <a:r>
              <a:rPr lang="ru-RU" b="1" dirty="0">
                <a:latin typeface="Times New Roman" panose="02020603050405020304" pitchFamily="18" charset="0"/>
                <a:cs typeface="Times New Roman" panose="02020603050405020304" pitchFamily="18" charset="0"/>
              </a:rPr>
              <a:t>повышения его эффективности.</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15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377371" y="319314"/>
            <a:ext cx="11437257" cy="5857649"/>
          </a:xfrm>
          <a:prstGeom prst="rect">
            <a:avLst/>
          </a:prstGeom>
        </p:spPr>
      </p:pic>
    </p:spTree>
    <p:extLst>
      <p:ext uri="{BB962C8B-B14F-4D97-AF65-F5344CB8AC3E}">
        <p14:creationId xmlns:p14="http://schemas.microsoft.com/office/powerpoint/2010/main" val="2845458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x-none" b="1" dirty="0">
                <a:latin typeface="Times New Roman" pitchFamily="18" charset="0"/>
                <a:cs typeface="Times New Roman" pitchFamily="18" charset="0"/>
              </a:rPr>
              <a:t>Вопрос 2. </a:t>
            </a:r>
            <a:r>
              <a:rPr lang="x-none" b="1" u="sng" dirty="0">
                <a:latin typeface="Times New Roman" pitchFamily="18" charset="0"/>
                <a:cs typeface="Times New Roman" pitchFamily="18" charset="0"/>
              </a:rPr>
              <a:t>Классификация затрат</a:t>
            </a:r>
            <a:br>
              <a:rPr lang="en-US" dirty="0"/>
            </a:br>
            <a:endParaRPr lang="en-US" dirty="0"/>
          </a:p>
        </p:txBody>
      </p:sp>
      <p:sp>
        <p:nvSpPr>
          <p:cNvPr id="3" name="Объект 2"/>
          <p:cNvSpPr>
            <a:spLocks noGrp="1"/>
          </p:cNvSpPr>
          <p:nvPr>
            <p:ph idx="1"/>
          </p:nvPr>
        </p:nvSpPr>
        <p:spPr/>
        <p:txBody>
          <a:bodyPr>
            <a:normAutofit/>
          </a:bodyPr>
          <a:lstStyle/>
          <a:p>
            <a:r>
              <a:rPr lang="x-none" sz="3200" dirty="0">
                <a:latin typeface="Times New Roman" panose="02020603050405020304" pitchFamily="18" charset="0"/>
                <a:cs typeface="Times New Roman" panose="02020603050405020304" pitchFamily="18" charset="0"/>
              </a:rPr>
              <a:t>Существует множество классификаций затрат, основные классификационные признаки и соответствующие им виды затрат представлены в таблице</a:t>
            </a:r>
            <a:r>
              <a:rPr lang="ru-RU"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930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cstate="print"/>
          <a:stretch>
            <a:fillRect/>
          </a:stretch>
        </p:blipFill>
        <p:spPr>
          <a:xfrm>
            <a:off x="696686" y="449944"/>
            <a:ext cx="10987313" cy="5422518"/>
          </a:xfrm>
          <a:prstGeom prst="rect">
            <a:avLst/>
          </a:prstGeom>
        </p:spPr>
      </p:pic>
    </p:spTree>
    <p:extLst>
      <p:ext uri="{BB962C8B-B14F-4D97-AF65-F5344CB8AC3E}">
        <p14:creationId xmlns:p14="http://schemas.microsoft.com/office/powerpoint/2010/main" val="1264665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537029" y="798286"/>
            <a:ext cx="11103428" cy="5820228"/>
          </a:xfrm>
          <a:prstGeom prst="rect">
            <a:avLst/>
          </a:prstGeom>
        </p:spPr>
      </p:pic>
    </p:spTree>
    <p:extLst>
      <p:ext uri="{BB962C8B-B14F-4D97-AF65-F5344CB8AC3E}">
        <p14:creationId xmlns:p14="http://schemas.microsoft.com/office/powerpoint/2010/main" val="2846345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406400" y="478971"/>
            <a:ext cx="11190513" cy="6110515"/>
          </a:xfrm>
          <a:prstGeom prst="rect">
            <a:avLst/>
          </a:prstGeom>
        </p:spPr>
      </p:pic>
    </p:spTree>
    <p:extLst>
      <p:ext uri="{BB962C8B-B14F-4D97-AF65-F5344CB8AC3E}">
        <p14:creationId xmlns:p14="http://schemas.microsoft.com/office/powerpoint/2010/main" val="200621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Издержки (</a:t>
            </a:r>
            <a:r>
              <a:rPr lang="en-US" b="1" dirty="0">
                <a:latin typeface="Times New Roman" panose="02020603050405020304" pitchFamily="18" charset="0"/>
                <a:cs typeface="Times New Roman" panose="02020603050405020304" pitchFamily="18" charset="0"/>
              </a:rPr>
              <a:t>cost</a:t>
            </a:r>
            <a:r>
              <a:rPr lang="ru-RU" b="1" dirty="0">
                <a:latin typeface="Times New Roman" panose="02020603050405020304" pitchFamily="18" charset="0"/>
                <a:cs typeface="Times New Roman" panose="02020603050405020304" pitchFamily="18" charset="0"/>
              </a:rPr>
              <a:t>)</a:t>
            </a:r>
            <a:endParaRPr lang="en-US" dirty="0"/>
          </a:p>
        </p:txBody>
      </p:sp>
      <p:sp>
        <p:nvSpPr>
          <p:cNvPr id="3" name="Объект 2"/>
          <p:cNvSpPr>
            <a:spLocks noGrp="1"/>
          </p:cNvSpPr>
          <p:nvPr>
            <p:ph idx="1"/>
          </p:nvPr>
        </p:nvSpPr>
        <p:spPr/>
        <p:txBody>
          <a:bodyPr>
            <a:normAutofit lnSpcReduction="10000"/>
          </a:bodyPr>
          <a:lstStyle/>
          <a:p>
            <a:pPr algn="just"/>
            <a:r>
              <a:rPr lang="ru-RU" dirty="0">
                <a:latin typeface="Times New Roman" panose="02020603050405020304" pitchFamily="18" charset="0"/>
                <a:cs typeface="Times New Roman" panose="02020603050405020304" pitchFamily="18" charset="0"/>
              </a:rPr>
              <a:t>Чаще всего термин «издержки» употребляется для обозначения трансформационных издержек или издержек производства. </a:t>
            </a:r>
            <a:endParaRPr lang="en-US" dirty="0">
              <a:latin typeface="Times New Roman" panose="02020603050405020304" pitchFamily="18" charset="0"/>
              <a:cs typeface="Times New Roman" panose="02020603050405020304" pitchFamily="18" charset="0"/>
            </a:endParaRPr>
          </a:p>
          <a:p>
            <a:pPr marL="0" indent="0" algn="just">
              <a:buNone/>
            </a:pPr>
            <a:r>
              <a:rPr lang="ru-RU" b="1" dirty="0">
                <a:latin typeface="Times New Roman" panose="02020603050405020304" pitchFamily="18" charset="0"/>
                <a:cs typeface="Times New Roman" panose="02020603050405020304" pitchFamily="18" charset="0"/>
              </a:rPr>
              <a:t>Издержки (</a:t>
            </a:r>
            <a:r>
              <a:rPr lang="en-US" b="1" dirty="0">
                <a:latin typeface="Times New Roman" panose="02020603050405020304" pitchFamily="18" charset="0"/>
                <a:cs typeface="Times New Roman" panose="02020603050405020304" pitchFamily="18" charset="0"/>
              </a:rPr>
              <a:t>cost</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 </a:t>
            </a:r>
            <a:r>
              <a:rPr lang="ru-RU" b="1" dirty="0">
                <a:latin typeface="Times New Roman" panose="02020603050405020304" pitchFamily="18" charset="0"/>
                <a:cs typeface="Times New Roman" panose="02020603050405020304" pitchFamily="18" charset="0"/>
              </a:rPr>
              <a:t>выраженные в денежной форме затраты, обусловленные расходованием разных видов экономических ресурсов (сырья, материалов, труда, основных средств, финансовых ресурсов) в процессе производства и обращения </a:t>
            </a:r>
            <a:r>
              <a:rPr lang="ru-RU" dirty="0">
                <a:latin typeface="Times New Roman" panose="02020603050405020304" pitchFamily="18" charset="0"/>
                <a:cs typeface="Times New Roman" panose="02020603050405020304" pitchFamily="18" charset="0"/>
              </a:rPr>
              <a:t>продукции, товаров. </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Величина издержек определяется объёмом затраченных ресурсов в натуральном выражении и уровнем сформировавшихся рыночных цен на них. Такой способ оценки издержек называется бухгалтерским.</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552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cstate="print"/>
          <a:stretch>
            <a:fillRect/>
          </a:stretch>
        </p:blipFill>
        <p:spPr>
          <a:xfrm>
            <a:off x="682171" y="754743"/>
            <a:ext cx="10769600" cy="6103257"/>
          </a:xfrm>
          <a:prstGeom prst="rect">
            <a:avLst/>
          </a:prstGeom>
        </p:spPr>
      </p:pic>
    </p:spTree>
    <p:extLst>
      <p:ext uri="{BB962C8B-B14F-4D97-AF65-F5344CB8AC3E}">
        <p14:creationId xmlns:p14="http://schemas.microsoft.com/office/powerpoint/2010/main" val="442324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x-none" sz="3200" b="1" dirty="0">
                <a:latin typeface="Times New Roman" panose="02020603050405020304" pitchFamily="18" charset="0"/>
                <a:cs typeface="Times New Roman" panose="02020603050405020304" pitchFamily="18" charset="0"/>
              </a:rPr>
              <a:t>Из представленных в таблице видов затрат, наибольшее значение имеют следующие классификационные признаки: </a:t>
            </a:r>
            <a:br>
              <a:rPr lang="ru-RU"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a:buNone/>
            </a:pPr>
            <a:r>
              <a:rPr lang="x-none"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a:p>
            <a:r>
              <a:rPr lang="x-none" sz="3600" dirty="0">
                <a:latin typeface="Times New Roman" panose="02020603050405020304" pitchFamily="18" charset="0"/>
                <a:cs typeface="Times New Roman" panose="02020603050405020304" pitchFamily="18" charset="0"/>
              </a:rPr>
              <a:t>по месту возникновения</a:t>
            </a:r>
            <a:r>
              <a:rPr lang="ru-RU" sz="3600" dirty="0">
                <a:latin typeface="Times New Roman" panose="02020603050405020304" pitchFamily="18" charset="0"/>
                <a:cs typeface="Times New Roman" panose="02020603050405020304" pitchFamily="18" charset="0"/>
              </a:rPr>
              <a:t>  ( прямые  … косвенные</a:t>
            </a:r>
            <a:r>
              <a:rPr lang="en-US" sz="3600" dirty="0">
                <a:latin typeface="Times New Roman" panose="02020603050405020304" pitchFamily="18" charset="0"/>
                <a:cs typeface="Times New Roman" panose="02020603050405020304" pitchFamily="18" charset="0"/>
              </a:rPr>
              <a:t>)</a:t>
            </a:r>
            <a:endParaRPr lang="ru-RU" sz="3600" dirty="0">
              <a:latin typeface="Times New Roman" panose="02020603050405020304" pitchFamily="18" charset="0"/>
              <a:cs typeface="Times New Roman" panose="02020603050405020304" pitchFamily="18" charset="0"/>
            </a:endParaRPr>
          </a:p>
          <a:p>
            <a:r>
              <a:rPr lang="x-none" sz="3600" dirty="0">
                <a:latin typeface="Times New Roman" panose="02020603050405020304" pitchFamily="18" charset="0"/>
                <a:cs typeface="Times New Roman" panose="02020603050405020304" pitchFamily="18" charset="0"/>
              </a:rPr>
              <a:t>зависимости от изменения объема производства (продаж)</a:t>
            </a:r>
            <a:r>
              <a:rPr lang="ru-RU" sz="3600" dirty="0">
                <a:latin typeface="Times New Roman" panose="02020603050405020304" pitchFamily="18" charset="0"/>
                <a:cs typeface="Times New Roman" panose="02020603050405020304" pitchFamily="18" charset="0"/>
              </a:rPr>
              <a:t> ( постоянные   … переменные)</a:t>
            </a:r>
          </a:p>
          <a:p>
            <a:r>
              <a:rPr lang="x-none" sz="3600" dirty="0">
                <a:latin typeface="Times New Roman" panose="02020603050405020304" pitchFamily="18" charset="0"/>
                <a:cs typeface="Times New Roman" panose="02020603050405020304" pitchFamily="18" charset="0"/>
              </a:rPr>
              <a:t>по периодичности возникновения</a:t>
            </a:r>
            <a:r>
              <a:rPr lang="ru-RU" sz="3600" dirty="0">
                <a:latin typeface="Times New Roman" panose="02020603050405020304" pitchFamily="18" charset="0"/>
                <a:cs typeface="Times New Roman" panose="02020603050405020304" pitchFamily="18" charset="0"/>
              </a:rPr>
              <a:t>  (текущие …единовременные)</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971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u="sng" dirty="0">
                <a:latin typeface="Times New Roman" panose="02020603050405020304" pitchFamily="18" charset="0"/>
                <a:cs typeface="Times New Roman" panose="02020603050405020304" pitchFamily="18" charset="0"/>
              </a:rPr>
              <a:t>По месту возникновения</a:t>
            </a:r>
            <a:r>
              <a:rPr lang="ru-RU" u="sng"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затраты делятся на:</a:t>
            </a:r>
            <a:endParaRPr lang="ru-RU" dirty="0"/>
          </a:p>
        </p:txBody>
      </p:sp>
      <p:graphicFrame>
        <p:nvGraphicFramePr>
          <p:cNvPr id="4" name="Содержимое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929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38203"/>
            <a:ext cx="10515600" cy="5838760"/>
          </a:xfrm>
        </p:spPr>
        <p:txBody>
          <a:bodyPr>
            <a:normAutofit fontScale="92500" lnSpcReduction="20000"/>
          </a:bodyPr>
          <a:lstStyle/>
          <a:p>
            <a:r>
              <a:rPr lang="ru-RU" b="1" dirty="0">
                <a:latin typeface="Times New Roman" panose="02020603050405020304" pitchFamily="18" charset="0"/>
                <a:cs typeface="Times New Roman" panose="02020603050405020304" pitchFamily="18" charset="0"/>
              </a:rPr>
              <a:t>По методу отнесения на себестоимость данного изделия затраты подразделяются на прямые и косвенные. </a:t>
            </a:r>
          </a:p>
          <a:p>
            <a:pPr algn="just"/>
            <a:r>
              <a:rPr lang="ru-RU" b="1" dirty="0">
                <a:latin typeface="Times New Roman" panose="02020603050405020304" pitchFamily="18" charset="0"/>
                <a:cs typeface="Times New Roman" panose="02020603050405020304" pitchFamily="18" charset="0"/>
              </a:rPr>
              <a:t>К прямым относятся те из них, которые непосредственно относятся на себестоимость данной продукции</a:t>
            </a:r>
            <a:r>
              <a:rPr lang="ru-RU" dirty="0">
                <a:latin typeface="Times New Roman" panose="02020603050405020304" pitchFamily="18" charset="0"/>
                <a:cs typeface="Times New Roman" panose="02020603050405020304" pitchFamily="18" charset="0"/>
              </a:rPr>
              <a:t>: затраты на материалы, покупные полуфабрикаты, топливо и электроэнергию на технологические цели, основная и дополнительная заработная плата производственных рабочих, отчисления на социальное страхование с заработной платы производственных рабочих и некоторые другие расходы, связанные со спецификой данного производства. </a:t>
            </a:r>
          </a:p>
          <a:p>
            <a:pPr algn="just"/>
            <a:r>
              <a:rPr lang="ru-RU" b="1" dirty="0">
                <a:latin typeface="Times New Roman" panose="02020603050405020304" pitchFamily="18" charset="0"/>
                <a:cs typeface="Times New Roman" panose="02020603050405020304" pitchFamily="18" charset="0"/>
              </a:rPr>
              <a:t>Косвенные затраты носят общий характер </a:t>
            </a:r>
            <a:r>
              <a:rPr lang="ru-RU" dirty="0">
                <a:latin typeface="Times New Roman" panose="02020603050405020304" pitchFamily="18" charset="0"/>
                <a:cs typeface="Times New Roman" panose="02020603050405020304" pitchFamily="18" charset="0"/>
              </a:rPr>
              <a:t>и связаны с производством </a:t>
            </a:r>
            <a:r>
              <a:rPr lang="ru-RU" b="1" dirty="0">
                <a:latin typeface="Times New Roman" panose="02020603050405020304" pitchFamily="18" charset="0"/>
                <a:cs typeface="Times New Roman" panose="02020603050405020304" pitchFamily="18" charset="0"/>
              </a:rPr>
              <a:t>ряда изделий </a:t>
            </a:r>
            <a:r>
              <a:rPr lang="ru-RU" dirty="0">
                <a:latin typeface="Times New Roman" panose="02020603050405020304" pitchFamily="18" charset="0"/>
                <a:cs typeface="Times New Roman" panose="02020603050405020304" pitchFamily="18" charset="0"/>
              </a:rPr>
              <a:t>или </a:t>
            </a:r>
            <a:r>
              <a:rPr lang="ru-RU" b="1" dirty="0">
                <a:latin typeface="Times New Roman" panose="02020603050405020304" pitchFamily="18" charset="0"/>
                <a:cs typeface="Times New Roman" panose="02020603050405020304" pitchFamily="18" charset="0"/>
              </a:rPr>
              <a:t>даже всей выпускаемой </a:t>
            </a:r>
            <a:r>
              <a:rPr lang="ru-RU" dirty="0">
                <a:latin typeface="Times New Roman" panose="02020603050405020304" pitchFamily="18" charset="0"/>
                <a:cs typeface="Times New Roman" panose="02020603050405020304" pitchFamily="18" charset="0"/>
              </a:rPr>
              <a:t>предприятием (цехом) продукции. К ним относятся затраты на содержание и эксплуатацию оборудования, цеховые, общезаводские, внепроизводственные расходы. </a:t>
            </a:r>
            <a:r>
              <a:rPr lang="ru-RU" b="1" dirty="0">
                <a:latin typeface="Times New Roman" panose="02020603050405020304" pitchFamily="18" charset="0"/>
                <a:cs typeface="Times New Roman" panose="02020603050405020304" pitchFamily="18" charset="0"/>
              </a:rPr>
              <a:t>Косвенные затраты распределяются между различными видами продукции на основе специальных </a:t>
            </a:r>
            <a:r>
              <a:rPr lang="ru-RU" dirty="0">
                <a:latin typeface="Times New Roman" panose="02020603050405020304" pitchFamily="18" charset="0"/>
                <a:cs typeface="Times New Roman" panose="02020603050405020304" pitchFamily="18" charset="0"/>
              </a:rPr>
              <a:t>расчетов. </a:t>
            </a:r>
          </a:p>
          <a:p>
            <a:pPr algn="just"/>
            <a:r>
              <a:rPr lang="ru-RU" dirty="0">
                <a:latin typeface="Times New Roman" panose="02020603050405020304" pitchFamily="18" charset="0"/>
                <a:cs typeface="Times New Roman" panose="02020603050405020304" pitchFamily="18" charset="0"/>
              </a:rPr>
              <a:t>Сумма прямых затрат, расходов на содержание и эксплуатацию оборудования и цеховых расходов образует цеховую себестоимость продукции. </a:t>
            </a:r>
          </a:p>
        </p:txBody>
      </p:sp>
    </p:spTree>
    <p:extLst>
      <p:ext uri="{BB962C8B-B14F-4D97-AF65-F5344CB8AC3E}">
        <p14:creationId xmlns:p14="http://schemas.microsoft.com/office/powerpoint/2010/main" val="1667939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65760" y="399010"/>
            <a:ext cx="10988040" cy="6458989"/>
          </a:xfrm>
        </p:spPr>
        <p:txBody>
          <a:bodyPr>
            <a:normAutofit lnSpcReduction="10000"/>
          </a:bodyPr>
          <a:lstStyle/>
          <a:p>
            <a:pPr marL="0" indent="0">
              <a:buNone/>
            </a:pPr>
            <a:r>
              <a:rPr lang="ru-RU" sz="4300" b="1" u="sng" dirty="0">
                <a:latin typeface="Times New Roman" panose="02020603050405020304" pitchFamily="18" charset="0"/>
                <a:cs typeface="Times New Roman" panose="02020603050405020304" pitchFamily="18" charset="0"/>
              </a:rPr>
              <a:t>Прямые</a:t>
            </a:r>
            <a:r>
              <a:rPr lang="ru-RU" sz="4300" b="1" dirty="0">
                <a:latin typeface="Times New Roman" panose="02020603050405020304" pitchFamily="18" charset="0"/>
                <a:cs typeface="Times New Roman" panose="02020603050405020304" pitchFamily="18" charset="0"/>
              </a:rPr>
              <a:t> – это затраты, связанные с производством </a:t>
            </a:r>
            <a:r>
              <a:rPr lang="ru-RU" sz="4300" dirty="0">
                <a:latin typeface="Times New Roman" panose="02020603050405020304" pitchFamily="18" charset="0"/>
                <a:cs typeface="Times New Roman" panose="02020603050405020304" pitchFamily="18" charset="0"/>
              </a:rPr>
              <a:t>отдельных видов продукции (подразделений), на себестоимость которых они могут быть непосредственно отнесены. </a:t>
            </a:r>
          </a:p>
          <a:p>
            <a:pPr marL="0" indent="0">
              <a:buNone/>
            </a:pPr>
            <a:endParaRPr lang="ru-RU" u="sng" dirty="0">
              <a:latin typeface="Times New Roman" panose="02020603050405020304" pitchFamily="18" charset="0"/>
              <a:cs typeface="Times New Roman" panose="02020603050405020304" pitchFamily="18" charset="0"/>
            </a:endParaRPr>
          </a:p>
          <a:p>
            <a:pPr marL="0" indent="0">
              <a:buNone/>
            </a:pPr>
            <a:r>
              <a:rPr lang="ru-RU" sz="4000" u="sng" dirty="0">
                <a:latin typeface="Times New Roman" panose="02020603050405020304" pitchFamily="18" charset="0"/>
                <a:cs typeface="Times New Roman" panose="02020603050405020304" pitchFamily="18" charset="0"/>
              </a:rPr>
              <a:t>Основные статьи прямых затрат:</a:t>
            </a:r>
            <a:endParaRPr lang="en-US" sz="4000" dirty="0">
              <a:latin typeface="Times New Roman" panose="02020603050405020304" pitchFamily="18" charset="0"/>
              <a:cs typeface="Times New Roman" panose="02020603050405020304" pitchFamily="18" charset="0"/>
            </a:endParaRPr>
          </a:p>
          <a:p>
            <a:r>
              <a:rPr lang="ru-RU" sz="4000" dirty="0">
                <a:latin typeface="Times New Roman" panose="02020603050405020304" pitchFamily="18" charset="0"/>
                <a:cs typeface="Times New Roman" panose="02020603050405020304" pitchFamily="18" charset="0"/>
              </a:rPr>
              <a:t>- сырье и основные материалы,</a:t>
            </a:r>
            <a:endParaRPr lang="en-US" sz="4000" dirty="0">
              <a:latin typeface="Times New Roman" panose="02020603050405020304" pitchFamily="18" charset="0"/>
              <a:cs typeface="Times New Roman" panose="02020603050405020304" pitchFamily="18" charset="0"/>
            </a:endParaRPr>
          </a:p>
          <a:p>
            <a:r>
              <a:rPr lang="ru-RU" sz="4000" dirty="0">
                <a:latin typeface="Times New Roman" panose="02020603050405020304" pitchFamily="18" charset="0"/>
                <a:cs typeface="Times New Roman" panose="02020603050405020304" pitchFamily="18" charset="0"/>
              </a:rPr>
              <a:t>- покупные изделия и полуфабрикаты,</a:t>
            </a:r>
            <a:endParaRPr lang="en-US" sz="4000" dirty="0">
              <a:latin typeface="Times New Roman" panose="02020603050405020304" pitchFamily="18" charset="0"/>
              <a:cs typeface="Times New Roman" panose="02020603050405020304" pitchFamily="18" charset="0"/>
            </a:endParaRPr>
          </a:p>
          <a:p>
            <a:r>
              <a:rPr lang="ru-RU" sz="4000" dirty="0">
                <a:latin typeface="Times New Roman" panose="02020603050405020304" pitchFamily="18" charset="0"/>
                <a:cs typeface="Times New Roman" panose="02020603050405020304" pitchFamily="18" charset="0"/>
              </a:rPr>
              <a:t>- основная заработная плата производственных рабочих,</a:t>
            </a:r>
            <a:endParaRPr lang="en-US" sz="4000" dirty="0">
              <a:latin typeface="Times New Roman" panose="02020603050405020304" pitchFamily="18" charset="0"/>
              <a:cs typeface="Times New Roman" panose="02020603050405020304" pitchFamily="18" charset="0"/>
            </a:endParaRPr>
          </a:p>
          <a:p>
            <a:r>
              <a:rPr lang="ru-RU" sz="4000" dirty="0">
                <a:latin typeface="Times New Roman" panose="02020603050405020304" pitchFamily="18" charset="0"/>
                <a:cs typeface="Times New Roman" panose="02020603050405020304" pitchFamily="18" charset="0"/>
              </a:rPr>
              <a:t>- топливо и энергия на технологические нужды</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38200" y="448888"/>
            <a:ext cx="10515600" cy="5728076"/>
          </a:xfrm>
        </p:spPr>
        <p:txBody>
          <a:bodyPr>
            <a:normAutofit lnSpcReduction="10000"/>
          </a:bodyPr>
          <a:lstStyle/>
          <a:p>
            <a:pPr marL="0" indent="0">
              <a:buNone/>
            </a:pPr>
            <a:r>
              <a:rPr lang="ru-RU" sz="3600" b="1" u="sng" dirty="0">
                <a:latin typeface="Times New Roman" panose="02020603050405020304" pitchFamily="18" charset="0"/>
                <a:cs typeface="Times New Roman" panose="02020603050405020304" pitchFamily="18" charset="0"/>
              </a:rPr>
              <a:t>Косвенные</a:t>
            </a:r>
            <a:r>
              <a:rPr lang="ru-RU" sz="3600" b="1"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 это затраты</a:t>
            </a:r>
            <a:r>
              <a:rPr lang="ru-RU" sz="3200" dirty="0">
                <a:latin typeface="Times New Roman" panose="02020603050405020304" pitchFamily="18" charset="0"/>
                <a:cs typeface="Times New Roman" panose="02020603050405020304" pitchFamily="18" charset="0"/>
              </a:rPr>
              <a:t>, связанные с производством нескольких видов продукции (подразделений). Эти затраты относятся на каждый вид продукции (подразделения) согласно принятой базе, они известны за период (месяц, квартал, год)  и требуют специальных методов расчета.              </a:t>
            </a:r>
            <a:endParaRPr lang="en-US" sz="3200" dirty="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    </a:t>
            </a:r>
            <a:r>
              <a:rPr lang="ru-RU" sz="3200" u="sng" dirty="0">
                <a:latin typeface="Times New Roman" panose="02020603050405020304" pitchFamily="18" charset="0"/>
                <a:cs typeface="Times New Roman" panose="02020603050405020304" pitchFamily="18" charset="0"/>
              </a:rPr>
              <a:t>Основные статьи косвенных затрат:</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расходы на подготовку и освоение производства</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общепроизводственные расходы,</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общехозяйственные расходы,</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часть  коммерческих расходов, </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накладные расходы в сфере торговли и услуг.</a:t>
            </a:r>
            <a:endParaRPr lang="en-US" sz="3200" dirty="0">
              <a:latin typeface="Times New Roman" panose="02020603050405020304" pitchFamily="18" charset="0"/>
              <a:cs typeface="Times New Roman" panose="02020603050405020304" pitchFamily="18" charset="0"/>
            </a:endParaRPr>
          </a:p>
          <a:p>
            <a:endParaRPr lang="ru-R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78971"/>
            <a:ext cx="10515600" cy="5697992"/>
          </a:xfrm>
        </p:spPr>
        <p:txBody>
          <a:bodyPr>
            <a:normAutofit/>
          </a:bodyPr>
          <a:lstStyle/>
          <a:p>
            <a:r>
              <a:rPr lang="x-none" sz="3600" b="1" u="sng" dirty="0">
                <a:latin typeface="Times New Roman" pitchFamily="18" charset="0"/>
                <a:cs typeface="Times New Roman" pitchFamily="18" charset="0"/>
              </a:rPr>
              <a:t>Классификация затрат в  зависимости от изменения объема производства (продаж):</a:t>
            </a:r>
            <a:endParaRPr lang="en-US" sz="3600" dirty="0">
              <a:latin typeface="Times New Roman" pitchFamily="18" charset="0"/>
              <a:cs typeface="Times New Roman" pitchFamily="18" charset="0"/>
            </a:endParaRPr>
          </a:p>
        </p:txBody>
      </p:sp>
      <p:graphicFrame>
        <p:nvGraphicFramePr>
          <p:cNvPr id="4" name="Схема 3"/>
          <p:cNvGraphicFramePr/>
          <p:nvPr>
            <p:extLst>
              <p:ext uri="{D42A27DB-BD31-4B8C-83A1-F6EECF244321}">
                <p14:modId xmlns:p14="http://schemas.microsoft.com/office/powerpoint/2010/main" val="3356782335"/>
              </p:ext>
            </p:extLst>
          </p:nvPr>
        </p:nvGraphicFramePr>
        <p:xfrm>
          <a:off x="725714" y="2344189"/>
          <a:ext cx="10740572" cy="4274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285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63789"/>
          </a:xfrm>
        </p:spPr>
        <p:txBody>
          <a:bodyPr>
            <a:normAutofit fontScale="90000"/>
          </a:bodyPr>
          <a:lstStyle/>
          <a:p>
            <a:r>
              <a:rPr lang="x-none" b="1" dirty="0">
                <a:latin typeface="Times New Roman" pitchFamily="18" charset="0"/>
                <a:cs typeface="Times New Roman" pitchFamily="18" charset="0"/>
              </a:rPr>
              <a:t>Постоянные затраты </a:t>
            </a:r>
            <a:r>
              <a:rPr lang="x-none" b="1">
                <a:latin typeface="Times New Roman" pitchFamily="18" charset="0"/>
                <a:cs typeface="Times New Roman" pitchFamily="18" charset="0"/>
              </a:rPr>
              <a:t>(</a:t>
            </a:r>
            <a:r>
              <a:rPr lang="en-US" b="1" dirty="0">
                <a:latin typeface="Times New Roman" pitchFamily="18" charset="0"/>
                <a:cs typeface="Times New Roman" pitchFamily="18" charset="0"/>
              </a:rPr>
              <a:t>FC</a:t>
            </a:r>
            <a:r>
              <a:rPr lang="ru-RU" b="1" dirty="0">
                <a:latin typeface="Times New Roman" pitchFamily="18" charset="0"/>
                <a:cs typeface="Times New Roman" pitchFamily="18" charset="0"/>
              </a:rPr>
              <a:t> - - </a:t>
            </a:r>
            <a:r>
              <a:rPr lang="en-US" b="1" u="sng" dirty="0">
                <a:latin typeface="Times New Roman" panose="02020603050405020304" pitchFamily="18" charset="0"/>
                <a:cs typeface="Times New Roman" panose="02020603050405020304" pitchFamily="18" charset="0"/>
              </a:rPr>
              <a:t>fixed cost</a:t>
            </a:r>
            <a:r>
              <a:rPr lang="x-none" b="1">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Объект 2"/>
          <p:cNvSpPr>
            <a:spLocks noGrp="1"/>
          </p:cNvSpPr>
          <p:nvPr>
            <p:ph idx="1"/>
          </p:nvPr>
        </p:nvSpPr>
        <p:spPr>
          <a:xfrm>
            <a:off x="382385" y="1146629"/>
            <a:ext cx="10971415" cy="5030334"/>
          </a:xfrm>
        </p:spPr>
        <p:txBody>
          <a:bodyPr>
            <a:noAutofit/>
          </a:bodyPr>
          <a:lstStyle/>
          <a:p>
            <a:r>
              <a:rPr lang="x-none" sz="3600" b="1" dirty="0">
                <a:latin typeface="Times New Roman" pitchFamily="18" charset="0"/>
                <a:cs typeface="Times New Roman" pitchFamily="18" charset="0"/>
              </a:rPr>
              <a:t>Постоянные затраты </a:t>
            </a:r>
            <a:r>
              <a:rPr lang="x-none" sz="3600" b="1">
                <a:latin typeface="Times New Roman" pitchFamily="18" charset="0"/>
                <a:cs typeface="Times New Roman" pitchFamily="18" charset="0"/>
              </a:rPr>
              <a:t>(</a:t>
            </a:r>
            <a:r>
              <a:rPr lang="en-US" sz="3600" b="1" dirty="0">
                <a:latin typeface="Times New Roman" pitchFamily="18" charset="0"/>
                <a:cs typeface="Times New Roman" pitchFamily="18" charset="0"/>
              </a:rPr>
              <a:t>FC</a:t>
            </a:r>
            <a:r>
              <a:rPr lang="x-none" sz="3600" b="1">
                <a:latin typeface="Times New Roman" pitchFamily="18" charset="0"/>
                <a:cs typeface="Times New Roman" pitchFamily="18" charset="0"/>
              </a:rPr>
              <a:t>)</a:t>
            </a:r>
            <a:r>
              <a:rPr lang="x-none" sz="3600">
                <a:latin typeface="Times New Roman" pitchFamily="18" charset="0"/>
                <a:cs typeface="Times New Roman" pitchFamily="18" charset="0"/>
              </a:rPr>
              <a:t> </a:t>
            </a:r>
            <a:r>
              <a:rPr lang="x-none" sz="3600" dirty="0">
                <a:latin typeface="Times New Roman" pitchFamily="18" charset="0"/>
                <a:cs typeface="Times New Roman" pitchFamily="18" charset="0"/>
              </a:rPr>
              <a:t>– </a:t>
            </a:r>
            <a:r>
              <a:rPr lang="x-none" sz="3600" b="1" dirty="0">
                <a:latin typeface="Times New Roman" pitchFamily="18" charset="0"/>
                <a:cs typeface="Times New Roman" pitchFamily="18" charset="0"/>
              </a:rPr>
              <a:t>не изменяются при изменении объема</a:t>
            </a:r>
            <a:r>
              <a:rPr lang="ru-RU" sz="3600" b="1" dirty="0">
                <a:latin typeface="Times New Roman" pitchFamily="18" charset="0"/>
                <a:cs typeface="Times New Roman" pitchFamily="18" charset="0"/>
              </a:rPr>
              <a:t>  </a:t>
            </a:r>
            <a:r>
              <a:rPr lang="x-none" sz="3600" b="1" dirty="0">
                <a:latin typeface="Times New Roman" pitchFamily="18" charset="0"/>
                <a:cs typeface="Times New Roman" pitchFamily="18" charset="0"/>
              </a:rPr>
              <a:t>производства</a:t>
            </a:r>
            <a:r>
              <a:rPr lang="x-none" sz="3600" dirty="0">
                <a:latin typeface="Times New Roman" pitchFamily="18" charset="0"/>
                <a:cs typeface="Times New Roman" pitchFamily="18" charset="0"/>
              </a:rPr>
              <a:t> в пределах установленной мощности (например: аренда, освещение непроизводственных помещений, ЗП окладная, амортизация и пр.).</a:t>
            </a:r>
            <a:endParaRPr lang="en-US" sz="3600" dirty="0">
              <a:latin typeface="Times New Roman" pitchFamily="18" charset="0"/>
              <a:cs typeface="Times New Roman" pitchFamily="18" charset="0"/>
            </a:endParaRPr>
          </a:p>
          <a:p>
            <a:r>
              <a:rPr lang="x-none" sz="3600" dirty="0">
                <a:latin typeface="Times New Roman" pitchFamily="18" charset="0"/>
                <a:cs typeface="Times New Roman" pitchFamily="18" charset="0"/>
              </a:rPr>
              <a:t>Это часть затрат, носящих постоянный характер, предприятие вынуждено нести независимо от того, производит оно продукцию или нет (управленческие расходы), выпускает оно 5 единиц продукции или 500 (общепроизводственные или  накладные расходы).</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025130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20246"/>
          </a:xfrm>
        </p:spPr>
        <p:txBody>
          <a:bodyPr>
            <a:normAutofit fontScale="90000"/>
          </a:bodyPr>
          <a:lstStyle/>
          <a:p>
            <a:r>
              <a:rPr lang="x-none" b="1" dirty="0">
                <a:latin typeface="Times New Roman" pitchFamily="18" charset="0"/>
                <a:cs typeface="Times New Roman" pitchFamily="18" charset="0"/>
              </a:rPr>
              <a:t>Переменные затраты </a:t>
            </a:r>
            <a:r>
              <a:rPr lang="x-none" b="1">
                <a:latin typeface="Times New Roman" pitchFamily="18" charset="0"/>
                <a:cs typeface="Times New Roman" pitchFamily="18" charset="0"/>
              </a:rPr>
              <a:t>(</a:t>
            </a:r>
            <a:r>
              <a:rPr lang="en-US" b="1" dirty="0">
                <a:latin typeface="Times New Roman" pitchFamily="18" charset="0"/>
                <a:cs typeface="Times New Roman" pitchFamily="18" charset="0"/>
              </a:rPr>
              <a:t>VC</a:t>
            </a:r>
            <a:r>
              <a:rPr lang="ru-RU" b="1" dirty="0">
                <a:latin typeface="Times New Roman" pitchFamily="18" charset="0"/>
                <a:cs typeface="Times New Roman" pitchFamily="18" charset="0"/>
              </a:rPr>
              <a:t> -</a:t>
            </a:r>
            <a:r>
              <a:rPr lang="en-US" b="1" u="sng" dirty="0">
                <a:latin typeface="Times New Roman" panose="02020603050405020304" pitchFamily="18" charset="0"/>
                <a:cs typeface="Times New Roman" panose="02020603050405020304" pitchFamily="18" charset="0"/>
              </a:rPr>
              <a:t> variable cost</a:t>
            </a:r>
            <a:r>
              <a:rPr lang="x-none" b="1">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Объект 2"/>
          <p:cNvSpPr>
            <a:spLocks noGrp="1"/>
          </p:cNvSpPr>
          <p:nvPr>
            <p:ph idx="1"/>
          </p:nvPr>
        </p:nvSpPr>
        <p:spPr>
          <a:xfrm>
            <a:off x="838200" y="997527"/>
            <a:ext cx="10515600" cy="5619404"/>
          </a:xfrm>
        </p:spPr>
        <p:txBody>
          <a:bodyPr>
            <a:normAutofit fontScale="92500" lnSpcReduction="10000"/>
          </a:bodyPr>
          <a:lstStyle/>
          <a:p>
            <a:r>
              <a:rPr lang="x-none" sz="3200" b="1" dirty="0">
                <a:latin typeface="Times New Roman" pitchFamily="18" charset="0"/>
                <a:cs typeface="Times New Roman" pitchFamily="18" charset="0"/>
              </a:rPr>
              <a:t>Переменные затраты (</a:t>
            </a:r>
            <a:r>
              <a:rPr lang="en-US" sz="3200" b="1" dirty="0">
                <a:latin typeface="Times New Roman" pitchFamily="18" charset="0"/>
                <a:cs typeface="Times New Roman" pitchFamily="18" charset="0"/>
              </a:rPr>
              <a:t>VC</a:t>
            </a:r>
            <a:r>
              <a:rPr lang="x-none" sz="3200" b="1" dirty="0">
                <a:latin typeface="Times New Roman" pitchFamily="18" charset="0"/>
                <a:cs typeface="Times New Roman" pitchFamily="18" charset="0"/>
              </a:rPr>
              <a:t>)</a:t>
            </a:r>
            <a:r>
              <a:rPr lang="x-none" sz="3200" dirty="0">
                <a:latin typeface="Times New Roman" pitchFamily="18" charset="0"/>
                <a:cs typeface="Times New Roman" pitchFamily="18" charset="0"/>
              </a:rPr>
              <a:t> – </a:t>
            </a:r>
            <a:r>
              <a:rPr lang="x-none" sz="3200" b="1" dirty="0">
                <a:latin typeface="Times New Roman" pitchFamily="18" charset="0"/>
                <a:cs typeface="Times New Roman" pitchFamily="18" charset="0"/>
              </a:rPr>
              <a:t>изменяются при изменении объема производства (материалы, сырье</a:t>
            </a:r>
            <a:r>
              <a:rPr lang="x-none" sz="3200" dirty="0">
                <a:latin typeface="Times New Roman" pitchFamily="18" charset="0"/>
                <a:cs typeface="Times New Roman" pitchFamily="18" charset="0"/>
              </a:rPr>
              <a:t>, комплектующие, сдельная зарплата, топливо и энергия на технологические нужды, полуфабрикаты).</a:t>
            </a:r>
            <a:endParaRPr lang="en-US" sz="3200" dirty="0">
              <a:latin typeface="Times New Roman" pitchFamily="18" charset="0"/>
              <a:cs typeface="Times New Roman" pitchFamily="18" charset="0"/>
            </a:endParaRPr>
          </a:p>
          <a:p>
            <a:r>
              <a:rPr lang="x-none" sz="3200" dirty="0">
                <a:effectLst/>
                <a:latin typeface="Times New Roman" pitchFamily="18" charset="0"/>
                <a:cs typeface="Times New Roman" pitchFamily="18" charset="0"/>
              </a:rPr>
              <a:t>Деление затрат на постоянные и переменные несколько условно.</a:t>
            </a:r>
            <a:endParaRPr lang="en-US" sz="3200" dirty="0">
              <a:effectLst/>
              <a:latin typeface="Times New Roman" pitchFamily="18" charset="0"/>
              <a:cs typeface="Times New Roman" pitchFamily="18" charset="0"/>
            </a:endParaRPr>
          </a:p>
          <a:p>
            <a:r>
              <a:rPr lang="x-none" sz="3200" dirty="0">
                <a:latin typeface="Times New Roman" pitchFamily="18" charset="0"/>
                <a:cs typeface="Times New Roman" pitchFamily="18" charset="0"/>
              </a:rPr>
              <a:t>Многие издержки могут быть условно-постоянными / (условно-переменными)</a:t>
            </a:r>
            <a:endParaRPr lang="en-US" sz="3200" dirty="0">
              <a:latin typeface="Times New Roman" pitchFamily="18" charset="0"/>
              <a:cs typeface="Times New Roman" pitchFamily="18" charset="0"/>
            </a:endParaRPr>
          </a:p>
          <a:p>
            <a:pPr lvl="0"/>
            <a:r>
              <a:rPr lang="x-none" sz="3200" dirty="0">
                <a:latin typeface="Times New Roman" pitchFamily="18" charset="0"/>
                <a:cs typeface="Times New Roman" pitchFamily="18" charset="0"/>
              </a:rPr>
              <a:t>расходы на содержание и эксплуатацию оборудования могут включать в себя расходы на плановый ремонт, производимый вне зависимости от объемов производства,</a:t>
            </a:r>
            <a:endParaRPr lang="en-US" sz="3200" dirty="0">
              <a:latin typeface="Times New Roman" pitchFamily="18" charset="0"/>
              <a:cs typeface="Times New Roman" pitchFamily="18" charset="0"/>
            </a:endParaRPr>
          </a:p>
          <a:p>
            <a:pPr lvl="0"/>
            <a:r>
              <a:rPr lang="x-none" sz="3200" dirty="0">
                <a:latin typeface="Times New Roman" pitchFamily="18" charset="0"/>
                <a:cs typeface="Times New Roman" pitchFamily="18" charset="0"/>
              </a:rPr>
              <a:t>заработная плата некоторых категорий рабочих, которая может включать гарантированный минимум.</a:t>
            </a:r>
            <a:endParaRPr lang="en-US" sz="3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1938905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582526"/>
          </a:xfrm>
        </p:spPr>
        <p:txBody>
          <a:bodyPr>
            <a:normAutofit fontScale="90000"/>
          </a:bodyPr>
          <a:lstStyle/>
          <a:p>
            <a:r>
              <a:rPr lang="ru-RU" b="1" dirty="0">
                <a:latin typeface="Times New Roman" panose="02020603050405020304" pitchFamily="18" charset="0"/>
                <a:cs typeface="Times New Roman" panose="02020603050405020304" pitchFamily="18" charset="0"/>
              </a:rPr>
              <a:t>Издержки фирмы в краткосрочном периоде</a:t>
            </a:r>
            <a:br>
              <a:rPr lang="en-US" b="1" dirty="0"/>
            </a:br>
            <a:endParaRPr lang="en-US" dirty="0"/>
          </a:p>
        </p:txBody>
      </p:sp>
      <p:sp>
        <p:nvSpPr>
          <p:cNvPr id="3" name="Объект 2"/>
          <p:cNvSpPr>
            <a:spLocks noGrp="1"/>
          </p:cNvSpPr>
          <p:nvPr>
            <p:ph idx="1"/>
          </p:nvPr>
        </p:nvSpPr>
        <p:spPr>
          <a:xfrm>
            <a:off x="838200" y="798022"/>
            <a:ext cx="10515600" cy="5486401"/>
          </a:xfrm>
        </p:spPr>
        <p:txBody>
          <a:bodyPr>
            <a:noAutofit/>
          </a:bodyPr>
          <a:lstStyle/>
          <a:p>
            <a:pPr algn="just"/>
            <a:r>
              <a:rPr lang="ru-RU" sz="2400" b="1" u="sng" dirty="0">
                <a:latin typeface="Times New Roman" panose="02020603050405020304" pitchFamily="18" charset="0"/>
                <a:cs typeface="Times New Roman" panose="02020603050405020304" pitchFamily="18" charset="0"/>
              </a:rPr>
              <a:t>Издержки</a:t>
            </a:r>
            <a:r>
              <a:rPr lang="ru-RU" sz="2400" u="sng"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постоянные (</a:t>
            </a:r>
            <a:r>
              <a:rPr lang="en-US" sz="2400" b="1" u="sng" dirty="0">
                <a:latin typeface="Times New Roman" panose="02020603050405020304" pitchFamily="18" charset="0"/>
                <a:cs typeface="Times New Roman" panose="02020603050405020304" pitchFamily="18" charset="0"/>
              </a:rPr>
              <a:t>FC </a:t>
            </a:r>
            <a:r>
              <a:rPr lang="ru-RU" sz="24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fixed cost</a:t>
            </a:r>
            <a:r>
              <a:rPr lang="ru-RU" sz="2400" b="1" u="sng"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это расходы фирмы, которые не имеют непосредственной зависимости от объёма производимой продукции. </a:t>
            </a:r>
            <a:r>
              <a:rPr lang="ru-RU" sz="2400" dirty="0">
                <a:latin typeface="Times New Roman" panose="02020603050405020304" pitchFamily="18" charset="0"/>
                <a:cs typeface="Times New Roman" panose="02020603050405020304" pitchFamily="18" charset="0"/>
              </a:rPr>
              <a:t>К ним относятся: оплата процентов по банковским кредитам, амортизационные отчисления, заработная плата управленческого персонала, арендная плата, страховые выплаты и т.д. Графически постоянные издержки отображаются в виде горизонтальной линии (рис. 8.2.1).</a:t>
            </a:r>
            <a:endParaRPr lang="en-US" sz="2400" dirty="0">
              <a:latin typeface="Times New Roman" panose="02020603050405020304" pitchFamily="18" charset="0"/>
              <a:cs typeface="Times New Roman" panose="02020603050405020304" pitchFamily="18" charset="0"/>
            </a:endParaRPr>
          </a:p>
          <a:p>
            <a:pPr algn="just"/>
            <a:r>
              <a:rPr lang="ru-RU" sz="2400" b="1" u="sng" dirty="0">
                <a:latin typeface="Times New Roman" panose="02020603050405020304" pitchFamily="18" charset="0"/>
                <a:cs typeface="Times New Roman" panose="02020603050405020304" pitchFamily="18" charset="0"/>
              </a:rPr>
              <a:t>Издержки</a:t>
            </a:r>
            <a:r>
              <a:rPr lang="ru-RU" sz="2400" u="sng"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переменные (</a:t>
            </a:r>
            <a:r>
              <a:rPr lang="en-US" sz="2400" b="1" u="sng" dirty="0">
                <a:latin typeface="Times New Roman" panose="02020603050405020304" pitchFamily="18" charset="0"/>
                <a:cs typeface="Times New Roman" panose="02020603050405020304" pitchFamily="18" charset="0"/>
              </a:rPr>
              <a:t>VC </a:t>
            </a:r>
            <a:r>
              <a:rPr lang="ru-RU" sz="24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variable cost</a:t>
            </a:r>
            <a:r>
              <a:rPr lang="ru-RU" sz="2400" b="1" u="sng"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это расходы фирмы, величина которых находится в зависимости от объёмов производства </a:t>
            </a:r>
            <a:r>
              <a:rPr lang="ru-RU" sz="2400" dirty="0">
                <a:latin typeface="Times New Roman" panose="02020603050405020304" pitchFamily="18" charset="0"/>
                <a:cs typeface="Times New Roman" panose="02020603050405020304" pitchFamily="18" charset="0"/>
              </a:rPr>
              <a:t>товаров и услуг. К этому виду издержек относятся: заработная плата производственных рабочих, затраты на электроэнергию, сырьё, материалы и т.д.</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Сумма постоянных и переменных издержек образует общие (совокупные, валовые) издержки фирмы в краткосрочном периоде.</a:t>
            </a:r>
            <a:r>
              <a:rPr lang="ru-RU"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r>
              <a:rPr lang="ru-RU" sz="2400" b="1" u="sng" dirty="0">
                <a:latin typeface="Times New Roman" panose="02020603050405020304" pitchFamily="18" charset="0"/>
                <a:cs typeface="Times New Roman" panose="02020603050405020304" pitchFamily="18" charset="0"/>
              </a:rPr>
              <a:t>Издержки</a:t>
            </a:r>
            <a:r>
              <a:rPr lang="ru-RU" sz="2400" u="sng" dirty="0">
                <a:latin typeface="Times New Roman" panose="02020603050405020304" pitchFamily="18" charset="0"/>
                <a:cs typeface="Times New Roman" panose="02020603050405020304" pitchFamily="18" charset="0"/>
              </a:rPr>
              <a:t> </a:t>
            </a:r>
            <a:r>
              <a:rPr lang="ru-RU" sz="2400" b="1" u="sng" dirty="0">
                <a:latin typeface="Times New Roman" panose="02020603050405020304" pitchFamily="18" charset="0"/>
                <a:cs typeface="Times New Roman" panose="02020603050405020304" pitchFamily="18" charset="0"/>
              </a:rPr>
              <a:t>общие (Т</a:t>
            </a:r>
            <a:r>
              <a:rPr lang="en-US" sz="2400" b="1" u="sng" dirty="0">
                <a:latin typeface="Times New Roman" panose="02020603050405020304" pitchFamily="18" charset="0"/>
                <a:cs typeface="Times New Roman" panose="02020603050405020304" pitchFamily="18" charset="0"/>
              </a:rPr>
              <a:t>C </a:t>
            </a:r>
            <a:r>
              <a:rPr lang="ru-RU" sz="24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total</a:t>
            </a:r>
            <a:r>
              <a:rPr lang="en-US" sz="2400"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cost</a:t>
            </a:r>
            <a:r>
              <a:rPr lang="ru-RU" sz="2400" b="1" u="sng"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это полные издержки, совокупность постоянных, не связанных с объёмом выпускаемой продукции издержек, и переменных издержек, которые </a:t>
            </a:r>
            <a:r>
              <a:rPr lang="ru-RU" sz="2400" dirty="0">
                <a:latin typeface="Times New Roman" panose="02020603050405020304" pitchFamily="18" charset="0"/>
                <a:cs typeface="Times New Roman" panose="02020603050405020304" pitchFamily="18" charset="0"/>
              </a:rPr>
              <a:t>зависят от объемов производства.</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5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2696"/>
          </a:xfrm>
        </p:spPr>
        <p:txBody>
          <a:bodyPr/>
          <a:lstStyle/>
          <a:p>
            <a:r>
              <a:rPr lang="ru-RU" dirty="0">
                <a:latin typeface="Times New Roman" panose="02020603050405020304" pitchFamily="18" charset="0"/>
                <a:cs typeface="Times New Roman" panose="02020603050405020304" pitchFamily="18" charset="0"/>
              </a:rPr>
              <a:t>Затраты       Расходы</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387366"/>
            <a:ext cx="10515600" cy="4789597"/>
          </a:xfrm>
        </p:spPr>
        <p:txBody>
          <a:bodyPr/>
          <a:lstStyle/>
          <a:p>
            <a:pPr algn="just"/>
            <a:r>
              <a:rPr lang="ru-RU" sz="3200" b="1" dirty="0">
                <a:latin typeface="Times New Roman" panose="02020603050405020304" pitchFamily="18" charset="0"/>
                <a:cs typeface="Times New Roman" panose="02020603050405020304" pitchFamily="18" charset="0"/>
              </a:rPr>
              <a:t>Затраты</a:t>
            </a:r>
            <a:r>
              <a:rPr lang="ru-RU" sz="3200" dirty="0">
                <a:latin typeface="Times New Roman" panose="02020603050405020304" pitchFamily="18" charset="0"/>
                <a:cs typeface="Times New Roman" panose="02020603050405020304" pitchFamily="18" charset="0"/>
              </a:rPr>
              <a:t> — размер </a:t>
            </a:r>
            <a:r>
              <a:rPr lang="ru-RU" sz="3200" dirty="0">
                <a:latin typeface="Times New Roman" panose="02020603050405020304" pitchFamily="18" charset="0"/>
                <a:cs typeface="Times New Roman" panose="02020603050405020304" pitchFamily="18" charset="0"/>
                <a:hlinkClick r:id="rId2" tooltip="Факторы производства"/>
              </a:rPr>
              <a:t>ресурсов</a:t>
            </a:r>
            <a:r>
              <a:rPr lang="ru-RU" sz="3200" dirty="0">
                <a:latin typeface="Times New Roman" panose="02020603050405020304" pitchFamily="18" charset="0"/>
                <a:cs typeface="Times New Roman" panose="02020603050405020304" pitchFamily="18" charset="0"/>
              </a:rPr>
              <a:t> (для упрощения измеренных в денежной форме), использованных в процессе хозяйственной деятельности за определённый временной промежуток. Затраты — это стоимостная оценка ресурсов.</a:t>
            </a:r>
          </a:p>
          <a:p>
            <a:pPr algn="just"/>
            <a:r>
              <a:rPr lang="ru-RU" sz="3200" b="1" dirty="0">
                <a:latin typeface="Times New Roman" panose="02020603050405020304" pitchFamily="18" charset="0"/>
                <a:cs typeface="Times New Roman" panose="02020603050405020304" pitchFamily="18" charset="0"/>
              </a:rPr>
              <a:t>Затраты</a:t>
            </a:r>
            <a:r>
              <a:rPr lang="ru-RU" sz="3200" dirty="0">
                <a:latin typeface="Times New Roman" panose="02020603050405020304" pitchFamily="18" charset="0"/>
                <a:cs typeface="Times New Roman" panose="02020603050405020304" pitchFamily="18" charset="0"/>
              </a:rPr>
              <a:t> — это понятие </a:t>
            </a:r>
            <a:r>
              <a:rPr lang="ru-RU" sz="3200" dirty="0">
                <a:latin typeface="Times New Roman" panose="02020603050405020304" pitchFamily="18" charset="0"/>
                <a:cs typeface="Times New Roman" panose="02020603050405020304" pitchFamily="18" charset="0"/>
                <a:hlinkClick r:id="rId3" tooltip="Управленческий учёт"/>
              </a:rPr>
              <a:t>управленческого учёта</a:t>
            </a:r>
            <a:r>
              <a:rPr lang="ru-RU" sz="3200" dirty="0">
                <a:latin typeface="Times New Roman" panose="02020603050405020304" pitchFamily="18" charset="0"/>
                <a:cs typeface="Times New Roman" panose="02020603050405020304" pitchFamily="18" charset="0"/>
              </a:rPr>
              <a:t>, </a:t>
            </a:r>
          </a:p>
          <a:p>
            <a:pPr marL="0" indent="0" algn="just">
              <a:buNone/>
            </a:pPr>
            <a:r>
              <a:rPr lang="ru-RU" sz="3200" dirty="0">
                <a:latin typeface="Times New Roman" panose="02020603050405020304" pitchFamily="18" charset="0"/>
                <a:cs typeface="Times New Roman" panose="02020603050405020304" pitchFamily="18" charset="0"/>
              </a:rPr>
              <a:t>а </a:t>
            </a:r>
            <a:r>
              <a:rPr lang="ru-RU" sz="3200" b="1" dirty="0">
                <a:latin typeface="Times New Roman" panose="02020603050405020304" pitchFamily="18" charset="0"/>
                <a:cs typeface="Times New Roman" panose="02020603050405020304" pitchFamily="18" charset="0"/>
              </a:rPr>
              <a:t>расходы</a:t>
            </a:r>
            <a:r>
              <a:rPr lang="ru-RU" sz="3200" dirty="0">
                <a:latin typeface="Times New Roman" panose="02020603050405020304" pitchFamily="18" charset="0"/>
                <a:cs typeface="Times New Roman" panose="02020603050405020304" pitchFamily="18" charset="0"/>
              </a:rPr>
              <a:t> — это понятие </a:t>
            </a:r>
            <a:r>
              <a:rPr lang="ru-RU" sz="3200" dirty="0">
                <a:latin typeface="Times New Roman" panose="02020603050405020304" pitchFamily="18" charset="0"/>
                <a:cs typeface="Times New Roman" panose="02020603050405020304" pitchFamily="18" charset="0"/>
                <a:hlinkClick r:id="rId4" tooltip="Бухгалтерский учёт"/>
              </a:rPr>
              <a:t>бухгалтерского учёта</a:t>
            </a:r>
            <a:r>
              <a:rPr lang="ru-RU" sz="32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375888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77371"/>
            <a:ext cx="10515600" cy="5799592"/>
          </a:xfrm>
        </p:spPr>
        <p:txBody>
          <a:bodyPr>
            <a:normAutofit fontScale="92500" lnSpcReduction="20000"/>
          </a:bodyPr>
          <a:lstStyle/>
          <a:p>
            <a:pPr algn="just"/>
            <a:r>
              <a:rPr lang="x-none" sz="3000" dirty="0">
                <a:latin typeface="Times New Roman" panose="02020603050405020304" pitchFamily="18" charset="0"/>
                <a:cs typeface="Times New Roman" panose="02020603050405020304" pitchFamily="18" charset="0"/>
              </a:rPr>
              <a:t>Постоянные затраты могут считаться таковыми до некоторого объема производства: увеличение его влечет и увеличение этих затрат. Так, расходы на содержание аппарата управления можно считать неизменными до определенного уровня производства; рост объемов и усложнение производства неизбежно влечет за собой увеличение затрат на содержание аппарата управления.</a:t>
            </a:r>
            <a:endParaRPr lang="en-US" sz="3000" dirty="0">
              <a:latin typeface="Times New Roman" panose="02020603050405020304" pitchFamily="18" charset="0"/>
              <a:cs typeface="Times New Roman" panose="02020603050405020304" pitchFamily="18" charset="0"/>
            </a:endParaRPr>
          </a:p>
          <a:p>
            <a:pPr algn="just"/>
            <a:r>
              <a:rPr lang="x-none" sz="3000" dirty="0">
                <a:latin typeface="Times New Roman" panose="02020603050405020304" pitchFamily="18" charset="0"/>
                <a:cs typeface="Times New Roman" panose="02020603050405020304" pitchFamily="18" charset="0"/>
              </a:rPr>
              <a:t>Расходы по хранению материалов и готовой продукции с ростом объемов производства могут изменяться неравномерно. Например, до определенного уровня производства достаточно арендовать один склад. При дальнейшем росте объемов производства необходимо арендовать два склада. При этом арендная плата увеличивается на определенную сумму, а дальше снова закрепляется на определенный интервал времени.</a:t>
            </a:r>
            <a:endParaRPr lang="en-US" sz="3000" dirty="0">
              <a:latin typeface="Times New Roman" panose="02020603050405020304" pitchFamily="18" charset="0"/>
              <a:cs typeface="Times New Roman" panose="02020603050405020304" pitchFamily="18" charset="0"/>
            </a:endParaRPr>
          </a:p>
          <a:p>
            <a:pPr algn="just"/>
            <a:r>
              <a:rPr lang="x-none" sz="3000" dirty="0">
                <a:latin typeface="Times New Roman" panose="02020603050405020304" pitchFamily="18" charset="0"/>
                <a:cs typeface="Times New Roman" panose="02020603050405020304" pitchFamily="18" charset="0"/>
              </a:rPr>
              <a:t>	Очень важный момент: мы рассматриваем постоянные затраты как релевантные, т.е. не меняющие свое поведение при определенном объеме продаж.</a:t>
            </a:r>
            <a:endParaRPr lang="en-US" sz="3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1309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39019"/>
          </a:xfrm>
        </p:spPr>
        <p:txBody>
          <a:bodyPr>
            <a:normAutofit fontScale="90000"/>
          </a:bodyPr>
          <a:lstStyle/>
          <a:p>
            <a:r>
              <a:rPr lang="ru-RU" dirty="0">
                <a:latin typeface="Times New Roman" panose="02020603050405020304" pitchFamily="18" charset="0"/>
                <a:cs typeface="Times New Roman" panose="02020603050405020304" pitchFamily="18" charset="0"/>
              </a:rPr>
              <a:t>Общие (совокупные, валовые) издержки можно выразить формулой:</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304143"/>
            <a:ext cx="10515600" cy="4991725"/>
          </a:xfrm>
        </p:spPr>
        <p:txBody>
          <a:bodyPr>
            <a:normAutofit/>
          </a:bodyPr>
          <a:lstStyle/>
          <a:p>
            <a:pPr marL="0" indent="0">
              <a:buNone/>
            </a:pPr>
            <a:r>
              <a:rPr lang="en-US" sz="4000" dirty="0"/>
              <a:t>		</a:t>
            </a:r>
            <a:r>
              <a:rPr lang="ru-RU" sz="4000" b="1" dirty="0">
                <a:latin typeface="Times New Roman" panose="02020603050405020304" pitchFamily="18" charset="0"/>
                <a:cs typeface="Times New Roman" panose="02020603050405020304" pitchFamily="18" charset="0"/>
              </a:rPr>
              <a:t>ТС = </a:t>
            </a:r>
            <a:r>
              <a:rPr lang="en-US" sz="4000" b="1" dirty="0">
                <a:latin typeface="Times New Roman" panose="02020603050405020304" pitchFamily="18" charset="0"/>
                <a:cs typeface="Times New Roman" panose="02020603050405020304" pitchFamily="18" charset="0"/>
              </a:rPr>
              <a:t>FC</a:t>
            </a:r>
            <a:r>
              <a:rPr lang="ru-RU" sz="4000" b="1" dirty="0">
                <a:latin typeface="Times New Roman" panose="02020603050405020304" pitchFamily="18" charset="0"/>
                <a:cs typeface="Times New Roman" panose="02020603050405020304" pitchFamily="18" charset="0"/>
              </a:rPr>
              <a:t> + </a:t>
            </a:r>
            <a:r>
              <a:rPr lang="en-US" sz="4000" b="1" dirty="0">
                <a:latin typeface="Times New Roman" panose="02020603050405020304" pitchFamily="18" charset="0"/>
                <a:cs typeface="Times New Roman" panose="02020603050405020304" pitchFamily="18" charset="0"/>
              </a:rPr>
              <a:t>VC</a:t>
            </a:r>
          </a:p>
          <a:p>
            <a:pPr marL="0" indent="0">
              <a:buNone/>
            </a:pPr>
            <a:r>
              <a:rPr lang="ru-RU" sz="3200" dirty="0">
                <a:latin typeface="Times New Roman" panose="02020603050405020304" pitchFamily="18" charset="0"/>
                <a:cs typeface="Times New Roman" panose="02020603050405020304" pitchFamily="18" charset="0"/>
              </a:rPr>
              <a:t>При нулевом объеме выпуска переменные издержки равны нулю, а совокупные издержки совпадают с постоянными издержками (рис. 8.2.1).</a:t>
            </a:r>
            <a:endParaRPr lang="en-US" sz="3200" dirty="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 Далее при наращивании объёмов выпуска продукции общие (валовые, совокупные) издержки увеличиваются на величину переменных издержек.</a:t>
            </a: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2207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81261"/>
          </a:xfrm>
        </p:spPr>
        <p:txBody>
          <a:bodyPr>
            <a:normAutofit fontScale="90000"/>
          </a:bodyPr>
          <a:lstStyle/>
          <a:p>
            <a:r>
              <a:rPr lang="ru-RU" sz="3200" b="1" dirty="0"/>
              <a:t>Рис. 8.2.1. Издержки фирмы в краткосрочном периоде</a:t>
            </a:r>
            <a:endParaRPr lang="en-US" sz="3200" dirty="0"/>
          </a:p>
        </p:txBody>
      </p:sp>
      <p:pic>
        <p:nvPicPr>
          <p:cNvPr id="4" name="Объект 3"/>
          <p:cNvPicPr>
            <a:picLocks noGrp="1" noChangeAspect="1"/>
          </p:cNvPicPr>
          <p:nvPr>
            <p:ph idx="1"/>
          </p:nvPr>
        </p:nvPicPr>
        <p:blipFill>
          <a:blip r:embed="rId2" cstate="print"/>
          <a:stretch>
            <a:fillRect/>
          </a:stretch>
        </p:blipFill>
        <p:spPr>
          <a:xfrm>
            <a:off x="1387366" y="646386"/>
            <a:ext cx="8119241" cy="6211614"/>
          </a:xfrm>
          <a:prstGeom prst="rect">
            <a:avLst/>
          </a:prstGeom>
        </p:spPr>
      </p:pic>
    </p:spTree>
    <p:extLst>
      <p:ext uri="{BB962C8B-B14F-4D97-AF65-F5344CB8AC3E}">
        <p14:creationId xmlns:p14="http://schemas.microsoft.com/office/powerpoint/2010/main" val="3055271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8565"/>
            <a:ext cx="10515600" cy="5558398"/>
          </a:xfrm>
        </p:spPr>
        <p:txBody>
          <a:bodyPr/>
          <a:lstStyle/>
          <a:p>
            <a:r>
              <a:rPr lang="ru-RU" sz="3600" b="1" dirty="0">
                <a:latin typeface="Times New Roman" panose="02020603050405020304" pitchFamily="18" charset="0"/>
                <a:cs typeface="Times New Roman" panose="02020603050405020304" pitchFamily="18" charset="0"/>
              </a:rPr>
              <a:t>Издержки</a:t>
            </a:r>
            <a:r>
              <a:rPr lang="ru-RU" sz="3600" dirty="0">
                <a:latin typeface="Times New Roman" panose="02020603050405020304" pitchFamily="18" charset="0"/>
                <a:cs typeface="Times New Roman" panose="02020603050405020304" pitchFamily="18" charset="0"/>
              </a:rPr>
              <a:t> </a:t>
            </a:r>
            <a:r>
              <a:rPr lang="ru-RU" sz="3600" b="1" dirty="0">
                <a:latin typeface="Times New Roman" panose="02020603050405020304" pitchFamily="18" charset="0"/>
                <a:cs typeface="Times New Roman" panose="02020603050405020304" pitchFamily="18" charset="0"/>
              </a:rPr>
              <a:t>средние </a:t>
            </a:r>
            <a:r>
              <a:rPr lang="ru-RU"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AC</a:t>
            </a:r>
            <a:r>
              <a:rPr lang="ru-RU" b="1"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average cost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это затраты на единицу выпускаемой продукции. Они подразделяются на три вида.</a:t>
            </a:r>
            <a:r>
              <a:rPr lang="ru-RU"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Издержки средние общие (АТС - </a:t>
            </a:r>
            <a:r>
              <a:rPr lang="en-US" b="1" dirty="0">
                <a:latin typeface="Times New Roman" panose="02020603050405020304" pitchFamily="18" charset="0"/>
                <a:cs typeface="Times New Roman" panose="02020603050405020304" pitchFamily="18" charset="0"/>
              </a:rPr>
              <a:t>average total cost</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это ве­личина совокупных издержек, приходящаяся на единицу выпускаемой продукции:</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stretch>
            <a:fillRect/>
          </a:stretch>
        </p:blipFill>
        <p:spPr>
          <a:xfrm>
            <a:off x="4524498" y="3693226"/>
            <a:ext cx="3396343" cy="1615043"/>
          </a:xfrm>
          <a:prstGeom prst="rect">
            <a:avLst/>
          </a:prstGeom>
        </p:spPr>
      </p:pic>
    </p:spTree>
    <p:extLst>
      <p:ext uri="{BB962C8B-B14F-4D97-AF65-F5344CB8AC3E}">
        <p14:creationId xmlns:p14="http://schemas.microsoft.com/office/powerpoint/2010/main" val="2106087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56447"/>
            <a:ext cx="10515600" cy="5020516"/>
          </a:xfrm>
        </p:spPr>
        <p:txBody>
          <a:bodyPr/>
          <a:lstStyle/>
          <a:p>
            <a:r>
              <a:rPr lang="ru-RU" sz="3200" b="1" dirty="0">
                <a:latin typeface="Times New Roman" panose="02020603050405020304" pitchFamily="18" charset="0"/>
                <a:cs typeface="Times New Roman" panose="02020603050405020304" pitchFamily="18" charset="0"/>
              </a:rPr>
              <a:t>Издержки средние постоянные (</a:t>
            </a:r>
            <a:r>
              <a:rPr lang="en-US" sz="3200" b="1" dirty="0">
                <a:latin typeface="Times New Roman" panose="02020603050405020304" pitchFamily="18" charset="0"/>
                <a:cs typeface="Times New Roman" panose="02020603050405020304" pitchFamily="18" charset="0"/>
              </a:rPr>
              <a:t>AFC</a:t>
            </a:r>
            <a:r>
              <a:rPr lang="ru-RU" sz="3200" b="1" dirty="0">
                <a:latin typeface="Times New Roman" panose="02020603050405020304" pitchFamily="18" charset="0"/>
                <a:cs typeface="Times New Roman" panose="02020603050405020304" pitchFamily="18" charset="0"/>
              </a:rPr>
              <a:t> - </a:t>
            </a:r>
            <a:r>
              <a:rPr lang="en-US" sz="3200" b="1" dirty="0">
                <a:latin typeface="Times New Roman" panose="02020603050405020304" pitchFamily="18" charset="0"/>
                <a:cs typeface="Times New Roman" panose="02020603050405020304" pitchFamily="18" charset="0"/>
              </a:rPr>
              <a:t>average fixed cost</a:t>
            </a:r>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это ве­личина постоянных издержек, приходящаяся на единицу выпускаемой продукции:</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По мере увеличения объёмов выпуска средние постоянные издержки постепенно сокращаются, так как фиксированная сумма затрат делится на всё большее число единиц продукции.</a:t>
            </a:r>
            <a:r>
              <a:rPr lang="ru-RU"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dirty="0"/>
          </a:p>
        </p:txBody>
      </p:sp>
      <p:pic>
        <p:nvPicPr>
          <p:cNvPr id="4" name="Рисунок 3"/>
          <p:cNvPicPr>
            <a:picLocks noChangeAspect="1"/>
          </p:cNvPicPr>
          <p:nvPr/>
        </p:nvPicPr>
        <p:blipFill>
          <a:blip r:embed="rId2" cstate="print"/>
          <a:stretch>
            <a:fillRect/>
          </a:stretch>
        </p:blipFill>
        <p:spPr>
          <a:xfrm>
            <a:off x="5118265" y="2367419"/>
            <a:ext cx="3990109" cy="1503122"/>
          </a:xfrm>
          <a:prstGeom prst="rect">
            <a:avLst/>
          </a:prstGeom>
        </p:spPr>
      </p:pic>
    </p:spTree>
    <p:extLst>
      <p:ext uri="{BB962C8B-B14F-4D97-AF65-F5344CB8AC3E}">
        <p14:creationId xmlns:p14="http://schemas.microsoft.com/office/powerpoint/2010/main" val="2278562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79929"/>
            <a:ext cx="10515600" cy="5397034"/>
          </a:xfrm>
        </p:spPr>
        <p:txBody>
          <a:bodyPr/>
          <a:lstStyle/>
          <a:p>
            <a:r>
              <a:rPr lang="ru-RU" sz="3200" b="1" dirty="0">
                <a:latin typeface="Times New Roman" panose="02020603050405020304" pitchFamily="18" charset="0"/>
                <a:cs typeface="Times New Roman" panose="02020603050405020304" pitchFamily="18" charset="0"/>
              </a:rPr>
              <a:t>Издержки средние переменные (</a:t>
            </a:r>
            <a:r>
              <a:rPr lang="en-US" sz="3200" b="1" dirty="0">
                <a:latin typeface="Times New Roman" panose="02020603050405020304" pitchFamily="18" charset="0"/>
                <a:cs typeface="Times New Roman" panose="02020603050405020304" pitchFamily="18" charset="0"/>
              </a:rPr>
              <a:t>AVC</a:t>
            </a:r>
            <a:r>
              <a:rPr lang="ru-RU" sz="3200" b="1" dirty="0">
                <a:latin typeface="Times New Roman" panose="02020603050405020304" pitchFamily="18" charset="0"/>
                <a:cs typeface="Times New Roman" panose="02020603050405020304" pitchFamily="18" charset="0"/>
              </a:rPr>
              <a:t> - </a:t>
            </a:r>
            <a:r>
              <a:rPr lang="en-US" sz="3200" b="1" dirty="0">
                <a:latin typeface="Times New Roman" panose="02020603050405020304" pitchFamily="18" charset="0"/>
                <a:cs typeface="Times New Roman" panose="02020603050405020304" pitchFamily="18" charset="0"/>
              </a:rPr>
              <a:t>average variable cost</a:t>
            </a:r>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это ве­личина переменных издержек, приходящаяся на единицу выпускаемой продукции:</a:t>
            </a:r>
            <a:endParaRPr lang="en-US" sz="3200" dirty="0">
              <a:latin typeface="Times New Roman" panose="02020603050405020304" pitchFamily="18" charset="0"/>
              <a:cs typeface="Times New Roman" panose="02020603050405020304" pitchFamily="18" charset="0"/>
            </a:endParaRPr>
          </a:p>
          <a:p>
            <a:endParaRPr lang="en-US" dirty="0"/>
          </a:p>
        </p:txBody>
      </p:sp>
      <p:pic>
        <p:nvPicPr>
          <p:cNvPr id="4" name="Рисунок 3"/>
          <p:cNvPicPr>
            <a:picLocks noChangeAspect="1"/>
          </p:cNvPicPr>
          <p:nvPr/>
        </p:nvPicPr>
        <p:blipFill>
          <a:blip r:embed="rId2" cstate="print"/>
          <a:stretch>
            <a:fillRect/>
          </a:stretch>
        </p:blipFill>
        <p:spPr>
          <a:xfrm>
            <a:off x="4096986" y="2802578"/>
            <a:ext cx="3503221" cy="2090056"/>
          </a:xfrm>
          <a:prstGeom prst="rect">
            <a:avLst/>
          </a:prstGeom>
        </p:spPr>
      </p:pic>
    </p:spTree>
    <p:extLst>
      <p:ext uri="{BB962C8B-B14F-4D97-AF65-F5344CB8AC3E}">
        <p14:creationId xmlns:p14="http://schemas.microsoft.com/office/powerpoint/2010/main" val="2792233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49115"/>
            <a:ext cx="10515600" cy="4827848"/>
          </a:xfrm>
        </p:spPr>
        <p:txBody>
          <a:bodyPr/>
          <a:lstStyle/>
          <a:p>
            <a:r>
              <a:rPr lang="ru-RU" sz="3200" dirty="0">
                <a:latin typeface="Times New Roman" panose="02020603050405020304" pitchFamily="18" charset="0"/>
                <a:cs typeface="Times New Roman" panose="02020603050405020304" pitchFamily="18" charset="0"/>
              </a:rPr>
              <a:t>Суммированием средних постоянных и средних переменных издержек можно рассчитать сумму средних общих издержек</a:t>
            </a:r>
            <a:endParaRPr lang="en-US" sz="3200" dirty="0">
              <a:latin typeface="Times New Roman" panose="02020603050405020304" pitchFamily="18" charset="0"/>
              <a:cs typeface="Times New Roman" panose="02020603050405020304" pitchFamily="18" charset="0"/>
            </a:endParaRPr>
          </a:p>
          <a:p>
            <a:pPr marL="0" indent="0">
              <a:buNone/>
            </a:pPr>
            <a:r>
              <a:rPr lang="en-US" dirty="0"/>
              <a:t>			</a:t>
            </a:r>
            <a:r>
              <a:rPr lang="ru-RU" sz="3600" b="1" dirty="0">
                <a:latin typeface="Times New Roman" pitchFamily="18" charset="0"/>
                <a:cs typeface="Times New Roman" pitchFamily="18" charset="0"/>
              </a:rPr>
              <a:t>АТС = </a:t>
            </a:r>
            <a:r>
              <a:rPr lang="en-US" sz="3600" b="1" dirty="0">
                <a:latin typeface="Times New Roman" pitchFamily="18" charset="0"/>
                <a:cs typeface="Times New Roman" pitchFamily="18" charset="0"/>
              </a:rPr>
              <a:t>AFC</a:t>
            </a:r>
            <a:r>
              <a:rPr lang="ru-RU" sz="3600" b="1" dirty="0">
                <a:latin typeface="Times New Roman" pitchFamily="18" charset="0"/>
                <a:cs typeface="Times New Roman" pitchFamily="18" charset="0"/>
              </a:rPr>
              <a:t> + </a:t>
            </a:r>
            <a:r>
              <a:rPr lang="en-US" sz="3600" b="1" dirty="0">
                <a:latin typeface="Times New Roman" pitchFamily="18" charset="0"/>
                <a:cs typeface="Times New Roman" pitchFamily="18" charset="0"/>
              </a:rPr>
              <a:t>AVC</a:t>
            </a:r>
          </a:p>
          <a:p>
            <a:endParaRPr lang="en-US" dirty="0"/>
          </a:p>
        </p:txBody>
      </p:sp>
    </p:spTree>
    <p:extLst>
      <p:ext uri="{BB962C8B-B14F-4D97-AF65-F5344CB8AC3E}">
        <p14:creationId xmlns:p14="http://schemas.microsoft.com/office/powerpoint/2010/main" val="42263588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9902"/>
            <a:ext cx="10515600" cy="6027061"/>
          </a:xfrm>
        </p:spPr>
        <p:txBody>
          <a:bodyPr/>
          <a:lstStyle/>
          <a:p>
            <a:r>
              <a:rPr lang="ru-RU" sz="3200" b="1" dirty="0">
                <a:latin typeface="Times New Roman" panose="02020603050405020304" pitchFamily="18" charset="0"/>
                <a:cs typeface="Times New Roman" panose="02020603050405020304" pitchFamily="18" charset="0"/>
              </a:rPr>
              <a:t>Издержки предельные (МС - </a:t>
            </a:r>
            <a:r>
              <a:rPr lang="en-US" sz="3200" b="1" dirty="0">
                <a:latin typeface="Times New Roman" panose="02020603050405020304" pitchFamily="18" charset="0"/>
                <a:cs typeface="Times New Roman" panose="02020603050405020304" pitchFamily="18" charset="0"/>
              </a:rPr>
              <a:t>marginal cost</a:t>
            </a:r>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это увеличение расходов фирмы, требуемое для увеличения объёма выпуска продукции на одну единицу.</a:t>
            </a:r>
            <a:endParaRPr lang="en-US" sz="3200" b="1"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Предельные издержки могут рассчитываться двумя способами:</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1) </a:t>
            </a:r>
            <a:r>
              <a:rPr lang="ru-RU" sz="3200" u="sng" dirty="0">
                <a:latin typeface="Times New Roman" panose="02020603050405020304" pitchFamily="18" charset="0"/>
                <a:cs typeface="Times New Roman" panose="02020603050405020304" pitchFamily="18" charset="0"/>
              </a:rPr>
              <a:t>по формуле дискретных предельных издержек </a:t>
            </a:r>
            <a:r>
              <a:rPr lang="ru-RU" sz="3200" dirty="0">
                <a:latin typeface="Times New Roman" panose="02020603050405020304" pitchFamily="18" charset="0"/>
                <a:cs typeface="Times New Roman" panose="02020603050405020304" pitchFamily="18" charset="0"/>
              </a:rPr>
              <a:t>(когда имеются только количественные значения объёмов выпуска и используемых ресурсов в единицу времени, но неизвестна производственная функция):</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Рисунок 6"/>
          <p:cNvPicPr>
            <a:picLocks noChangeAspect="1"/>
          </p:cNvPicPr>
          <p:nvPr/>
        </p:nvPicPr>
        <p:blipFill>
          <a:blip r:embed="rId2" cstate="print"/>
          <a:stretch>
            <a:fillRect/>
          </a:stretch>
        </p:blipFill>
        <p:spPr>
          <a:xfrm>
            <a:off x="4678878" y="4928259"/>
            <a:ext cx="2921330" cy="1383641"/>
          </a:xfrm>
          <a:prstGeom prst="rect">
            <a:avLst/>
          </a:prstGeom>
        </p:spPr>
      </p:pic>
    </p:spTree>
    <p:extLst>
      <p:ext uri="{BB962C8B-B14F-4D97-AF65-F5344CB8AC3E}">
        <p14:creationId xmlns:p14="http://schemas.microsoft.com/office/powerpoint/2010/main" val="559982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914400"/>
            <a:ext cx="10515600" cy="5262563"/>
          </a:xfrm>
        </p:spPr>
        <p:txBody>
          <a:bodyPr/>
          <a:lstStyle/>
          <a:p>
            <a:r>
              <a:rPr lang="ru-RU" sz="3200" dirty="0">
                <a:latin typeface="Times New Roman" panose="02020603050405020304" pitchFamily="18" charset="0"/>
                <a:cs typeface="Times New Roman" panose="02020603050405020304" pitchFamily="18" charset="0"/>
              </a:rPr>
              <a:t>Так как в краткосрочном периоде изменение объёмов выпуска продукции обусловлено только изменением переменных издержек, формула приобретает вид:</a:t>
            </a:r>
            <a:endParaRPr lang="en-US" sz="3200" dirty="0">
              <a:latin typeface="Times New Roman" panose="02020603050405020304" pitchFamily="18" charset="0"/>
              <a:cs typeface="Times New Roman" panose="02020603050405020304" pitchFamily="18" charset="0"/>
            </a:endParaRPr>
          </a:p>
          <a:p>
            <a:endParaRPr lang="en-US" dirty="0"/>
          </a:p>
        </p:txBody>
      </p:sp>
      <p:pic>
        <p:nvPicPr>
          <p:cNvPr id="4" name="Рисунок 3"/>
          <p:cNvPicPr>
            <a:picLocks noChangeAspect="1"/>
          </p:cNvPicPr>
          <p:nvPr/>
        </p:nvPicPr>
        <p:blipFill>
          <a:blip r:embed="rId2" cstate="print"/>
          <a:stretch>
            <a:fillRect/>
          </a:stretch>
        </p:blipFill>
        <p:spPr>
          <a:xfrm>
            <a:off x="3610100" y="3171856"/>
            <a:ext cx="4298866" cy="1435769"/>
          </a:xfrm>
          <a:prstGeom prst="rect">
            <a:avLst/>
          </a:prstGeom>
        </p:spPr>
      </p:pic>
    </p:spTree>
    <p:extLst>
      <p:ext uri="{BB962C8B-B14F-4D97-AF65-F5344CB8AC3E}">
        <p14:creationId xmlns:p14="http://schemas.microsoft.com/office/powerpoint/2010/main" val="9601062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46842"/>
            <a:ext cx="10515600" cy="6306206"/>
          </a:xfrm>
        </p:spPr>
        <p:txBody>
          <a:bodyPr>
            <a:normAutofit/>
          </a:bodyPr>
          <a:lstStyle/>
          <a:p>
            <a:r>
              <a:rPr lang="ru-RU" sz="3200" dirty="0">
                <a:latin typeface="Times New Roman" panose="02020603050405020304" pitchFamily="18" charset="0"/>
                <a:cs typeface="Times New Roman" panose="02020603050405020304" pitchFamily="18" charset="0"/>
              </a:rPr>
              <a:t>2) </a:t>
            </a:r>
            <a:r>
              <a:rPr lang="ru-RU" sz="3200" u="sng" dirty="0">
                <a:latin typeface="Times New Roman" panose="02020603050405020304" pitchFamily="18" charset="0"/>
                <a:cs typeface="Times New Roman" panose="02020603050405020304" pitchFamily="18" charset="0"/>
              </a:rPr>
              <a:t>по формуле непрерывных предельных издержек </a:t>
            </a:r>
            <a:r>
              <a:rPr lang="ru-RU" sz="3200" dirty="0">
                <a:latin typeface="Times New Roman" panose="02020603050405020304" pitchFamily="18" charset="0"/>
                <a:cs typeface="Times New Roman" panose="02020603050405020304" pitchFamily="18" charset="0"/>
              </a:rPr>
              <a:t>(когда известна производственная функция):</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ru-RU" sz="3200" b="1" dirty="0">
                <a:latin typeface="Times New Roman" panose="02020603050405020304" pitchFamily="18" charset="0"/>
                <a:cs typeface="Times New Roman" panose="02020603050405020304" pitchFamily="18" charset="0"/>
              </a:rPr>
              <a:t>Закон возрастания предельных издержек</a:t>
            </a:r>
            <a:r>
              <a:rPr lang="ru-RU" sz="3200" dirty="0">
                <a:latin typeface="Times New Roman" panose="02020603050405020304" pitchFamily="18" charset="0"/>
                <a:cs typeface="Times New Roman" panose="02020603050405020304" pitchFamily="18" charset="0"/>
              </a:rPr>
              <a:t> – начиная с некото­рого момента времени дополнительное использование переменного ре­сурса ведёт к увеличению предельных и средних переменных издержек.</a:t>
            </a:r>
            <a:endParaRPr lang="en-US" sz="32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Рисунок 3"/>
          <p:cNvPicPr>
            <a:picLocks noChangeAspect="1"/>
          </p:cNvPicPr>
          <p:nvPr/>
        </p:nvPicPr>
        <p:blipFill>
          <a:blip r:embed="rId2" cstate="print"/>
          <a:stretch>
            <a:fillRect/>
          </a:stretch>
        </p:blipFill>
        <p:spPr>
          <a:xfrm>
            <a:off x="3182587" y="1667435"/>
            <a:ext cx="5047013" cy="1519518"/>
          </a:xfrm>
          <a:prstGeom prst="rect">
            <a:avLst/>
          </a:prstGeom>
        </p:spPr>
      </p:pic>
    </p:spTree>
    <p:extLst>
      <p:ext uri="{BB962C8B-B14F-4D97-AF65-F5344CB8AC3E}">
        <p14:creationId xmlns:p14="http://schemas.microsoft.com/office/powerpoint/2010/main" val="386768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cstate="print"/>
          <a:stretch>
            <a:fillRect/>
          </a:stretch>
        </p:blipFill>
        <p:spPr>
          <a:xfrm>
            <a:off x="283779" y="365125"/>
            <a:ext cx="11493061" cy="6256392"/>
          </a:xfrm>
          <a:prstGeom prst="rect">
            <a:avLst/>
          </a:prstGeom>
        </p:spPr>
      </p:pic>
    </p:spTree>
    <p:extLst>
      <p:ext uri="{BB962C8B-B14F-4D97-AF65-F5344CB8AC3E}">
        <p14:creationId xmlns:p14="http://schemas.microsoft.com/office/powerpoint/2010/main" val="23663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65100"/>
            <a:ext cx="10515600" cy="6011863"/>
          </a:xfrm>
        </p:spPr>
        <p:txBody>
          <a:bodyPr>
            <a:noAutofit/>
          </a:bodyPr>
          <a:lstStyle/>
          <a:p>
            <a:r>
              <a:rPr lang="ru-RU" dirty="0">
                <a:latin typeface="Times New Roman" panose="02020603050405020304" pitchFamily="18" charset="0"/>
                <a:cs typeface="Times New Roman" panose="02020603050405020304" pitchFamily="18" charset="0"/>
              </a:rPr>
              <a:t>Поскольку прибыль есть разность совокупного дохода и совокупных издержек</a:t>
            </a:r>
            <a:r>
              <a:rPr lang="ru-RU" b="1" dirty="0">
                <a:latin typeface="Times New Roman" panose="02020603050405020304" pitchFamily="18" charset="0"/>
                <a:cs typeface="Times New Roman" panose="02020603050405020304" pitchFamily="18" charset="0"/>
              </a:rPr>
              <a:t>: π = </a:t>
            </a:r>
            <a:r>
              <a:rPr lang="en-US" b="1" dirty="0">
                <a:latin typeface="Times New Roman" panose="02020603050405020304" pitchFamily="18" charset="0"/>
                <a:cs typeface="Times New Roman" panose="02020603050405020304" pitchFamily="18" charset="0"/>
              </a:rPr>
              <a:t>TR</a:t>
            </a:r>
            <a:r>
              <a:rPr lang="ru-RU" b="1" dirty="0">
                <a:latin typeface="Times New Roman" panose="02020603050405020304" pitchFamily="18" charset="0"/>
                <a:cs typeface="Times New Roman" panose="02020603050405020304" pitchFamily="18" charset="0"/>
              </a:rPr>
              <a:t> - ТС</a:t>
            </a:r>
            <a:r>
              <a:rPr lang="ru-RU" dirty="0">
                <a:latin typeface="Times New Roman" panose="02020603050405020304" pitchFamily="18" charset="0"/>
                <a:cs typeface="Times New Roman" panose="02020603050405020304" pitchFamily="18" charset="0"/>
              </a:rPr>
              <a:t>, то предельная прибыль, может быть записана в виде: 	</a:t>
            </a:r>
            <a:endParaRPr lang="en-US" dirty="0">
              <a:latin typeface="Times New Roman" panose="02020603050405020304" pitchFamily="18" charset="0"/>
              <a:cs typeface="Times New Roman" panose="02020603050405020304" pitchFamily="18" charset="0"/>
            </a:endParaRPr>
          </a:p>
          <a:p>
            <a:r>
              <a:rPr lang="ru-RU" sz="3200" b="1" dirty="0">
                <a:latin typeface="Times New Roman" panose="02020603050405020304" pitchFamily="18" charset="0"/>
                <a:cs typeface="Times New Roman" panose="02020603050405020304" pitchFamily="18" charset="0"/>
              </a:rPr>
              <a:t>Мπ = </a:t>
            </a:r>
            <a:r>
              <a:rPr lang="en-US" sz="3200" b="1" dirty="0">
                <a:latin typeface="Times New Roman" panose="02020603050405020304" pitchFamily="18" charset="0"/>
                <a:cs typeface="Times New Roman" panose="02020603050405020304" pitchFamily="18" charset="0"/>
              </a:rPr>
              <a:t>MR </a:t>
            </a:r>
            <a:r>
              <a:rPr lang="ru-RU"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MC</a:t>
            </a:r>
            <a:r>
              <a:rPr lang="ru-RU" sz="3200" b="1"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где 	</a:t>
            </a:r>
            <a:r>
              <a:rPr lang="en-US" dirty="0">
                <a:latin typeface="Times New Roman" panose="02020603050405020304" pitchFamily="18" charset="0"/>
                <a:cs typeface="Times New Roman" panose="02020603050405020304" pitchFamily="18" charset="0"/>
              </a:rPr>
              <a:t>MR</a:t>
            </a:r>
            <a:r>
              <a:rPr lang="ru-RU" dirty="0">
                <a:latin typeface="Times New Roman" panose="02020603050405020304" pitchFamily="18" charset="0"/>
                <a:cs typeface="Times New Roman" panose="02020603050405020304" pitchFamily="18" charset="0"/>
              </a:rPr>
              <a:t> - предельный доход;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МС - предельные издержки.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Поскольку в точке оптимума предельная прибыль равна нулю, совокупная прибыль достигает своего наибольшего значения при таком объёме вы­пуска, когда </a:t>
            </a:r>
            <a:r>
              <a:rPr lang="en-US" sz="3200" b="1" dirty="0">
                <a:latin typeface="Times New Roman" panose="02020603050405020304" pitchFamily="18" charset="0"/>
                <a:cs typeface="Times New Roman" panose="02020603050405020304" pitchFamily="18" charset="0"/>
              </a:rPr>
              <a:t>MR</a:t>
            </a:r>
            <a:r>
              <a:rPr lang="ru-RU" sz="3200" b="1" dirty="0">
                <a:latin typeface="Times New Roman" panose="02020603050405020304" pitchFamily="18" charset="0"/>
                <a:cs typeface="Times New Roman" panose="02020603050405020304" pitchFamily="18" charset="0"/>
              </a:rPr>
              <a:t> = </a:t>
            </a:r>
            <a:r>
              <a:rPr lang="en-US" sz="3200" b="1" dirty="0">
                <a:latin typeface="Times New Roman" panose="02020603050405020304" pitchFamily="18" charset="0"/>
                <a:cs typeface="Times New Roman" panose="02020603050405020304" pitchFamily="18" charset="0"/>
              </a:rPr>
              <a:t>MC</a:t>
            </a:r>
            <a:endParaRPr lang="ru-RU" sz="3200" b="1" dirty="0">
              <a:latin typeface="Times New Roman" panose="02020603050405020304" pitchFamily="18" charset="0"/>
              <a:cs typeface="Times New Roman" panose="02020603050405020304" pitchFamily="18" charset="0"/>
            </a:endParaRPr>
          </a:p>
          <a:p>
            <a:r>
              <a:rPr lang="ru-RU" b="1" dirty="0">
                <a:latin typeface="Times New Roman" panose="02020603050405020304" pitchFamily="18" charset="0"/>
                <a:cs typeface="Times New Roman" panose="02020603050405020304" pitchFamily="18" charset="0"/>
              </a:rPr>
              <a:t>Правило максимизации прибыли </a:t>
            </a:r>
            <a:r>
              <a:rPr lang="ru-RU" dirty="0">
                <a:latin typeface="Times New Roman" panose="02020603050405020304" pitchFamily="18" charset="0"/>
                <a:cs typeface="Times New Roman" panose="02020603050405020304" pitchFamily="18" charset="0"/>
              </a:rPr>
              <a:t>– это правило, заключающееся в такой комбинации ресурсов, при которой предельный продукт (в денежном выражении) каждого ресурса равен предельным издержкам использования этого ресурса.</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011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64911"/>
          </a:xfrm>
        </p:spPr>
        <p:txBody>
          <a:bodyPr>
            <a:normAutofit fontScale="90000"/>
          </a:bodyPr>
          <a:lstStyle/>
          <a:p>
            <a:r>
              <a:rPr lang="ru-RU" altLang="en-US" b="1" dirty="0">
                <a:solidFill>
                  <a:srgbClr val="000000"/>
                </a:solidFill>
                <a:latin typeface="Times New Roman" panose="02020603050405020304" pitchFamily="18" charset="0"/>
                <a:cs typeface="Times New Roman" panose="02020603050405020304" pitchFamily="18" charset="0"/>
              </a:rPr>
              <a:t>С</a:t>
            </a:r>
            <a:r>
              <a:rPr lang="en-US" altLang="en-US" b="1" dirty="0" err="1">
                <a:solidFill>
                  <a:srgbClr val="000000"/>
                </a:solidFill>
                <a:latin typeface="Times New Roman" panose="02020603050405020304" pitchFamily="18" charset="0"/>
                <a:cs typeface="Times New Roman" panose="02020603050405020304" pitchFamily="18" charset="0"/>
              </a:rPr>
              <a:t>оотношение</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b="1" dirty="0" err="1">
                <a:solidFill>
                  <a:srgbClr val="000000"/>
                </a:solidFill>
                <a:latin typeface="Times New Roman" panose="02020603050405020304" pitchFamily="18" charset="0"/>
                <a:cs typeface="Times New Roman" panose="02020603050405020304" pitchFamily="18" charset="0"/>
              </a:rPr>
              <a:t>прямых-косвенных</a:t>
            </a:r>
            <a:r>
              <a:rPr lang="en-US" altLang="en-US" b="1" dirty="0">
                <a:solidFill>
                  <a:srgbClr val="000000"/>
                </a:solidFill>
                <a:latin typeface="Times New Roman" panose="02020603050405020304" pitchFamily="18" charset="0"/>
                <a:cs typeface="Times New Roman" panose="02020603050405020304" pitchFamily="18" charset="0"/>
              </a:rPr>
              <a:t> и </a:t>
            </a:r>
            <a:r>
              <a:rPr lang="en-US" altLang="en-US" b="1" dirty="0" err="1">
                <a:solidFill>
                  <a:srgbClr val="000000"/>
                </a:solidFill>
                <a:latin typeface="Times New Roman" panose="02020603050405020304" pitchFamily="18" charset="0"/>
                <a:cs typeface="Times New Roman" panose="02020603050405020304" pitchFamily="18" charset="0"/>
              </a:rPr>
              <a:t>постоянных-переменных</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b="1" dirty="0" err="1">
                <a:solidFill>
                  <a:srgbClr val="000000"/>
                </a:solidFill>
                <a:latin typeface="Times New Roman" panose="02020603050405020304" pitchFamily="18" charset="0"/>
                <a:cs typeface="Times New Roman" panose="02020603050405020304" pitchFamily="18" charset="0"/>
              </a:rPr>
              <a:t>затрат</a:t>
            </a:r>
            <a:br>
              <a:rPr lang="en-US" alt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382385" y="1330036"/>
            <a:ext cx="10971415" cy="4846927"/>
          </a:xfrm>
        </p:spPr>
        <p:txBody>
          <a:bodyPr>
            <a:noAutofit/>
          </a:bodyPr>
          <a:lstStyle/>
          <a:p>
            <a:r>
              <a:rPr lang="ru-RU" b="1" dirty="0">
                <a:latin typeface="Times New Roman" panose="02020603050405020304" pitchFamily="18" charset="0"/>
                <a:cs typeface="Times New Roman" panose="02020603050405020304" pitchFamily="18" charset="0"/>
              </a:rPr>
              <a:t>Прямые материальные и прямые трудовые затраты всегда являются переменными</a:t>
            </a:r>
            <a:r>
              <a:rPr lang="ru-RU" dirty="0">
                <a:latin typeface="Times New Roman" panose="02020603050405020304" pitchFamily="18" charset="0"/>
                <a:cs typeface="Times New Roman" panose="02020603050405020304" pitchFamily="18" charset="0"/>
              </a:rPr>
              <a:t>, прочие прямые затраты могут быть и постоянными.</a:t>
            </a:r>
          </a:p>
          <a:p>
            <a:r>
              <a:rPr lang="ru-RU" b="1" dirty="0">
                <a:latin typeface="Times New Roman" panose="02020603050405020304" pitchFamily="18" charset="0"/>
                <a:cs typeface="Times New Roman" panose="02020603050405020304" pitchFamily="18" charset="0"/>
              </a:rPr>
              <a:t>Косвенные затраты </a:t>
            </a:r>
            <a:r>
              <a:rPr lang="ru-RU" dirty="0">
                <a:latin typeface="Times New Roman" panose="02020603050405020304" pitchFamily="18" charset="0"/>
                <a:cs typeface="Times New Roman" panose="02020603050405020304" pitchFamily="18" charset="0"/>
              </a:rPr>
              <a:t>— все остальные, кроме прямых. Косвенные затраты </a:t>
            </a:r>
            <a:r>
              <a:rPr lang="ru-RU" b="1" dirty="0">
                <a:latin typeface="Times New Roman" panose="02020603050405020304" pitchFamily="18" charset="0"/>
                <a:cs typeface="Times New Roman" panose="02020603050405020304" pitchFamily="18" charset="0"/>
              </a:rPr>
              <a:t>могут быть переменными </a:t>
            </a:r>
            <a:r>
              <a:rPr lang="ru-RU" dirty="0">
                <a:latin typeface="Times New Roman" panose="02020603050405020304" pitchFamily="18" charset="0"/>
                <a:cs typeface="Times New Roman" panose="02020603050405020304" pitchFamily="18" charset="0"/>
              </a:rPr>
              <a:t>(электроэнергия, расходы по снабжению, косвенная заработная плата) </a:t>
            </a:r>
            <a:r>
              <a:rPr lang="ru-RU" b="1" dirty="0">
                <a:latin typeface="Times New Roman" panose="02020603050405020304" pitchFamily="18" charset="0"/>
                <a:cs typeface="Times New Roman" panose="02020603050405020304" pitchFamily="18" charset="0"/>
              </a:rPr>
              <a:t>или постоянными </a:t>
            </a:r>
            <a:r>
              <a:rPr lang="ru-RU" dirty="0">
                <a:latin typeface="Times New Roman" panose="02020603050405020304" pitchFamily="18" charset="0"/>
                <a:cs typeface="Times New Roman" panose="02020603050405020304" pitchFamily="18" charset="0"/>
              </a:rPr>
              <a:t>(аренда, страхование, налоги, амортизация).</a:t>
            </a:r>
          </a:p>
          <a:p>
            <a:r>
              <a:rPr lang="ru-RU" dirty="0">
                <a:latin typeface="Times New Roman" panose="02020603050405020304" pitchFamily="18" charset="0"/>
                <a:cs typeface="Times New Roman" panose="02020603050405020304" pitchFamily="18" charset="0"/>
              </a:rPr>
              <a:t>Косвенные затраты делятся на:</a:t>
            </a:r>
          </a:p>
          <a:p>
            <a:r>
              <a:rPr lang="ru-RU" dirty="0">
                <a:latin typeface="Times New Roman" panose="02020603050405020304" pitchFamily="18" charset="0"/>
                <a:cs typeface="Times New Roman" panose="02020603050405020304" pitchFamily="18" charset="0"/>
              </a:rPr>
              <a:t>·             общепроизводственные</a:t>
            </a:r>
          </a:p>
          <a:p>
            <a:r>
              <a:rPr lang="ru-RU" dirty="0">
                <a:latin typeface="Times New Roman" panose="02020603050405020304" pitchFamily="18" charset="0"/>
                <a:cs typeface="Times New Roman" panose="02020603050405020304" pitchFamily="18" charset="0"/>
              </a:rPr>
              <a:t>·             общехозяйственные</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28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25625"/>
            <a:ext cx="19630448" cy="8259482"/>
          </a:xfrm>
        </p:spPr>
        <p:txBody>
          <a:bodyPr/>
          <a:lstStyle/>
          <a:p>
            <a:endParaRPr lang="en-US" dirty="0"/>
          </a:p>
        </p:txBody>
      </p:sp>
      <p:sp>
        <p:nvSpPr>
          <p:cNvPr id="5" name="Rectangle 3"/>
          <p:cNvSpPr>
            <a:spLocks noChangeArrowheads="1"/>
          </p:cNvSpPr>
          <p:nvPr/>
        </p:nvSpPr>
        <p:spPr bwMode="auto">
          <a:xfrm>
            <a:off x="-1" y="-1394921"/>
            <a:ext cx="22759939"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 &#10;Соотношение прямых-косвенных и постоянных-переменных затрат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4" y="323850"/>
            <a:ext cx="12036426" cy="653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3211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en-US" b="1" dirty="0" err="1">
                <a:solidFill>
                  <a:srgbClr val="333333"/>
                </a:solidFill>
                <a:latin typeface="Helvetica Neue"/>
              </a:rPr>
              <a:t>Рис</a:t>
            </a:r>
            <a:r>
              <a:rPr lang="en-US" altLang="en-US" b="1" dirty="0">
                <a:solidFill>
                  <a:srgbClr val="333333"/>
                </a:solidFill>
                <a:latin typeface="Helvetica Neue"/>
              </a:rPr>
              <a:t>. 1.1. </a:t>
            </a:r>
            <a:r>
              <a:rPr lang="en-US" altLang="en-US" b="1" dirty="0" err="1">
                <a:solidFill>
                  <a:srgbClr val="333333"/>
                </a:solidFill>
                <a:latin typeface="Helvetica Neue"/>
              </a:rPr>
              <a:t>Постоянные</a:t>
            </a:r>
            <a:r>
              <a:rPr lang="en-US" altLang="en-US" b="1" dirty="0">
                <a:solidFill>
                  <a:srgbClr val="333333"/>
                </a:solidFill>
                <a:latin typeface="Helvetica Neue"/>
              </a:rPr>
              <a:t> </a:t>
            </a:r>
            <a:r>
              <a:rPr lang="en-US" altLang="en-US" b="1" dirty="0" err="1">
                <a:solidFill>
                  <a:srgbClr val="333333"/>
                </a:solidFill>
                <a:latin typeface="Helvetica Neue"/>
              </a:rPr>
              <a:t>затраты</a:t>
            </a:r>
            <a:r>
              <a:rPr lang="en-US" altLang="en-US" b="1" dirty="0">
                <a:solidFill>
                  <a:srgbClr val="333333"/>
                </a:solidFill>
                <a:latin typeface="Helvetica Neue"/>
              </a:rPr>
              <a:t> </a:t>
            </a:r>
            <a:r>
              <a:rPr lang="en-US" altLang="en-US" b="1" dirty="0" err="1">
                <a:solidFill>
                  <a:srgbClr val="333333"/>
                </a:solidFill>
                <a:latin typeface="Helvetica Neue"/>
              </a:rPr>
              <a:t>на</a:t>
            </a:r>
            <a:r>
              <a:rPr lang="en-US" altLang="en-US" b="1" dirty="0">
                <a:solidFill>
                  <a:srgbClr val="333333"/>
                </a:solidFill>
                <a:latin typeface="Helvetica Neue"/>
              </a:rPr>
              <a:t> </a:t>
            </a:r>
            <a:r>
              <a:rPr lang="en-US" altLang="en-US" b="1" dirty="0" err="1">
                <a:solidFill>
                  <a:srgbClr val="333333"/>
                </a:solidFill>
                <a:latin typeface="Helvetica Neue"/>
              </a:rPr>
              <a:t>объем</a:t>
            </a:r>
            <a:r>
              <a:rPr lang="en-US" altLang="en-US" b="1" dirty="0">
                <a:solidFill>
                  <a:srgbClr val="333333"/>
                </a:solidFill>
                <a:latin typeface="Helvetica Neue"/>
              </a:rPr>
              <a:t> и </a:t>
            </a:r>
            <a:r>
              <a:rPr lang="en-US" altLang="en-US" b="1" dirty="0" err="1">
                <a:solidFill>
                  <a:srgbClr val="333333"/>
                </a:solidFill>
                <a:latin typeface="Helvetica Neue"/>
              </a:rPr>
              <a:t>на</a:t>
            </a:r>
            <a:r>
              <a:rPr lang="en-US" altLang="en-US" b="1" dirty="0">
                <a:solidFill>
                  <a:srgbClr val="333333"/>
                </a:solidFill>
                <a:latin typeface="Helvetica Neue"/>
              </a:rPr>
              <a:t> </a:t>
            </a:r>
            <a:r>
              <a:rPr lang="en-US" altLang="en-US" b="1" dirty="0" err="1">
                <a:solidFill>
                  <a:srgbClr val="333333"/>
                </a:solidFill>
                <a:latin typeface="Helvetica Neue"/>
              </a:rPr>
              <a:t>единицу</a:t>
            </a:r>
            <a:r>
              <a:rPr lang="en-US" altLang="en-US" b="1" dirty="0">
                <a:solidFill>
                  <a:srgbClr val="333333"/>
                </a:solidFill>
                <a:latin typeface="Helvetica Neue"/>
              </a:rPr>
              <a:t> </a:t>
            </a:r>
            <a:r>
              <a:rPr lang="en-US" altLang="en-US" b="1" dirty="0" err="1">
                <a:solidFill>
                  <a:srgbClr val="333333"/>
                </a:solidFill>
                <a:latin typeface="Helvetica Neue"/>
              </a:rPr>
              <a:t>продукции</a:t>
            </a:r>
            <a:r>
              <a:rPr lang="en-US" altLang="en-US" b="1" dirty="0">
                <a:solidFill>
                  <a:srgbClr val="333333"/>
                </a:solidFill>
                <a:latin typeface="Helvetica Neue"/>
              </a:rPr>
              <a:t>. </a:t>
            </a:r>
            <a:br>
              <a:rPr lang="en-US" altLang="en-US" sz="6000" dirty="0"/>
            </a:br>
            <a:endParaRPr lang="en-US" dirty="0"/>
          </a:p>
        </p:txBody>
      </p:sp>
      <p:sp>
        <p:nvSpPr>
          <p:cNvPr id="3" name="Объект 2"/>
          <p:cNvSpPr>
            <a:spLocks noGrp="1"/>
          </p:cNvSpPr>
          <p:nvPr>
            <p:ph idx="1"/>
          </p:nvPr>
        </p:nvSpPr>
        <p:spPr>
          <a:xfrm>
            <a:off x="838199" y="7621335"/>
            <a:ext cx="22970419" cy="4850311"/>
          </a:xfrm>
        </p:spPr>
        <p:txBody>
          <a:bodyPr/>
          <a:lstStyle/>
          <a:p>
            <a:endParaRPr lang="en-US" dirty="0"/>
          </a:p>
        </p:txBody>
      </p:sp>
      <p:pic>
        <p:nvPicPr>
          <p:cNvPr id="2052" name="Picture 4" descr="Постоянные затраты на объем и на единицу продукции"/>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847" y="2028304"/>
            <a:ext cx="8988425" cy="387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584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ltLang="en-US" b="1" dirty="0" err="1">
                <a:solidFill>
                  <a:srgbClr val="333333"/>
                </a:solidFill>
                <a:latin typeface="Helvetica Neue"/>
              </a:rPr>
              <a:t>Рис</a:t>
            </a:r>
            <a:r>
              <a:rPr lang="en-US" altLang="en-US" b="1" dirty="0">
                <a:solidFill>
                  <a:srgbClr val="333333"/>
                </a:solidFill>
                <a:latin typeface="Helvetica Neue"/>
              </a:rPr>
              <a:t>. 1.2. </a:t>
            </a:r>
            <a:r>
              <a:rPr lang="en-US" altLang="en-US" b="1" dirty="0" err="1">
                <a:solidFill>
                  <a:srgbClr val="333333"/>
                </a:solidFill>
                <a:latin typeface="Helvetica Neue"/>
              </a:rPr>
              <a:t>Переменные</a:t>
            </a:r>
            <a:r>
              <a:rPr lang="en-US" altLang="en-US" b="1" dirty="0">
                <a:solidFill>
                  <a:srgbClr val="333333"/>
                </a:solidFill>
                <a:latin typeface="Helvetica Neue"/>
              </a:rPr>
              <a:t> </a:t>
            </a:r>
            <a:r>
              <a:rPr lang="en-US" altLang="en-US" b="1" dirty="0" err="1">
                <a:solidFill>
                  <a:srgbClr val="333333"/>
                </a:solidFill>
                <a:latin typeface="Helvetica Neue"/>
              </a:rPr>
              <a:t>затраты</a:t>
            </a:r>
            <a:r>
              <a:rPr lang="en-US" altLang="en-US" b="1" dirty="0">
                <a:solidFill>
                  <a:srgbClr val="333333"/>
                </a:solidFill>
                <a:latin typeface="Helvetica Neue"/>
              </a:rPr>
              <a:t> </a:t>
            </a:r>
            <a:r>
              <a:rPr lang="en-US" altLang="en-US" b="1" dirty="0" err="1">
                <a:solidFill>
                  <a:srgbClr val="333333"/>
                </a:solidFill>
                <a:latin typeface="Helvetica Neue"/>
              </a:rPr>
              <a:t>на</a:t>
            </a:r>
            <a:r>
              <a:rPr lang="en-US" altLang="en-US" b="1" dirty="0">
                <a:solidFill>
                  <a:srgbClr val="333333"/>
                </a:solidFill>
                <a:latin typeface="Helvetica Neue"/>
              </a:rPr>
              <a:t> </a:t>
            </a:r>
            <a:r>
              <a:rPr lang="en-US" altLang="en-US" b="1" dirty="0" err="1">
                <a:solidFill>
                  <a:srgbClr val="333333"/>
                </a:solidFill>
                <a:latin typeface="Helvetica Neue"/>
              </a:rPr>
              <a:t>объем</a:t>
            </a:r>
            <a:r>
              <a:rPr lang="en-US" altLang="en-US" b="1" dirty="0">
                <a:solidFill>
                  <a:srgbClr val="333333"/>
                </a:solidFill>
                <a:latin typeface="Helvetica Neue"/>
              </a:rPr>
              <a:t> и </a:t>
            </a:r>
            <a:r>
              <a:rPr lang="en-US" altLang="en-US" b="1" dirty="0" err="1">
                <a:solidFill>
                  <a:srgbClr val="333333"/>
                </a:solidFill>
                <a:latin typeface="Helvetica Neue"/>
              </a:rPr>
              <a:t>единицу</a:t>
            </a:r>
            <a:r>
              <a:rPr lang="en-US" altLang="en-US" b="1" dirty="0">
                <a:solidFill>
                  <a:srgbClr val="333333"/>
                </a:solidFill>
                <a:latin typeface="Helvetica Neue"/>
              </a:rPr>
              <a:t> </a:t>
            </a:r>
            <a:r>
              <a:rPr lang="en-US" altLang="en-US" b="1" dirty="0" err="1">
                <a:solidFill>
                  <a:srgbClr val="333333"/>
                </a:solidFill>
                <a:latin typeface="Helvetica Neue"/>
              </a:rPr>
              <a:t>продукции</a:t>
            </a:r>
            <a:r>
              <a:rPr lang="en-US" altLang="en-US" b="1" dirty="0">
                <a:solidFill>
                  <a:srgbClr val="333333"/>
                </a:solidFill>
                <a:latin typeface="Helvetica Neue"/>
              </a:rPr>
              <a:t>. </a:t>
            </a:r>
            <a:br>
              <a:rPr lang="en-US" altLang="en-US" sz="6000" dirty="0"/>
            </a:br>
            <a:endParaRPr lang="en-US" dirty="0"/>
          </a:p>
        </p:txBody>
      </p:sp>
      <p:sp>
        <p:nvSpPr>
          <p:cNvPr id="3" name="Объект 2"/>
          <p:cNvSpPr>
            <a:spLocks noGrp="1"/>
          </p:cNvSpPr>
          <p:nvPr>
            <p:ph idx="1"/>
          </p:nvPr>
        </p:nvSpPr>
        <p:spPr>
          <a:xfrm>
            <a:off x="838199" y="7976032"/>
            <a:ext cx="24206251" cy="8624301"/>
          </a:xfrm>
        </p:spPr>
        <p:txBody>
          <a:bodyPr/>
          <a:lstStyle/>
          <a:p>
            <a:endParaRPr lang="en-US" dirty="0"/>
          </a:p>
        </p:txBody>
      </p:sp>
      <p:pic>
        <p:nvPicPr>
          <p:cNvPr id="4098" name="Picture 2" descr="переменные затраты на объем и единицу продукции"/>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4" y="2211185"/>
            <a:ext cx="9603567" cy="403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16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4952" y="365125"/>
            <a:ext cx="11808372" cy="1321785"/>
          </a:xfrm>
        </p:spPr>
        <p:txBody>
          <a:bodyPr>
            <a:normAutofit fontScale="90000"/>
          </a:bodyPr>
          <a:lstStyle/>
          <a:p>
            <a:r>
              <a:rPr lang="x-none" b="1" dirty="0">
                <a:latin typeface="Times New Roman" panose="02020603050405020304" pitchFamily="18" charset="0"/>
                <a:cs typeface="Times New Roman" panose="02020603050405020304" pitchFamily="18" charset="0"/>
              </a:rPr>
              <a:t>Вопрос 3. Методики распределения косвенных затрат на себестоимость продукции</a:t>
            </a:r>
            <a:br>
              <a:rPr lang="ru-RU"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446415"/>
            <a:ext cx="10515600" cy="4730548"/>
          </a:xfrm>
        </p:spPr>
        <p:txBody>
          <a:bodyPr>
            <a:normAutofit/>
          </a:bodyPr>
          <a:lstStyle/>
          <a:p>
            <a:pPr algn="just"/>
            <a:r>
              <a:rPr lang="ru-RU" dirty="0">
                <a:latin typeface="Times New Roman" panose="02020603050405020304" pitchFamily="18" charset="0"/>
                <a:cs typeface="Times New Roman" panose="02020603050405020304" pitchFamily="18" charset="0"/>
              </a:rPr>
              <a:t>1. Распределение косвенных затрат между основными и обслуживающими производственными подразделениями. </a:t>
            </a:r>
          </a:p>
          <a:p>
            <a:pPr algn="just"/>
            <a:r>
              <a:rPr lang="ru-RU" dirty="0">
                <a:latin typeface="Times New Roman" panose="02020603050405020304" pitchFamily="18" charset="0"/>
                <a:cs typeface="Times New Roman" panose="02020603050405020304" pitchFamily="18" charset="0"/>
              </a:rPr>
              <a:t>2. Распределение косвенных затрат обслуживающих подразделений между производственными подразделениями. </a:t>
            </a:r>
          </a:p>
          <a:p>
            <a:pPr algn="just"/>
            <a:r>
              <a:rPr lang="ru-RU" dirty="0">
                <a:latin typeface="Times New Roman" panose="02020603050405020304" pitchFamily="18" charset="0"/>
                <a:cs typeface="Times New Roman" panose="02020603050405020304" pitchFamily="18" charset="0"/>
              </a:rPr>
              <a:t>3. Расчет цеховых ставок распределения косвенных затрат для каждого основного производственного подразделения. </a:t>
            </a:r>
          </a:p>
          <a:p>
            <a:pPr algn="just"/>
            <a:r>
              <a:rPr lang="ru-RU" dirty="0">
                <a:latin typeface="Times New Roman" panose="02020603050405020304" pitchFamily="18" charset="0"/>
                <a:cs typeface="Times New Roman" panose="02020603050405020304" pitchFamily="18" charset="0"/>
              </a:rPr>
              <a:t>4. Распределение суммы косвенных расходов основного подразделения на продукцию этого подразделения. </a:t>
            </a:r>
          </a:p>
          <a:p>
            <a:pPr algn="just"/>
            <a:r>
              <a:rPr lang="ru-RU" dirty="0">
                <a:latin typeface="Times New Roman" panose="02020603050405020304" pitchFamily="18" charset="0"/>
                <a:cs typeface="Times New Roman" panose="02020603050405020304" pitchFamily="18" charset="0"/>
              </a:rPr>
              <a:t>5. Формирование полной себестоимости изделия как суммы прямых и косвенных расходов.</a:t>
            </a:r>
          </a:p>
          <a:p>
            <a:endParaRPr lang="en-US" dirty="0"/>
          </a:p>
        </p:txBody>
      </p:sp>
    </p:spTree>
    <p:extLst>
      <p:ext uri="{BB962C8B-B14F-4D97-AF65-F5344CB8AC3E}">
        <p14:creationId xmlns:p14="http://schemas.microsoft.com/office/powerpoint/2010/main" val="7900475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1219200" y="217714"/>
            <a:ext cx="9869714" cy="5901192"/>
          </a:xfrm>
          <a:prstGeom prst="rect">
            <a:avLst/>
          </a:prstGeom>
        </p:spPr>
      </p:pic>
    </p:spTree>
    <p:extLst>
      <p:ext uri="{BB962C8B-B14F-4D97-AF65-F5344CB8AC3E}">
        <p14:creationId xmlns:p14="http://schemas.microsoft.com/office/powerpoint/2010/main" val="39042990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1093970" cy="1526305"/>
          </a:xfrm>
        </p:spPr>
        <p:txBody>
          <a:bodyPr>
            <a:normAutofit fontScale="90000"/>
          </a:bodyPr>
          <a:lstStyle/>
          <a:p>
            <a:r>
              <a:rPr lang="x-none" sz="3100" b="1" dirty="0">
                <a:latin typeface="Times New Roman" panose="02020603050405020304" pitchFamily="18" charset="0"/>
                <a:cs typeface="Times New Roman" panose="02020603050405020304" pitchFamily="18" charset="0"/>
              </a:rPr>
              <a:t>Пропорционально основной зарплате основных рабочих </a:t>
            </a:r>
            <a:r>
              <a:rPr lang="x-none" sz="3100" dirty="0">
                <a:latin typeface="Times New Roman" panose="02020603050405020304" pitchFamily="18" charset="0"/>
                <a:cs typeface="Times New Roman" panose="02020603050405020304" pitchFamily="18" charset="0"/>
              </a:rPr>
              <a:t>рассчитываются коэффициенты для основных составляющих косвенных затрат (Расходов на содержание и эксплуатацию оборудования(РСЭО),общепроизводственных, общехозяйственных):</a:t>
            </a:r>
            <a:r>
              <a:rPr lang="ru-RU" sz="3100" dirty="0">
                <a:latin typeface="Times New Roman" panose="02020603050405020304" pitchFamily="18" charset="0"/>
                <a:cs typeface="Times New Roman" panose="02020603050405020304" pitchFamily="18" charset="0"/>
              </a:rPr>
              <a:t> </a:t>
            </a:r>
            <a:br>
              <a:rPr lang="ru-RU" sz="2000" dirty="0"/>
            </a:br>
            <a:endParaRPr lang="ru-RU" sz="2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62585" y="1891430"/>
            <a:ext cx="8780744" cy="4486987"/>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38200" y="674557"/>
            <a:ext cx="10515600" cy="5502406"/>
          </a:xfrm>
        </p:spPr>
        <p:txBody>
          <a:bodyPr/>
          <a:lstStyle/>
          <a:p>
            <a:pPr algn="just"/>
            <a:r>
              <a:rPr lang="x-none" dirty="0">
                <a:latin typeface="Times New Roman" pitchFamily="18" charset="0"/>
                <a:cs typeface="Times New Roman" pitchFamily="18" charset="0"/>
              </a:rPr>
              <a:t>«Теоретически» выбор базы обосновывает «типом» преобладающего ресурса, используемого в производственном процессе, а именно, </a:t>
            </a:r>
            <a:r>
              <a:rPr lang="x-none" b="1" dirty="0">
                <a:latin typeface="Times New Roman" pitchFamily="18" charset="0"/>
                <a:cs typeface="Times New Roman" pitchFamily="18" charset="0"/>
              </a:rPr>
              <a:t>трудоемкостью, материалоемкостью или капиталоемкостью </a:t>
            </a:r>
            <a:r>
              <a:rPr lang="x-none" dirty="0">
                <a:latin typeface="Times New Roman" pitchFamily="18" charset="0"/>
                <a:cs typeface="Times New Roman" pitchFamily="18" charset="0"/>
              </a:rPr>
              <a:t>производственного процесса.</a:t>
            </a:r>
            <a:endParaRPr lang="ru-RU" dirty="0">
              <a:latin typeface="Times New Roman" pitchFamily="18" charset="0"/>
              <a:cs typeface="Times New Roman" pitchFamily="18" charset="0"/>
            </a:endParaRPr>
          </a:p>
          <a:p>
            <a:pPr algn="just"/>
            <a:r>
              <a:rPr lang="x-none" i="1" dirty="0">
                <a:latin typeface="Times New Roman" pitchFamily="18" charset="0"/>
                <a:cs typeface="Times New Roman" pitchFamily="18" charset="0"/>
              </a:rPr>
              <a:t>Для трудоемких производственных участков</a:t>
            </a:r>
            <a:r>
              <a:rPr lang="x-none" dirty="0">
                <a:latin typeface="Times New Roman" pitchFamily="18" charset="0"/>
                <a:cs typeface="Times New Roman" pitchFamily="18" charset="0"/>
              </a:rPr>
              <a:t> базой распределения являются показатели, связанные с трудовыми ресурсами: </a:t>
            </a:r>
            <a:endParaRPr lang="ru-RU" dirty="0">
              <a:latin typeface="Times New Roman" pitchFamily="18" charset="0"/>
              <a:cs typeface="Times New Roman" pitchFamily="18" charset="0"/>
            </a:endParaRPr>
          </a:p>
          <a:p>
            <a:pPr algn="just"/>
            <a:r>
              <a:rPr lang="x-none" dirty="0">
                <a:latin typeface="Times New Roman" pitchFamily="18" charset="0"/>
                <a:cs typeface="Times New Roman" pitchFamily="18" charset="0"/>
              </a:rPr>
              <a:t>• фактические, нормативные или плановые прямые затраты труда; </a:t>
            </a:r>
            <a:endParaRPr lang="ru-RU" dirty="0">
              <a:latin typeface="Times New Roman" pitchFamily="18" charset="0"/>
              <a:cs typeface="Times New Roman" pitchFamily="18" charset="0"/>
            </a:endParaRPr>
          </a:p>
          <a:p>
            <a:pPr algn="just"/>
            <a:r>
              <a:rPr lang="x-none" dirty="0">
                <a:latin typeface="Times New Roman" pitchFamily="18" charset="0"/>
                <a:cs typeface="Times New Roman" pitchFamily="18" charset="0"/>
              </a:rPr>
              <a:t>• количество персонала в технологических процессах. </a:t>
            </a:r>
            <a:endParaRPr lang="ru-RU" dirty="0">
              <a:latin typeface="Times New Roman" pitchFamily="18" charset="0"/>
              <a:cs typeface="Times New Roman" pitchFamily="18" charset="0"/>
            </a:endParaRPr>
          </a:p>
          <a:p>
            <a:pPr algn="just"/>
            <a:endParaRPr lang="ru-RU"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38200" y="764498"/>
            <a:ext cx="10515600" cy="5412465"/>
          </a:xfrm>
        </p:spPr>
        <p:txBody>
          <a:bodyPr>
            <a:normAutofit/>
          </a:bodyPr>
          <a:lstStyle/>
          <a:p>
            <a:r>
              <a:rPr lang="x-none" i="1" dirty="0">
                <a:latin typeface="Times New Roman" pitchFamily="18" charset="0"/>
                <a:cs typeface="Times New Roman" pitchFamily="18" charset="0"/>
              </a:rPr>
              <a:t>Для капиталоемких участков</a:t>
            </a:r>
            <a:r>
              <a:rPr lang="x-none" dirty="0">
                <a:latin typeface="Times New Roman" pitchFamily="18" charset="0"/>
                <a:cs typeface="Times New Roman" pitchFamily="18" charset="0"/>
              </a:rPr>
              <a:t> (например, автоматизированные производственные линии) базой распределения косвенных расходов могут выступать: </a:t>
            </a:r>
            <a:endParaRPr lang="ru-RU" dirty="0">
              <a:latin typeface="Times New Roman" pitchFamily="18" charset="0"/>
              <a:cs typeface="Times New Roman" pitchFamily="18" charset="0"/>
            </a:endParaRPr>
          </a:p>
          <a:p>
            <a:r>
              <a:rPr lang="x-none" dirty="0">
                <a:latin typeface="Times New Roman" pitchFamily="18" charset="0"/>
                <a:cs typeface="Times New Roman" pitchFamily="18" charset="0"/>
              </a:rPr>
              <a:t>• остаточная стоимость или амортизационные отчисления основных средств; </a:t>
            </a:r>
            <a:endParaRPr lang="ru-RU" dirty="0">
              <a:latin typeface="Times New Roman" pitchFamily="18" charset="0"/>
              <a:cs typeface="Times New Roman" pitchFamily="18" charset="0"/>
            </a:endParaRPr>
          </a:p>
          <a:p>
            <a:r>
              <a:rPr lang="x-none" dirty="0">
                <a:latin typeface="Times New Roman" pitchFamily="18" charset="0"/>
                <a:cs typeface="Times New Roman" pitchFamily="18" charset="0"/>
              </a:rPr>
              <a:t> фактические, нормативные или плановые часы работы оборудования; </a:t>
            </a:r>
            <a:endParaRPr lang="ru-RU" dirty="0">
              <a:latin typeface="Times New Roman" pitchFamily="18" charset="0"/>
              <a:cs typeface="Times New Roman" pitchFamily="18" charset="0"/>
            </a:endParaRPr>
          </a:p>
          <a:p>
            <a:r>
              <a:rPr lang="x-none" dirty="0">
                <a:latin typeface="Times New Roman" pitchFamily="18" charset="0"/>
                <a:cs typeface="Times New Roman" pitchFamily="18" charset="0"/>
              </a:rPr>
              <a:t>• количество произведенной продукции; </a:t>
            </a:r>
            <a:endParaRPr lang="ru-RU" dirty="0">
              <a:latin typeface="Times New Roman" pitchFamily="18" charset="0"/>
              <a:cs typeface="Times New Roman" pitchFamily="18" charset="0"/>
            </a:endParaRPr>
          </a:p>
          <a:p>
            <a:r>
              <a:rPr lang="x-none" dirty="0">
                <a:latin typeface="Times New Roman" pitchFamily="18" charset="0"/>
                <a:cs typeface="Times New Roman" pitchFamily="18" charset="0"/>
              </a:rPr>
              <a:t>• затраты, связанные с обслуживанием оборудования: энергия, технологические материалы, заработная плата операторов или наладчиков</a:t>
            </a:r>
            <a:endParaRPr lang="ru-RU" dirty="0">
              <a:latin typeface="Times New Roman" pitchFamily="18" charset="0"/>
              <a:cs typeface="Times New Roman" pitchFamily="18" charset="0"/>
            </a:endParaRP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Затраты     -  Расходы   - Издержки</a:t>
            </a:r>
            <a:endParaRPr lang="en-US"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92500" lnSpcReduction="10000"/>
          </a:bodyPr>
          <a:lstStyle/>
          <a:p>
            <a:pPr algn="just"/>
            <a:r>
              <a:rPr lang="ru-RU" sz="3200" b="1" dirty="0">
                <a:latin typeface="Times New Roman" panose="02020603050405020304" pitchFamily="18" charset="0"/>
                <a:cs typeface="Times New Roman" panose="02020603050405020304" pitchFamily="18" charset="0"/>
              </a:rPr>
              <a:t>Затраты </a:t>
            </a:r>
            <a:r>
              <a:rPr lang="ru-RU" sz="3200" dirty="0">
                <a:latin typeface="Times New Roman" panose="02020603050405020304" pitchFamily="18" charset="0"/>
                <a:cs typeface="Times New Roman" panose="02020603050405020304" pitchFamily="18" charset="0"/>
              </a:rPr>
              <a:t>— это денежная оценка стоимости материальных, трудовых, финансовых и других видов ресурсов на производство и реализацию продукции за определенный период времени. </a:t>
            </a:r>
            <a:endParaRPr lang="en-US" sz="3200" dirty="0">
              <a:latin typeface="Times New Roman" panose="02020603050405020304" pitchFamily="18" charset="0"/>
              <a:cs typeface="Times New Roman" panose="02020603050405020304" pitchFamily="18" charset="0"/>
            </a:endParaRPr>
          </a:p>
          <a:p>
            <a:pPr algn="just"/>
            <a:r>
              <a:rPr lang="ru-RU" sz="3200" b="1" dirty="0">
                <a:latin typeface="Times New Roman" panose="02020603050405020304" pitchFamily="18" charset="0"/>
                <a:cs typeface="Times New Roman" panose="02020603050405020304" pitchFamily="18" charset="0"/>
              </a:rPr>
              <a:t>Расходы </a:t>
            </a:r>
            <a:r>
              <a:rPr lang="ru-RU" sz="3200" dirty="0">
                <a:latin typeface="Times New Roman" panose="02020603050405020304" pitchFamily="18" charset="0"/>
                <a:cs typeface="Times New Roman" panose="02020603050405020304" pitchFamily="18" charset="0"/>
              </a:rPr>
              <a:t>— это затраты определенного периода времени, документально подтвержденные, экономически оправданные (обоснованные), полностью перенесшие свою стоимость на реализованную за этот период продукцию. </a:t>
            </a:r>
            <a:endParaRPr lang="en-US" sz="3200" dirty="0">
              <a:latin typeface="Times New Roman" panose="02020603050405020304" pitchFamily="18" charset="0"/>
              <a:cs typeface="Times New Roman" panose="02020603050405020304" pitchFamily="18" charset="0"/>
            </a:endParaRPr>
          </a:p>
          <a:p>
            <a:pPr algn="just"/>
            <a:r>
              <a:rPr lang="ru-RU" sz="3200" b="1" dirty="0">
                <a:latin typeface="Times New Roman" panose="02020603050405020304" pitchFamily="18" charset="0"/>
                <a:cs typeface="Times New Roman" panose="02020603050405020304" pitchFamily="18" charset="0"/>
              </a:rPr>
              <a:t>Издержки</a:t>
            </a:r>
            <a:r>
              <a:rPr lang="ru-RU" sz="3200" dirty="0">
                <a:latin typeface="Times New Roman" panose="02020603050405020304" pitchFamily="18" charset="0"/>
                <a:cs typeface="Times New Roman" panose="02020603050405020304" pitchFamily="18" charset="0"/>
              </a:rPr>
              <a:t> — </a:t>
            </a:r>
            <a:r>
              <a:rPr lang="ru-RU" sz="3500" dirty="0">
                <a:latin typeface="Times New Roman" panose="02020603050405020304" pitchFamily="18" charset="0"/>
                <a:cs typeface="Times New Roman" panose="02020603050405020304" pitchFamily="18" charset="0"/>
              </a:rPr>
              <a:t>это совокупность различных видов затрат на производство и реализацию продукции.</a:t>
            </a:r>
          </a:p>
          <a:p>
            <a:endParaRPr lang="en-US" dirty="0"/>
          </a:p>
        </p:txBody>
      </p:sp>
    </p:spTree>
    <p:extLst>
      <p:ext uri="{BB962C8B-B14F-4D97-AF65-F5344CB8AC3E}">
        <p14:creationId xmlns:p14="http://schemas.microsoft.com/office/powerpoint/2010/main" val="2513394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838200" y="644577"/>
            <a:ext cx="10515600" cy="5532386"/>
          </a:xfrm>
        </p:spPr>
        <p:txBody>
          <a:bodyPr/>
          <a:lstStyle/>
          <a:p>
            <a:pPr algn="just"/>
            <a:r>
              <a:rPr lang="x-none" i="1" dirty="0"/>
              <a:t> </a:t>
            </a:r>
            <a:r>
              <a:rPr lang="x-none" i="1" dirty="0">
                <a:latin typeface="Times New Roman" pitchFamily="18" charset="0"/>
                <a:cs typeface="Times New Roman" pitchFamily="18" charset="0"/>
              </a:rPr>
              <a:t>Для материалоемких (а также энергоемких) производственных участков</a:t>
            </a:r>
            <a:r>
              <a:rPr lang="x-none" dirty="0">
                <a:latin typeface="Times New Roman" pitchFamily="18" charset="0"/>
                <a:cs typeface="Times New Roman" pitchFamily="18" charset="0"/>
              </a:rPr>
              <a:t> за базу распределения принимаются фактические, нормативные или плановые прямые материальные затраты. </a:t>
            </a:r>
            <a:endParaRPr lang="ru-RU" dirty="0">
              <a:latin typeface="Times New Roman" pitchFamily="18" charset="0"/>
              <a:cs typeface="Times New Roman" pitchFamily="18" charset="0"/>
            </a:endParaRPr>
          </a:p>
          <a:p>
            <a:pPr algn="just"/>
            <a:r>
              <a:rPr lang="x-none" dirty="0">
                <a:latin typeface="Times New Roman" pitchFamily="18" charset="0"/>
                <a:cs typeface="Times New Roman" pitchFamily="18" charset="0"/>
              </a:rPr>
              <a:t>В сложных случаях, когда нельзя четко определить, какой является деятельность производственного участка (трудоемкой, капиталоемкой или материалоемкой) используют комбинированные баз распределения, рассчитываемых на основе двух или более видов ресурсов.</a:t>
            </a:r>
            <a:endParaRPr lang="ru-RU" dirty="0">
              <a:latin typeface="Times New Roman" pitchFamily="18" charset="0"/>
              <a:cs typeface="Times New Roman" pitchFamily="18" charset="0"/>
            </a:endParaRPr>
          </a:p>
          <a:p>
            <a:endParaRPr lang="ru-RU"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62217"/>
          </a:xfrm>
        </p:spPr>
        <p:txBody>
          <a:bodyPr>
            <a:normAutofit fontScale="90000"/>
          </a:bodyPr>
          <a:lstStyle/>
          <a:p>
            <a:r>
              <a:rPr lang="x-none" u="sng" dirty="0">
                <a:latin typeface="Times New Roman" pitchFamily="18" charset="0"/>
                <a:cs typeface="Times New Roman" pitchFamily="18" charset="0"/>
              </a:rPr>
              <a:t>Способы распределения косвенных затрат: </a:t>
            </a:r>
            <a:br>
              <a:rPr lang="ru-RU" dirty="0">
                <a:latin typeface="Times New Roman" pitchFamily="18" charset="0"/>
                <a:cs typeface="Times New Roman" pitchFamily="18" charset="0"/>
              </a:rPr>
            </a:br>
            <a:endParaRPr lang="ru-RU" dirty="0">
              <a:latin typeface="Times New Roman" pitchFamily="18" charset="0"/>
              <a:cs typeface="Times New Roman" pitchFamily="18" charset="0"/>
            </a:endParaRPr>
          </a:p>
        </p:txBody>
      </p:sp>
      <p:sp>
        <p:nvSpPr>
          <p:cNvPr id="3" name="Содержимое 2"/>
          <p:cNvSpPr>
            <a:spLocks noGrp="1"/>
          </p:cNvSpPr>
          <p:nvPr>
            <p:ph idx="1"/>
          </p:nvPr>
        </p:nvSpPr>
        <p:spPr>
          <a:xfrm>
            <a:off x="838200" y="1127342"/>
            <a:ext cx="10515600" cy="5049621"/>
          </a:xfrm>
        </p:spPr>
        <p:txBody>
          <a:bodyPr>
            <a:normAutofit/>
          </a:bodyPr>
          <a:lstStyle/>
          <a:p>
            <a:pPr lvl="0" algn="just"/>
            <a:r>
              <a:rPr lang="x-none" b="1" dirty="0">
                <a:latin typeface="Times New Roman" panose="02020603050405020304" pitchFamily="18" charset="0"/>
                <a:cs typeface="Times New Roman" panose="02020603050405020304" pitchFamily="18" charset="0"/>
              </a:rPr>
              <a:t>Пропорционально основной зарплате основных рабочих;</a:t>
            </a:r>
            <a:endParaRPr lang="ru-RU" b="1" dirty="0">
              <a:latin typeface="Times New Roman" panose="02020603050405020304" pitchFamily="18" charset="0"/>
              <a:cs typeface="Times New Roman" panose="02020603050405020304" pitchFamily="18" charset="0"/>
            </a:endParaRPr>
          </a:p>
          <a:p>
            <a:pPr lvl="0" algn="just"/>
            <a:r>
              <a:rPr lang="x-none" dirty="0">
                <a:latin typeface="Times New Roman" panose="02020603050405020304" pitchFamily="18" charset="0"/>
                <a:cs typeface="Times New Roman" panose="02020603050405020304" pitchFamily="18" charset="0"/>
              </a:rPr>
              <a:t>Пропорционально машино-часам на изделие;</a:t>
            </a:r>
            <a:endParaRPr lang="ru-RU" dirty="0">
              <a:latin typeface="Times New Roman" panose="02020603050405020304" pitchFamily="18" charset="0"/>
              <a:cs typeface="Times New Roman" panose="02020603050405020304" pitchFamily="18" charset="0"/>
            </a:endParaRPr>
          </a:p>
          <a:p>
            <a:pPr lvl="0" algn="just"/>
            <a:r>
              <a:rPr lang="x-none" dirty="0">
                <a:latin typeface="Times New Roman" panose="02020603050405020304" pitchFamily="18" charset="0"/>
                <a:cs typeface="Times New Roman" panose="02020603050405020304" pitchFamily="18" charset="0"/>
              </a:rPr>
              <a:t>Пропорционально прямым затратам на изделие;</a:t>
            </a:r>
            <a:endParaRPr lang="ru-RU" dirty="0">
              <a:latin typeface="Times New Roman" panose="02020603050405020304" pitchFamily="18" charset="0"/>
              <a:cs typeface="Times New Roman" panose="02020603050405020304" pitchFamily="18" charset="0"/>
            </a:endParaRPr>
          </a:p>
          <a:p>
            <a:pPr lvl="0" algn="just"/>
            <a:r>
              <a:rPr lang="x-none" dirty="0">
                <a:latin typeface="Times New Roman" panose="02020603050405020304" pitchFamily="18" charset="0"/>
                <a:cs typeface="Times New Roman" panose="02020603050405020304" pitchFamily="18" charset="0"/>
              </a:rPr>
              <a:t>Пропорционально материальным затратам на изделие;</a:t>
            </a:r>
            <a:endParaRPr lang="ru-RU" dirty="0">
              <a:latin typeface="Times New Roman" panose="02020603050405020304" pitchFamily="18" charset="0"/>
              <a:cs typeface="Times New Roman" panose="02020603050405020304" pitchFamily="18" charset="0"/>
            </a:endParaRPr>
          </a:p>
          <a:p>
            <a:pPr lvl="0" algn="just"/>
            <a:r>
              <a:rPr lang="x-none" dirty="0">
                <a:latin typeface="Times New Roman" panose="02020603050405020304" pitchFamily="18" charset="0"/>
                <a:cs typeface="Times New Roman" panose="02020603050405020304" pitchFamily="18" charset="0"/>
              </a:rPr>
              <a:t>Пропорционально количеству выпускаемых изделий (однородная продукция);</a:t>
            </a:r>
            <a:endParaRPr lang="ru-RU" dirty="0">
              <a:latin typeface="Times New Roman" panose="02020603050405020304" pitchFamily="18" charset="0"/>
              <a:cs typeface="Times New Roman" panose="02020603050405020304" pitchFamily="18" charset="0"/>
            </a:endParaRPr>
          </a:p>
          <a:p>
            <a:pPr lvl="0" algn="just"/>
            <a:r>
              <a:rPr lang="x-none" dirty="0">
                <a:latin typeface="Times New Roman" panose="02020603050405020304" pitchFamily="18" charset="0"/>
                <a:cs typeface="Times New Roman" panose="02020603050405020304" pitchFamily="18" charset="0"/>
              </a:rPr>
              <a:t>Пропорционально доле каждого товара (или услуги) в общем объеме выручки;</a:t>
            </a:r>
            <a:endParaRPr lang="ru-RU" dirty="0">
              <a:latin typeface="Times New Roman" panose="02020603050405020304" pitchFamily="18" charset="0"/>
              <a:cs typeface="Times New Roman" panose="02020603050405020304" pitchFamily="18" charset="0"/>
            </a:endParaRPr>
          </a:p>
          <a:p>
            <a:pPr lvl="0" algn="just"/>
            <a:r>
              <a:rPr lang="x-none" dirty="0">
                <a:latin typeface="Times New Roman" panose="02020603050405020304" pitchFamily="18" charset="0"/>
                <a:cs typeface="Times New Roman" panose="02020603050405020304" pitchFamily="18" charset="0"/>
              </a:rPr>
              <a:t>Пропорционально доле маржинального дохода в общей сумме МД и др.</a:t>
            </a:r>
            <a:endParaRPr lang="ru-RU" dirty="0">
              <a:latin typeface="Times New Roman" panose="02020603050405020304" pitchFamily="18" charset="0"/>
              <a:cs typeface="Times New Roman" panose="02020603050405020304" pitchFamily="18" charset="0"/>
            </a:endParaRPr>
          </a:p>
          <a:p>
            <a:endParaRPr lang="ru-RU"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1DC3BC-5339-4492-B3F5-271621E221AC}"/>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Пропорционально основной заработной плате основных рабочих</a:t>
            </a:r>
            <a:endParaRPr lang="ru-RU" dirty="0"/>
          </a:p>
        </p:txBody>
      </p:sp>
      <p:sp>
        <p:nvSpPr>
          <p:cNvPr id="3" name="Объект 2">
            <a:extLst>
              <a:ext uri="{FF2B5EF4-FFF2-40B4-BE49-F238E27FC236}">
                <a16:creationId xmlns:a16="http://schemas.microsoft.com/office/drawing/2014/main" id="{1C5CC07A-7AF4-43ED-8B09-0AB8AF49603E}"/>
              </a:ext>
            </a:extLst>
          </p:cNvPr>
          <p:cNvSpPr>
            <a:spLocks noGrp="1"/>
          </p:cNvSpPr>
          <p:nvPr>
            <p:ph idx="1"/>
          </p:nvPr>
        </p:nvSpPr>
        <p:spPr/>
        <p:txBody>
          <a:bodyPr/>
          <a:lstStyle/>
          <a:p>
            <a:pPr algn="just"/>
            <a:r>
              <a:rPr lang="ru-RU" dirty="0">
                <a:latin typeface="Times New Roman" panose="02020603050405020304" pitchFamily="18" charset="0"/>
                <a:cs typeface="Times New Roman" panose="02020603050405020304" pitchFamily="18" charset="0"/>
              </a:rPr>
              <a:t>В качестве основной заработной платы основных рабочих берем сдельную заработную плату производственных рабочих, которая выступает базой распределения. Коэффициент косвенных затрат рассчитывается по формуле</a:t>
            </a:r>
          </a:p>
          <a:p>
            <a:pPr algn="just"/>
            <a:r>
              <a:rPr lang="ru-RU" sz="3200" b="1" dirty="0">
                <a:latin typeface="Times New Roman" panose="02020603050405020304" pitchFamily="18" charset="0"/>
                <a:cs typeface="Times New Roman" panose="02020603050405020304" pitchFamily="18" charset="0"/>
              </a:rPr>
              <a:t>К косвенных затрат = Косвенные затраты / Основная заработная плата основных рабочих </a:t>
            </a:r>
          </a:p>
          <a:p>
            <a:pPr algn="just"/>
            <a:r>
              <a:rPr lang="ru-RU" dirty="0">
                <a:latin typeface="Times New Roman" panose="02020603050405020304" pitchFamily="18" charset="0"/>
                <a:cs typeface="Times New Roman" panose="02020603050405020304" pitchFamily="18" charset="0"/>
              </a:rPr>
              <a:t>В данном случае коэффициент косвенных затрат показывает, сколько косвенных затрат приходится на 1 руб. основной заработной платы основных рабочих. </a:t>
            </a:r>
          </a:p>
        </p:txBody>
      </p:sp>
    </p:spTree>
    <p:extLst>
      <p:ext uri="{BB962C8B-B14F-4D97-AF65-F5344CB8AC3E}">
        <p14:creationId xmlns:p14="http://schemas.microsoft.com/office/powerpoint/2010/main" val="10958430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1633A1-897F-4F16-B01E-ED6FADAE8655}"/>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Пропорционально прямым затратам на изделие</a:t>
            </a:r>
            <a:endParaRPr lang="ru-RU" dirty="0"/>
          </a:p>
        </p:txBody>
      </p:sp>
      <p:sp>
        <p:nvSpPr>
          <p:cNvPr id="3" name="Объект 2">
            <a:extLst>
              <a:ext uri="{FF2B5EF4-FFF2-40B4-BE49-F238E27FC236}">
                <a16:creationId xmlns:a16="http://schemas.microsoft.com/office/drawing/2014/main" id="{E53ED073-AE39-4EBE-B1E3-85FEB6673644}"/>
              </a:ext>
            </a:extLst>
          </p:cNvPr>
          <p:cNvSpPr>
            <a:spLocks noGrp="1"/>
          </p:cNvSpPr>
          <p:nvPr>
            <p:ph idx="1"/>
          </p:nvPr>
        </p:nvSpPr>
        <p:spPr/>
        <p:txBody>
          <a:bodyPr>
            <a:normAutofit/>
          </a:bodyPr>
          <a:lstStyle/>
          <a:p>
            <a:pPr algn="just"/>
            <a:r>
              <a:rPr lang="ru-RU" sz="3200" dirty="0">
                <a:latin typeface="Times New Roman" panose="02020603050405020304" pitchFamily="18" charset="0"/>
                <a:cs typeface="Times New Roman" panose="02020603050405020304" pitchFamily="18" charset="0"/>
              </a:rPr>
              <a:t>В качестве прямых затрат берем сдельную заработную плату производственных рабочих и страховые взносы на нее, материальные затраты на изделие. Коэффициент косвенных затрат рассчитывается по формуле </a:t>
            </a:r>
          </a:p>
          <a:p>
            <a:pPr algn="just"/>
            <a:r>
              <a:rPr lang="ru-RU" sz="3200" b="1" dirty="0">
                <a:latin typeface="Times New Roman" panose="02020603050405020304" pitchFamily="18" charset="0"/>
                <a:cs typeface="Times New Roman" panose="02020603050405020304" pitchFamily="18" charset="0"/>
              </a:rPr>
              <a:t>К косвенных затрат = Косвенные затраты /Прямые затраты </a:t>
            </a:r>
          </a:p>
          <a:p>
            <a:pPr algn="just"/>
            <a:r>
              <a:rPr lang="ru-RU" sz="3200" dirty="0">
                <a:latin typeface="Times New Roman" panose="02020603050405020304" pitchFamily="18" charset="0"/>
                <a:cs typeface="Times New Roman" panose="02020603050405020304" pitchFamily="18" charset="0"/>
              </a:rPr>
              <a:t>В данном случае коэффициент косвенных затрат показывает, сколько косвенных затрат приходится на 1 руб. прямых затрат.</a:t>
            </a:r>
          </a:p>
        </p:txBody>
      </p:sp>
    </p:spTree>
    <p:extLst>
      <p:ext uri="{BB962C8B-B14F-4D97-AF65-F5344CB8AC3E}">
        <p14:creationId xmlns:p14="http://schemas.microsoft.com/office/powerpoint/2010/main" val="1074094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6E6650-A26E-49AB-B20D-1D823B834805}"/>
              </a:ext>
            </a:extLst>
          </p:cNvPr>
          <p:cNvSpPr>
            <a:spLocks noGrp="1"/>
          </p:cNvSpPr>
          <p:nvPr>
            <p:ph type="title"/>
          </p:nvPr>
        </p:nvSpPr>
        <p:spPr>
          <a:xfrm>
            <a:off x="838200" y="365126"/>
            <a:ext cx="10515600" cy="535828"/>
          </a:xfrm>
        </p:spPr>
        <p:txBody>
          <a:bodyPr>
            <a:normAutofit fontScale="90000"/>
          </a:bodyPr>
          <a:lstStyle/>
          <a:p>
            <a:r>
              <a:rPr lang="ru-RU" dirty="0">
                <a:latin typeface="Times New Roman" panose="02020603050405020304" pitchFamily="18" charset="0"/>
                <a:cs typeface="Times New Roman" panose="02020603050405020304" pitchFamily="18" charset="0"/>
              </a:rPr>
              <a:t>Пропорционально машино-часам</a:t>
            </a:r>
            <a:endParaRPr lang="ru-RU" dirty="0"/>
          </a:p>
        </p:txBody>
      </p:sp>
      <p:sp>
        <p:nvSpPr>
          <p:cNvPr id="3" name="Объект 2">
            <a:extLst>
              <a:ext uri="{FF2B5EF4-FFF2-40B4-BE49-F238E27FC236}">
                <a16:creationId xmlns:a16="http://schemas.microsoft.com/office/drawing/2014/main" id="{8A907C3E-6493-41C2-AFC6-EF38D00F60E1}"/>
              </a:ext>
            </a:extLst>
          </p:cNvPr>
          <p:cNvSpPr>
            <a:spLocks noGrp="1"/>
          </p:cNvSpPr>
          <p:nvPr>
            <p:ph idx="1"/>
          </p:nvPr>
        </p:nvSpPr>
        <p:spPr>
          <a:xfrm>
            <a:off x="838200" y="1156446"/>
            <a:ext cx="10515600" cy="5499847"/>
          </a:xfrm>
        </p:spPr>
        <p:txBody>
          <a:bodyPr>
            <a:normAutofit lnSpcReduction="10000"/>
          </a:bodyPr>
          <a:lstStyle/>
          <a:p>
            <a:pPr algn="just"/>
            <a:r>
              <a:rPr lang="ru-RU" dirty="0">
                <a:latin typeface="Times New Roman" panose="02020603050405020304" pitchFamily="18" charset="0"/>
                <a:cs typeface="Times New Roman" panose="02020603050405020304" pitchFamily="18" charset="0"/>
              </a:rPr>
              <a:t>Данный способ распределения косвенных затрат чаще применяется для таких косвенных расходов, как расходы на содержание и эксплуатацию оборудования. Возможно распределение косвенных затрат пропорционально стоимости машино-часов, а также можно распределять косвенные затраты пропорционально количеству машино-часов. Если расходы на содержание и эксплуатацию оборудования распределяются пропорционально стоимости машино-часов, то коэффициент распределения рассчитывается по формуле </a:t>
            </a:r>
          </a:p>
          <a:p>
            <a:pPr algn="just"/>
            <a:r>
              <a:rPr lang="ru-RU" b="1" dirty="0">
                <a:latin typeface="Times New Roman" panose="02020603050405020304" pitchFamily="18" charset="0"/>
                <a:cs typeface="Times New Roman" panose="02020603050405020304" pitchFamily="18" charset="0"/>
              </a:rPr>
              <a:t>К РСЭО </a:t>
            </a:r>
            <a:r>
              <a:rPr lang="ru-RU" b="1" dirty="0" err="1">
                <a:latin typeface="Times New Roman" panose="02020603050405020304" pitchFamily="18" charset="0"/>
                <a:cs typeface="Times New Roman" panose="02020603050405020304" pitchFamily="18" charset="0"/>
              </a:rPr>
              <a:t>РСЭО</a:t>
            </a:r>
            <a:r>
              <a:rPr lang="ru-RU" b="1" dirty="0">
                <a:latin typeface="Times New Roman" panose="02020603050405020304" pitchFamily="18" charset="0"/>
                <a:cs typeface="Times New Roman" panose="02020603050405020304" pitchFamily="18" charset="0"/>
              </a:rPr>
              <a:t> / S машино-часов </a:t>
            </a:r>
          </a:p>
          <a:p>
            <a:pPr algn="just"/>
            <a:r>
              <a:rPr lang="ru-RU" dirty="0">
                <a:latin typeface="Times New Roman" panose="02020603050405020304" pitchFamily="18" charset="0"/>
                <a:cs typeface="Times New Roman" panose="02020603050405020304" pitchFamily="18" charset="0"/>
              </a:rPr>
              <a:t> В данном случае коэффициент расходов на содержание и эксплуатацию оборудования показывает, сколько расходов на содержание и эксплуатацию оборудования приходится на 1 руб. стоимости машино-часов.</a:t>
            </a:r>
          </a:p>
        </p:txBody>
      </p:sp>
    </p:spTree>
    <p:extLst>
      <p:ext uri="{BB962C8B-B14F-4D97-AF65-F5344CB8AC3E}">
        <p14:creationId xmlns:p14="http://schemas.microsoft.com/office/powerpoint/2010/main" val="37256363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 схеме 1 представлено формирование розничной цены.</a:t>
            </a:r>
            <a:br>
              <a:rPr lang="ru-RU" dirty="0"/>
            </a:br>
            <a:endParaRPr lang="en-US" dirty="0"/>
          </a:p>
        </p:txBody>
      </p:sp>
      <p:sp>
        <p:nvSpPr>
          <p:cNvPr id="3" name="Объект 2"/>
          <p:cNvSpPr>
            <a:spLocks noGrp="1"/>
          </p:cNvSpPr>
          <p:nvPr>
            <p:ph idx="1"/>
          </p:nvPr>
        </p:nvSpPr>
        <p:spPr/>
        <p:txBody>
          <a:bodyPr>
            <a:normAutofit fontScale="92500" lnSpcReduction="10000"/>
          </a:bodyPr>
          <a:lstStyle/>
          <a:p>
            <a:pPr marL="0" indent="0">
              <a:buNone/>
            </a:pPr>
            <a:r>
              <a:rPr lang="ru-RU" b="1" dirty="0"/>
              <a:t>Полная себестоимость</a:t>
            </a:r>
            <a:br>
              <a:rPr lang="ru-RU" b="1" dirty="0"/>
            </a:br>
            <a:r>
              <a:rPr lang="ru-RU" b="1" dirty="0"/>
              <a:t>+</a:t>
            </a:r>
            <a:br>
              <a:rPr lang="ru-RU" b="1" dirty="0"/>
            </a:br>
            <a:r>
              <a:rPr lang="ru-RU" b="1" dirty="0"/>
              <a:t>_______Прибыль_______</a:t>
            </a:r>
            <a:br>
              <a:rPr lang="ru-RU" b="1" dirty="0"/>
            </a:br>
            <a:r>
              <a:rPr lang="ru-RU" b="1" dirty="0"/>
              <a:t>Оптовая цена предприятия</a:t>
            </a:r>
            <a:br>
              <a:rPr lang="ru-RU" b="1" dirty="0"/>
            </a:br>
            <a:r>
              <a:rPr lang="ru-RU" b="1" dirty="0"/>
              <a:t>+</a:t>
            </a:r>
            <a:br>
              <a:rPr lang="ru-RU" b="1" dirty="0"/>
            </a:br>
            <a:r>
              <a:rPr lang="ru-RU" b="1" dirty="0"/>
              <a:t>НДС</a:t>
            </a:r>
            <a:br>
              <a:rPr lang="ru-RU" b="1" dirty="0"/>
            </a:br>
            <a:r>
              <a:rPr lang="ru-RU" b="1" dirty="0"/>
              <a:t>+</a:t>
            </a:r>
            <a:br>
              <a:rPr lang="ru-RU" b="1" dirty="0"/>
            </a:br>
            <a:r>
              <a:rPr lang="ru-RU" b="1" dirty="0"/>
              <a:t>______[Акциз]______</a:t>
            </a:r>
            <a:br>
              <a:rPr lang="ru-RU" b="1" dirty="0"/>
            </a:br>
            <a:r>
              <a:rPr lang="ru-RU" b="1" dirty="0"/>
              <a:t>Отпускная цена предприятия</a:t>
            </a:r>
            <a:br>
              <a:rPr lang="ru-RU" b="1" dirty="0"/>
            </a:br>
            <a:r>
              <a:rPr lang="ru-RU" b="1" dirty="0"/>
              <a:t>+</a:t>
            </a:r>
            <a:br>
              <a:rPr lang="ru-RU" b="1" dirty="0"/>
            </a:br>
            <a:r>
              <a:rPr lang="ru-RU" b="1" dirty="0"/>
              <a:t>___________Торговая надбавка__________</a:t>
            </a:r>
            <a:br>
              <a:rPr lang="ru-RU" b="1" dirty="0"/>
            </a:br>
            <a:r>
              <a:rPr lang="ru-RU" b="1" dirty="0"/>
              <a:t>Розничная цена</a:t>
            </a:r>
          </a:p>
          <a:p>
            <a:endParaRPr lang="en-US" dirty="0"/>
          </a:p>
        </p:txBody>
      </p:sp>
    </p:spTree>
    <p:extLst>
      <p:ext uri="{BB962C8B-B14F-4D97-AF65-F5344CB8AC3E}">
        <p14:creationId xmlns:p14="http://schemas.microsoft.com/office/powerpoint/2010/main" val="6048626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50017"/>
          </a:xfrm>
        </p:spPr>
        <p:txBody>
          <a:bodyPr>
            <a:normAutofit fontScale="90000"/>
          </a:bodyPr>
          <a:lstStyle/>
          <a:p>
            <a:r>
              <a:rPr lang="ru-RU" u="sng" dirty="0"/>
              <a:t>Пример:</a:t>
            </a:r>
            <a:endParaRPr lang="en-US" dirty="0"/>
          </a:p>
        </p:txBody>
      </p:sp>
      <p:sp>
        <p:nvSpPr>
          <p:cNvPr id="3" name="Объект 2"/>
          <p:cNvSpPr>
            <a:spLocks noGrp="1"/>
          </p:cNvSpPr>
          <p:nvPr>
            <p:ph idx="1"/>
          </p:nvPr>
        </p:nvSpPr>
        <p:spPr>
          <a:xfrm>
            <a:off x="232756" y="977726"/>
            <a:ext cx="11121044" cy="5556077"/>
          </a:xfrm>
        </p:spPr>
        <p:txBody>
          <a:bodyPr>
            <a:normAutofit fontScale="92500" lnSpcReduction="10000"/>
          </a:bodyPr>
          <a:lstStyle/>
          <a:p>
            <a:pPr marL="0" indent="0" algn="just">
              <a:buNone/>
            </a:pPr>
            <a:r>
              <a:rPr lang="ru-RU" dirty="0">
                <a:latin typeface="Times New Roman" panose="02020603050405020304" pitchFamily="18" charset="0"/>
                <a:cs typeface="Times New Roman" panose="02020603050405020304" pitchFamily="18" charset="0"/>
              </a:rPr>
              <a:t>Сборочный цех мебельной фабрики выпускает несколько видов продукции (столы письменные, компьютерные, стулья, подставки под монитор и др.) </a:t>
            </a:r>
          </a:p>
          <a:p>
            <a:pPr marL="0" indent="0" algn="just">
              <a:buNone/>
            </a:pPr>
            <a:r>
              <a:rPr lang="ru-RU" dirty="0">
                <a:latin typeface="Times New Roman" panose="02020603050405020304" pitchFamily="18" charset="0"/>
                <a:cs typeface="Times New Roman" panose="02020603050405020304" pitchFamily="18" charset="0"/>
              </a:rPr>
              <a:t>Необходимо рассчитать полную себестоимость одного  компьютерного стола, выпускаемого в сборочном цехе, если известно, </a:t>
            </a:r>
          </a:p>
          <a:p>
            <a:pPr algn="just"/>
            <a:r>
              <a:rPr lang="ru-RU" dirty="0">
                <a:latin typeface="Times New Roman" panose="02020603050405020304" pitchFamily="18" charset="0"/>
                <a:cs typeface="Times New Roman" panose="02020603050405020304" pitchFamily="18" charset="0"/>
              </a:rPr>
              <a:t>что основных материалов на один стол необходимо на 850 руб., полуфабрикатов и фурнитуры – 350 </a:t>
            </a:r>
            <a:r>
              <a:rPr lang="ru-RU" dirty="0" err="1">
                <a:latin typeface="Times New Roman" panose="02020603050405020304" pitchFamily="18" charset="0"/>
                <a:cs typeface="Times New Roman" panose="02020603050405020304" pitchFamily="18" charset="0"/>
              </a:rPr>
              <a:t>руб</a:t>
            </a:r>
            <a:r>
              <a:rPr lang="ru-RU" dirty="0">
                <a:latin typeface="Times New Roman" panose="02020603050405020304" pitchFamily="18" charset="0"/>
                <a:cs typeface="Times New Roman" panose="02020603050405020304" pitchFamily="18" charset="0"/>
              </a:rPr>
              <a:t>,  сдельной заработной платы – 280 </a:t>
            </a:r>
            <a:r>
              <a:rPr lang="ru-RU" dirty="0" err="1">
                <a:latin typeface="Times New Roman" panose="02020603050405020304" pitchFamily="18" charset="0"/>
                <a:cs typeface="Times New Roman" panose="02020603050405020304" pitchFamily="18" charset="0"/>
              </a:rPr>
              <a:t>руб</a:t>
            </a:r>
            <a:r>
              <a:rPr lang="ru-RU" dirty="0">
                <a:latin typeface="Times New Roman" panose="02020603050405020304" pitchFamily="18" charset="0"/>
                <a:cs typeface="Times New Roman" panose="02020603050405020304" pitchFamily="18" charset="0"/>
              </a:rPr>
              <a:t>, уральский к-т – 15%, отчисления в социальные фонды – 30%.</a:t>
            </a:r>
          </a:p>
          <a:p>
            <a:pPr algn="just"/>
            <a:r>
              <a:rPr lang="ru-RU" dirty="0">
                <a:latin typeface="Times New Roman" panose="02020603050405020304" pitchFamily="18" charset="0"/>
                <a:cs typeface="Times New Roman" panose="02020603050405020304" pitchFamily="18" charset="0"/>
              </a:rPr>
              <a:t>Общепроизводственные расходы по цеху за месяц – 520 000 руб., </a:t>
            </a:r>
          </a:p>
          <a:p>
            <a:pPr algn="just"/>
            <a:r>
              <a:rPr lang="ru-RU" dirty="0">
                <a:latin typeface="Times New Roman" panose="02020603050405020304" pitchFamily="18" charset="0"/>
                <a:cs typeface="Times New Roman" panose="02020603050405020304" pitchFamily="18" charset="0"/>
              </a:rPr>
              <a:t>сдельная заработная плата рабочих цеха за месяц – 260 000 руб.</a:t>
            </a:r>
          </a:p>
          <a:p>
            <a:pPr algn="just"/>
            <a:r>
              <a:rPr lang="ru-RU" dirty="0">
                <a:latin typeface="Times New Roman" panose="02020603050405020304" pitchFamily="18" charset="0"/>
                <a:cs typeface="Times New Roman" panose="02020603050405020304" pitchFamily="18" charset="0"/>
              </a:rPr>
              <a:t>Общехозяйственные расходы по предприятию за месяц – 650 000 руб.,</a:t>
            </a:r>
          </a:p>
          <a:p>
            <a:pPr algn="just"/>
            <a:r>
              <a:rPr lang="ru-RU" dirty="0">
                <a:latin typeface="Times New Roman" panose="02020603050405020304" pitchFamily="18" charset="0"/>
                <a:cs typeface="Times New Roman" panose="02020603050405020304" pitchFamily="18" charset="0"/>
              </a:rPr>
              <a:t>сдельная заработная плата работников предприятия за месяц – 450 000 руб. </a:t>
            </a:r>
          </a:p>
          <a:p>
            <a:pPr algn="just"/>
            <a:r>
              <a:rPr lang="ru-RU" dirty="0">
                <a:latin typeface="Times New Roman" panose="02020603050405020304" pitchFamily="18" charset="0"/>
                <a:cs typeface="Times New Roman" panose="02020603050405020304" pitchFamily="18" charset="0"/>
              </a:rPr>
              <a:t>Затраты на упаковку  и доставку в магазин (коммерческие расходы) составляют 3% от производственной себестоимости.</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75228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48145"/>
            <a:ext cx="10515600" cy="5428818"/>
          </a:xfrm>
        </p:spPr>
        <p:txBody>
          <a:bodyPr>
            <a:normAutofit/>
          </a:bodyPr>
          <a:lstStyle/>
          <a:p>
            <a:r>
              <a:rPr lang="ru-RU" sz="4400" dirty="0">
                <a:latin typeface="Times New Roman" pitchFamily="18" charset="0"/>
                <a:cs typeface="Times New Roman" pitchFamily="18" charset="0"/>
              </a:rPr>
              <a:t>Определяем сначала </a:t>
            </a:r>
            <a:r>
              <a:rPr lang="ru-RU" sz="3900" dirty="0">
                <a:latin typeface="Times New Roman" pitchFamily="18" charset="0"/>
                <a:cs typeface="Times New Roman" pitchFamily="18" charset="0"/>
              </a:rPr>
              <a:t>прямые затраты на один стол.</a:t>
            </a:r>
          </a:p>
          <a:p>
            <a:pPr marL="0" indent="0">
              <a:buNone/>
            </a:pPr>
            <a:r>
              <a:rPr lang="ru-RU" sz="3900" dirty="0">
                <a:latin typeface="Times New Roman" pitchFamily="18" charset="0"/>
                <a:cs typeface="Times New Roman" pitchFamily="18" charset="0"/>
              </a:rPr>
              <a:t> Они известны из условия:</a:t>
            </a:r>
            <a:endParaRPr lang="en-US" sz="3900" dirty="0">
              <a:latin typeface="Times New Roman" pitchFamily="18" charset="0"/>
              <a:cs typeface="Times New Roman" pitchFamily="18" charset="0"/>
            </a:endParaRPr>
          </a:p>
          <a:p>
            <a:r>
              <a:rPr lang="ru-RU" sz="3900" dirty="0">
                <a:latin typeface="Times New Roman" pitchFamily="18" charset="0"/>
                <a:cs typeface="Times New Roman" pitchFamily="18" charset="0"/>
              </a:rPr>
              <a:t>850+350+280*1,15*1,3= 1618,6 руб.</a:t>
            </a:r>
          </a:p>
          <a:p>
            <a:endParaRPr lang="en-US" dirty="0">
              <a:latin typeface="Times New Roman" pitchFamily="18" charset="0"/>
              <a:cs typeface="Times New Roman" pitchFamily="18" charset="0"/>
            </a:endParaRPr>
          </a:p>
          <a:p>
            <a:endParaRPr lang="ru-RU" dirty="0">
              <a:latin typeface="Times New Roman" panose="02020603050405020304" pitchFamily="18" charset="0"/>
              <a:cs typeface="Times New Roman" panose="02020603050405020304" pitchFamily="18" charset="0"/>
            </a:endParaRPr>
          </a:p>
          <a:p>
            <a:endParaRPr lang="en-US" dirty="0"/>
          </a:p>
        </p:txBody>
      </p:sp>
      <p:sp>
        <p:nvSpPr>
          <p:cNvPr id="14" name="Rectangle 1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479903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br>
              <a:rPr lang="ru-RU" dirty="0">
                <a:latin typeface="Times New Roman" pitchFamily="18" charset="0"/>
                <a:cs typeface="Times New Roman" pitchFamily="18" charset="0"/>
              </a:rPr>
            </a:br>
            <a:r>
              <a:rPr lang="ru-RU" dirty="0">
                <a:latin typeface="Times New Roman" pitchFamily="18" charset="0"/>
                <a:cs typeface="Times New Roman" pitchFamily="18" charset="0"/>
              </a:rPr>
              <a:t>Рассчитаем общепроизводственные расходы на один компьютерный стол. </a:t>
            </a:r>
            <a:br>
              <a:rPr lang="ru-RU" dirty="0">
                <a:latin typeface="Times New Roman" pitchFamily="18" charset="0"/>
                <a:cs typeface="Times New Roman" pitchFamily="18" charset="0"/>
              </a:rPr>
            </a:br>
            <a:r>
              <a:rPr lang="ru-RU" dirty="0">
                <a:latin typeface="Times New Roman" pitchFamily="18" charset="0"/>
                <a:cs typeface="Times New Roman" pitchFamily="18" charset="0"/>
              </a:rPr>
              <a:t>Для этого найдем коэффициент общепроизводственных расходов</a:t>
            </a:r>
            <a:br>
              <a:rPr lang="ru-RU" dirty="0">
                <a:latin typeface="Times New Roman" pitchFamily="18" charset="0"/>
                <a:cs typeface="Times New Roman" pitchFamily="18" charset="0"/>
              </a:rPr>
            </a:br>
            <a:endParaRPr lang="ru-RU" dirty="0">
              <a:latin typeface="Times New Roman" pitchFamily="18" charset="0"/>
              <a:cs typeface="Times New Roman" pitchFamily="18" charset="0"/>
            </a:endParaRPr>
          </a:p>
        </p:txBody>
      </p:sp>
      <p:sp>
        <p:nvSpPr>
          <p:cNvPr id="3" name="Объект 2"/>
          <p:cNvSpPr>
            <a:spLocks noGrp="1"/>
          </p:cNvSpPr>
          <p:nvPr>
            <p:ph idx="1"/>
          </p:nvPr>
        </p:nvSpPr>
        <p:spPr>
          <a:xfrm>
            <a:off x="838200" y="2364827"/>
            <a:ext cx="10515600" cy="3812135"/>
          </a:xfrm>
        </p:spPr>
        <p:txBody>
          <a:bodyPr>
            <a:normAutofit/>
          </a:bodyPr>
          <a:lstStyle/>
          <a:p>
            <a:r>
              <a:rPr lang="ru-RU" dirty="0" err="1">
                <a:latin typeface="Times New Roman" pitchFamily="18" charset="0"/>
                <a:cs typeface="Times New Roman" pitchFamily="18" charset="0"/>
              </a:rPr>
              <a:t>Kобщепр</a:t>
            </a:r>
            <a:r>
              <a:rPr lang="ru-RU" dirty="0">
                <a:latin typeface="Times New Roman" pitchFamily="18" charset="0"/>
                <a:cs typeface="Times New Roman" pitchFamily="18" charset="0"/>
              </a:rPr>
              <a:t>. расходов=  520 000/260 000 = 2руб\руб.</a:t>
            </a:r>
          </a:p>
          <a:p>
            <a:r>
              <a:rPr lang="ru-RU" dirty="0">
                <a:latin typeface="Times New Roman" pitchFamily="18" charset="0"/>
                <a:cs typeface="Times New Roman" pitchFamily="18" charset="0"/>
              </a:rPr>
              <a:t>то есть на 1 </a:t>
            </a:r>
            <a:r>
              <a:rPr lang="ru-RU" dirty="0" err="1">
                <a:latin typeface="Times New Roman" pitchFamily="18" charset="0"/>
                <a:cs typeface="Times New Roman" pitchFamily="18" charset="0"/>
              </a:rPr>
              <a:t>руб.сдельной</a:t>
            </a:r>
            <a:r>
              <a:rPr lang="ru-RU" dirty="0">
                <a:latin typeface="Times New Roman" pitchFamily="18" charset="0"/>
                <a:cs typeface="Times New Roman" pitchFamily="18" charset="0"/>
              </a:rPr>
              <a:t> заработной платы приходится 2 руб. общепроизводственных расходов. Учитывая, что в себестоимости произведенной продукции сдельная заработная плата составляет 260 </a:t>
            </a:r>
            <a:r>
              <a:rPr lang="ru-RU" dirty="0" err="1">
                <a:latin typeface="Times New Roman" pitchFamily="18" charset="0"/>
                <a:cs typeface="Times New Roman" pitchFamily="18" charset="0"/>
              </a:rPr>
              <a:t>руб</a:t>
            </a:r>
            <a:r>
              <a:rPr lang="ru-RU" dirty="0">
                <a:latin typeface="Times New Roman" pitchFamily="18" charset="0"/>
                <a:cs typeface="Times New Roman" pitchFamily="18" charset="0"/>
              </a:rPr>
              <a:t>, то </a:t>
            </a:r>
            <a:r>
              <a:rPr lang="ru-RU" sz="3900" dirty="0">
                <a:latin typeface="Times New Roman" pitchFamily="18" charset="0"/>
                <a:cs typeface="Times New Roman" pitchFamily="18" charset="0"/>
              </a:rPr>
              <a:t>общепроизводственные расходы на один компьютерный стол:</a:t>
            </a:r>
            <a:endParaRPr lang="en-US" sz="3900" dirty="0">
              <a:latin typeface="Times New Roman" pitchFamily="18" charset="0"/>
              <a:cs typeface="Times New Roman" pitchFamily="18" charset="0"/>
            </a:endParaRPr>
          </a:p>
          <a:p>
            <a:r>
              <a:rPr lang="ru-RU" sz="3900" dirty="0">
                <a:latin typeface="Times New Roman" pitchFamily="18" charset="0"/>
                <a:cs typeface="Times New Roman" pitchFamily="18" charset="0"/>
              </a:rPr>
              <a:t> 2</a:t>
            </a:r>
            <a:r>
              <a:rPr lang="en-US" sz="3900" dirty="0">
                <a:latin typeface="Times New Roman" pitchFamily="18" charset="0"/>
                <a:cs typeface="Times New Roman" pitchFamily="18" charset="0"/>
              </a:rPr>
              <a:t>8</a:t>
            </a:r>
            <a:r>
              <a:rPr lang="ru-RU" sz="3900" dirty="0">
                <a:latin typeface="Times New Roman" pitchFamily="18" charset="0"/>
                <a:cs typeface="Times New Roman" pitchFamily="18" charset="0"/>
              </a:rPr>
              <a:t>0*2=560 руб.</a:t>
            </a:r>
            <a:endParaRPr lang="en-US" sz="39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633328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98516"/>
            <a:ext cx="10515600" cy="5578447"/>
          </a:xfrm>
        </p:spPr>
        <p:txBody>
          <a:bodyPr/>
          <a:lstStyle/>
          <a:p>
            <a:r>
              <a:rPr lang="ru-RU" sz="3200" dirty="0">
                <a:latin typeface="Times New Roman" panose="02020603050405020304" pitchFamily="18" charset="0"/>
                <a:cs typeface="Times New Roman" panose="02020603050405020304" pitchFamily="18" charset="0"/>
              </a:rPr>
              <a:t>Аналогично рассчитаем общехозяйственные расходы на один компьютерный стол. Для этого найдем коэффициент общехозяйственных расходов  (формула 2):</a:t>
            </a:r>
          </a:p>
          <a:p>
            <a:r>
              <a:rPr lang="ru-RU" sz="3200" dirty="0" err="1">
                <a:latin typeface="Times New Roman" panose="02020603050405020304" pitchFamily="18" charset="0"/>
                <a:cs typeface="Times New Roman" panose="02020603050405020304" pitchFamily="18" charset="0"/>
              </a:rPr>
              <a:t>Kобщехоз</a:t>
            </a:r>
            <a:r>
              <a:rPr lang="ru-RU" sz="3200" dirty="0">
                <a:latin typeface="Times New Roman" panose="02020603050405020304" pitchFamily="18" charset="0"/>
                <a:cs typeface="Times New Roman" panose="02020603050405020304" pitchFamily="18" charset="0"/>
              </a:rPr>
              <a:t>. расходов = 650 000/  450 000  = 1,44руб./руб.</a:t>
            </a:r>
          </a:p>
          <a:p>
            <a:r>
              <a:rPr lang="ru-RU" sz="3600" dirty="0">
                <a:latin typeface="Times New Roman" panose="02020603050405020304" pitchFamily="18" charset="0"/>
                <a:cs typeface="Times New Roman" panose="02020603050405020304" pitchFamily="18" charset="0"/>
              </a:rPr>
              <a:t>Сумма общехозяйственных расходов на единицу продукции:</a:t>
            </a:r>
          </a:p>
          <a:p>
            <a:r>
              <a:rPr lang="ru-RU" sz="3600" dirty="0">
                <a:latin typeface="Times New Roman" panose="02020603050405020304" pitchFamily="18" charset="0"/>
                <a:cs typeface="Times New Roman" panose="02020603050405020304" pitchFamily="18" charset="0"/>
              </a:rPr>
              <a:t>280*1,44= 403,2 руб.</a:t>
            </a:r>
          </a:p>
          <a:p>
            <a:endParaRPr lang="en-US" dirty="0"/>
          </a:p>
        </p:txBody>
      </p:sp>
    </p:spTree>
    <p:extLst>
      <p:ext uri="{BB962C8B-B14F-4D97-AF65-F5344CB8AC3E}">
        <p14:creationId xmlns:p14="http://schemas.microsoft.com/office/powerpoint/2010/main" val="187583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87061"/>
          </a:xfrm>
        </p:spPr>
        <p:txBody>
          <a:bodyPr>
            <a:normAutofit fontScale="90000"/>
          </a:bodyPr>
          <a:lstStyle/>
          <a:p>
            <a:r>
              <a:rPr lang="ru-RU" b="1" dirty="0">
                <a:latin typeface="Times New Roman" panose="02020603050405020304" pitchFamily="18" charset="0"/>
                <a:cs typeface="Times New Roman" panose="02020603050405020304" pitchFamily="18" charset="0"/>
              </a:rPr>
              <a:t>Издержки  производства</a:t>
            </a:r>
            <a:endParaRPr lang="ru-RU"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838200" y="1152395"/>
            <a:ext cx="10515600" cy="5486400"/>
          </a:xfrm>
        </p:spPr>
        <p:txBody>
          <a:bodyPr>
            <a:normAutofit fontScale="92500" lnSpcReduction="20000"/>
          </a:bodyPr>
          <a:lstStyle/>
          <a:p>
            <a:pPr marL="0" indent="0" algn="just">
              <a:buNone/>
            </a:pPr>
            <a:r>
              <a:rPr lang="ru-RU" b="1" dirty="0">
                <a:latin typeface="Times New Roman" panose="02020603050405020304" pitchFamily="18" charset="0"/>
                <a:cs typeface="Times New Roman" panose="02020603050405020304" pitchFamily="18" charset="0"/>
              </a:rPr>
              <a:t>Издержки</a:t>
            </a:r>
            <a:r>
              <a:rPr lang="ru-RU" dirty="0">
                <a:latin typeface="Times New Roman" panose="02020603050405020304" pitchFamily="18" charset="0"/>
                <a:cs typeface="Times New Roman" panose="02020603050405020304" pitchFamily="18" charset="0"/>
              </a:rPr>
              <a:t> – это суммарные «жертвы» предприятия, связанные с выполнением определенных операций. Данный термин используется, как правило, в экономической теории. </a:t>
            </a:r>
          </a:p>
          <a:p>
            <a:pPr marL="0" indent="0" algn="just">
              <a:buNone/>
            </a:pPr>
            <a:r>
              <a:rPr lang="ru-RU" dirty="0">
                <a:latin typeface="Times New Roman" panose="02020603050405020304" pitchFamily="18" charset="0"/>
                <a:cs typeface="Times New Roman" panose="02020603050405020304" pitchFamily="18" charset="0"/>
              </a:rPr>
              <a:t>Подразумевается, что издержки включают в себя как явные (расчетные), так и вмененные (альтернативные) издержки. </a:t>
            </a:r>
          </a:p>
          <a:p>
            <a:pPr algn="just"/>
            <a:r>
              <a:rPr lang="ru-RU" b="1" dirty="0">
                <a:latin typeface="Times New Roman" panose="02020603050405020304" pitchFamily="18" charset="0"/>
                <a:cs typeface="Times New Roman" panose="02020603050405020304" pitchFamily="18" charset="0"/>
              </a:rPr>
              <a:t>Явные (расчетные) издержки </a:t>
            </a:r>
            <a:r>
              <a:rPr lang="ru-RU" dirty="0">
                <a:latin typeface="Times New Roman" panose="02020603050405020304" pitchFamily="18" charset="0"/>
                <a:cs typeface="Times New Roman" panose="02020603050405020304" pitchFamily="18" charset="0"/>
              </a:rPr>
              <a:t>— это выраженные в денежной форме фактические затраты, обусловленные приобретением и расходованием разных видов экономических ресурсов в процессе производства и обращения продукции, товаров или услуг.</a:t>
            </a:r>
          </a:p>
          <a:p>
            <a:pPr algn="just"/>
            <a:r>
              <a:rPr lang="ru-RU"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Альтернативные (вмененные) издержки </a:t>
            </a:r>
            <a:r>
              <a:rPr lang="ru-RU" dirty="0">
                <a:latin typeface="Times New Roman" panose="02020603050405020304" pitchFamily="18" charset="0"/>
                <a:cs typeface="Times New Roman" panose="02020603050405020304" pitchFamily="18" charset="0"/>
              </a:rPr>
              <a:t>означают упущенную выгоду предприятия, которую оно получило бы при выборе производства альтернативного товара, по альтернативной цене, на альтернативном рынке и т.д.</a:t>
            </a:r>
          </a:p>
          <a:p>
            <a:pPr algn="just"/>
            <a:r>
              <a:rPr lang="ru-RU" dirty="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Под </a:t>
            </a:r>
            <a:r>
              <a:rPr lang="ru-RU" b="1" dirty="0">
                <a:latin typeface="Times New Roman" panose="02020603050405020304" pitchFamily="18" charset="0"/>
                <a:cs typeface="Times New Roman" panose="02020603050405020304" pitchFamily="18" charset="0"/>
              </a:rPr>
              <a:t>затратами </a:t>
            </a:r>
            <a:r>
              <a:rPr lang="ru-RU" dirty="0">
                <a:latin typeface="Times New Roman" panose="02020603050405020304" pitchFamily="18" charset="0"/>
                <a:cs typeface="Times New Roman" panose="02020603050405020304" pitchFamily="18" charset="0"/>
              </a:rPr>
              <a:t>следует понимать </a:t>
            </a:r>
            <a:r>
              <a:rPr lang="ru-RU" b="1" dirty="0">
                <a:latin typeface="Times New Roman" panose="02020603050405020304" pitchFamily="18" charset="0"/>
                <a:cs typeface="Times New Roman" panose="02020603050405020304" pitchFamily="18" charset="0"/>
              </a:rPr>
              <a:t>явные (фактические, </a:t>
            </a:r>
            <a:r>
              <a:rPr lang="ru-RU" dirty="0">
                <a:latin typeface="Times New Roman" panose="02020603050405020304" pitchFamily="18" charset="0"/>
                <a:cs typeface="Times New Roman" panose="02020603050405020304" pitchFamily="18" charset="0"/>
              </a:rPr>
              <a:t>расчетные) издержки предприятия, т.е. стоимостные оценки ресурсов, используемые организацией в процессе своей деятельности.</a:t>
            </a:r>
          </a:p>
          <a:p>
            <a:endParaRPr lang="ru-RU"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824459" y="764498"/>
            <a:ext cx="10373193" cy="5246558"/>
          </a:xfrm>
          <a:prstGeom prst="rect">
            <a:avLst/>
          </a:prstGeom>
        </p:spPr>
      </p:pic>
    </p:spTree>
    <p:extLst>
      <p:ext uri="{BB962C8B-B14F-4D97-AF65-F5344CB8AC3E}">
        <p14:creationId xmlns:p14="http://schemas.microsoft.com/office/powerpoint/2010/main" val="792621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838201" y="764773"/>
            <a:ext cx="10300853" cy="3003186"/>
          </a:xfrm>
          <a:prstGeom prst="rect">
            <a:avLst/>
          </a:prstGeom>
        </p:spPr>
      </p:pic>
    </p:spTree>
    <p:extLst>
      <p:ext uri="{BB962C8B-B14F-4D97-AF65-F5344CB8AC3E}">
        <p14:creationId xmlns:p14="http://schemas.microsoft.com/office/powerpoint/2010/main" val="36954746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37165"/>
          </a:xfrm>
        </p:spPr>
        <p:txBody>
          <a:bodyPr>
            <a:normAutofit fontScale="90000"/>
          </a:bodyPr>
          <a:lstStyle/>
          <a:p>
            <a:r>
              <a:rPr lang="ru-RU" b="1" dirty="0">
                <a:latin typeface="Times New Roman" pitchFamily="18" charset="0"/>
                <a:cs typeface="Times New Roman" pitchFamily="18" charset="0"/>
              </a:rPr>
              <a:t>Выводы по методам распределения косвенных затрат:</a:t>
            </a:r>
            <a:br>
              <a:rPr lang="ru-RU" dirty="0"/>
            </a:br>
            <a:endParaRPr lang="ru-RU" dirty="0"/>
          </a:p>
        </p:txBody>
      </p:sp>
      <p:sp>
        <p:nvSpPr>
          <p:cNvPr id="3" name="Содержимое 2"/>
          <p:cNvSpPr>
            <a:spLocks noGrp="1"/>
          </p:cNvSpPr>
          <p:nvPr>
            <p:ph idx="1"/>
          </p:nvPr>
        </p:nvSpPr>
        <p:spPr>
          <a:xfrm>
            <a:off x="389743" y="869430"/>
            <a:ext cx="11437495" cy="5307533"/>
          </a:xfrm>
        </p:spPr>
        <p:txBody>
          <a:bodyPr>
            <a:noAutofit/>
          </a:bodyPr>
          <a:lstStyle/>
          <a:p>
            <a:pPr lvl="0"/>
            <a:r>
              <a:rPr lang="ru-RU" dirty="0">
                <a:latin typeface="Times New Roman" panose="02020603050405020304" pitchFamily="18" charset="0"/>
                <a:cs typeface="Times New Roman" panose="02020603050405020304" pitchFamily="18" charset="0"/>
              </a:rPr>
              <a:t>При изменении уровня детализации и базы распределения косвенных (накладных) издержек, как правило, получаются разные оценки рентабельности отдельных производственных подразделений или видов продукции.	</a:t>
            </a:r>
          </a:p>
          <a:p>
            <a:pPr lvl="0"/>
            <a:r>
              <a:rPr lang="ru-RU" dirty="0">
                <a:latin typeface="Times New Roman" panose="02020603050405020304" pitchFamily="18" charset="0"/>
                <a:cs typeface="Times New Roman" panose="02020603050405020304" pitchFamily="18" charset="0"/>
              </a:rPr>
              <a:t>Чем выше доля накладных расходов, тем больших изменений в оценках рентабельности отдельных видов продукции можно ожидать в результате перераспределения накладных расходов.</a:t>
            </a:r>
          </a:p>
          <a:p>
            <a:pPr lvl="0"/>
            <a:r>
              <a:rPr lang="ru-RU" dirty="0">
                <a:latin typeface="Times New Roman" panose="02020603050405020304" pitchFamily="18" charset="0"/>
                <a:cs typeface="Times New Roman" panose="02020603050405020304" pitchFamily="18" charset="0"/>
              </a:rPr>
              <a:t>Не существует идеальной базы распределения накладных издержек, но существует более корректная база распределения для каждого предприятия.</a:t>
            </a:r>
          </a:p>
          <a:p>
            <a:pPr lvl="0"/>
            <a:r>
              <a:rPr lang="ru-RU" dirty="0">
                <a:latin typeface="Times New Roman" panose="02020603050405020304" pitchFamily="18" charset="0"/>
                <a:cs typeface="Times New Roman" panose="02020603050405020304" pitchFamily="18" charset="0"/>
              </a:rPr>
              <a:t>Потенциальные выгоды от более подробного распределения накладных расходов должны превосходить связанные с ним затраты.</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842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lstStyle/>
          <a:p>
            <a:r>
              <a:rPr lang="ru-RU" dirty="0"/>
              <a:t>Дополнительные материалы</a:t>
            </a:r>
            <a:endParaRPr lang="en-US" dirty="0"/>
          </a:p>
        </p:txBody>
      </p:sp>
      <p:pic>
        <p:nvPicPr>
          <p:cNvPr id="4" name="Рисунок 3">
            <a:extLst>
              <a:ext uri="{FF2B5EF4-FFF2-40B4-BE49-F238E27FC236}">
                <a16:creationId xmlns:a16="http://schemas.microsoft.com/office/drawing/2014/main" id="{E230AB2B-B6D5-4788-91D9-0C1CA3CC5854}"/>
              </a:ext>
            </a:extLst>
          </p:cNvPr>
          <p:cNvPicPr>
            <a:picLocks noChangeAspect="1"/>
          </p:cNvPicPr>
          <p:nvPr/>
        </p:nvPicPr>
        <p:blipFill>
          <a:blip r:embed="rId2"/>
          <a:stretch>
            <a:fillRect/>
          </a:stretch>
        </p:blipFill>
        <p:spPr>
          <a:xfrm>
            <a:off x="838200" y="2438400"/>
            <a:ext cx="9911588" cy="3371294"/>
          </a:xfrm>
          <a:prstGeom prst="rect">
            <a:avLst/>
          </a:prstGeom>
        </p:spPr>
      </p:pic>
    </p:spTree>
    <p:extLst>
      <p:ext uri="{BB962C8B-B14F-4D97-AF65-F5344CB8AC3E}">
        <p14:creationId xmlns:p14="http://schemas.microsoft.com/office/powerpoint/2010/main" val="36144469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latin typeface="Times New Roman" panose="02020603050405020304" pitchFamily="18" charset="0"/>
                <a:cs typeface="Times New Roman" panose="02020603050405020304" pitchFamily="18" charset="0"/>
              </a:rPr>
              <a:t>Трансакционные</a:t>
            </a:r>
            <a:r>
              <a:rPr lang="ru-RU" b="1" dirty="0">
                <a:latin typeface="Times New Roman" panose="02020603050405020304" pitchFamily="18" charset="0"/>
                <a:cs typeface="Times New Roman" panose="02020603050405020304" pitchFamily="18" charset="0"/>
              </a:rPr>
              <a:t> издержки и природа фирм</a:t>
            </a:r>
            <a:r>
              <a:rPr lang="ru-RU" b="1" dirty="0"/>
              <a:t>ы</a:t>
            </a:r>
            <a:br>
              <a:rPr lang="en-US" b="1" dirty="0"/>
            </a:br>
            <a:endParaRPr lang="en-US" dirty="0"/>
          </a:p>
        </p:txBody>
      </p:sp>
      <p:sp>
        <p:nvSpPr>
          <p:cNvPr id="3" name="Объект 2"/>
          <p:cNvSpPr>
            <a:spLocks noGrp="1"/>
          </p:cNvSpPr>
          <p:nvPr>
            <p:ph idx="1"/>
          </p:nvPr>
        </p:nvSpPr>
        <p:spPr>
          <a:xfrm>
            <a:off x="838200" y="1196788"/>
            <a:ext cx="10515600" cy="4980175"/>
          </a:xfrm>
        </p:spPr>
        <p:txBody>
          <a:bodyPr>
            <a:normAutofit fontScale="92500" lnSpcReduction="20000"/>
          </a:bodyPr>
          <a:lstStyle/>
          <a:p>
            <a:endParaRPr lang="ru-RU" dirty="0"/>
          </a:p>
          <a:p>
            <a:r>
              <a:rPr lang="ru-RU" dirty="0"/>
              <a:t>В хозяйственных системах используются два различных способа координации хозяйственной деятельности: спонтанный (или стихийный) порядок и иерархия (планомерный порядок). </a:t>
            </a:r>
          </a:p>
          <a:p>
            <a:r>
              <a:rPr lang="ru-RU" b="1" dirty="0"/>
              <a:t>Спонтанный (стихийный) порядок</a:t>
            </a:r>
            <a:r>
              <a:rPr lang="ru-RU" dirty="0"/>
              <a:t> предполагает согласование действий через рынок, когда информация, необходимая предпринимателям, передается путём ценовых сигналов. Повышение или понижение цен на ресурсы и на производимые с их помощью блага подсказывает хозяйствующим субъектам что, как и для кого производить. </a:t>
            </a:r>
          </a:p>
          <a:p>
            <a:r>
              <a:rPr lang="ru-RU" b="1" dirty="0"/>
              <a:t>Иерархия</a:t>
            </a:r>
            <a:r>
              <a:rPr lang="ru-RU" dirty="0"/>
              <a:t> предполагает иной способ решения этих вопросов, реализующийся через систему приказов, идущих сверху  из некоторого центра к непосредственному исполнителю. Она основана не на ценовых сигналах, а на персонифицированной власти в лице руководителя, сознательно всё планирующего и организующего. </a:t>
            </a:r>
            <a:endParaRPr lang="en-US" dirty="0"/>
          </a:p>
        </p:txBody>
      </p:sp>
    </p:spTree>
    <p:extLst>
      <p:ext uri="{BB962C8B-B14F-4D97-AF65-F5344CB8AC3E}">
        <p14:creationId xmlns:p14="http://schemas.microsoft.com/office/powerpoint/2010/main" val="42881975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7882"/>
            <a:ext cx="10515600" cy="5639081"/>
          </a:xfrm>
        </p:spPr>
        <p:txBody>
          <a:bodyPr/>
          <a:lstStyle/>
          <a:p>
            <a:r>
              <a:rPr lang="ru-RU" dirty="0"/>
              <a:t>Выбор конкретного способа экономической организации определяется величиной </a:t>
            </a:r>
            <a:r>
              <a:rPr lang="ru-RU" dirty="0" err="1"/>
              <a:t>трансакционных</a:t>
            </a:r>
            <a:r>
              <a:rPr lang="ru-RU" dirty="0"/>
              <a:t> издержек. </a:t>
            </a:r>
          </a:p>
          <a:p>
            <a:r>
              <a:rPr lang="ru-RU" dirty="0"/>
              <a:t>В отличие от трансформационных издержек, связанных с производством продукции, </a:t>
            </a:r>
            <a:r>
              <a:rPr lang="ru-RU" dirty="0" err="1"/>
              <a:t>трансакционные</a:t>
            </a:r>
            <a:r>
              <a:rPr lang="ru-RU" dirty="0"/>
              <a:t> издержки связаны с совершением сделок (трансакций) и с передачей прав собственности. </a:t>
            </a:r>
            <a:endParaRPr lang="en-US" dirty="0"/>
          </a:p>
        </p:txBody>
      </p:sp>
    </p:spTree>
    <p:extLst>
      <p:ext uri="{BB962C8B-B14F-4D97-AF65-F5344CB8AC3E}">
        <p14:creationId xmlns:p14="http://schemas.microsoft.com/office/powerpoint/2010/main" val="8578790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1000" y="0"/>
            <a:ext cx="11658600" cy="6629400"/>
          </a:xfrm>
        </p:spPr>
        <p:txBody>
          <a:bodyPr>
            <a:normAutofit fontScale="85000" lnSpcReduction="20000"/>
          </a:bodyPr>
          <a:lstStyle/>
          <a:p>
            <a:pPr marL="0" indent="0">
              <a:buNone/>
            </a:pPr>
            <a:r>
              <a:rPr lang="ru-RU" sz="3800" dirty="0">
                <a:latin typeface="Times New Roman" panose="02020603050405020304" pitchFamily="18" charset="0"/>
                <a:cs typeface="Times New Roman" panose="02020603050405020304" pitchFamily="18" charset="0"/>
              </a:rPr>
              <a:t>Американский экономист Рональд </a:t>
            </a:r>
            <a:r>
              <a:rPr lang="ru-RU" sz="3800" dirty="0" err="1">
                <a:latin typeface="Times New Roman" panose="02020603050405020304" pitchFamily="18" charset="0"/>
                <a:cs typeface="Times New Roman" panose="02020603050405020304" pitchFamily="18" charset="0"/>
              </a:rPr>
              <a:t>Коуз</a:t>
            </a:r>
            <a:r>
              <a:rPr lang="ru-RU" sz="3800" dirty="0">
                <a:latin typeface="Times New Roman" panose="02020603050405020304" pitchFamily="18" charset="0"/>
                <a:cs typeface="Times New Roman" panose="02020603050405020304" pitchFamily="18" charset="0"/>
              </a:rPr>
              <a:t> (1910-2013) классифицировал </a:t>
            </a:r>
            <a:r>
              <a:rPr lang="ru-RU" sz="3800" dirty="0" err="1">
                <a:latin typeface="Times New Roman" panose="02020603050405020304" pitchFamily="18" charset="0"/>
                <a:cs typeface="Times New Roman" panose="02020603050405020304" pitchFamily="18" charset="0"/>
              </a:rPr>
              <a:t>трансакционные</a:t>
            </a:r>
            <a:r>
              <a:rPr lang="ru-RU" sz="3800" dirty="0">
                <a:latin typeface="Times New Roman" panose="02020603050405020304" pitchFamily="18" charset="0"/>
                <a:cs typeface="Times New Roman" panose="02020603050405020304" pitchFamily="18" charset="0"/>
              </a:rPr>
              <a:t> издержки следующим образом:</a:t>
            </a:r>
            <a:endParaRPr lang="en-US" sz="38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поиска информации </a:t>
            </a:r>
            <a:r>
              <a:rPr lang="ru-RU" sz="3300" dirty="0">
                <a:latin typeface="Times New Roman" panose="02020603050405020304" pitchFamily="18" charset="0"/>
                <a:cs typeface="Times New Roman" panose="02020603050405020304" pitchFamily="18" charset="0"/>
              </a:rPr>
              <a:t>– издержки, связанные с поиском информации о контрагентах, а также ценах и ценовых ожиданиях;</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заключения хозяйственного договора </a:t>
            </a:r>
            <a:r>
              <a:rPr lang="ru-RU" sz="3300" dirty="0">
                <a:latin typeface="Times New Roman" panose="02020603050405020304" pitchFamily="18" charset="0"/>
                <a:cs typeface="Times New Roman" panose="02020603050405020304" pitchFamily="18" charset="0"/>
              </a:rPr>
              <a:t>(контракта)</a:t>
            </a:r>
            <a:r>
              <a:rPr lang="ru-RU" sz="3300" b="1" dirty="0">
                <a:latin typeface="Times New Roman" panose="02020603050405020304" pitchFamily="18" charset="0"/>
                <a:cs typeface="Times New Roman" panose="02020603050405020304" pitchFamily="18" charset="0"/>
              </a:rPr>
              <a:t> - </a:t>
            </a:r>
            <a:r>
              <a:rPr lang="ru-RU" sz="3300" dirty="0">
                <a:latin typeface="Times New Roman" panose="02020603050405020304" pitchFamily="18" charset="0"/>
                <a:cs typeface="Times New Roman" panose="02020603050405020304" pitchFamily="18" charset="0"/>
              </a:rPr>
              <a:t>издержки, связанные с разработкой и ведением переговоров по условиям контрактов и заключению сделок, издержки на юридическую экспертизу договоров, оплату услуг агентов и др.;</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измерения – </a:t>
            </a:r>
            <a:r>
              <a:rPr lang="ru-RU" sz="3300" dirty="0">
                <a:latin typeface="Times New Roman" panose="02020603050405020304" pitchFamily="18" charset="0"/>
                <a:cs typeface="Times New Roman" panose="02020603050405020304" pitchFamily="18" charset="0"/>
              </a:rPr>
              <a:t>издержки, связанные с принятием системы стандартов, издержки на экспертизу качества благ, предлагаемых поставщиком, на измерительную аппаратуру и т.д.;</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по правовому регулированию собственности</a:t>
            </a:r>
            <a:r>
              <a:rPr lang="ru-RU" sz="3300" dirty="0">
                <a:latin typeface="Times New Roman" panose="02020603050405020304" pitchFamily="18" charset="0"/>
                <a:cs typeface="Times New Roman" panose="02020603050405020304" pitchFamily="18" charset="0"/>
              </a:rPr>
              <a:t>, соблюдению правового режима, т.е. на установление объекта и субъекта прав собственности, судебные издержки и т.д.;</a:t>
            </a:r>
            <a:endParaRPr lang="en-US" sz="3300" dirty="0">
              <a:latin typeface="Times New Roman" panose="02020603050405020304" pitchFamily="18" charset="0"/>
              <a:cs typeface="Times New Roman" panose="02020603050405020304" pitchFamily="18" charset="0"/>
            </a:endParaRPr>
          </a:p>
          <a:p>
            <a:pPr lvl="0"/>
            <a:r>
              <a:rPr lang="ru-RU" sz="3300" b="1" dirty="0">
                <a:latin typeface="Times New Roman" panose="02020603050405020304" pitchFamily="18" charset="0"/>
                <a:cs typeface="Times New Roman" panose="02020603050405020304" pitchFamily="18" charset="0"/>
              </a:rPr>
              <a:t>издержки оппортунистического поведения</a:t>
            </a:r>
            <a:r>
              <a:rPr lang="ru-RU" sz="3300" dirty="0">
                <a:latin typeface="Times New Roman" panose="02020603050405020304" pitchFamily="18" charset="0"/>
                <a:cs typeface="Times New Roman" panose="02020603050405020304" pitchFamily="18" charset="0"/>
              </a:rPr>
              <a:t>, подразумевающего обман, нечестность со стороны контрагента, сокрытие информации. Этот вид издержек связан с выявлением и наказанием нарушителя условий контракта.</a:t>
            </a:r>
            <a:r>
              <a:rPr lang="ru-RU" sz="3300" b="1" dirty="0">
                <a:latin typeface="Times New Roman" panose="02020603050405020304" pitchFamily="18" charset="0"/>
                <a:cs typeface="Times New Roman" panose="02020603050405020304" pitchFamily="18" charset="0"/>
              </a:rPr>
              <a:t> </a:t>
            </a:r>
            <a:endParaRPr lang="en-US" sz="33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18765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7200"/>
            <a:ext cx="10515600" cy="6225988"/>
          </a:xfrm>
        </p:spPr>
        <p:txBody>
          <a:bodyPr>
            <a:normAutofit fontScale="92500" lnSpcReduction="20000"/>
          </a:bodyPr>
          <a:lstStyle/>
          <a:p>
            <a:pPr marL="0" indent="0" algn="just">
              <a:buNone/>
            </a:pPr>
            <a:r>
              <a:rPr lang="ru-RU" dirty="0">
                <a:latin typeface="Times New Roman" panose="02020603050405020304" pitchFamily="18" charset="0"/>
                <a:cs typeface="Times New Roman" panose="02020603050405020304" pitchFamily="18" charset="0"/>
              </a:rPr>
              <a:t>Основные причины эффективности фирмы заключаются в следующем.</a:t>
            </a:r>
            <a:endParaRPr lang="en-US"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Аккумулируя большое количество ресурсов на длительное время, фирма имеет возможность заменить ряд отдельных трансакций по привлечению факторов одним единственным долгосрочным контрактом. Это приводит к значительному уменьшению размера </a:t>
            </a:r>
            <a:r>
              <a:rPr lang="ru-RU" dirty="0" err="1">
                <a:latin typeface="Times New Roman" panose="02020603050405020304" pitchFamily="18" charset="0"/>
                <a:cs typeface="Times New Roman" panose="02020603050405020304" pitchFamily="18" charset="0"/>
              </a:rPr>
              <a:t>трансакционных</a:t>
            </a:r>
            <a:r>
              <a:rPr lang="ru-RU" dirty="0">
                <a:latin typeface="Times New Roman" panose="02020603050405020304" pitchFamily="18" charset="0"/>
                <a:cs typeface="Times New Roman" panose="02020603050405020304" pitchFamily="18" charset="0"/>
              </a:rPr>
              <a:t> издержек. </a:t>
            </a:r>
            <a:endParaRPr lang="en-US"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Фирма снижает риск недобросовестности,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которую могут проявить контрагенты по сделке, создавая систему контроля за выполнением обязательств. И хотя это влечёт за собой дополнительные издержки, фирма в целом выигрывает, так как исключает или минимизирует экономическую недобросовестность контрагентов.</a:t>
            </a:r>
            <a:endParaRPr lang="en-US"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Фирма легче адаптируется к внезапным изменениям ситуации. Многие неблагоприятные внешние воздействия легко регулируются простым изменением приказов, кроме того, фирма может прогнозировать развитие событий, заранее накапливать резервы для минимизации негативных последствий.</a:t>
            </a:r>
            <a:endParaRPr lang="en-US"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Однако по мере увеличения  размеров фирмы наблюдается возрастание издержек на организацию дополнительных трансакций внутри неё. Рост внутренних </a:t>
            </a:r>
            <a:r>
              <a:rPr lang="ru-RU" dirty="0" err="1">
                <a:latin typeface="Times New Roman" panose="02020603050405020304" pitchFamily="18" charset="0"/>
                <a:cs typeface="Times New Roman" panose="02020603050405020304" pitchFamily="18" charset="0"/>
              </a:rPr>
              <a:t>трансакционных</a:t>
            </a:r>
            <a:r>
              <a:rPr lang="ru-RU" dirty="0">
                <a:latin typeface="Times New Roman" panose="02020603050405020304" pitchFamily="18" charset="0"/>
                <a:cs typeface="Times New Roman" panose="02020603050405020304" pitchFamily="18" charset="0"/>
              </a:rPr>
              <a:t> издержек, обусловленный увеличением размеров фирмы, заключаются в следующем.</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26451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03412"/>
            <a:ext cx="10515600" cy="6266329"/>
          </a:xfrm>
        </p:spPr>
        <p:txBody>
          <a:bodyPr>
            <a:normAutofit fontScale="85000" lnSpcReduction="20000"/>
          </a:bodyPr>
          <a:lstStyle/>
          <a:p>
            <a:pPr lvl="0" algn="just"/>
            <a:r>
              <a:rPr lang="ru-RU" dirty="0">
                <a:latin typeface="Times New Roman" panose="02020603050405020304" pitchFamily="18" charset="0"/>
                <a:cs typeface="Times New Roman" panose="02020603050405020304" pitchFamily="18" charset="0"/>
              </a:rPr>
              <a:t>Феномен потери контроля. С увеличением масштабов фирмы возрастает и количество осуществляемых ею трансакций, в определённый момент фирма теряет способность к обработке большого количества информации и оказывается не в состоянии с максимальной эффективностью использовать факторы производства. </a:t>
            </a:r>
            <a:endParaRPr lang="en-US"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Эффект искажения информации.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Для обеспечения обработки всё возрастающего объёма информации фирма расширяет административный аппарат, увеличивая число уровней управленческой иерархии. В результате передача информации по этим уровням задерживается, информация искажается при многократной её передаче между работниками, фирма постепенно бюрократизируется, теряется гибкость и оперативность при принятии управленческих решений, появляется всё больше ошибок.</a:t>
            </a:r>
            <a:endParaRPr lang="en-US"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Ослабление мотивации. В гигантской корпорации менеджеры разных уровней - всего лишь наёмные работники, часто выполняющие свою работу без энтузиазма и инициативы, в отличие от страстно стремящегося к успеху хозяина малой фирмы. Поэтому крупной фирме необходимо нести дополнительные затраты по организации контроля за работой менеджеров и за надлежащим использованием производственных ресурсов.</a:t>
            </a:r>
            <a:endParaRPr lang="en-US"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Рост издержек учёта. По мере роста фирмы усложняется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система учёта и составления отчетности.</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13129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99247"/>
            <a:ext cx="10107706" cy="5477716"/>
          </a:xfrm>
        </p:spPr>
        <p:txBody>
          <a:bodyPr/>
          <a:lstStyle/>
          <a:p>
            <a:pPr algn="just"/>
            <a:r>
              <a:rPr lang="ru-RU" dirty="0">
                <a:latin typeface="Times New Roman" panose="02020603050405020304" pitchFamily="18" charset="0"/>
                <a:cs typeface="Times New Roman" panose="02020603050405020304" pitchFamily="18" charset="0"/>
              </a:rPr>
              <a:t>Таким образом, </a:t>
            </a:r>
          </a:p>
          <a:p>
            <a:pPr marL="0" indent="0" algn="just">
              <a:buNone/>
            </a:pPr>
            <a:r>
              <a:rPr lang="ru-RU" dirty="0">
                <a:latin typeface="Times New Roman" panose="02020603050405020304" pitchFamily="18" charset="0"/>
                <a:cs typeface="Times New Roman" panose="02020603050405020304" pitchFamily="18" charset="0"/>
              </a:rPr>
              <a:t>критерием оптимальности фирмы, определяющим её размер, являются </a:t>
            </a:r>
            <a:r>
              <a:rPr lang="ru-RU" dirty="0" err="1">
                <a:latin typeface="Times New Roman" panose="02020603050405020304" pitchFamily="18" charset="0"/>
                <a:cs typeface="Times New Roman" panose="02020603050405020304" pitchFamily="18" charset="0"/>
              </a:rPr>
              <a:t>трансакционные</a:t>
            </a:r>
            <a:r>
              <a:rPr lang="ru-RU" dirty="0">
                <a:latin typeface="Times New Roman" panose="02020603050405020304" pitchFamily="18" charset="0"/>
                <a:cs typeface="Times New Roman" panose="02020603050405020304" pitchFamily="18" charset="0"/>
              </a:rPr>
              <a:t> издержки. </a:t>
            </a:r>
          </a:p>
          <a:p>
            <a:pPr marL="0" indent="0" algn="just">
              <a:buNone/>
            </a:pPr>
            <a:r>
              <a:rPr lang="ru-RU" u="sng" dirty="0">
                <a:latin typeface="Times New Roman" panose="02020603050405020304" pitchFamily="18" charset="0"/>
                <a:cs typeface="Times New Roman" panose="02020603050405020304" pitchFamily="18" charset="0"/>
              </a:rPr>
              <a:t>Фирма эффективна как способ организации хозяйственной деятельности и может расширяться только до тех пор, пока </a:t>
            </a:r>
            <a:r>
              <a:rPr lang="ru-RU" u="sng" dirty="0" err="1">
                <a:latin typeface="Times New Roman" panose="02020603050405020304" pitchFamily="18" charset="0"/>
                <a:cs typeface="Times New Roman" panose="02020603050405020304" pitchFamily="18" charset="0"/>
              </a:rPr>
              <a:t>трансакционные</a:t>
            </a:r>
            <a:r>
              <a:rPr lang="ru-RU" u="sng" dirty="0">
                <a:latin typeface="Times New Roman" panose="02020603050405020304" pitchFamily="18" charset="0"/>
                <a:cs typeface="Times New Roman" panose="02020603050405020304" pitchFamily="18" charset="0"/>
              </a:rPr>
              <a:t> издержки внутри неё ниже, чем </a:t>
            </a:r>
            <a:r>
              <a:rPr lang="ru-RU" u="sng" dirty="0" err="1">
                <a:latin typeface="Times New Roman" panose="02020603050405020304" pitchFamily="18" charset="0"/>
                <a:cs typeface="Times New Roman" panose="02020603050405020304" pitchFamily="18" charset="0"/>
              </a:rPr>
              <a:t>трансакционные</a:t>
            </a:r>
            <a:r>
              <a:rPr lang="ru-RU" u="sng" dirty="0">
                <a:latin typeface="Times New Roman" panose="02020603050405020304" pitchFamily="18" charset="0"/>
                <a:cs typeface="Times New Roman" panose="02020603050405020304" pitchFamily="18" charset="0"/>
              </a:rPr>
              <a:t> издержки во внешней рыночной среде.</a:t>
            </a:r>
            <a:endParaRPr lang="en-US" u="sng"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27145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4708</Words>
  <Application>Microsoft Office PowerPoint</Application>
  <PresentationFormat>Широкоэкранный</PresentationFormat>
  <Paragraphs>400</Paragraphs>
  <Slides>108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108</vt:i4>
      </vt:variant>
    </vt:vector>
  </HeadingPairs>
  <TitlesOfParts>
    <vt:vector size="115" baseType="lpstr">
      <vt:lpstr>Arial</vt:lpstr>
      <vt:lpstr>Calibri</vt:lpstr>
      <vt:lpstr>Calibri Light</vt:lpstr>
      <vt:lpstr>Cambria Math</vt:lpstr>
      <vt:lpstr>Helvetica Neue</vt:lpstr>
      <vt:lpstr>Times New Roman</vt:lpstr>
      <vt:lpstr>Тема Office</vt:lpstr>
      <vt:lpstr>Тема 11. Анализ затрат в процессе  производства. Калькуляция себестоимости. </vt:lpstr>
      <vt:lpstr>ВОПРОСЫ К ОБСУЖДЕНИЮ </vt:lpstr>
      <vt:lpstr>ЗАТРАТЫ </vt:lpstr>
      <vt:lpstr>Презентация PowerPoint</vt:lpstr>
      <vt:lpstr>Издержки (cost)</vt:lpstr>
      <vt:lpstr>Затраты       Расходы</vt:lpstr>
      <vt:lpstr>Презентация PowerPoint</vt:lpstr>
      <vt:lpstr>Затраты     -  Расходы   - Издержки</vt:lpstr>
      <vt:lpstr>Издержки  производства</vt:lpstr>
      <vt:lpstr>ИЗДЕРЖКИ </vt:lpstr>
      <vt:lpstr>Издержки производства и их виды </vt:lpstr>
      <vt:lpstr>Презентация PowerPoint</vt:lpstr>
      <vt:lpstr>Трансакционные издержки</vt:lpstr>
      <vt:lpstr>  Вопрос1.Понятие себестоимости. Понятие калькуляции. Методы калькулирования себестоимости.  Смета затрат и калькуляция</vt:lpstr>
      <vt:lpstr>Презентация PowerPoint</vt:lpstr>
      <vt:lpstr>Смета затрат</vt:lpstr>
      <vt:lpstr>Смета затрат</vt:lpstr>
      <vt:lpstr>Цель составления сметы затрат:  </vt:lpstr>
      <vt:lpstr>Структура затрат</vt:lpstr>
      <vt:lpstr>КАЛЬКУЛЯЦИЯ </vt:lpstr>
      <vt:lpstr>В себестоимость продукции включаются:</vt:lpstr>
      <vt:lpstr>Все затраты предприятия группируются: </vt:lpstr>
      <vt:lpstr>1. В экономике предприятия принято выделять следующие экономические элементы затрат: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Внимание!!!!Замечание  к Расчетной работе  Аналит Отчет 2</vt:lpstr>
      <vt:lpstr>Различают следующие  виды себестоимости</vt:lpstr>
      <vt:lpstr>   Коэффициент общепроизводственных  и общехозяйственных расходов Методики распределения косвенных расходов – способ расчета ставок распределения косвенных затрат Наибольшее распространение получили методы, основанные на учете:  • заработной платы производственного персонала  S_(общепр.  расх.) – сумма общепроизводственных затрат за год, руб. S_(общехоз.  расх.) – сумма общехозяйственных затрат за год, руб </vt:lpstr>
      <vt:lpstr>Коэффициент коммерческих расходов</vt:lpstr>
      <vt:lpstr>Презентация PowerPoint</vt:lpstr>
      <vt:lpstr>Презентация PowerPoint</vt:lpstr>
      <vt:lpstr>Презентация PowerPoint</vt:lpstr>
      <vt:lpstr>Презентация PowerPoint</vt:lpstr>
      <vt:lpstr>Себестоимость : схема</vt:lpstr>
      <vt:lpstr>Презентация PowerPoint</vt:lpstr>
      <vt:lpstr>Презентация PowerPoint</vt:lpstr>
      <vt:lpstr>Презентация PowerPoint</vt:lpstr>
      <vt:lpstr>Основные калькуляционные статьи затрат для  предприятий торговли: </vt:lpstr>
      <vt:lpstr>Основные калькуляционные статьи затрат для  предприятий сферы услуг: </vt:lpstr>
      <vt:lpstr>Снижение себестоимости продукции </vt:lpstr>
      <vt:lpstr>Презентация PowerPoint</vt:lpstr>
      <vt:lpstr>Вопрос 2. Классификация затрат </vt:lpstr>
      <vt:lpstr>Презентация PowerPoint</vt:lpstr>
      <vt:lpstr>Презентация PowerPoint</vt:lpstr>
      <vt:lpstr>Презентация PowerPoint</vt:lpstr>
      <vt:lpstr>Презентация PowerPoint</vt:lpstr>
      <vt:lpstr>Из представленных в таблице видов затрат, наибольшее значение имеют следующие классификационные признаки:  </vt:lpstr>
      <vt:lpstr>По месту возникновения затраты делятся на:</vt:lpstr>
      <vt:lpstr>Презентация PowerPoint</vt:lpstr>
      <vt:lpstr>Презентация PowerPoint</vt:lpstr>
      <vt:lpstr>Презентация PowerPoint</vt:lpstr>
      <vt:lpstr>Презентация PowerPoint</vt:lpstr>
      <vt:lpstr>Постоянные затраты (FC - - fixed cost)</vt:lpstr>
      <vt:lpstr>Переменные затраты (VC - variable cost)</vt:lpstr>
      <vt:lpstr>Издержки фирмы в краткосрочном периоде </vt:lpstr>
      <vt:lpstr>Презентация PowerPoint</vt:lpstr>
      <vt:lpstr>Общие (совокупные, валовые) издержки можно выразить формулой: </vt:lpstr>
      <vt:lpstr>Рис. 8.2.1. Издержки фирмы в краткосрочном периоде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Соотношение прямых-косвенных и постоянных-переменных затрат </vt:lpstr>
      <vt:lpstr>Презентация PowerPoint</vt:lpstr>
      <vt:lpstr>Рис. 1.1. Постоянные затраты на объем и на единицу продукции.  </vt:lpstr>
      <vt:lpstr>Рис. 1.2. Переменные затраты на объем и единицу продукции.  </vt:lpstr>
      <vt:lpstr>Вопрос 3. Методики распределения косвенных затрат на себестоимость продукции </vt:lpstr>
      <vt:lpstr>Презентация PowerPoint</vt:lpstr>
      <vt:lpstr>Пропорционально основной зарплате основных рабочих рассчитываются коэффициенты для основных составляющих косвенных затрат (Расходов на содержание и эксплуатацию оборудования(РСЭО),общепроизводственных, общехозяйственных):  </vt:lpstr>
      <vt:lpstr>Презентация PowerPoint</vt:lpstr>
      <vt:lpstr>Презентация PowerPoint</vt:lpstr>
      <vt:lpstr>Презентация PowerPoint</vt:lpstr>
      <vt:lpstr>Способы распределения косвенных затрат:  </vt:lpstr>
      <vt:lpstr>Пропорционально основной заработной плате основных рабочих</vt:lpstr>
      <vt:lpstr>Пропорционально прямым затратам на изделие</vt:lpstr>
      <vt:lpstr>Пропорционально машино-часам</vt:lpstr>
      <vt:lpstr>На схеме 1 представлено формирование розничной цены. </vt:lpstr>
      <vt:lpstr>Пример:</vt:lpstr>
      <vt:lpstr>Презентация PowerPoint</vt:lpstr>
      <vt:lpstr> Рассчитаем общепроизводственные расходы на один компьютерный стол.  Для этого найдем коэффициент общепроизводственных расходов </vt:lpstr>
      <vt:lpstr>Презентация PowerPoint</vt:lpstr>
      <vt:lpstr>Презентация PowerPoint</vt:lpstr>
      <vt:lpstr>Презентация PowerPoint</vt:lpstr>
      <vt:lpstr>Выводы по методам распределения косвенных затрат: </vt:lpstr>
      <vt:lpstr>Презентация PowerPoint</vt:lpstr>
      <vt:lpstr>Трансакционные издержки и природа фирмы </vt:lpstr>
      <vt:lpstr>Презентация PowerPoint</vt:lpstr>
      <vt:lpstr>Презентация PowerPoint</vt:lpstr>
      <vt:lpstr>Презентация PowerPoint</vt:lpstr>
      <vt:lpstr>Презентация PowerPoint</vt:lpstr>
      <vt:lpstr>Презентация PowerPoint</vt:lpstr>
      <vt:lpstr>Издержки фирмы в долгосрочном периоде </vt:lpstr>
      <vt:lpstr>Рис. 8.3.1. Кривая долгосрочных средних издержек </vt:lpstr>
      <vt:lpstr>Презентация PowerPoint</vt:lpstr>
      <vt:lpstr>Рис. 8.3.2. Средние издержки фирмы в долгосрочном периоде </vt:lpstr>
      <vt:lpstr>Презентация PowerPoint</vt:lpstr>
      <vt:lpstr>Презентация PowerPoint</vt:lpstr>
      <vt:lpstr>Презентация PowerPoint</vt:lpstr>
      <vt:lpstr>Рис. 8.3.3. Минимально эффективный масштаб производства и число фирм на рынке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12.  Формирование затрат в процессе производства Cебестоимость продукции</dc:title>
  <dc:creator>Elena</dc:creator>
  <cp:lastModifiedBy>Елена</cp:lastModifiedBy>
  <cp:revision>103</cp:revision>
  <dcterms:created xsi:type="dcterms:W3CDTF">2017-04-17T09:18:03Z</dcterms:created>
  <dcterms:modified xsi:type="dcterms:W3CDTF">2021-03-31T15:39:07Z</dcterms:modified>
</cp:coreProperties>
</file>