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F55-76D8-25F9-2D33-3043E990C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CFF13-5509-2888-A33E-7462F1D6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DB04-0DB2-DEE9-DD5E-12D35FD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EB31-F593-B8F1-A799-3F108A8C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7DFC-BFA4-E07D-52EF-D7C241ED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CC98-0439-B29C-4ACE-3F88E7E5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AFA6E-2385-61E6-3ECF-C421B51B3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2F1F-F916-69B7-5FCD-4C72BB6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F81D-45DB-6738-AB48-B025FD14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94FE-2147-C939-1752-349E8493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E892B-822C-BC4A-4F19-7096AA57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4038-B957-D3C0-C333-EE169010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5B0D-9ABA-7B45-4A9A-06972D2B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CF23-2D4E-E862-AFFF-531265F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92A2-8102-06E9-2E03-4606686F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F2A7-6A0F-D969-F8DB-21606F4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1B42-50A1-DDA7-F5F7-68BF47E9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A283-9478-B787-D763-D4148E06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1517-53F9-C383-97EA-0F1F6D44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9DC4-1F15-D812-7B73-25ABA04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1CD8-77A3-1096-747E-5294DBBB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327D-EDD0-A735-BE3E-2FB931E2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A19D-2383-9B04-AED4-405AAEE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E4C7-42EC-D756-6E62-E2B47E30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1231-4FEC-9CB9-1EA0-4C4FF3E3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E4F2-7F84-EEDF-A680-E00883B0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451A-AD7A-8584-D466-1FDF8FF02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B518F-EDCB-A878-A86C-08173DF3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06EC-7B44-446F-3FD7-62E98DD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FF9B-7C68-2FF8-D0BA-A82D079B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92AC-F0AE-6B4F-E6A1-6D44C3A4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3FF9-8D55-A235-6051-787FD32F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8DD3-C9F9-5749-C8A6-88A40E2D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43BA-0050-4D74-DC8D-FBA31824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668CB-337B-4BDF-7841-9D8F6DD8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5AE71-786F-6690-B141-C750F18AB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8BABE-B9A5-6E15-1904-A3C2F00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82E47-E865-D746-C2F0-6510C04B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838AC-A393-0569-5889-CA855D33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1E5F-8CA4-6CFC-3E4E-DEFC9D37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DFFE-07FB-DB52-DB39-56C58864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06EC4-0810-41A5-CC02-D2C34B65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1953-78DB-936C-0398-F56A426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8D1A2-9265-8896-0EE3-5AA3EB86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58AAA-8890-B580-01B7-B2EA195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DDA98-0D83-B798-62F9-424EC9CC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359D-6B5C-0B1B-D5AB-20A43B22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795-2AB8-CB81-D42F-DF2A081F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4E1C-B663-0D1E-845E-00764A64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9C7B7-E6DE-BB12-F9A9-EAC3BFE4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D6D90-8293-DDE4-E46F-7D2106FE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75CD1-C6DC-EFE3-D063-BEB398EB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62E8-ED74-23AD-8DB7-B6F15F28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9790-D76C-FF6B-F1CA-0E8AA4735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4C91-8D1A-BB29-5169-A89BD1FA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F063-F541-15E0-ED21-3E031B82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43A3-7066-7D1B-8A1C-B9ACC9AD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A4411-DDFC-9437-1C77-6182E1BB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80458-B20F-5A47-5EF3-5297EF46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697F-8429-E4A7-2035-30748FE9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4CAE-0D4A-FCE2-C3F4-C4024B2B1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7930-A03D-4E30-BCB0-FD95A87139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1DED-F238-40A2-FBEA-313958AA7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8188-E3B8-B398-5DD8-2EB9BBF66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B3D5-4E4E-4C0C-B079-AC206B0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9055D-6449-AC29-2BE1-939ADDE53D6E}"/>
              </a:ext>
            </a:extLst>
          </p:cNvPr>
          <p:cNvSpPr txBox="1"/>
          <p:nvPr/>
        </p:nvSpPr>
        <p:spPr>
          <a:xfrm>
            <a:off x="3213223" y="2767280"/>
            <a:ext cx="5765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JavaScript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Shallow copy vs. deep copy</a:t>
            </a:r>
          </a:p>
        </p:txBody>
      </p:sp>
    </p:spTree>
    <p:extLst>
      <p:ext uri="{BB962C8B-B14F-4D97-AF65-F5344CB8AC3E}">
        <p14:creationId xmlns:p14="http://schemas.microsoft.com/office/powerpoint/2010/main" val="6528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C4318-3A8B-4430-FCC2-A5BB8FA07468}"/>
              </a:ext>
            </a:extLst>
          </p:cNvPr>
          <p:cNvSpPr txBox="1"/>
          <p:nvPr/>
        </p:nvSpPr>
        <p:spPr>
          <a:xfrm>
            <a:off x="721360" y="582067"/>
            <a:ext cx="107492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latin typeface="+mj-lt"/>
              </a:rPr>
              <a:t>what is a copy?</a:t>
            </a:r>
          </a:p>
          <a:p>
            <a:r>
              <a:rPr lang="en-US" sz="2800" i="0" dirty="0">
                <a:solidFill>
                  <a:schemeClr val="bg1"/>
                </a:solidFill>
                <a:latin typeface="+mj-lt"/>
              </a:rPr>
              <a:t>When you copy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element to another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Y</a:t>
            </a:r>
            <a:r>
              <a:rPr lang="en-US" sz="2800" i="0" dirty="0">
                <a:solidFill>
                  <a:schemeClr val="bg1"/>
                </a:solidFill>
                <a:latin typeface="+mj-lt"/>
              </a:rPr>
              <a:t>ou expect the original element to stay the same, if you change in the copied element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=That’s doesn’t work completely in JavaScript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Let me introduce two types of variables in JavaScript: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+mj-lt"/>
              </a:rPr>
              <a:t>Primitive data types:</a:t>
            </a:r>
            <a:r>
              <a:rPr lang="en-US" sz="2800" i="0" dirty="0">
                <a:solidFill>
                  <a:schemeClr val="bg1"/>
                </a:solidFill>
                <a:latin typeface="+mj-lt"/>
              </a:rPr>
              <a:t> String, Number, Boolean, Undefined, Null, …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+mj-lt"/>
              </a:rPr>
              <a:t>Composite data types: Objects and Arrays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When you copy variables of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+mj-lt"/>
              </a:rPr>
              <a:t>primitive data types real copy happens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+mj-lt"/>
              </a:rPr>
              <a:t>composite data types shallow or deep copy may happen</a:t>
            </a:r>
          </a:p>
        </p:txBody>
      </p:sp>
    </p:spTree>
    <p:extLst>
      <p:ext uri="{BB962C8B-B14F-4D97-AF65-F5344CB8AC3E}">
        <p14:creationId xmlns:p14="http://schemas.microsoft.com/office/powerpoint/2010/main" val="32147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 shot of a computer code">
            <a:extLst>
              <a:ext uri="{FF2B5EF4-FFF2-40B4-BE49-F238E27FC236}">
                <a16:creationId xmlns:a16="http://schemas.microsoft.com/office/drawing/2014/main" id="{EA3C058A-961C-C331-65BB-F8BD4A05A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4333875"/>
            <a:ext cx="6753225" cy="2524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DF595-9CF2-39E6-C017-418AAACA668C}"/>
              </a:ext>
            </a:extLst>
          </p:cNvPr>
          <p:cNvSpPr txBox="1"/>
          <p:nvPr/>
        </p:nvSpPr>
        <p:spPr>
          <a:xfrm>
            <a:off x="299720" y="108645"/>
            <a:ext cx="1145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+mj-lt"/>
              </a:rPr>
              <a:t>Shallow Copy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+mj-lt"/>
              </a:rPr>
              <a:t>: creates a new object or array and copies </a:t>
            </a:r>
            <a:r>
              <a:rPr lang="en-US" sz="2800" b="1" dirty="0">
                <a:solidFill>
                  <a:schemeClr val="bg1"/>
                </a:solidFill>
                <a:effectLst/>
                <a:latin typeface="+mj-lt"/>
              </a:rPr>
              <a:t>only the first level of the object. Deeper levels are referenced.</a:t>
            </a:r>
            <a:endParaRPr lang="en-US" sz="2800" b="1" i="0" u="none" strike="noStrike" dirty="0">
              <a:solidFill>
                <a:srgbClr val="FFFFFF"/>
              </a:solidFill>
              <a:effectLst/>
              <a:latin typeface="+mj-lt"/>
            </a:endParaRPr>
          </a:p>
          <a:p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+mj-lt"/>
              </a:rPr>
              <a:t>(the new copy points to the same memory locations as the original)</a:t>
            </a:r>
          </a:p>
          <a:p>
            <a:r>
              <a:rPr lang="en-US" sz="2800" b="1" dirty="0">
                <a:solidFill>
                  <a:srgbClr val="FFFFFF"/>
                </a:solidFill>
                <a:latin typeface="+mj-lt"/>
              </a:rPr>
              <a:t>= modifying copy of the object will only affect deep levels of original object or array</a:t>
            </a:r>
          </a:p>
        </p:txBody>
      </p:sp>
      <p:pic>
        <p:nvPicPr>
          <p:cNvPr id="8" name="Picture 7" descr="A screenshot of a computer code">
            <a:extLst>
              <a:ext uri="{FF2B5EF4-FFF2-40B4-BE49-F238E27FC236}">
                <a16:creationId xmlns:a16="http://schemas.microsoft.com/office/drawing/2014/main" id="{E737D224-4A6B-88D2-2B81-7B0AE42B9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414"/>
            <a:ext cx="8305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F595-9CF2-39E6-C017-418AAACA668C}"/>
              </a:ext>
            </a:extLst>
          </p:cNvPr>
          <p:cNvSpPr txBox="1"/>
          <p:nvPr/>
        </p:nvSpPr>
        <p:spPr>
          <a:xfrm>
            <a:off x="264160" y="20321"/>
            <a:ext cx="11186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+mj-lt"/>
              </a:rPr>
              <a:t>Deep Copy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+mj-lt"/>
              </a:rPr>
              <a:t>: creates a completely independent copy of the original object or array, including all nested elements (new copy has its own memory references and modifying it will not affect the original)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= modifying copy of the object will not affect the original object or array.\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There is many ways to do deep copy one of them is using </a:t>
            </a:r>
            <a:r>
              <a:rPr lang="en-US" sz="2800" b="1" dirty="0" err="1">
                <a:solidFill>
                  <a:srgbClr val="FFFFFF"/>
                </a:solidFill>
                <a:latin typeface="+mj-lt"/>
              </a:rPr>
              <a:t>JSON.stringfy</a:t>
            </a:r>
            <a:r>
              <a:rPr lang="en-US" sz="2800" b="1" dirty="0">
                <a:solidFill>
                  <a:srgbClr val="FFFFFF"/>
                </a:solidFill>
                <a:latin typeface="+mj-lt"/>
              </a:rPr>
              <a:t> to change array to string then using </a:t>
            </a:r>
            <a:r>
              <a:rPr lang="en-US" sz="2800" b="1" dirty="0" err="1">
                <a:solidFill>
                  <a:srgbClr val="FFFFFF"/>
                </a:solidFill>
                <a:latin typeface="+mj-lt"/>
              </a:rPr>
              <a:t>JSON.parse</a:t>
            </a:r>
            <a:r>
              <a:rPr lang="en-US" sz="2800" b="1" dirty="0">
                <a:solidFill>
                  <a:srgbClr val="FFFFFF"/>
                </a:solidFill>
                <a:latin typeface="+mj-lt"/>
              </a:rPr>
              <a:t> to </a:t>
            </a:r>
          </a:p>
        </p:txBody>
      </p:sp>
      <p:pic>
        <p:nvPicPr>
          <p:cNvPr id="4" name="Picture 3" descr="A screen shot of a computer code">
            <a:extLst>
              <a:ext uri="{FF2B5EF4-FFF2-40B4-BE49-F238E27FC236}">
                <a16:creationId xmlns:a16="http://schemas.microsoft.com/office/drawing/2014/main" id="{E5F04E11-FABD-7F1F-C6C4-B6BDB805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88" y="2833958"/>
            <a:ext cx="7693424" cy="38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F595-9CF2-39E6-C017-418AAACA668C}"/>
              </a:ext>
            </a:extLst>
          </p:cNvPr>
          <p:cNvSpPr txBox="1"/>
          <p:nvPr/>
        </p:nvSpPr>
        <p:spPr>
          <a:xfrm>
            <a:off x="883920" y="751344"/>
            <a:ext cx="10424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</a:rPr>
              <a:t>Take care that: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</a:rPr>
              <a:t>Shallow copy: means that only the first level of the object is copied. Deeper levels are referenced.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</a:rPr>
              <a:t>Deep copy: means that all levels of the object are copied. This is a true copy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41328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F595-9CF2-39E6-C017-418AAACA668C}"/>
              </a:ext>
            </a:extLst>
          </p:cNvPr>
          <p:cNvSpPr txBox="1"/>
          <p:nvPr/>
        </p:nvSpPr>
        <p:spPr>
          <a:xfrm>
            <a:off x="883920" y="751344"/>
            <a:ext cx="10424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</a:rPr>
              <a:t>Performance Considerations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800" b="1" dirty="0">
                <a:solidFill>
                  <a:schemeClr val="bg1"/>
                </a:solidFill>
                <a:effectLst/>
                <a:latin typeface="+mj-lt"/>
              </a:rPr>
              <a:t>eep copying is more expensive in terms of performance than shallow copying.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</a:rPr>
              <a:t>because creating a new object and copying all of its properties and nested objects can take more time and memory than simply creating a new object with references to the same memory locations as the original object.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</a:rPr>
              <a:t>Use shallow copying if you need to make sure that changes to a copied object do not affect the original object, deep copying is necessary.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507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6C7BB-5C59-BA8E-8334-57AF5B5D4898}"/>
              </a:ext>
            </a:extLst>
          </p:cNvPr>
          <p:cNvSpPr txBox="1"/>
          <p:nvPr/>
        </p:nvSpPr>
        <p:spPr>
          <a:xfrm>
            <a:off x="4922185" y="2921169"/>
            <a:ext cx="2347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7477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353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احمد هشام مصطفى الديب عبدالغنى</dc:creator>
  <cp:lastModifiedBy>احمد هشام مصطفى الديب عبدالغنى</cp:lastModifiedBy>
  <cp:revision>1</cp:revision>
  <dcterms:created xsi:type="dcterms:W3CDTF">2023-09-07T13:44:04Z</dcterms:created>
  <dcterms:modified xsi:type="dcterms:W3CDTF">2023-09-08T18:06:28Z</dcterms:modified>
</cp:coreProperties>
</file>