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AC6B9-87DE-3B88-58B3-E05471EC2094}" v="36" dt="2023-05-15T01:20:26.019"/>
    <p1510:client id="{A380FEEB-B7CF-4206-8AD4-B2DCCACF49C2}" v="2" dt="2023-05-15T02:53:38.980"/>
    <p1510:client id="{CAC5B80D-FCB1-37FE-8573-D1936E372D64}" v="5" dt="2023-05-15T01:17:40.073"/>
    <p1510:client id="{EF11673C-E6F5-36AE-FC40-FB85052C8E86}" v="23" dt="2023-05-15T01:17:0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4932-A610-5B1A-216D-49638049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CA9A-13D6-632A-A64E-6A412D07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6859-5CDF-9B0D-06F7-A7E05621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7026-AAC8-E0F9-5099-F15B9BC4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2C7F-DF32-96B3-6921-B7B28ED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822C-8241-45E6-8AB4-7348A84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09575-C102-640C-D7DD-7D0CEE08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C178-7530-7465-6CBA-B1C96747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459A-03E9-4B90-E6E3-737DA10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36D3-D469-7995-6E84-90AE417D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87FB8-24A6-8A35-6D61-4296601B0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D707F-4C81-CF57-5287-E1D4675DF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D7B2-4E64-2DF6-F8D7-9DD662F2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7B2D-FB99-20B2-136E-5DE741E7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4D7FB-671B-8B01-028F-49EE9C9E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0955-51F8-51F1-DCA0-C36A9DE6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1B4A-1416-1C3A-A6F0-BB8C06D6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09C4-F331-8C10-431B-928FFB9B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3168-7310-162F-8526-FA425FA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5FB6-7869-D92C-41CB-96C7E5D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A235-505C-3EC4-260C-7AA4DA91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F1C4-F503-2F75-6FAD-65943688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6251-2A97-F45E-D9A5-38729AC4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5E39-7613-DB25-EB0B-C0ABD8B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CE59-4511-2206-0BB5-863504B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3134-E31C-FC34-D684-4A48A54C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218C-56B2-CB9A-1D74-96C2BD18F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403F-CA43-EF05-D832-D33762DB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D59F-3C8E-AE6A-1C51-0AC7B6FB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4042-3C18-9B67-DF1E-A69225D6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E71F-5933-6010-D152-032DE73C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8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C0B-6B78-AE4A-CF84-DB0B1991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5AAD-E532-B5D3-11D6-570A52B1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568BC-9F4B-748D-3C5A-6527D1B7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B25D2-10CC-F0C3-E5F0-4648E0FF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AA8D1-0BCA-8EA4-8977-6147F0647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56EE7-6B2D-8D76-8694-24FE5253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CEC14-D7A6-C844-330F-85AA9A76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57F76-1434-3019-CD84-E783754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601-2866-2513-95A7-E93AAD8C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42C7A-5B74-7B84-68AB-3ED33051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CDB5-1975-86ED-A9E8-509AE6B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7006-00EA-A283-6B04-07E88E0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82AF1-0E29-7AD7-F685-E4E4CEE4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134CB-68E2-D421-C2E8-8AF73E5B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CCFF-E2B0-DE0E-089E-7F5F473C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505-9346-E243-F8BC-B67D00BC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F72D-71C8-D8CF-59B8-C4EDB99A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07C1-3BE5-D206-11C5-1A113009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5D765-5761-4132-0FF1-A11F5E50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8DEE-C4CB-D0CE-B383-1DABF07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C328-80BB-1888-12A7-F1EBB3D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BB25-B445-C681-5A2B-B8C4CFD8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D3901-2DF0-11B3-762E-3CA178C9C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BC37-D0BA-B602-72CB-13C3F2706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D9543-F6C0-00F3-EF67-A65DCF69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EE96-038F-0A11-6EB1-C2509459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234D-EE8B-AEF2-EB03-E53C296A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EA1F1-099B-AE5B-5C57-89F35898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0726-3815-807F-3E1D-73A7CAF8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8B46-1433-05C2-3636-39D5E05A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B069-E513-4E0B-B291-25A821464F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A8F2-81DA-4F7C-1C33-4A436CBE0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F593-4A3D-28D6-AFEA-794A91D8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C9FA-E12B-4AE3-BA5F-B60C9A103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CFCE6-B5B1-8EA6-8D27-02AFF29D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Project Briefing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8DB7-77FB-DB44-AD2C-E5A10B4B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 dirty="0"/>
              <a:t>ATT&amp;CK</a:t>
            </a:r>
          </a:p>
          <a:p>
            <a:r>
              <a:rPr lang="en-US" sz="1500" dirty="0"/>
              <a:t>Threat Modelling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1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D32EA-278B-B6E5-53D3-237B6C28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Brief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F70B-94E5-AB45-7A44-14768CC2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Project known internally on paper as Threat Modelling Phase 2</a:t>
            </a:r>
          </a:p>
          <a:p>
            <a:r>
              <a:rPr lang="en-US"/>
              <a:t>Previous iteration is collaboration between SUTD &amp; ADSC &amp; DBS. Reported to CSA, </a:t>
            </a:r>
            <a:r>
              <a:rPr lang="en-US" err="1"/>
              <a:t>GovTech</a:t>
            </a:r>
            <a:r>
              <a:rPr lang="en-US"/>
              <a:t>, and </a:t>
            </a:r>
            <a:r>
              <a:rPr lang="en-US" err="1"/>
              <a:t>Mindef</a:t>
            </a:r>
            <a:endParaRPr lang="en-US"/>
          </a:p>
          <a:p>
            <a:r>
              <a:rPr lang="en-US"/>
              <a:t>Current iteration, TM Phase2 is a </a:t>
            </a:r>
            <a:r>
              <a:rPr lang="en-US" err="1"/>
              <a:t>collab</a:t>
            </a:r>
            <a:r>
              <a:rPr lang="en-US"/>
              <a:t> between SUTD &amp; ADSC. Main partner is </a:t>
            </a:r>
            <a:r>
              <a:rPr lang="en-US" err="1"/>
              <a:t>GovTech</a:t>
            </a:r>
            <a:r>
              <a:rPr lang="en-US"/>
              <a:t> (with HTX taking interest as well) and we report to CSA</a:t>
            </a:r>
          </a:p>
        </p:txBody>
      </p:sp>
    </p:spTree>
    <p:extLst>
      <p:ext uri="{BB962C8B-B14F-4D97-AF65-F5344CB8AC3E}">
        <p14:creationId xmlns:p14="http://schemas.microsoft.com/office/powerpoint/2010/main" val="131720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6F78-DCA1-15AF-9685-A92478F2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Project Objective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83489" y="4674692"/>
            <a:ext cx="4773226" cy="1455399"/>
          </a:xfrm>
          <a:prstGeom prst="roundRect">
            <a:avLst>
              <a:gd name="adj" fmla="val 373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2349425" y="2301800"/>
            <a:ext cx="5143936" cy="1237471"/>
          </a:xfrm>
          <a:prstGeom prst="roundRect">
            <a:avLst>
              <a:gd name="adj" fmla="val 3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oogle Shape;446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8" name="Google Shape;447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rgbClr val="888888"/>
                </a:solidFill>
              </a:rPr>
              <a:t>Confidential</a:t>
            </a:r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2374583" y="3811539"/>
            <a:ext cx="6366646" cy="2411978"/>
          </a:xfrm>
          <a:prstGeom prst="roundRect">
            <a:avLst>
              <a:gd name="adj" fmla="val 3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7067"/>
              </p:ext>
            </p:extLst>
          </p:nvPr>
        </p:nvGraphicFramePr>
        <p:xfrm>
          <a:off x="3781523" y="4904659"/>
          <a:ext cx="28235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Technique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Mitigations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</a:t>
                      </a:r>
                      <a:r>
                        <a:rPr lang="en-US" sz="105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the event of untracked assets..</a:t>
                      </a:r>
                      <a:endParaRPr lang="en-SG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Ensure an asset inventory is maintained..</a:t>
                      </a:r>
                      <a:endParaRPr lang="en-SG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 the event of..</a:t>
                      </a:r>
                      <a:endParaRPr lang="en-SG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Ensure..</a:t>
                      </a:r>
                      <a:endParaRPr lang="en-SG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418449" y="1681531"/>
          <a:ext cx="3151508" cy="113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Risk Scenario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Mitigations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IM8</a:t>
                      </a:r>
                      <a:endParaRPr lang="en-SG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In the event of untracked VMs..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Ensure an asset inventory</a:t>
                      </a:r>
                      <a:r>
                        <a:rPr lang="en-US" sz="1050" baseline="0" dirty="0"/>
                        <a:t> is maintained for AWS..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69">
                <a:tc>
                  <a:txBody>
                    <a:bodyPr/>
                    <a:lstStyle/>
                    <a:p>
                      <a:r>
                        <a:rPr lang="en-US" sz="1050" dirty="0"/>
                        <a:t>In the event of…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Ensure…</a:t>
                      </a:r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40775" y="1429204"/>
            <a:ext cx="235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Customized Register</a:t>
            </a:r>
            <a:endParaRPr lang="en-SG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87471" y="3941087"/>
            <a:ext cx="2635187" cy="583231"/>
            <a:chOff x="873130" y="3419600"/>
            <a:chExt cx="2635187" cy="583231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30" y="3419600"/>
              <a:ext cx="822202" cy="583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482037" y="3557325"/>
              <a:ext cx="2026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SMART RECOMMENDER</a:t>
              </a:r>
              <a:endParaRPr lang="en-SG" sz="1400" b="1" dirty="0"/>
            </a:p>
          </p:txBody>
        </p:sp>
      </p:grpSp>
      <p:pic>
        <p:nvPicPr>
          <p:cNvPr id="17" name="Picture 4" descr="https://cdn-icons-png.flaticon.com/512/2036/203636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44" y="3361695"/>
            <a:ext cx="759319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cdn-icons-png.flaticon.com/512/657/65769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22" y="5714688"/>
            <a:ext cx="448615" cy="44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16" idx="0"/>
            <a:endCxn id="12" idx="1"/>
          </p:cNvCxnSpPr>
          <p:nvPr/>
        </p:nvCxnSpPr>
        <p:spPr>
          <a:xfrm rot="5400000" flipH="1" flipV="1">
            <a:off x="7149810" y="2810174"/>
            <a:ext cx="1828347" cy="7089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  <a:endCxn id="15" idx="1"/>
          </p:cNvCxnSpPr>
          <p:nvPr/>
        </p:nvCxnSpPr>
        <p:spPr>
          <a:xfrm rot="5400000" flipH="1" flipV="1">
            <a:off x="5357792" y="3945014"/>
            <a:ext cx="441989" cy="10173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580830" y="2574067"/>
            <a:ext cx="1886652" cy="548973"/>
            <a:chOff x="1249931" y="3603630"/>
            <a:chExt cx="1886652" cy="548973"/>
          </a:xfrm>
        </p:grpSpPr>
        <p:pic>
          <p:nvPicPr>
            <p:cNvPr id="22" name="Picture 2" descr="https://cdn-icons-png.flaticon.com/512/4115/411579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931" y="3603630"/>
              <a:ext cx="548973" cy="54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643859" y="3724227"/>
              <a:ext cx="1492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QUESTIONNAIRE</a:t>
              </a:r>
              <a:endParaRPr lang="en-SG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31602" y="2520206"/>
            <a:ext cx="2308126" cy="954107"/>
            <a:chOff x="3510864" y="3554596"/>
            <a:chExt cx="2308126" cy="954107"/>
          </a:xfrm>
        </p:grpSpPr>
        <p:pic>
          <p:nvPicPr>
            <p:cNvPr id="25" name="Picture 4" descr="https://cdn-icons-png.flaticon.com/512/1147/114718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864" y="3569695"/>
              <a:ext cx="651102" cy="65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158130" y="3554596"/>
              <a:ext cx="16608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ARCHITECTURE</a:t>
              </a:r>
            </a:p>
            <a:p>
              <a:pPr algn="ctr"/>
              <a:r>
                <a:rPr lang="en-US" sz="1400" b="1" dirty="0"/>
                <a:t>EDITOR + CLOUD SCANNER</a:t>
              </a:r>
              <a:endParaRPr lang="en-SG" sz="1400" b="1" dirty="0"/>
            </a:p>
            <a:p>
              <a:pPr algn="ctr"/>
              <a:endParaRPr lang="en-SG" sz="14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36904" y="3889110"/>
            <a:ext cx="149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BACKEND</a:t>
            </a:r>
            <a:endParaRPr lang="en-SG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653394" y="3244987"/>
            <a:ext cx="149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FRONTEND</a:t>
            </a:r>
            <a:endParaRPr lang="en-SG" sz="1400" b="1" dirty="0"/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306469" y="2920536"/>
            <a:ext cx="1042956" cy="1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91444" y="4617484"/>
            <a:ext cx="235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ATT&amp;CK KB</a:t>
            </a:r>
            <a:endParaRPr lang="en-SG" sz="1400" dirty="0"/>
          </a:p>
        </p:txBody>
      </p:sp>
      <p:cxnSp>
        <p:nvCxnSpPr>
          <p:cNvPr id="33" name="Elbow Connector 32"/>
          <p:cNvCxnSpPr>
            <a:stCxn id="6" idx="2"/>
            <a:endCxn id="15" idx="0"/>
          </p:cNvCxnSpPr>
          <p:nvPr/>
        </p:nvCxnSpPr>
        <p:spPr>
          <a:xfrm rot="16200000" flipH="1">
            <a:off x="5509074" y="2951589"/>
            <a:ext cx="401816" cy="1577179"/>
          </a:xfrm>
          <a:prstGeom prst="bentConnector3">
            <a:avLst>
              <a:gd name="adj1" fmla="val 283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-240673" y="2203906"/>
            <a:ext cx="2354476" cy="1088277"/>
            <a:chOff x="8877995" y="1571814"/>
            <a:chExt cx="2354476" cy="1088277"/>
          </a:xfrm>
        </p:grpSpPr>
        <p:pic>
          <p:nvPicPr>
            <p:cNvPr id="35" name="Picture 8" descr="https://findicons.com/files/icons/2443/bunch_of_cool_bluish_icons/512/us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330" y="1920284"/>
              <a:ext cx="739807" cy="73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8877995" y="1571814"/>
              <a:ext cx="2354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PROJECT MANAGER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0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85BF-46A5-73EB-F61E-265C92B2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AD90-FC70-ECC5-FDEA-4A885197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3200" dirty="0"/>
              <a:t>Attack technique classifier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Try and evaluate existing ML/NLP techniques to classify ATT&amp;CK techniques into STRIDE categories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Evaluate using LLM to classify ATT&amp;CK techniques into STRIDE categories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SG" dirty="0"/>
              <a:t>Customize LLM to classify ATT&amp;CK technique using other threat model categories (e.g., RAPIDS)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SG" sz="3200" dirty="0"/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 dirty="0"/>
              <a:t>Architecture diagram analyzer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Identify trust zones in architecture diagram based on subnet information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SG" dirty="0"/>
              <a:t>Identify unrealistic hand-drawn architecture diagrams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4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2A33-054C-5A5A-4749-45CB9B72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9765-A414-9B2F-EEE9-45D52B87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85000" lnSpcReduction="20000"/>
          </a:bodyPr>
          <a:lstStyle/>
          <a:p>
            <a:r>
              <a:rPr lang="en-SG" sz="2000" b="1" dirty="0"/>
              <a:t>Phase 1</a:t>
            </a:r>
            <a:endParaRPr lang="en-SG" sz="2000" dirty="0"/>
          </a:p>
          <a:p>
            <a:r>
              <a:rPr lang="en-SG" sz="2000" dirty="0"/>
              <a:t>W1 to W2 – briefing, Search for similar tools/papers, Download </a:t>
            </a:r>
            <a:r>
              <a:rPr lang="en-SG" sz="2000" dirty="0" err="1"/>
              <a:t>stride-to-att&amp;ck</a:t>
            </a:r>
            <a:r>
              <a:rPr lang="en-SG" sz="2000" dirty="0"/>
              <a:t> mapping code, extract ground truth, and test</a:t>
            </a:r>
          </a:p>
          <a:p>
            <a:r>
              <a:rPr lang="en-SG" sz="2000" dirty="0"/>
              <a:t>W3 to W4 – Use </a:t>
            </a:r>
            <a:r>
              <a:rPr lang="en-SG" sz="2000" dirty="0" err="1"/>
              <a:t>OpenAI’s</a:t>
            </a:r>
            <a:r>
              <a:rPr lang="en-SG" sz="2000" dirty="0"/>
              <a:t> API calls to map </a:t>
            </a:r>
            <a:r>
              <a:rPr lang="en-SG" sz="2000" dirty="0" err="1"/>
              <a:t>att&amp;ck</a:t>
            </a:r>
            <a:r>
              <a:rPr lang="en-SG" sz="2000" dirty="0"/>
              <a:t> to stride, compare with ground truth and existing ML methods</a:t>
            </a:r>
          </a:p>
          <a:p>
            <a:r>
              <a:rPr lang="en-SG" sz="2000" dirty="0"/>
              <a:t>W5 to W6 – Map </a:t>
            </a:r>
            <a:r>
              <a:rPr lang="en-SG" sz="2000" dirty="0" err="1"/>
              <a:t>att&amp;ck</a:t>
            </a:r>
            <a:r>
              <a:rPr lang="en-SG" sz="2000" dirty="0"/>
              <a:t> to rapids and extract explanation and mapping, Make model customizable based on threat model</a:t>
            </a:r>
          </a:p>
          <a:p>
            <a:pPr marL="0" indent="0">
              <a:buNone/>
            </a:pPr>
            <a:endParaRPr lang="en-SG" sz="2000" dirty="0"/>
          </a:p>
          <a:p>
            <a:r>
              <a:rPr lang="en-SG" sz="2000" b="1" dirty="0"/>
              <a:t>Phase 2</a:t>
            </a:r>
            <a:endParaRPr lang="en-SG" sz="2000" dirty="0"/>
          </a:p>
          <a:p>
            <a:r>
              <a:rPr lang="en-SG" sz="2000" dirty="0"/>
              <a:t>W7 to W10 – Identify trust zones</a:t>
            </a:r>
          </a:p>
          <a:p>
            <a:r>
              <a:rPr lang="en-SG" sz="2000" dirty="0"/>
              <a:t>W11 to W16 – Codify architectural constraints and checker</a:t>
            </a:r>
          </a:p>
          <a:p>
            <a:r>
              <a:rPr lang="en-SG" sz="2000" dirty="0"/>
              <a:t>W17 to end – Either </a:t>
            </a:r>
            <a:r>
              <a:rPr lang="en-SG" sz="2000" dirty="0" err="1"/>
              <a:t>IaC</a:t>
            </a:r>
            <a:r>
              <a:rPr lang="en-SG" sz="2000" dirty="0"/>
              <a:t>-to-Diagram or other architecture tasks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0D0F55D6-854E-35FF-517A-F47DD3B7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298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Briefing</vt:lpstr>
      <vt:lpstr>Brief Overview</vt:lpstr>
      <vt:lpstr>Overall Project Objective</vt:lpstr>
      <vt:lpstr>Requirements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Briefing</dc:title>
  <dc:creator>Hariz Yet</dc:creator>
  <cp:lastModifiedBy>Carmen</cp:lastModifiedBy>
  <cp:revision>14</cp:revision>
  <dcterms:created xsi:type="dcterms:W3CDTF">2023-05-13T05:38:06Z</dcterms:created>
  <dcterms:modified xsi:type="dcterms:W3CDTF">2024-01-15T06:39:26Z</dcterms:modified>
</cp:coreProperties>
</file>