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Barlow"/>
      <p:regular r:id="rId23"/>
      <p:bold r:id="rId24"/>
      <p:italic r:id="rId25"/>
      <p:boldItalic r:id="rId26"/>
    </p:embeddedFont>
    <p:embeddedFont>
      <p:font typeface="Barlow Light"/>
      <p:regular r:id="rId27"/>
      <p:bold r:id="rId28"/>
      <p:italic r:id="rId29"/>
      <p:boldItalic r:id="rId30"/>
    </p:embeddedFont>
    <p:embeddedFont>
      <p:font typeface="Cambria Math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Barlow-bold.fntdata"/><Relationship Id="rId23" Type="http://schemas.openxmlformats.org/officeDocument/2006/relationships/font" Target="fonts/Barlow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-boldItalic.fntdata"/><Relationship Id="rId25" Type="http://schemas.openxmlformats.org/officeDocument/2006/relationships/font" Target="fonts/Barlow-italic.fntdata"/><Relationship Id="rId28" Type="http://schemas.openxmlformats.org/officeDocument/2006/relationships/font" Target="fonts/BarlowLight-bold.fntdata"/><Relationship Id="rId27" Type="http://schemas.openxmlformats.org/officeDocument/2006/relationships/font" Target="fonts/Barlow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ambriaMath-regular.fntdata"/><Relationship Id="rId30" Type="http://schemas.openxmlformats.org/officeDocument/2006/relationships/font" Target="fonts/Barlow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63c7e524d0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63c7e524d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3c7e524d0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63c7e524d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63ec08fe0a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63ec08fe0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3ec08fe0a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63ec08fe0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63ec08fe0a_2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63ec08fe0a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63ec08fe0a_2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63ec08fe0a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63ec08fe0a_2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63ec08fe0a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63ec08fe0a_2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63ec08fe0a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5eb58a9fe_2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5eb58a9fe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3c7e524d0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3c7e524d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3b995840e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3b995840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3c7e524d0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63c7e524d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3b995840e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3b99584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3b995840e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3b995840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3ec08fe0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3ec08fe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3b995840e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63b995840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╸"/>
              <a:defRPr sz="1100"/>
            </a:lvl1pPr>
            <a:lvl2pPr indent="-317500" lvl="1" marL="9144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‧"/>
              <a:defRPr sz="1100"/>
            </a:lvl2pPr>
            <a:lvl3pPr indent="-317500" lvl="2" marL="1371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‧"/>
              <a:defRPr sz="1100"/>
            </a:lvl3pPr>
            <a:lvl4pPr indent="-317500" lvl="3" marL="18288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100"/>
            </a:lvl4pPr>
            <a:lvl5pPr indent="-317500" lvl="4" marL="22860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100"/>
            </a:lvl5pPr>
            <a:lvl6pPr indent="-317500" lvl="5" marL="27432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100"/>
            </a:lvl6pPr>
            <a:lvl7pPr indent="-317500" lvl="6" marL="32004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100"/>
            </a:lvl7pPr>
            <a:lvl8pPr indent="-317500" lvl="7" marL="3657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100"/>
            </a:lvl8pPr>
            <a:lvl9pPr indent="-317500" lvl="8" marL="411480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1042988" y="4840040"/>
            <a:ext cx="90342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2170173" y="4840040"/>
            <a:ext cx="4710623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7104552" y="4840040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/>
            </a:lvl1pPr>
            <a:lvl2pPr indent="0" lvl="1" marL="0" algn="r">
              <a:spcBef>
                <a:spcPts val="0"/>
              </a:spcBef>
              <a:buNone/>
              <a:defRPr sz="1100"/>
            </a:lvl2pPr>
            <a:lvl3pPr indent="0" lvl="2" marL="0" algn="r">
              <a:spcBef>
                <a:spcPts val="0"/>
              </a:spcBef>
              <a:buNone/>
              <a:defRPr sz="1100"/>
            </a:lvl3pPr>
            <a:lvl4pPr indent="0" lvl="3" marL="0" algn="r">
              <a:spcBef>
                <a:spcPts val="0"/>
              </a:spcBef>
              <a:buNone/>
              <a:defRPr sz="1100"/>
            </a:lvl4pPr>
            <a:lvl5pPr indent="0" lvl="4" marL="0" algn="r">
              <a:spcBef>
                <a:spcPts val="0"/>
              </a:spcBef>
              <a:buNone/>
              <a:defRPr sz="1100"/>
            </a:lvl5pPr>
            <a:lvl6pPr indent="0" lvl="5" marL="0" algn="r">
              <a:spcBef>
                <a:spcPts val="0"/>
              </a:spcBef>
              <a:buNone/>
              <a:defRPr sz="1100"/>
            </a:lvl6pPr>
            <a:lvl7pPr indent="0" lvl="6" marL="0" algn="r">
              <a:spcBef>
                <a:spcPts val="0"/>
              </a:spcBef>
              <a:buNone/>
              <a:defRPr sz="1100"/>
            </a:lvl7pPr>
            <a:lvl8pPr indent="0" lvl="7" marL="0" algn="r">
              <a:spcBef>
                <a:spcPts val="0"/>
              </a:spcBef>
              <a:buNone/>
              <a:defRPr sz="1100"/>
            </a:lvl8pPr>
            <a:lvl9pPr indent="0" lvl="8" mar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effectLst>
            <a:outerShdw blurRad="14288" rotWithShape="0" algn="bl" dir="16560000" dist="9525">
              <a:schemeClr val="accent1"/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419100" lvl="1" marL="9144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419100" lvl="2" marL="13716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419100" lvl="3" marL="18288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419100" lvl="4" marL="22860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419100" lvl="5" marL="27432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419100" lvl="6" marL="32004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419100" lvl="7" marL="36576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419100" lvl="8" marL="41148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55300" y="4406300"/>
            <a:ext cx="7433400" cy="3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0" name="Google Shape;60;p9"/>
          <p:cNvGrpSpPr/>
          <p:nvPr/>
        </p:nvGrpSpPr>
        <p:grpSpPr>
          <a:xfrm>
            <a:off x="0" y="4541156"/>
            <a:ext cx="719125" cy="41700"/>
            <a:chOff x="0" y="4541156"/>
            <a:chExt cx="719125" cy="41700"/>
          </a:xfrm>
        </p:grpSpPr>
        <p:sp>
          <p:nvSpPr>
            <p:cNvPr id="61" name="Google Shape;61;p9"/>
            <p:cNvSpPr/>
            <p:nvPr/>
          </p:nvSpPr>
          <p:spPr>
            <a:xfrm>
              <a:off x="0" y="454115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506425" y="454115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  <a:alpha val="29800"/>
                </a:srgbClr>
              </a:gs>
              <a:gs pos="100000">
                <a:srgbClr val="FFFFFF">
                  <a:alpha val="0"/>
                  <a:alpha val="2980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ctrTitle"/>
          </p:nvPr>
        </p:nvSpPr>
        <p:spPr>
          <a:xfrm>
            <a:off x="855300" y="1363125"/>
            <a:ext cx="5110800" cy="161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ALGORITHM DESIGN</a:t>
            </a:r>
            <a:endParaRPr sz="3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AND ANALYSIS</a:t>
            </a:r>
            <a:endParaRPr sz="3600">
              <a:solidFill>
                <a:schemeClr val="accent1"/>
              </a:solidFill>
            </a:endParaRPr>
          </a:p>
        </p:txBody>
      </p:sp>
      <p:grpSp>
        <p:nvGrpSpPr>
          <p:cNvPr id="79" name="Google Shape;79;p12"/>
          <p:cNvGrpSpPr/>
          <p:nvPr/>
        </p:nvGrpSpPr>
        <p:grpSpPr>
          <a:xfrm>
            <a:off x="5070100" y="-572576"/>
            <a:ext cx="3546732" cy="5523712"/>
            <a:chOff x="5070100" y="-572576"/>
            <a:chExt cx="3546732" cy="5523712"/>
          </a:xfrm>
        </p:grpSpPr>
        <p:sp>
          <p:nvSpPr>
            <p:cNvPr id="80" name="Google Shape;80;p12"/>
            <p:cNvSpPr/>
            <p:nvPr/>
          </p:nvSpPr>
          <p:spPr>
            <a:xfrm>
              <a:off x="6375228" y="-572576"/>
              <a:ext cx="465364" cy="2642770"/>
            </a:xfrm>
            <a:custGeom>
              <a:rect b="b" l="l" r="r" t="t"/>
              <a:pathLst>
                <a:path extrusionOk="0" h="3272780" w="576302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6556947" y="3253174"/>
              <a:ext cx="464782" cy="1369591"/>
            </a:xfrm>
            <a:custGeom>
              <a:rect b="b" l="l" r="r" t="t"/>
              <a:pathLst>
                <a:path extrusionOk="0" h="1696088" w="575582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7068432" y="-118583"/>
              <a:ext cx="131465" cy="2079689"/>
            </a:xfrm>
            <a:custGeom>
              <a:rect b="b" l="l" r="r" t="t"/>
              <a:pathLst>
                <a:path extrusionOk="0" h="2575466" w="162805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6460572" y="4203456"/>
              <a:ext cx="301323" cy="451751"/>
            </a:xfrm>
            <a:custGeom>
              <a:rect b="b" l="l" r="r" t="t"/>
              <a:pathLst>
                <a:path extrusionOk="0" h="559444" w="373155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7467866" y="1205886"/>
              <a:ext cx="464782" cy="1241169"/>
            </a:xfrm>
            <a:custGeom>
              <a:rect b="b" l="l" r="r" t="t"/>
              <a:pathLst>
                <a:path extrusionOk="0" h="1537051" w="575582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7716352" y="1106731"/>
              <a:ext cx="297833" cy="446162"/>
            </a:xfrm>
            <a:custGeom>
              <a:rect b="b" l="l" r="r" t="t"/>
              <a:pathLst>
                <a:path extrusionOk="0" h="552522" w="368833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7341302" y="3161847"/>
              <a:ext cx="1163410" cy="1197587"/>
            </a:xfrm>
            <a:custGeom>
              <a:rect b="b" l="l" r="r" t="t"/>
              <a:pathLst>
                <a:path extrusionOk="0" h="1483080" w="1440755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7189772" y="3404311"/>
              <a:ext cx="131465" cy="1546825"/>
            </a:xfrm>
            <a:custGeom>
              <a:rect b="b" l="l" r="r" t="t"/>
              <a:pathLst>
                <a:path extrusionOk="0" h="1915573" w="162805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8281830" y="4048322"/>
              <a:ext cx="301323" cy="451751"/>
            </a:xfrm>
            <a:custGeom>
              <a:rect b="b" l="l" r="r" t="t"/>
              <a:pathLst>
                <a:path extrusionOk="0" h="559444" w="373156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5366772" y="2053039"/>
              <a:ext cx="947016" cy="2298811"/>
            </a:xfrm>
            <a:custGeom>
              <a:rect b="b" l="l" r="r" t="t"/>
              <a:pathLst>
                <a:path extrusionOk="0" h="2846825" w="1172775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5516560" y="3165592"/>
              <a:ext cx="564254" cy="394563"/>
            </a:xfrm>
            <a:custGeom>
              <a:rect b="b" l="l" r="r" t="t"/>
              <a:pathLst>
                <a:path extrusionOk="0" h="488623" w="698766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5575198" y="3335550"/>
              <a:ext cx="447331" cy="327156"/>
            </a:xfrm>
            <a:custGeom>
              <a:rect b="b" l="l" r="r" t="t"/>
              <a:pathLst>
                <a:path extrusionOk="0" h="405147" w="55397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5070100" y="3267682"/>
              <a:ext cx="659072" cy="575865"/>
            </a:xfrm>
            <a:custGeom>
              <a:rect b="b" l="l" r="r" t="t"/>
              <a:pathLst>
                <a:path extrusionOk="0" h="713145" w="816188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5618741" y="2677182"/>
              <a:ext cx="426390" cy="212100"/>
            </a:xfrm>
            <a:custGeom>
              <a:rect b="b" l="l" r="r" t="t"/>
              <a:pathLst>
                <a:path extrusionOk="0" h="262662" w="528037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5983922" y="2592420"/>
              <a:ext cx="171021" cy="256991"/>
            </a:xfrm>
            <a:custGeom>
              <a:rect b="b" l="l" r="r" t="t"/>
              <a:pathLst>
                <a:path extrusionOk="0" h="318255" w="211791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5543847" y="2718873"/>
              <a:ext cx="171021" cy="256991"/>
            </a:xfrm>
            <a:custGeom>
              <a:rect b="b" l="l" r="r" t="t"/>
              <a:pathLst>
                <a:path extrusionOk="0" h="318255" w="211791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>
              <a:off x="7716352" y="2678342"/>
              <a:ext cx="900480" cy="987861"/>
            </a:xfrm>
            <a:custGeom>
              <a:rect b="b" l="l" r="r" t="t"/>
              <a:pathLst>
                <a:path extrusionOk="0" h="1223357" w="1115145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0000"/>
                  </a:srgbClr>
                </a:gs>
                <a:gs pos="100000">
                  <a:srgbClr val="FFFFFF">
                    <a:alpha val="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7946259" y="2924287"/>
              <a:ext cx="271075" cy="212680"/>
            </a:xfrm>
            <a:custGeom>
              <a:rect b="b" l="l" r="r" t="t"/>
              <a:pathLst>
                <a:path extrusionOk="0" h="263381" w="335696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7946840" y="3036819"/>
              <a:ext cx="577051" cy="389333"/>
            </a:xfrm>
            <a:custGeom>
              <a:rect b="b" l="l" r="r" t="t"/>
              <a:pathLst>
                <a:path extrusionOk="0" h="482146" w="714614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7797052" y="2835447"/>
              <a:ext cx="102380" cy="151850"/>
            </a:xfrm>
            <a:custGeom>
              <a:rect b="b" l="l" r="r" t="t"/>
              <a:pathLst>
                <a:path extrusionOk="0" h="188049" w="126786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>
              <a:off x="5410315" y="1248496"/>
              <a:ext cx="900480" cy="987861"/>
            </a:xfrm>
            <a:custGeom>
              <a:rect b="b" l="l" r="r" t="t"/>
              <a:pathLst>
                <a:path extrusionOk="0" h="1223357" w="1115145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5640222" y="1494441"/>
              <a:ext cx="271075" cy="212680"/>
            </a:xfrm>
            <a:custGeom>
              <a:rect b="b" l="l" r="r" t="t"/>
              <a:pathLst>
                <a:path extrusionOk="0" h="263381" w="335696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>
              <a:off x="5640803" y="1606973"/>
              <a:ext cx="577052" cy="389333"/>
            </a:xfrm>
            <a:custGeom>
              <a:rect b="b" l="l" r="r" t="t"/>
              <a:pathLst>
                <a:path extrusionOk="0" h="482146" w="714615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5491015" y="1405600"/>
              <a:ext cx="102380" cy="151850"/>
            </a:xfrm>
            <a:custGeom>
              <a:rect b="b" l="l" r="r" t="t"/>
              <a:pathLst>
                <a:path extrusionOk="0" h="188049" w="126786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6753181" y="2011247"/>
              <a:ext cx="744582" cy="1117500"/>
            </a:xfrm>
            <a:custGeom>
              <a:rect b="b" l="l" r="r" t="t"/>
              <a:pathLst>
                <a:path extrusionOk="0" h="1383901" w="922083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6892519" y="2504904"/>
              <a:ext cx="101216" cy="138044"/>
            </a:xfrm>
            <a:custGeom>
              <a:rect b="b" l="l" r="r" t="t"/>
              <a:pathLst>
                <a:path extrusionOk="0" h="170952" w="125345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2"/>
            <p:cNvSpPr/>
            <p:nvPr/>
          </p:nvSpPr>
          <p:spPr>
            <a:xfrm>
              <a:off x="6891938" y="2683563"/>
              <a:ext cx="114013" cy="162260"/>
            </a:xfrm>
            <a:custGeom>
              <a:rect b="b" l="l" r="r" t="t"/>
              <a:pathLst>
                <a:path extrusionOk="0" h="200941" w="141193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6580170" y="2127259"/>
              <a:ext cx="744582" cy="1117500"/>
            </a:xfrm>
            <a:custGeom>
              <a:rect b="b" l="l" r="r" t="t"/>
              <a:pathLst>
                <a:path extrusionOk="0" h="1383901" w="922083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12"/>
          <p:cNvSpPr txBox="1"/>
          <p:nvPr>
            <p:ph type="ctrTitle"/>
          </p:nvPr>
        </p:nvSpPr>
        <p:spPr>
          <a:xfrm>
            <a:off x="855300" y="2977725"/>
            <a:ext cx="511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PROJECT 2: Dijkstra’s Algorithm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Wong Chu Feng &amp; Rivaldo Billy Sebastian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55300" y="1580900"/>
            <a:ext cx="7244100" cy="34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Representing graph in 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A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djacency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 M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atrix</a:t>
            </a:r>
            <a:r>
              <a:rPr lang="en" sz="1800">
                <a:latin typeface="Barlow"/>
                <a:ea typeface="Barlow"/>
                <a:cs typeface="Barlow"/>
                <a:sym typeface="Barlow"/>
              </a:rPr>
              <a:t> and 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Array of Adjacency List</a:t>
            </a:r>
            <a:r>
              <a:rPr lang="en" sz="1800">
                <a:latin typeface="Barlow"/>
                <a:ea typeface="Barlow"/>
                <a:cs typeface="Barlow"/>
                <a:sym typeface="Barlow"/>
              </a:rPr>
              <a:t>.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8" name="Google Shape;178;p21"/>
          <p:cNvSpPr txBox="1"/>
          <p:nvPr>
            <p:ph type="title"/>
          </p:nvPr>
        </p:nvSpPr>
        <p:spPr>
          <a:xfrm>
            <a:off x="855300" y="836000"/>
            <a:ext cx="5736900" cy="43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(c)  Empirical Analysis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55300" y="2085200"/>
            <a:ext cx="7244100" cy="266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convert_to_matrix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vertices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M = scp.csr_matrix.toarray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nx.adjacency_matrix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M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convert_to_list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vertices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tmp = scp.csr_matrix.toarray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nx.adjacency_matrix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L = defaultdict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0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vertices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" sz="10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vertices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tmp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L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L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55300" y="607400"/>
            <a:ext cx="5736900" cy="43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(c)  Empirical Analysis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7" name="Google Shape;187;p22"/>
          <p:cNvGrpSpPr/>
          <p:nvPr/>
        </p:nvGrpSpPr>
        <p:grpSpPr>
          <a:xfrm>
            <a:off x="1878736" y="1135653"/>
            <a:ext cx="5386390" cy="3767711"/>
            <a:chOff x="2243452" y="1349300"/>
            <a:chExt cx="4657090" cy="3492826"/>
          </a:xfrm>
        </p:grpSpPr>
        <p:pic>
          <p:nvPicPr>
            <p:cNvPr id="188" name="Google Shape;188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43452" y="1349300"/>
              <a:ext cx="4657090" cy="3492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22"/>
            <p:cNvSpPr txBox="1"/>
            <p:nvPr/>
          </p:nvSpPr>
          <p:spPr>
            <a:xfrm>
              <a:off x="3249500" y="1392650"/>
              <a:ext cx="28716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Barlow Light"/>
                  <a:ea typeface="Barlow Light"/>
                  <a:cs typeface="Barlow Light"/>
                  <a:sym typeface="Barlow Light"/>
                </a:rPr>
                <a:t>Comparing graphDensity with running time</a:t>
              </a:r>
              <a:endParaRPr sz="11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855300" y="1580900"/>
            <a:ext cx="7244100" cy="282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Dense graphs: adjMatrix is preferred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	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f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or each vertex: no. of other vertices to visit is close to 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|V|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Sparse graphs: adjList is preferred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	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f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or each vertex: no. of  other vertices to visit 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= D * |V|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		where D*|V| ⩽ |V|   ∵ D ⩽ 1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95" name="Google Shape;195;p23"/>
          <p:cNvSpPr txBox="1"/>
          <p:nvPr>
            <p:ph type="title"/>
          </p:nvPr>
        </p:nvSpPr>
        <p:spPr>
          <a:xfrm>
            <a:off x="855300" y="836000"/>
            <a:ext cx="5736900" cy="43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Analysis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196" name="Google Shape;196;p23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300" y="3779750"/>
            <a:ext cx="2878837" cy="4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3346438" y="3866325"/>
            <a:ext cx="184150" cy="1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855300" y="1580900"/>
            <a:ext cx="7838100" cy="282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Barlow"/>
              <a:buChar char="-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When |V| is large, matrix &lt; list when considering SPACE complexity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	Time complexity: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Font typeface="Barlow"/>
              <a:buChar char="-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Real world graphs have densities 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	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e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g. maps, IP routing, etc: adjList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Font typeface="Barlow"/>
              <a:buChar char="-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Application: 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frequency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 of addition and deletion of vertices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04" name="Google Shape;204;p24"/>
          <p:cNvSpPr txBox="1"/>
          <p:nvPr>
            <p:ph type="title"/>
          </p:nvPr>
        </p:nvSpPr>
        <p:spPr>
          <a:xfrm>
            <a:off x="855300" y="836000"/>
            <a:ext cx="5736900" cy="43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adjMatrix VS adjList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205" name="Google Shape;205;p2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3525" y="2132500"/>
            <a:ext cx="3503650" cy="9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4475" y="3412700"/>
            <a:ext cx="1779150" cy="2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Evolution of Networks: From Biological Nets to the Internet and WWW (Dorogovtsev et al., 2010)</a:t>
            </a:r>
            <a:endParaRPr sz="1900"/>
          </a:p>
        </p:txBody>
      </p:sp>
      <p:sp>
        <p:nvSpPr>
          <p:cNvPr id="213" name="Google Shape;213;p25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4" name="Google Shape;214;p25"/>
          <p:cNvGrpSpPr/>
          <p:nvPr/>
        </p:nvGrpSpPr>
        <p:grpSpPr>
          <a:xfrm>
            <a:off x="2883686" y="1411777"/>
            <a:ext cx="3376642" cy="3956082"/>
            <a:chOff x="2628050" y="106275"/>
            <a:chExt cx="3887901" cy="4671250"/>
          </a:xfrm>
        </p:grpSpPr>
        <p:pic>
          <p:nvPicPr>
            <p:cNvPr id="215" name="Google Shape;215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28050" y="106275"/>
              <a:ext cx="3887901" cy="3711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25"/>
            <p:cNvPicPr preferRelativeResize="0"/>
            <p:nvPr/>
          </p:nvPicPr>
          <p:blipFill rotWithShape="1">
            <a:blip r:embed="rId4">
              <a:alphaModFix/>
            </a:blip>
            <a:srcRect b="-51459" l="0" r="0" t="54475"/>
            <a:stretch/>
          </p:blipFill>
          <p:spPr>
            <a:xfrm>
              <a:off x="2628050" y="3772550"/>
              <a:ext cx="3887899" cy="1004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855300" y="1580900"/>
            <a:ext cx="7838100" cy="282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+ Took average of each calculation of running time that was repeated 3 times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- Erdos-Renyi graph was generated (varying </a:t>
            </a:r>
            <a:r>
              <a:rPr i="1" lang="en">
                <a:latin typeface="Barlow"/>
                <a:ea typeface="Barlow"/>
                <a:cs typeface="Barlow"/>
                <a:sym typeface="Barlow"/>
              </a:rPr>
              <a:t>p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 is insufficient)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	Each edge is generated randomly =&gt; similar vertex degree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	Instead, edges are probabilistically more likely to connect to   vertices with hire degrees in world graphs (Barabasi et.al., 1999)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22" name="Google Shape;222;p26"/>
          <p:cNvSpPr txBox="1"/>
          <p:nvPr>
            <p:ph type="title"/>
          </p:nvPr>
        </p:nvSpPr>
        <p:spPr>
          <a:xfrm>
            <a:off x="855300" y="836000"/>
            <a:ext cx="5736900" cy="43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223" name="Google Shape;223;p2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Emergence of Scaling in Random Networks (Barabasi et al., 1999)</a:t>
            </a:r>
            <a:endParaRPr sz="2100"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855275" y="1658750"/>
            <a:ext cx="72846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 A newly created Web page will be more likely to include links to well-known popular documents with already high connectivity “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→ probability of Edge formation is not uniform</a:t>
            </a:r>
            <a:endParaRPr/>
          </a:p>
        </p:txBody>
      </p:sp>
      <p:sp>
        <p:nvSpPr>
          <p:cNvPr id="230" name="Google Shape;230;p2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1006450" y="1580900"/>
            <a:ext cx="5268600" cy="282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Used: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colors</a:t>
            </a:r>
            <a:endParaRPr sz="90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pyplot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endParaRPr sz="90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sns</a:t>
            </a:r>
            <a:endParaRPr sz="90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sys</a:t>
            </a:r>
            <a:endParaRPr sz="90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heapq</a:t>
            </a:r>
            <a:endParaRPr sz="90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endParaRPr sz="90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endParaRPr sz="90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pd</a:t>
            </a:r>
            <a:endParaRPr sz="90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networkx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nx</a:t>
            </a:r>
            <a:endParaRPr sz="90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collections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defaultdict</a:t>
            </a:r>
            <a:endParaRPr sz="90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scipy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sparse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scp</a:t>
            </a:r>
            <a:endParaRPr sz="90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scipy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stats</a:t>
            </a:r>
            <a:endParaRPr sz="90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timeit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default_timer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timer</a:t>
            </a:r>
            <a:endParaRPr sz="9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 txBox="1"/>
          <p:nvPr>
            <p:ph type="title"/>
          </p:nvPr>
        </p:nvSpPr>
        <p:spPr>
          <a:xfrm>
            <a:off x="855300" y="836000"/>
            <a:ext cx="5268600" cy="74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Notes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237" name="Google Shape;237;p2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1722450" y="2842675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43" name="Google Shape;243;p2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/>
          <p:nvPr>
            <p:ph idx="1" type="body"/>
          </p:nvPr>
        </p:nvSpPr>
        <p:spPr>
          <a:xfrm>
            <a:off x="855300" y="2319000"/>
            <a:ext cx="7244100" cy="24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minWeight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SS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vertices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min=sys.maxsize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60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6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vertices</a:t>
            </a:r>
            <a:r>
              <a:rPr lang="en" sz="16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SS</a:t>
            </a:r>
            <a:r>
              <a:rPr lang="en" sz="16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6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w</a:t>
            </a:r>
            <a:r>
              <a:rPr lang="en" sz="16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6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&lt;=min</a:t>
            </a:r>
            <a:r>
              <a:rPr lang="en" sz="16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min=w</a:t>
            </a:r>
            <a:r>
              <a:rPr lang="en" sz="16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6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min_index = i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min_index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13"/>
          <p:cNvSpPr txBox="1"/>
          <p:nvPr>
            <p:ph type="title"/>
          </p:nvPr>
        </p:nvSpPr>
        <p:spPr>
          <a:xfrm>
            <a:off x="855300" y="836000"/>
            <a:ext cx="5736900" cy="43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(a)  Implementation 1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115" name="Google Shape;115;p13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3"/>
          <p:cNvSpPr txBox="1"/>
          <p:nvPr>
            <p:ph idx="1" type="body"/>
          </p:nvPr>
        </p:nvSpPr>
        <p:spPr>
          <a:xfrm>
            <a:off x="855300" y="1443250"/>
            <a:ext cx="72441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G = (V, E)</a:t>
            </a:r>
            <a:r>
              <a:rPr lang="en" sz="1800"/>
              <a:t> is stored in an 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adjacency matrix</a:t>
            </a:r>
            <a:r>
              <a:rPr lang="en" sz="1800"/>
              <a:t>, priority queue </a:t>
            </a: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pq</a:t>
            </a:r>
            <a:r>
              <a:rPr lang="en" sz="1800"/>
              <a:t> is stored in an 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unordered array</a:t>
            </a:r>
            <a:r>
              <a:rPr lang="en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idx="1" type="body"/>
          </p:nvPr>
        </p:nvSpPr>
        <p:spPr>
          <a:xfrm>
            <a:off x="855425" y="2611500"/>
            <a:ext cx="3183300" cy="13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G = (V, E)</a:t>
            </a:r>
            <a:r>
              <a:rPr lang="en" sz="1800"/>
              <a:t> is stored in an 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adjacency matrix</a:t>
            </a:r>
            <a:r>
              <a:rPr lang="en" sz="1800"/>
              <a:t>, priority queue </a:t>
            </a: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pq</a:t>
            </a:r>
            <a:r>
              <a:rPr lang="en" sz="1800"/>
              <a:t> is stored in an 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unordered array</a:t>
            </a:r>
            <a:r>
              <a:rPr lang="en" sz="1800"/>
              <a:t>.</a:t>
            </a:r>
            <a:endParaRPr sz="1800"/>
          </a:p>
        </p:txBody>
      </p:sp>
      <p:sp>
        <p:nvSpPr>
          <p:cNvPr id="122" name="Google Shape;122;p14"/>
          <p:cNvSpPr txBox="1"/>
          <p:nvPr>
            <p:ph type="title"/>
          </p:nvPr>
        </p:nvSpPr>
        <p:spPr>
          <a:xfrm>
            <a:off x="855425" y="1866600"/>
            <a:ext cx="3183300" cy="43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(a)  Implementation 1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4221600" y="497550"/>
            <a:ext cx="4471800" cy="414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dijkstraMatrix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vertices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start = timer()</a:t>
            </a:r>
            <a:endParaRPr sz="105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d=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sys.maxsize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*vertices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S=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*vertices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pq = 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pq.append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d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pq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u = minWeight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vertices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return index of smallest node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pq.remove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S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" sz="10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vertices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g1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+g1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&lt;d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]):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" sz="10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pq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pq.append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d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d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+g1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etur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 timer()-start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>
            <p:ph idx="1" type="body"/>
          </p:nvPr>
        </p:nvSpPr>
        <p:spPr>
          <a:xfrm>
            <a:off x="855300" y="1580900"/>
            <a:ext cx="7244100" cy="282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G = (V, E)</a:t>
            </a:r>
            <a:r>
              <a:rPr lang="en" sz="1800"/>
              <a:t> is stored in an 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adjacency matrix</a:t>
            </a:r>
            <a:r>
              <a:rPr lang="en" sz="1800"/>
              <a:t>, priority queue </a:t>
            </a: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pq</a:t>
            </a:r>
            <a:r>
              <a:rPr lang="en" sz="1800"/>
              <a:t> is stored in an 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unordered array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Adding all </a:t>
            </a: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|V|</a:t>
            </a:r>
            <a:r>
              <a:rPr lang="en" sz="1800"/>
              <a:t> vertices to </a:t>
            </a: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pq</a:t>
            </a:r>
            <a:r>
              <a:rPr lang="en" sz="1800"/>
              <a:t> takes </a:t>
            </a: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O(|V|)</a:t>
            </a:r>
            <a:r>
              <a:rPr lang="en" sz="1800"/>
              <a:t> time.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Iterating </a:t>
            </a: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|V|</a:t>
            </a:r>
            <a:r>
              <a:rPr lang="en" sz="1800"/>
              <a:t> times takes </a:t>
            </a: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O(|V|)</a:t>
            </a:r>
            <a:r>
              <a:rPr lang="en" sz="1800"/>
              <a:t> time. In each loop: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‧"/>
            </a:pPr>
            <a:r>
              <a:rPr lang="en" sz="1800"/>
              <a:t>Removing the node with minimal </a:t>
            </a: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dist</a:t>
            </a:r>
            <a:r>
              <a:rPr lang="en" sz="1800"/>
              <a:t> takes </a:t>
            </a: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O(|V|)</a:t>
            </a:r>
            <a:r>
              <a:rPr lang="en" sz="1800"/>
              <a:t> time.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‧"/>
            </a:pPr>
            <a:r>
              <a:rPr lang="en" sz="1800"/>
              <a:t>Recalculate </a:t>
            </a: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dist[u]</a:t>
            </a:r>
            <a:r>
              <a:rPr lang="en" sz="1800"/>
              <a:t> and update </a:t>
            </a: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pq</a:t>
            </a:r>
            <a:r>
              <a:rPr lang="en" sz="1800"/>
              <a:t> takes </a:t>
            </a: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O(1)</a:t>
            </a:r>
            <a:r>
              <a:rPr lang="en" sz="1800"/>
              <a:t> time.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/>
              <a:t>Thus, total time complexity is </a:t>
            </a: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O(|V|) + O(|V|) . O(|V|) = O(|V|</a:t>
            </a:r>
            <a:r>
              <a:rPr baseline="30000" lang="en" sz="18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lang="en" sz="1800"/>
              <a:t>.</a:t>
            </a:r>
            <a:endParaRPr sz="1800"/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855300" y="836000"/>
            <a:ext cx="5736900" cy="43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(a)  Implementation 1: Time Complexity  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idx="1" type="body"/>
          </p:nvPr>
        </p:nvSpPr>
        <p:spPr>
          <a:xfrm>
            <a:off x="855425" y="2611500"/>
            <a:ext cx="3183300" cy="10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G = (V, E)</a:t>
            </a:r>
            <a:r>
              <a:rPr lang="en" sz="1800"/>
              <a:t> is stored in an 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adjacency list</a:t>
            </a:r>
            <a:r>
              <a:rPr lang="en" sz="1800"/>
              <a:t>, priority queue </a:t>
            </a: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pq</a:t>
            </a:r>
            <a:r>
              <a:rPr lang="en" sz="1800"/>
              <a:t> is stored in a 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minimizing</a:t>
            </a:r>
            <a:r>
              <a:rPr lang="en" sz="1800"/>
              <a:t> 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heap</a:t>
            </a:r>
            <a:r>
              <a:rPr lang="en" sz="1800"/>
              <a:t>.</a:t>
            </a:r>
            <a:endParaRPr sz="1800"/>
          </a:p>
        </p:txBody>
      </p:sp>
      <p:sp>
        <p:nvSpPr>
          <p:cNvPr id="137" name="Google Shape;137;p16"/>
          <p:cNvSpPr txBox="1"/>
          <p:nvPr>
            <p:ph type="title"/>
          </p:nvPr>
        </p:nvSpPr>
        <p:spPr>
          <a:xfrm>
            <a:off x="855425" y="1866600"/>
            <a:ext cx="3183300" cy="43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(b)  Implementation 2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138" name="Google Shape;138;p1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4236275" y="603300"/>
            <a:ext cx="4457100" cy="39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dijkstraList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vertices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tart = timer()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d=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sys.maxsize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*vertices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pq=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d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lang="en" sz="10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heapq.heappush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pq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heapq.heapify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pq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pq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)):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curr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currW = heapq.heappop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pq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neighbour </a:t>
            </a:r>
            <a:r>
              <a:rPr lang="en" sz="10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curr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])):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weight=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curr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neighbour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dist = currW+weight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dist&lt;d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neighbour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d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neighbour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=dist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heapq.heappush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pq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neighbour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dist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heapq.heapify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pq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eturn timer()-start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855300" y="1383325"/>
            <a:ext cx="7244100" cy="282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mbria Math"/>
                <a:ea typeface="Cambria Math"/>
                <a:cs typeface="Cambria Math"/>
                <a:sym typeface="Cambria Math"/>
              </a:rPr>
              <a:t>G = (V, E)</a:t>
            </a:r>
            <a:r>
              <a:rPr lang="en" sz="1700"/>
              <a:t> is stored in an </a:t>
            </a:r>
            <a:r>
              <a:rPr b="1" lang="en" sz="1700">
                <a:latin typeface="Barlow"/>
                <a:ea typeface="Barlow"/>
                <a:cs typeface="Barlow"/>
                <a:sym typeface="Barlow"/>
              </a:rPr>
              <a:t>adjacency list</a:t>
            </a:r>
            <a:r>
              <a:rPr lang="en" sz="1700"/>
              <a:t>, priority queue </a:t>
            </a:r>
            <a:r>
              <a:rPr lang="en" sz="1700">
                <a:latin typeface="Cambria Math"/>
                <a:ea typeface="Cambria Math"/>
                <a:cs typeface="Cambria Math"/>
                <a:sym typeface="Cambria Math"/>
              </a:rPr>
              <a:t>pq</a:t>
            </a:r>
            <a:r>
              <a:rPr lang="en" sz="1700"/>
              <a:t> is stored in a </a:t>
            </a:r>
            <a:r>
              <a:rPr b="1" lang="en" sz="1700">
                <a:latin typeface="Barlow"/>
                <a:ea typeface="Barlow"/>
                <a:cs typeface="Barlow"/>
                <a:sym typeface="Barlow"/>
              </a:rPr>
              <a:t>minimizing</a:t>
            </a:r>
            <a:r>
              <a:rPr lang="en" sz="1700"/>
              <a:t> </a:t>
            </a:r>
            <a:r>
              <a:rPr b="1" lang="en" sz="1700">
                <a:latin typeface="Barlow"/>
                <a:ea typeface="Barlow"/>
                <a:cs typeface="Barlow"/>
                <a:sym typeface="Barlow"/>
              </a:rPr>
              <a:t>heap</a:t>
            </a:r>
            <a:r>
              <a:rPr lang="en" sz="1700"/>
              <a:t>.</a:t>
            </a:r>
            <a:endParaRPr sz="1700"/>
          </a:p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Constructing priority queue </a:t>
            </a:r>
            <a:r>
              <a:rPr lang="en" sz="1700">
                <a:latin typeface="Cambria Math"/>
                <a:ea typeface="Cambria Math"/>
                <a:cs typeface="Cambria Math"/>
                <a:sym typeface="Cambria Math"/>
              </a:rPr>
              <a:t>pq</a:t>
            </a:r>
            <a:r>
              <a:rPr lang="en" sz="1700"/>
              <a:t> of </a:t>
            </a:r>
            <a:r>
              <a:rPr lang="en" sz="1700">
                <a:latin typeface="Cambria Math"/>
                <a:ea typeface="Cambria Math"/>
                <a:cs typeface="Cambria Math"/>
                <a:sym typeface="Cambria Math"/>
              </a:rPr>
              <a:t>|V|</a:t>
            </a:r>
            <a:r>
              <a:rPr lang="en" sz="1700"/>
              <a:t> vertices </a:t>
            </a:r>
            <a:r>
              <a:rPr lang="en" sz="1700"/>
              <a:t>takes </a:t>
            </a:r>
            <a:r>
              <a:rPr lang="en" sz="1700">
                <a:latin typeface="Cambria Math"/>
                <a:ea typeface="Cambria Math"/>
                <a:cs typeface="Cambria Math"/>
                <a:sym typeface="Cambria Math"/>
              </a:rPr>
              <a:t>O(|V|)</a:t>
            </a:r>
            <a:r>
              <a:rPr lang="en" sz="1700"/>
              <a:t> time.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Iterating over all vertices’ neighbours and updating their </a:t>
            </a:r>
            <a:r>
              <a:rPr lang="en" sz="1700">
                <a:latin typeface="Cambria Math"/>
                <a:ea typeface="Cambria Math"/>
                <a:cs typeface="Cambria Math"/>
                <a:sym typeface="Cambria Math"/>
              </a:rPr>
              <a:t>dist</a:t>
            </a:r>
            <a:r>
              <a:rPr lang="en" sz="1700"/>
              <a:t> values takes </a:t>
            </a:r>
            <a:r>
              <a:rPr lang="en" sz="1700">
                <a:latin typeface="Cambria Math"/>
                <a:ea typeface="Cambria Math"/>
                <a:cs typeface="Cambria Math"/>
                <a:sym typeface="Cambria Math"/>
              </a:rPr>
              <a:t>O(|E|)</a:t>
            </a:r>
            <a:r>
              <a:rPr lang="en" sz="1700"/>
              <a:t> time.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Each iteration of the loop takes </a:t>
            </a:r>
            <a:r>
              <a:rPr lang="en" sz="1700">
                <a:latin typeface="Cambria Math"/>
                <a:ea typeface="Cambria Math"/>
                <a:cs typeface="Cambria Math"/>
                <a:sym typeface="Cambria Math"/>
              </a:rPr>
              <a:t>O(|V|)</a:t>
            </a:r>
            <a:r>
              <a:rPr lang="en" sz="1700"/>
              <a:t> time.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Minimizing heap data structure allows to removing the node </a:t>
            </a:r>
            <a:r>
              <a:rPr lang="en" sz="1700">
                <a:latin typeface="Cambria Math"/>
                <a:ea typeface="Cambria Math"/>
                <a:cs typeface="Cambria Math"/>
                <a:sym typeface="Cambria Math"/>
              </a:rPr>
              <a:t>u</a:t>
            </a:r>
            <a:r>
              <a:rPr lang="en" sz="1700"/>
              <a:t> with minimal </a:t>
            </a:r>
            <a:r>
              <a:rPr lang="en" sz="1700">
                <a:latin typeface="Cambria Math"/>
                <a:ea typeface="Cambria Math"/>
                <a:cs typeface="Cambria Math"/>
                <a:sym typeface="Cambria Math"/>
              </a:rPr>
              <a:t>dist</a:t>
            </a:r>
            <a:r>
              <a:rPr lang="en" sz="1700"/>
              <a:t> and recalculate </a:t>
            </a:r>
            <a:r>
              <a:rPr lang="en" sz="1700">
                <a:latin typeface="Cambria Math"/>
                <a:ea typeface="Cambria Math"/>
                <a:cs typeface="Cambria Math"/>
                <a:sym typeface="Cambria Math"/>
              </a:rPr>
              <a:t>dist[u]</a:t>
            </a:r>
            <a:r>
              <a:rPr lang="en" sz="1700"/>
              <a:t> in </a:t>
            </a:r>
            <a:r>
              <a:rPr lang="en" sz="1700">
                <a:latin typeface="Cambria Math"/>
                <a:ea typeface="Cambria Math"/>
                <a:cs typeface="Cambria Math"/>
                <a:sym typeface="Cambria Math"/>
              </a:rPr>
              <a:t>O(log|V|)</a:t>
            </a:r>
            <a:r>
              <a:rPr lang="en" sz="1700"/>
              <a:t> time.</a:t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/>
              <a:t>Thus, total time complexity is </a:t>
            </a:r>
            <a:r>
              <a:rPr lang="en" sz="1700">
                <a:latin typeface="Cambria Math"/>
                <a:ea typeface="Cambria Math"/>
                <a:cs typeface="Cambria Math"/>
                <a:sym typeface="Cambria Math"/>
              </a:rPr>
              <a:t>O(|V|) + O(|E| . log(|V|)) + O(|V| . log(|V|)) = O(|E| . log(|V|))</a:t>
            </a:r>
            <a:r>
              <a:rPr lang="en" sz="1700">
                <a:latin typeface="Barlow"/>
                <a:ea typeface="Barlow"/>
                <a:cs typeface="Barlow"/>
                <a:sym typeface="Barlow"/>
              </a:rPr>
              <a:t>.</a:t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" name="Google Shape;145;p17"/>
          <p:cNvSpPr txBox="1"/>
          <p:nvPr>
            <p:ph type="title"/>
          </p:nvPr>
        </p:nvSpPr>
        <p:spPr>
          <a:xfrm>
            <a:off x="855300" y="836000"/>
            <a:ext cx="5736900" cy="43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(b)  Implementation 2: Time Complexity  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idx="1" type="body"/>
          </p:nvPr>
        </p:nvSpPr>
        <p:spPr>
          <a:xfrm>
            <a:off x="855300" y="1580900"/>
            <a:ext cx="7244100" cy="282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	Graph density D for </a:t>
            </a:r>
            <a:r>
              <a:rPr i="1" lang="en" sz="1800">
                <a:latin typeface="Barlow"/>
                <a:ea typeface="Barlow"/>
                <a:cs typeface="Barlow"/>
                <a:sym typeface="Barlow"/>
              </a:rPr>
              <a:t>simple directed</a:t>
            </a:r>
            <a:r>
              <a:rPr lang="en" sz="1800">
                <a:latin typeface="Barlow"/>
                <a:ea typeface="Barlow"/>
                <a:cs typeface="Barlow"/>
                <a:sym typeface="Barlow"/>
              </a:rPr>
              <a:t> graphs: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		=&gt; |E| = D ( |V|² - |V| )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	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2" name="Google Shape;152;p18"/>
          <p:cNvSpPr txBox="1"/>
          <p:nvPr>
            <p:ph type="title"/>
          </p:nvPr>
        </p:nvSpPr>
        <p:spPr>
          <a:xfrm>
            <a:off x="855300" y="836000"/>
            <a:ext cx="5736900" cy="43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(c)  Time Complexity Analysis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200" y="2028175"/>
            <a:ext cx="3081425" cy="87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4650" y="3181875"/>
            <a:ext cx="2671100" cy="3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855300" y="836000"/>
            <a:ext cx="5736900" cy="43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(c)  Time Complexity Analysis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855300" y="1580900"/>
            <a:ext cx="7244100" cy="282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If the input graph is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Dense:  time complexity in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AdjList()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800">
                <a:latin typeface="Barlow"/>
                <a:ea typeface="Barlow"/>
                <a:cs typeface="Barlow"/>
                <a:sym typeface="Barlow"/>
              </a:rPr>
              <a:t>follows 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O( D*|V|</a:t>
            </a:r>
            <a:r>
              <a:rPr baseline="30000" lang="en" sz="18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. log(|V|) ) &gt; O(|V|</a:t>
            </a:r>
            <a:r>
              <a:rPr baseline="30000" lang="en" sz="18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Better to use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AdjMatrix()</a:t>
            </a:r>
            <a:r>
              <a:rPr lang="en" sz="1800">
                <a:latin typeface="Barlow"/>
                <a:ea typeface="Barlow"/>
                <a:cs typeface="Barlow"/>
                <a:sym typeface="Barlow"/>
              </a:rPr>
              <a:t> in this case.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Sparse</a:t>
            </a:r>
            <a:r>
              <a:rPr lang="en" sz="1800">
                <a:latin typeface="Barlow"/>
                <a:ea typeface="Barlow"/>
                <a:cs typeface="Barlow"/>
                <a:sym typeface="Barlow"/>
              </a:rPr>
              <a:t>: time complexity in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AdjList()</a:t>
            </a:r>
            <a:r>
              <a:rPr lang="en" sz="1800">
                <a:latin typeface="Barlow"/>
                <a:ea typeface="Barlow"/>
                <a:cs typeface="Barlow"/>
                <a:sym typeface="Barlow"/>
              </a:rPr>
              <a:t> follows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O(</a:t>
            </a: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D*|V|</a:t>
            </a:r>
            <a:r>
              <a:rPr baseline="30000" lang="en" sz="18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 . log(|V|)) &lt; O(|V|</a:t>
            </a:r>
            <a:r>
              <a:rPr baseline="30000" lang="en" sz="18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9144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Better to choose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AdjList()</a:t>
            </a:r>
            <a:r>
              <a:rPr lang="en" sz="1800">
                <a:latin typeface="Barlow"/>
                <a:ea typeface="Barlow"/>
                <a:cs typeface="Barlow"/>
                <a:sym typeface="Barlow"/>
              </a:rPr>
              <a:t> in this case.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2" name="Google Shape;162;p1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975" y="3585450"/>
            <a:ext cx="3816220" cy="4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2275" y="2398200"/>
            <a:ext cx="3744850" cy="3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855300" y="1580900"/>
            <a:ext cx="7244100" cy="34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Generating Graph 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G = (V, E).</a:t>
            </a:r>
            <a:endParaRPr sz="17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70" name="Google Shape;170;p20"/>
          <p:cNvSpPr txBox="1"/>
          <p:nvPr>
            <p:ph type="title"/>
          </p:nvPr>
        </p:nvSpPr>
        <p:spPr>
          <a:xfrm>
            <a:off x="855300" y="836000"/>
            <a:ext cx="5736900" cy="43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(c)  Empirical Analysis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55300" y="2085200"/>
            <a:ext cx="7244100" cy="266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generateMatrix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vertices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prob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p affects graph density</a:t>
            </a:r>
            <a:endParaRPr sz="140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g = nx.erdos_renyi_graph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vertices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prob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seed=</a:t>
            </a:r>
            <a:r>
              <a:rPr lang="en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g.edges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4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g.edges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'weight'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random.randint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4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#adding value of weights</a:t>
            </a:r>
            <a:endParaRPr sz="140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g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ssa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