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Barlow"/>
      <p:regular r:id="rId14"/>
      <p:bold r:id="rId15"/>
      <p:italic r:id="rId16"/>
      <p:boldItalic r:id="rId17"/>
    </p:embeddedFont>
    <p:embeddedFont>
      <p:font typeface="Barlow Light"/>
      <p:regular r:id="rId18"/>
      <p:bold r:id="rId19"/>
      <p:italic r:id="rId20"/>
      <p:boldItalic r:id="rId21"/>
    </p:embeddedFont>
    <p:embeddedFont>
      <p:font typeface="Cambria Math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4DD916-CE49-48DA-9EC9-C8F2C82D4DFA}">
  <a:tblStyle styleId="{794DD916-CE49-48DA-9EC9-C8F2C82D4D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italic.fntdata"/><Relationship Id="rId11" Type="http://schemas.openxmlformats.org/officeDocument/2006/relationships/slide" Target="slides/slide6.xml"/><Relationship Id="rId22" Type="http://schemas.openxmlformats.org/officeDocument/2006/relationships/font" Target="fonts/CambriaMath-regular.fntdata"/><Relationship Id="rId10" Type="http://schemas.openxmlformats.org/officeDocument/2006/relationships/slide" Target="slides/slide5.xml"/><Relationship Id="rId21" Type="http://schemas.openxmlformats.org/officeDocument/2006/relationships/font" Target="fonts/Barlow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-bold.fntdata"/><Relationship Id="rId14" Type="http://schemas.openxmlformats.org/officeDocument/2006/relationships/font" Target="fonts/Barlow-regular.fntdata"/><Relationship Id="rId17" Type="http://schemas.openxmlformats.org/officeDocument/2006/relationships/font" Target="fonts/Barlow-boldItalic.fntdata"/><Relationship Id="rId16" Type="http://schemas.openxmlformats.org/officeDocument/2006/relationships/font" Target="fonts/Barlow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Light-bold.fntdata"/><Relationship Id="rId6" Type="http://schemas.openxmlformats.org/officeDocument/2006/relationships/slide" Target="slides/slide1.xml"/><Relationship Id="rId18" Type="http://schemas.openxmlformats.org/officeDocument/2006/relationships/font" Target="fonts/Barlow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55eb58a9fe_2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55eb58a9fe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3f94bcee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3f94bc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3f94bcee3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3f94bce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3f94bcee3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3f94bce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3f94bcee3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3f94bcee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3f94bcee3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83f94bcee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3ec08fe0a_2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3ec08fe0a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╸"/>
              <a:defRPr sz="1100"/>
            </a:lvl1pPr>
            <a:lvl2pPr indent="-317500" lvl="1" marL="914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‧"/>
              <a:defRPr sz="1100"/>
            </a:lvl2pPr>
            <a:lvl3pPr indent="-317500" lvl="2" marL="1371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‧"/>
              <a:defRPr sz="1100"/>
            </a:lvl3pPr>
            <a:lvl4pPr indent="-317500" lvl="3" marL="18288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1042988" y="4840040"/>
            <a:ext cx="90342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170173" y="4840040"/>
            <a:ext cx="4710623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104552" y="4840040"/>
            <a:ext cx="1197219" cy="3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/>
            </a:lvl1pPr>
            <a:lvl2pPr indent="0" lvl="1" marL="0" algn="r">
              <a:spcBef>
                <a:spcPts val="0"/>
              </a:spcBef>
              <a:buNone/>
              <a:defRPr sz="1100"/>
            </a:lvl2pPr>
            <a:lvl3pPr indent="0" lvl="2" marL="0" algn="r">
              <a:spcBef>
                <a:spcPts val="0"/>
              </a:spcBef>
              <a:buNone/>
              <a:defRPr sz="1100"/>
            </a:lvl3pPr>
            <a:lvl4pPr indent="0" lvl="3" marL="0" algn="r">
              <a:spcBef>
                <a:spcPts val="0"/>
              </a:spcBef>
              <a:buNone/>
              <a:defRPr sz="1100"/>
            </a:lvl4pPr>
            <a:lvl5pPr indent="0" lvl="4" marL="0" algn="r">
              <a:spcBef>
                <a:spcPts val="0"/>
              </a:spcBef>
              <a:buNone/>
              <a:defRPr sz="1100"/>
            </a:lvl5pPr>
            <a:lvl6pPr indent="0" lvl="5" marL="0" algn="r">
              <a:spcBef>
                <a:spcPts val="0"/>
              </a:spcBef>
              <a:buNone/>
              <a:defRPr sz="1100"/>
            </a:lvl6pPr>
            <a:lvl7pPr indent="0" lvl="6" marL="0" algn="r">
              <a:spcBef>
                <a:spcPts val="0"/>
              </a:spcBef>
              <a:buNone/>
              <a:defRPr sz="1100"/>
            </a:lvl7pPr>
            <a:lvl8pPr indent="0" lvl="7" marL="0" algn="r">
              <a:spcBef>
                <a:spcPts val="0"/>
              </a:spcBef>
              <a:buNone/>
              <a:defRPr sz="1100"/>
            </a:lvl8pPr>
            <a:lvl9pPr indent="0" lvl="8" mar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  <a:alpha val="298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ctrTitle"/>
          </p:nvPr>
        </p:nvSpPr>
        <p:spPr>
          <a:xfrm>
            <a:off x="855300" y="1134525"/>
            <a:ext cx="5110800" cy="161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ALGORITHM DESIGN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AND ANALYSIS</a:t>
            </a:r>
            <a:endParaRPr sz="3600">
              <a:solidFill>
                <a:schemeClr val="accent1"/>
              </a:solidFill>
            </a:endParaRPr>
          </a:p>
        </p:txBody>
      </p:sp>
      <p:grpSp>
        <p:nvGrpSpPr>
          <p:cNvPr id="79" name="Google Shape;79;p12"/>
          <p:cNvGrpSpPr/>
          <p:nvPr/>
        </p:nvGrpSpPr>
        <p:grpSpPr>
          <a:xfrm>
            <a:off x="5070100" y="-572576"/>
            <a:ext cx="3546732" cy="5523712"/>
            <a:chOff x="5070100" y="-572576"/>
            <a:chExt cx="3546732" cy="5523712"/>
          </a:xfrm>
        </p:grpSpPr>
        <p:sp>
          <p:nvSpPr>
            <p:cNvPr id="80" name="Google Shape;80;p12"/>
            <p:cNvSpPr/>
            <p:nvPr/>
          </p:nvSpPr>
          <p:spPr>
            <a:xfrm>
              <a:off x="6375228" y="-572576"/>
              <a:ext cx="465364" cy="2642770"/>
            </a:xfrm>
            <a:custGeom>
              <a:rect b="b" l="l" r="r" t="t"/>
              <a:pathLst>
                <a:path extrusionOk="0" h="3272780" w="576302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6556947" y="3253174"/>
              <a:ext cx="464782" cy="1369591"/>
            </a:xfrm>
            <a:custGeom>
              <a:rect b="b" l="l" r="r" t="t"/>
              <a:pathLst>
                <a:path extrusionOk="0" h="1696088" w="575582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7068432" y="-118583"/>
              <a:ext cx="131465" cy="2079689"/>
            </a:xfrm>
            <a:custGeom>
              <a:rect b="b" l="l" r="r" t="t"/>
              <a:pathLst>
                <a:path extrusionOk="0" h="2575466" w="162805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6460572" y="4203456"/>
              <a:ext cx="301323" cy="451751"/>
            </a:xfrm>
            <a:custGeom>
              <a:rect b="b" l="l" r="r" t="t"/>
              <a:pathLst>
                <a:path extrusionOk="0" h="559444" w="373155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7467866" y="1205886"/>
              <a:ext cx="464782" cy="1241169"/>
            </a:xfrm>
            <a:custGeom>
              <a:rect b="b" l="l" r="r" t="t"/>
              <a:pathLst>
                <a:path extrusionOk="0" h="1537051" w="575582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7716352" y="1106731"/>
              <a:ext cx="297833" cy="446162"/>
            </a:xfrm>
            <a:custGeom>
              <a:rect b="b" l="l" r="r" t="t"/>
              <a:pathLst>
                <a:path extrusionOk="0" h="552522" w="368833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7341302" y="3161847"/>
              <a:ext cx="1163410" cy="1197587"/>
            </a:xfrm>
            <a:custGeom>
              <a:rect b="b" l="l" r="r" t="t"/>
              <a:pathLst>
                <a:path extrusionOk="0" h="1483080" w="1440755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7189772" y="3404311"/>
              <a:ext cx="131465" cy="1546825"/>
            </a:xfrm>
            <a:custGeom>
              <a:rect b="b" l="l" r="r" t="t"/>
              <a:pathLst>
                <a:path extrusionOk="0" h="1915573" w="162805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8281830" y="4048322"/>
              <a:ext cx="301323" cy="451751"/>
            </a:xfrm>
            <a:custGeom>
              <a:rect b="b" l="l" r="r" t="t"/>
              <a:pathLst>
                <a:path extrusionOk="0" h="559444" w="373156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5366772" y="2053039"/>
              <a:ext cx="947016" cy="2298811"/>
            </a:xfrm>
            <a:custGeom>
              <a:rect b="b" l="l" r="r" t="t"/>
              <a:pathLst>
                <a:path extrusionOk="0" h="2846825" w="1172775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5516560" y="3165592"/>
              <a:ext cx="564254" cy="394563"/>
            </a:xfrm>
            <a:custGeom>
              <a:rect b="b" l="l" r="r" t="t"/>
              <a:pathLst>
                <a:path extrusionOk="0" h="488623" w="698766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5575198" y="3335550"/>
              <a:ext cx="447331" cy="327156"/>
            </a:xfrm>
            <a:custGeom>
              <a:rect b="b" l="l" r="r" t="t"/>
              <a:pathLst>
                <a:path extrusionOk="0" h="405147" w="55397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5070100" y="3267682"/>
              <a:ext cx="659072" cy="575865"/>
            </a:xfrm>
            <a:custGeom>
              <a:rect b="b" l="l" r="r" t="t"/>
              <a:pathLst>
                <a:path extrusionOk="0" h="713145" w="816188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5618741" y="2677182"/>
              <a:ext cx="426390" cy="212100"/>
            </a:xfrm>
            <a:custGeom>
              <a:rect b="b" l="l" r="r" t="t"/>
              <a:pathLst>
                <a:path extrusionOk="0" h="262662" w="528037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5983922" y="2592420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5543847" y="2718873"/>
              <a:ext cx="171021" cy="256991"/>
            </a:xfrm>
            <a:custGeom>
              <a:rect b="b" l="l" r="r" t="t"/>
              <a:pathLst>
                <a:path extrusionOk="0" h="318255" w="211791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7716352" y="2678342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0000"/>
                  </a:srgbClr>
                </a:gs>
                <a:gs pos="100000">
                  <a:srgbClr val="FFFFFF">
                    <a:alpha val="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7946259" y="2924287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7946840" y="3036819"/>
              <a:ext cx="577051" cy="389333"/>
            </a:xfrm>
            <a:custGeom>
              <a:rect b="b" l="l" r="r" t="t"/>
              <a:pathLst>
                <a:path extrusionOk="0" h="482146" w="714614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7797052" y="2835447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5410315" y="1248496"/>
              <a:ext cx="900480" cy="987861"/>
            </a:xfrm>
            <a:custGeom>
              <a:rect b="b" l="l" r="r" t="t"/>
              <a:pathLst>
                <a:path extrusionOk="0" h="1223357" w="1115145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5640222" y="1494441"/>
              <a:ext cx="271075" cy="212680"/>
            </a:xfrm>
            <a:custGeom>
              <a:rect b="b" l="l" r="r" t="t"/>
              <a:pathLst>
                <a:path extrusionOk="0" h="263381" w="335696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5640803" y="1606973"/>
              <a:ext cx="577052" cy="389333"/>
            </a:xfrm>
            <a:custGeom>
              <a:rect b="b" l="l" r="r" t="t"/>
              <a:pathLst>
                <a:path extrusionOk="0" h="482146" w="714615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5491015" y="1405600"/>
              <a:ext cx="102380" cy="151850"/>
            </a:xfrm>
            <a:custGeom>
              <a:rect b="b" l="l" r="r" t="t"/>
              <a:pathLst>
                <a:path extrusionOk="0" h="188049" w="126786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753181" y="2011247"/>
              <a:ext cx="744582" cy="1117500"/>
            </a:xfrm>
            <a:custGeom>
              <a:rect b="b" l="l" r="r" t="t"/>
              <a:pathLst>
                <a:path extrusionOk="0" h="1383901" w="922083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6892519" y="2504904"/>
              <a:ext cx="101216" cy="138044"/>
            </a:xfrm>
            <a:custGeom>
              <a:rect b="b" l="l" r="r" t="t"/>
              <a:pathLst>
                <a:path extrusionOk="0" h="170952" w="125345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2"/>
            <p:cNvSpPr/>
            <p:nvPr/>
          </p:nvSpPr>
          <p:spPr>
            <a:xfrm>
              <a:off x="6891938" y="2683563"/>
              <a:ext cx="114013" cy="162260"/>
            </a:xfrm>
            <a:custGeom>
              <a:rect b="b" l="l" r="r" t="t"/>
              <a:pathLst>
                <a:path extrusionOk="0" h="200941" w="141193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6580170" y="2127259"/>
              <a:ext cx="744582" cy="1117500"/>
            </a:xfrm>
            <a:custGeom>
              <a:rect b="b" l="l" r="r" t="t"/>
              <a:pathLst>
                <a:path extrusionOk="0" h="1383901" w="922083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2"/>
          <p:cNvSpPr txBox="1"/>
          <p:nvPr>
            <p:ph type="ctrTitle"/>
          </p:nvPr>
        </p:nvSpPr>
        <p:spPr>
          <a:xfrm>
            <a:off x="855300" y="2825325"/>
            <a:ext cx="5110800" cy="5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PROJECT 3: </a:t>
            </a:r>
            <a:r>
              <a:rPr lang="en" sz="1600">
                <a:solidFill>
                  <a:schemeClr val="dk1"/>
                </a:solidFill>
              </a:rPr>
              <a:t>Dynamic</a:t>
            </a:r>
            <a:r>
              <a:rPr lang="en" sz="1600">
                <a:solidFill>
                  <a:schemeClr val="dk1"/>
                </a:solidFill>
              </a:rPr>
              <a:t> Programming - Knapsack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Wong Chu Feng &amp; Rivaldo Billy Sebastian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type="title"/>
          </p:nvPr>
        </p:nvSpPr>
        <p:spPr>
          <a:xfrm>
            <a:off x="855300" y="836000"/>
            <a:ext cx="57369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 Recursive Definition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855300" y="1443250"/>
            <a:ext cx="72441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Let 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P(C, n)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a knapsack problem of capacity weight 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and 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types of objects. There are 2 possibilities.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AutoNum type="arabicPeriod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If 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-th type of object is included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If 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-th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type of object is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not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 included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855300" y="836000"/>
            <a:ext cx="57369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 Recursive Definition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855300" y="1443250"/>
            <a:ext cx="72441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 If </a:t>
            </a: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-th type of object is included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Taking one of them takes </a:t>
            </a: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w</a:t>
            </a:r>
            <a:r>
              <a:rPr baseline="-25000" lang="en" sz="16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amount of space and contributes </a:t>
            </a: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" sz="16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amount of profit.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Knapsack problem of capacity weight </a:t>
            </a: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C-w</a:t>
            </a:r>
            <a:r>
              <a:rPr baseline="-25000" lang="en" sz="16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and </a:t>
            </a: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types of objects, which the maximum profit of </a:t>
            </a: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P(C-w</a:t>
            </a:r>
            <a:r>
              <a:rPr baseline="-25000" lang="en" sz="16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, n)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. 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This case has solution of </a:t>
            </a: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" sz="16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+ P(C-w</a:t>
            </a:r>
            <a:r>
              <a:rPr baseline="-25000" lang="en" sz="16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, n)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 If </a:t>
            </a: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-th type of object is not included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The knapsack problem only considers </a:t>
            </a: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n-1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types of objects.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This case have solution of </a:t>
            </a: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P(C, n-1)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855300" y="836000"/>
            <a:ext cx="57369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 Recursive Definition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855300" y="1443250"/>
            <a:ext cx="72441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We want to take the maximum profit. Hence,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P(C, n) = max(p</a:t>
            </a:r>
            <a:r>
              <a:rPr baseline="-25000" lang="en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 + P(C-w</a:t>
            </a:r>
            <a:r>
              <a:rPr baseline="-25000" lang="en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, n), P(C, n-1))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855300" y="836000"/>
            <a:ext cx="33504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 Subproblem Graph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855300" y="1443250"/>
            <a:ext cx="33225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K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napsack problem of capacity weight </a:t>
            </a: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14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and </a:t>
            </a:r>
            <a:r>
              <a:rPr lang="en" sz="16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" sz="1600">
                <a:latin typeface="Barlow"/>
                <a:ea typeface="Barlow"/>
                <a:cs typeface="Barlow"/>
                <a:sym typeface="Barlow"/>
              </a:rPr>
              <a:t> types of objects as follows: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37" name="Google Shape;137;p16"/>
          <p:cNvGraphicFramePr/>
          <p:nvPr/>
        </p:nvGraphicFramePr>
        <p:xfrm>
          <a:off x="855300" y="21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{794DD916-CE49-48DA-9EC9-C8F2C82D4DFA}</a:tableStyleId>
              </a:tblPr>
              <a:tblGrid>
                <a:gridCol w="498175"/>
                <a:gridCol w="498200"/>
                <a:gridCol w="498175"/>
                <a:gridCol w="51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</a:t>
                      </a:r>
                      <a:endParaRPr b="1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</a:t>
                      </a:r>
                      <a:endParaRPr b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 b="1">
                        <a:solidFill>
                          <a:schemeClr val="accent4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w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</a:t>
                      </a:r>
                      <a:endParaRPr baseline="-25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4</a:t>
                      </a:r>
                      <a:endParaRPr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6</a:t>
                      </a:r>
                      <a:endParaRPr>
                        <a:solidFill>
                          <a:schemeClr val="accen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8</a:t>
                      </a:r>
                      <a:endParaRPr>
                        <a:solidFill>
                          <a:schemeClr val="accent4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</a:t>
                      </a:r>
                      <a:endParaRPr baseline="-25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7</a:t>
                      </a:r>
                      <a:endParaRPr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6</a:t>
                      </a:r>
                      <a:endParaRPr>
                        <a:solidFill>
                          <a:schemeClr val="accen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9</a:t>
                      </a:r>
                      <a:endParaRPr>
                        <a:solidFill>
                          <a:schemeClr val="accent4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855300" y="3656000"/>
            <a:ext cx="36123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have a subproblem graph: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7910400" y="4422225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P(14, 3)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6816225" y="4422225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P(14, 2)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5722050" y="4422225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P(14, 1)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4627875" y="4422225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P(14, 0)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4627875" y="3312325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P(10, 0)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5722050" y="3312325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P(10, 1)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816225" y="2659625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P(8, 2)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4627875" y="2659625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P(8, 0)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5722050" y="2659613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P(8, 1)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7910400" y="2025400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P(6, 3)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6816225" y="2025400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P(6, 2)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5722050" y="2017500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P(6, 1)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4627875" y="2025400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P(6, 0)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5722050" y="1425100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P(4, 1)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4627875" y="1425088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P(4, 0)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4627863" y="832700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P(2, 0)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6816225" y="832700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P(2, 2)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5722050" y="832700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P(2, 1)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6816225" y="240300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P(0, 2)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5722050" y="240300"/>
            <a:ext cx="846600" cy="4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P(0, 1)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59" name="Google Shape;159;p16"/>
          <p:cNvCxnSpPr>
            <a:stCxn id="139" idx="1"/>
          </p:cNvCxnSpPr>
          <p:nvPr/>
        </p:nvCxnSpPr>
        <p:spPr>
          <a:xfrm rot="10800000">
            <a:off x="7662900" y="4640775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6"/>
          <p:cNvCxnSpPr/>
          <p:nvPr/>
        </p:nvCxnSpPr>
        <p:spPr>
          <a:xfrm rot="10800000">
            <a:off x="6568688" y="4640775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6"/>
          <p:cNvCxnSpPr/>
          <p:nvPr/>
        </p:nvCxnSpPr>
        <p:spPr>
          <a:xfrm rot="10800000">
            <a:off x="5474475" y="4640775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6"/>
          <p:cNvCxnSpPr/>
          <p:nvPr/>
        </p:nvCxnSpPr>
        <p:spPr>
          <a:xfrm rot="10800000">
            <a:off x="5474475" y="3530875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/>
          <p:nvPr/>
        </p:nvCxnSpPr>
        <p:spPr>
          <a:xfrm rot="10800000">
            <a:off x="5474475" y="2878175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6"/>
          <p:cNvCxnSpPr/>
          <p:nvPr/>
        </p:nvCxnSpPr>
        <p:spPr>
          <a:xfrm rot="10800000">
            <a:off x="6568700" y="2878175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6"/>
          <p:cNvCxnSpPr/>
          <p:nvPr/>
        </p:nvCxnSpPr>
        <p:spPr>
          <a:xfrm rot="10800000">
            <a:off x="6568688" y="2243950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6"/>
          <p:cNvCxnSpPr/>
          <p:nvPr/>
        </p:nvCxnSpPr>
        <p:spPr>
          <a:xfrm rot="10800000">
            <a:off x="7662900" y="2236050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6"/>
          <p:cNvCxnSpPr/>
          <p:nvPr/>
        </p:nvCxnSpPr>
        <p:spPr>
          <a:xfrm rot="10800000">
            <a:off x="5474475" y="2225475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6"/>
          <p:cNvCxnSpPr/>
          <p:nvPr/>
        </p:nvCxnSpPr>
        <p:spPr>
          <a:xfrm rot="10800000">
            <a:off x="5474475" y="1643650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6"/>
          <p:cNvCxnSpPr/>
          <p:nvPr/>
        </p:nvCxnSpPr>
        <p:spPr>
          <a:xfrm rot="10800000">
            <a:off x="5474475" y="1051250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6"/>
          <p:cNvCxnSpPr/>
          <p:nvPr/>
        </p:nvCxnSpPr>
        <p:spPr>
          <a:xfrm rot="10800000">
            <a:off x="6568700" y="1044500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6"/>
          <p:cNvCxnSpPr/>
          <p:nvPr/>
        </p:nvCxnSpPr>
        <p:spPr>
          <a:xfrm rot="10800000">
            <a:off x="6568700" y="458850"/>
            <a:ext cx="2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6"/>
          <p:cNvCxnSpPr>
            <a:stCxn id="139" idx="0"/>
            <a:endCxn id="148" idx="2"/>
          </p:cNvCxnSpPr>
          <p:nvPr/>
        </p:nvCxnSpPr>
        <p:spPr>
          <a:xfrm rot="10800000">
            <a:off x="8333700" y="2462625"/>
            <a:ext cx="0" cy="19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6"/>
          <p:cNvCxnSpPr>
            <a:stCxn id="140" idx="0"/>
            <a:endCxn id="145" idx="2"/>
          </p:cNvCxnSpPr>
          <p:nvPr/>
        </p:nvCxnSpPr>
        <p:spPr>
          <a:xfrm rot="10800000">
            <a:off x="7239525" y="3096825"/>
            <a:ext cx="0" cy="13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6"/>
          <p:cNvCxnSpPr>
            <a:endCxn id="144" idx="2"/>
          </p:cNvCxnSpPr>
          <p:nvPr/>
        </p:nvCxnSpPr>
        <p:spPr>
          <a:xfrm rot="10800000">
            <a:off x="6145350" y="3749425"/>
            <a:ext cx="0" cy="6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6"/>
          <p:cNvCxnSpPr/>
          <p:nvPr/>
        </p:nvCxnSpPr>
        <p:spPr>
          <a:xfrm rot="10800000">
            <a:off x="7133975" y="1253500"/>
            <a:ext cx="0" cy="138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6"/>
          <p:cNvCxnSpPr/>
          <p:nvPr/>
        </p:nvCxnSpPr>
        <p:spPr>
          <a:xfrm rot="10800000">
            <a:off x="7370250" y="700000"/>
            <a:ext cx="0" cy="13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6"/>
          <p:cNvCxnSpPr/>
          <p:nvPr/>
        </p:nvCxnSpPr>
        <p:spPr>
          <a:xfrm rot="10800000">
            <a:off x="6013175" y="2464200"/>
            <a:ext cx="9600" cy="8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6"/>
          <p:cNvCxnSpPr/>
          <p:nvPr/>
        </p:nvCxnSpPr>
        <p:spPr>
          <a:xfrm rot="10800000">
            <a:off x="6277250" y="1862025"/>
            <a:ext cx="0" cy="7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6"/>
          <p:cNvCxnSpPr/>
          <p:nvPr/>
        </p:nvCxnSpPr>
        <p:spPr>
          <a:xfrm flipH="1" rot="10800000">
            <a:off x="6004413" y="1274700"/>
            <a:ext cx="8700" cy="7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6"/>
          <p:cNvCxnSpPr/>
          <p:nvPr/>
        </p:nvCxnSpPr>
        <p:spPr>
          <a:xfrm flipH="1" rot="10800000">
            <a:off x="6295713" y="682600"/>
            <a:ext cx="10800" cy="7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type="title"/>
          </p:nvPr>
        </p:nvSpPr>
        <p:spPr>
          <a:xfrm>
            <a:off x="855300" y="836000"/>
            <a:ext cx="57369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(3)  Bottom-Up Approach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86" name="Google Shape;186;p1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050" y="1536850"/>
            <a:ext cx="5845900" cy="28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855300" y="836000"/>
            <a:ext cx="5736900" cy="4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 Result of 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P(14)</a:t>
            </a:r>
            <a:endParaRPr sz="1600">
              <a:solidFill>
                <a:schemeClr val="lt2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93" name="Google Shape;193;p1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855300" y="1443250"/>
            <a:ext cx="36162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With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weights and profits given: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(a)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(b)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 b="0" l="0" r="46805" t="24282"/>
          <a:stretch/>
        </p:blipFill>
        <p:spPr>
          <a:xfrm>
            <a:off x="4547711" y="1895775"/>
            <a:ext cx="3734313" cy="2560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18"/>
          <p:cNvGraphicFramePr/>
          <p:nvPr/>
        </p:nvGraphicFramePr>
        <p:xfrm>
          <a:off x="1312500" y="192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{794DD916-CE49-48DA-9EC9-C8F2C82D4DFA}</a:tableStyleId>
              </a:tblPr>
              <a:tblGrid>
                <a:gridCol w="498175"/>
                <a:gridCol w="498200"/>
                <a:gridCol w="498175"/>
                <a:gridCol w="51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</a:t>
                      </a:r>
                      <a:endParaRPr b="1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</a:t>
                      </a:r>
                      <a:endParaRPr b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 b="1">
                        <a:solidFill>
                          <a:schemeClr val="accent4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w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</a:t>
                      </a:r>
                      <a:endParaRPr baseline="-25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4</a:t>
                      </a:r>
                      <a:endParaRPr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6</a:t>
                      </a:r>
                      <a:endParaRPr>
                        <a:solidFill>
                          <a:schemeClr val="accen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8</a:t>
                      </a:r>
                      <a:endParaRPr>
                        <a:solidFill>
                          <a:schemeClr val="accent4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</a:t>
                      </a:r>
                      <a:endParaRPr baseline="-25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7</a:t>
                      </a:r>
                      <a:endParaRPr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6</a:t>
                      </a:r>
                      <a:endParaRPr>
                        <a:solidFill>
                          <a:schemeClr val="accen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9</a:t>
                      </a:r>
                      <a:endParaRPr>
                        <a:solidFill>
                          <a:schemeClr val="accent4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7" name="Google Shape;197;p18"/>
          <p:cNvGraphicFramePr/>
          <p:nvPr/>
        </p:nvGraphicFramePr>
        <p:xfrm>
          <a:off x="1312500" y="329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{794DD916-CE49-48DA-9EC9-C8F2C82D4DFA}</a:tableStyleId>
              </a:tblPr>
              <a:tblGrid>
                <a:gridCol w="498175"/>
                <a:gridCol w="498200"/>
                <a:gridCol w="498175"/>
                <a:gridCol w="517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</a:t>
                      </a:r>
                      <a:endParaRPr b="1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0</a:t>
                      </a:r>
                      <a:endParaRPr b="1"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endParaRPr b="1">
                        <a:solidFill>
                          <a:schemeClr val="accent4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w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</a:t>
                      </a:r>
                      <a:endParaRPr baseline="-25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5</a:t>
                      </a:r>
                      <a:endParaRPr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6</a:t>
                      </a:r>
                      <a:endParaRPr>
                        <a:solidFill>
                          <a:schemeClr val="accen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8</a:t>
                      </a:r>
                      <a:endParaRPr>
                        <a:solidFill>
                          <a:schemeClr val="accent4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r>
                        <a:rPr baseline="-25000" lang="en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i</a:t>
                      </a:r>
                      <a:endParaRPr baseline="-250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7</a:t>
                      </a:r>
                      <a:endParaRPr>
                        <a:solidFill>
                          <a:schemeClr val="accent2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6</a:t>
                      </a:r>
                      <a:endParaRPr>
                        <a:solidFill>
                          <a:schemeClr val="accent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9</a:t>
                      </a:r>
                      <a:endParaRPr>
                        <a:solidFill>
                          <a:schemeClr val="accent4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1918500" y="2373600"/>
            <a:ext cx="53070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  <p:sp>
        <p:nvSpPr>
          <p:cNvPr id="203" name="Google Shape;203;p1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