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Barlow Medium"/>
      <p:regular r:id="rId35"/>
      <p:bold r:id="rId36"/>
      <p:italic r:id="rId37"/>
      <p:boldItalic r:id="rId38"/>
    </p:embeddedFont>
    <p:embeddedFont>
      <p:font typeface="Barlow SemiBold"/>
      <p:regular r:id="rId39"/>
      <p:bold r:id="rId40"/>
      <p:italic r:id="rId41"/>
      <p:boldItalic r:id="rId42"/>
    </p:embeddedFont>
    <p:embeddedFont>
      <p:font typeface="Barlow"/>
      <p:regular r:id="rId43"/>
      <p:bold r:id="rId44"/>
      <p:italic r:id="rId45"/>
      <p:boldItalic r:id="rId46"/>
    </p:embeddedFont>
    <p:embeddedFont>
      <p:font typeface="Barlow Light"/>
      <p:regular r:id="rId47"/>
      <p:bold r:id="rId48"/>
      <p:italic r:id="rId49"/>
      <p:boldItalic r:id="rId50"/>
    </p:embeddedFont>
    <p:embeddedFont>
      <p:font typeface="Cambria Math"/>
      <p:regular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arlowSemiBold-bold.fntdata"/><Relationship Id="rId42" Type="http://schemas.openxmlformats.org/officeDocument/2006/relationships/font" Target="fonts/BarlowSemiBold-boldItalic.fntdata"/><Relationship Id="rId41" Type="http://schemas.openxmlformats.org/officeDocument/2006/relationships/font" Target="fonts/BarlowSemiBold-italic.fntdata"/><Relationship Id="rId44" Type="http://schemas.openxmlformats.org/officeDocument/2006/relationships/font" Target="fonts/Barlow-bold.fntdata"/><Relationship Id="rId43" Type="http://schemas.openxmlformats.org/officeDocument/2006/relationships/font" Target="fonts/Barlow-regular.fntdata"/><Relationship Id="rId46" Type="http://schemas.openxmlformats.org/officeDocument/2006/relationships/font" Target="fonts/Barlow-boldItalic.fntdata"/><Relationship Id="rId45" Type="http://schemas.openxmlformats.org/officeDocument/2006/relationships/font" Target="fonts/Barlow-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BarlowLight-bold.fntdata"/><Relationship Id="rId47" Type="http://schemas.openxmlformats.org/officeDocument/2006/relationships/font" Target="fonts/BarlowLight-regular.fntdata"/><Relationship Id="rId49" Type="http://schemas.openxmlformats.org/officeDocument/2006/relationships/font" Target="fonts/BarlowLigh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font" Target="fonts/BarlowMedium-regular.fntdata"/><Relationship Id="rId34" Type="http://schemas.openxmlformats.org/officeDocument/2006/relationships/slide" Target="slides/slide30.xml"/><Relationship Id="rId37" Type="http://schemas.openxmlformats.org/officeDocument/2006/relationships/font" Target="fonts/BarlowMedium-italic.fntdata"/><Relationship Id="rId36" Type="http://schemas.openxmlformats.org/officeDocument/2006/relationships/font" Target="fonts/BarlowMedium-bold.fntdata"/><Relationship Id="rId39" Type="http://schemas.openxmlformats.org/officeDocument/2006/relationships/font" Target="fonts/BarlowSemiBold-regular.fntdata"/><Relationship Id="rId38" Type="http://schemas.openxmlformats.org/officeDocument/2006/relationships/font" Target="fonts/BarlowMedium-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CambriaMath-regular.fntdata"/><Relationship Id="rId50" Type="http://schemas.openxmlformats.org/officeDocument/2006/relationships/font" Target="fonts/BarlowLight-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55eb58a9fe_8_1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55eb58a9fe_8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55eb58a9fe_8_1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55eb58a9fe_8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55eb58a9fe_2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55eb58a9fe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55eb58a9fe_8_1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55eb58a9fe_8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55eb58a9fe_8_1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55eb58a9fe_8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fee0393888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fee039388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ee0393888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fee039388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fee0393888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fee039388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fee0393888_0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fee039388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55eb58a9fe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55eb58a9f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55eb58a9fe_2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55eb58a9fe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55eb58a9fe_2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55eb58a9fe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55eb58a9fe_8_1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55eb58a9fe_8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55eb58a9fe_8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55eb58a9fe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55eb58a9fe_8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55eb58a9fe_8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55eb58a9fe_8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55eb58a9fe_8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567ba39f17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567ba39f1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58844b352b_0_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58844b352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55eb58a9fe_8_1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55eb58a9fe_8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From here, we can determine the optimal value of S.</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Aim: make switchSort() an improved version of mergeSort() after incoporating insertionSort() for smaller arrays</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Graph: numpy.subtract(switchSort(), mergeSort())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Positive regions(red) would mean the former has more key comparisons than the original algorithm and is undesirable.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Value of S in (white) regions would mean switchSort() has roughly the same number of comparisons as mergeSort() and (blue) regions switchSort() is more effective.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=&gt; Therefore, range of values of S should be between the (blue) and (white) regions.</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55eb58a9fe_8_1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55eb58a9fe_8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55eb58a9fe_2_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55eb58a9fe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58844b352b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58844b35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58844b352b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58844b352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ee0393888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fee039388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58844b352b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58844b352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58844b352b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58844b352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ee0393888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ee03938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855300" y="1363125"/>
            <a:ext cx="5110800" cy="2417100"/>
          </a:xfrm>
          <a:prstGeom prst="rect">
            <a:avLst/>
          </a:prstGeom>
        </p:spPr>
        <p:txBody>
          <a:bodyPr anchorCtr="0" anchor="ctr" bIns="0" lIns="0" spcFirstLastPara="1" rIns="0" wrap="square" tIns="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p:txBody>
      </p:sp>
      <p:grpSp>
        <p:nvGrpSpPr>
          <p:cNvPr id="13" name="Google Shape;13;p2"/>
          <p:cNvGrpSpPr/>
          <p:nvPr/>
        </p:nvGrpSpPr>
        <p:grpSpPr>
          <a:xfrm>
            <a:off x="0" y="2550906"/>
            <a:ext cx="719125" cy="41700"/>
            <a:chOff x="0" y="2550906"/>
            <a:chExt cx="719125" cy="41700"/>
          </a:xfrm>
        </p:grpSpPr>
        <p:sp>
          <p:nvSpPr>
            <p:cNvPr id="14" name="Google Shape;14;p2"/>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06425" y="2550906"/>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8" name="Shape 68"/>
        <p:cNvGrpSpPr/>
        <p:nvPr/>
      </p:nvGrpSpPr>
      <p:grpSpPr>
        <a:xfrm>
          <a:off x="0" y="0"/>
          <a:ext cx="0" cy="0"/>
          <a:chOff x="0" y="0"/>
          <a:chExt cx="0" cy="0"/>
        </a:xfrm>
      </p:grpSpPr>
      <p:sp>
        <p:nvSpPr>
          <p:cNvPr id="69" name="Google Shape;69;p11"/>
          <p:cNvSpPr txBox="1"/>
          <p:nvPr>
            <p:ph type="title"/>
          </p:nvPr>
        </p:nvSpPr>
        <p:spPr>
          <a:xfrm>
            <a:off x="1028700" y="514350"/>
            <a:ext cx="7200900" cy="1114425"/>
          </a:xfrm>
          <a:prstGeom prst="rect">
            <a:avLst/>
          </a:prstGeom>
          <a:noFill/>
          <a:ln>
            <a:noFill/>
          </a:ln>
        </p:spPr>
        <p:txBody>
          <a:bodyPr anchorCtr="0" anchor="t" bIns="34275" lIns="68575" spcFirstLastPara="1" rIns="68575" wrap="square" tIns="34275">
            <a:normAutofit/>
          </a:bodyPr>
          <a:lstStyle>
            <a:lvl1pPr lvl="0" algn="l">
              <a:lnSpc>
                <a:spcPct val="89000"/>
              </a:lnSpc>
              <a:spcBef>
                <a:spcPts val="0"/>
              </a:spcBef>
              <a:spcAft>
                <a:spcPts val="0"/>
              </a:spcAft>
              <a:buClr>
                <a:schemeClr val="dk2"/>
              </a:buClr>
              <a:buSzPts val="1400"/>
              <a:buNone/>
              <a:defRPr sz="1100"/>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70" name="Google Shape;70;p11"/>
          <p:cNvSpPr txBox="1"/>
          <p:nvPr>
            <p:ph idx="1" type="body"/>
          </p:nvPr>
        </p:nvSpPr>
        <p:spPr>
          <a:xfrm>
            <a:off x="1028700" y="1714500"/>
            <a:ext cx="7200900" cy="2686050"/>
          </a:xfrm>
          <a:prstGeom prst="rect">
            <a:avLst/>
          </a:prstGeom>
          <a:noFill/>
          <a:ln>
            <a:noFill/>
          </a:ln>
        </p:spPr>
        <p:txBody>
          <a:bodyPr anchorCtr="0" anchor="t" bIns="34275" lIns="68575" spcFirstLastPara="1" rIns="68575" wrap="square" tIns="34275">
            <a:normAutofit/>
          </a:bodyPr>
          <a:lstStyle>
            <a:lvl1pPr indent="-317500" lvl="0" marL="457200" algn="l">
              <a:lnSpc>
                <a:spcPct val="94000"/>
              </a:lnSpc>
              <a:spcBef>
                <a:spcPts val="800"/>
              </a:spcBef>
              <a:spcAft>
                <a:spcPts val="0"/>
              </a:spcAft>
              <a:buClr>
                <a:schemeClr val="dk2"/>
              </a:buClr>
              <a:buSzPts val="1400"/>
              <a:buChar char="╸"/>
              <a:defRPr sz="1100"/>
            </a:lvl1pPr>
            <a:lvl2pPr indent="-317500" lvl="1" marL="914400" algn="l">
              <a:lnSpc>
                <a:spcPct val="94000"/>
              </a:lnSpc>
              <a:spcBef>
                <a:spcPts val="400"/>
              </a:spcBef>
              <a:spcAft>
                <a:spcPts val="0"/>
              </a:spcAft>
              <a:buClr>
                <a:schemeClr val="dk2"/>
              </a:buClr>
              <a:buSzPts val="1400"/>
              <a:buChar char="‧"/>
              <a:defRPr sz="1100"/>
            </a:lvl2pPr>
            <a:lvl3pPr indent="-317500" lvl="2" marL="1371600" algn="l">
              <a:lnSpc>
                <a:spcPct val="94000"/>
              </a:lnSpc>
              <a:spcBef>
                <a:spcPts val="400"/>
              </a:spcBef>
              <a:spcAft>
                <a:spcPts val="0"/>
              </a:spcAft>
              <a:buClr>
                <a:schemeClr val="dk2"/>
              </a:buClr>
              <a:buSzPts val="1400"/>
              <a:buChar char="‧"/>
              <a:defRPr sz="1100"/>
            </a:lvl3pPr>
            <a:lvl4pPr indent="-317500" lvl="3" marL="1828800" algn="l">
              <a:lnSpc>
                <a:spcPct val="94000"/>
              </a:lnSpc>
              <a:spcBef>
                <a:spcPts val="400"/>
              </a:spcBef>
              <a:spcAft>
                <a:spcPts val="0"/>
              </a:spcAft>
              <a:buClr>
                <a:schemeClr val="dk2"/>
              </a:buClr>
              <a:buSzPts val="1400"/>
              <a:buChar char="●"/>
              <a:defRPr sz="1100"/>
            </a:lvl4pPr>
            <a:lvl5pPr indent="-317500" lvl="4" marL="2286000" algn="l">
              <a:lnSpc>
                <a:spcPct val="94000"/>
              </a:lnSpc>
              <a:spcBef>
                <a:spcPts val="400"/>
              </a:spcBef>
              <a:spcAft>
                <a:spcPts val="0"/>
              </a:spcAft>
              <a:buClr>
                <a:schemeClr val="dk2"/>
              </a:buClr>
              <a:buSzPts val="1400"/>
              <a:buChar char="○"/>
              <a:defRPr sz="1100"/>
            </a:lvl5pPr>
            <a:lvl6pPr indent="-317500" lvl="5" marL="2743200" algn="l">
              <a:lnSpc>
                <a:spcPct val="94000"/>
              </a:lnSpc>
              <a:spcBef>
                <a:spcPts val="400"/>
              </a:spcBef>
              <a:spcAft>
                <a:spcPts val="0"/>
              </a:spcAft>
              <a:buClr>
                <a:schemeClr val="dk2"/>
              </a:buClr>
              <a:buSzPts val="1400"/>
              <a:buChar char="■"/>
              <a:defRPr sz="1100"/>
            </a:lvl6pPr>
            <a:lvl7pPr indent="-317500" lvl="6" marL="3200400" algn="l">
              <a:lnSpc>
                <a:spcPct val="94000"/>
              </a:lnSpc>
              <a:spcBef>
                <a:spcPts val="400"/>
              </a:spcBef>
              <a:spcAft>
                <a:spcPts val="0"/>
              </a:spcAft>
              <a:buClr>
                <a:schemeClr val="dk2"/>
              </a:buClr>
              <a:buSzPts val="1400"/>
              <a:buChar char="●"/>
              <a:defRPr sz="1100"/>
            </a:lvl7pPr>
            <a:lvl8pPr indent="-317500" lvl="7" marL="3657600" algn="l">
              <a:lnSpc>
                <a:spcPct val="94000"/>
              </a:lnSpc>
              <a:spcBef>
                <a:spcPts val="400"/>
              </a:spcBef>
              <a:spcAft>
                <a:spcPts val="0"/>
              </a:spcAft>
              <a:buClr>
                <a:schemeClr val="dk2"/>
              </a:buClr>
              <a:buSzPts val="1400"/>
              <a:buChar char="○"/>
              <a:defRPr sz="1100"/>
            </a:lvl8pPr>
            <a:lvl9pPr indent="-317500" lvl="8" marL="4114800" algn="l">
              <a:lnSpc>
                <a:spcPct val="94000"/>
              </a:lnSpc>
              <a:spcBef>
                <a:spcPts val="400"/>
              </a:spcBef>
              <a:spcAft>
                <a:spcPts val="200"/>
              </a:spcAft>
              <a:buClr>
                <a:schemeClr val="dk2"/>
              </a:buClr>
              <a:buSzPts val="1400"/>
              <a:buChar char="■"/>
              <a:defRPr sz="1100"/>
            </a:lvl9pPr>
          </a:lstStyle>
          <a:p/>
        </p:txBody>
      </p:sp>
      <p:sp>
        <p:nvSpPr>
          <p:cNvPr id="71" name="Google Shape;71;p11"/>
          <p:cNvSpPr txBox="1"/>
          <p:nvPr>
            <p:ph idx="10" type="dt"/>
          </p:nvPr>
        </p:nvSpPr>
        <p:spPr>
          <a:xfrm>
            <a:off x="1042988" y="4840040"/>
            <a:ext cx="903429" cy="30346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72" name="Google Shape;72;p11"/>
          <p:cNvSpPr txBox="1"/>
          <p:nvPr>
            <p:ph idx="11" type="ftr"/>
          </p:nvPr>
        </p:nvSpPr>
        <p:spPr>
          <a:xfrm>
            <a:off x="2170173" y="4840040"/>
            <a:ext cx="4710623" cy="30346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73" name="Google Shape;73;p11"/>
          <p:cNvSpPr txBox="1"/>
          <p:nvPr>
            <p:ph idx="12" type="sldNum"/>
          </p:nvPr>
        </p:nvSpPr>
        <p:spPr>
          <a:xfrm>
            <a:off x="7104552" y="4840040"/>
            <a:ext cx="1197219" cy="30346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1100"/>
            </a:lvl1pPr>
            <a:lvl2pPr indent="0" lvl="1" marL="0" algn="r">
              <a:spcBef>
                <a:spcPts val="0"/>
              </a:spcBef>
              <a:buNone/>
              <a:defRPr sz="1100"/>
            </a:lvl2pPr>
            <a:lvl3pPr indent="0" lvl="2" marL="0" algn="r">
              <a:spcBef>
                <a:spcPts val="0"/>
              </a:spcBef>
              <a:buNone/>
              <a:defRPr sz="1100"/>
            </a:lvl3pPr>
            <a:lvl4pPr indent="0" lvl="3" marL="0" algn="r">
              <a:spcBef>
                <a:spcPts val="0"/>
              </a:spcBef>
              <a:buNone/>
              <a:defRPr sz="1100"/>
            </a:lvl4pPr>
            <a:lvl5pPr indent="0" lvl="4" marL="0" algn="r">
              <a:spcBef>
                <a:spcPts val="0"/>
              </a:spcBef>
              <a:buNone/>
              <a:defRPr sz="1100"/>
            </a:lvl5pPr>
            <a:lvl6pPr indent="0" lvl="5" marL="0" algn="r">
              <a:spcBef>
                <a:spcPts val="0"/>
              </a:spcBef>
              <a:buNone/>
              <a:defRPr sz="1100"/>
            </a:lvl6pPr>
            <a:lvl7pPr indent="0" lvl="6" marL="0" algn="r">
              <a:spcBef>
                <a:spcPts val="0"/>
              </a:spcBef>
              <a:buNone/>
              <a:defRPr sz="1100"/>
            </a:lvl7pPr>
            <a:lvl8pPr indent="0" lvl="7" marL="0" algn="r">
              <a:spcBef>
                <a:spcPts val="0"/>
              </a:spcBef>
              <a:buNone/>
              <a:defRPr sz="1100"/>
            </a:lvl8pPr>
            <a:lvl9pPr indent="0" lvl="8" marL="0" algn="r">
              <a:spcBef>
                <a:spcPts val="0"/>
              </a:spcBef>
              <a:buNone/>
              <a:defRPr sz="11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6" name="Shape 16"/>
        <p:cNvGrpSpPr/>
        <p:nvPr/>
      </p:nvGrpSpPr>
      <p:grpSpPr>
        <a:xfrm>
          <a:off x="0" y="0"/>
          <a:ext cx="0" cy="0"/>
          <a:chOff x="0" y="0"/>
          <a:chExt cx="0" cy="0"/>
        </a:xfrm>
      </p:grpSpPr>
      <p:sp>
        <p:nvSpPr>
          <p:cNvPr id="17" name="Google Shape;17;p3"/>
          <p:cNvSpPr txBox="1"/>
          <p:nvPr>
            <p:ph type="ctrTitle"/>
          </p:nvPr>
        </p:nvSpPr>
        <p:spPr>
          <a:xfrm>
            <a:off x="855300" y="1534047"/>
            <a:ext cx="5110800" cy="1159800"/>
          </a:xfrm>
          <a:prstGeom prst="rect">
            <a:avLst/>
          </a:prstGeom>
        </p:spPr>
        <p:txBody>
          <a:bodyPr anchorCtr="0" anchor="b" bIns="0" lIns="0" spcFirstLastPara="1" rIns="0" wrap="square" tIns="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idx="1" type="subTitle"/>
          </p:nvPr>
        </p:nvSpPr>
        <p:spPr>
          <a:xfrm>
            <a:off x="855300" y="2714552"/>
            <a:ext cx="5110800" cy="428100"/>
          </a:xfrm>
          <a:prstGeom prst="rect">
            <a:avLst/>
          </a:prstGeom>
        </p:spPr>
        <p:txBody>
          <a:bodyPr anchorCtr="0" anchor="t" bIns="0" lIns="0" spcFirstLastPara="1" rIns="0" wrap="square" tIns="0">
            <a:noAutofit/>
          </a:bodyPr>
          <a:lstStyle>
            <a:lvl1pPr lvl="0" rtl="0">
              <a:spcBef>
                <a:spcPts val="0"/>
              </a:spcBef>
              <a:spcAft>
                <a:spcPts val="0"/>
              </a:spcAft>
              <a:buClr>
                <a:schemeClr val="lt2"/>
              </a:buClr>
              <a:buSzPts val="2400"/>
              <a:buNone/>
              <a:defRPr>
                <a:solidFill>
                  <a:schemeClr val="lt2"/>
                </a:solidFill>
              </a:defRPr>
            </a:lvl1pPr>
            <a:lvl2pPr lvl="1" rtl="0">
              <a:spcBef>
                <a:spcPts val="800"/>
              </a:spcBef>
              <a:spcAft>
                <a:spcPts val="0"/>
              </a:spcAft>
              <a:buClr>
                <a:schemeClr val="lt2"/>
              </a:buClr>
              <a:buSzPts val="3000"/>
              <a:buNone/>
              <a:defRPr sz="3000">
                <a:solidFill>
                  <a:schemeClr val="lt2"/>
                </a:solidFill>
              </a:defRPr>
            </a:lvl2pPr>
            <a:lvl3pPr lvl="2" rtl="0">
              <a:spcBef>
                <a:spcPts val="800"/>
              </a:spcBef>
              <a:spcAft>
                <a:spcPts val="0"/>
              </a:spcAft>
              <a:buClr>
                <a:schemeClr val="lt2"/>
              </a:buClr>
              <a:buSzPts val="3000"/>
              <a:buNone/>
              <a:defRPr sz="3000">
                <a:solidFill>
                  <a:schemeClr val="lt2"/>
                </a:solidFill>
              </a:defRPr>
            </a:lvl3pPr>
            <a:lvl4pPr lvl="3" rtl="0">
              <a:spcBef>
                <a:spcPts val="800"/>
              </a:spcBef>
              <a:spcAft>
                <a:spcPts val="0"/>
              </a:spcAft>
              <a:buClr>
                <a:schemeClr val="lt2"/>
              </a:buClr>
              <a:buSzPts val="3000"/>
              <a:buNone/>
              <a:defRPr sz="3000">
                <a:solidFill>
                  <a:schemeClr val="lt2"/>
                </a:solidFill>
              </a:defRPr>
            </a:lvl4pPr>
            <a:lvl5pPr lvl="4" rtl="0">
              <a:spcBef>
                <a:spcPts val="800"/>
              </a:spcBef>
              <a:spcAft>
                <a:spcPts val="0"/>
              </a:spcAft>
              <a:buClr>
                <a:schemeClr val="lt2"/>
              </a:buClr>
              <a:buSzPts val="3000"/>
              <a:buNone/>
              <a:defRPr sz="3000">
                <a:solidFill>
                  <a:schemeClr val="lt2"/>
                </a:solidFill>
              </a:defRPr>
            </a:lvl5pPr>
            <a:lvl6pPr lvl="5" rtl="0">
              <a:spcBef>
                <a:spcPts val="800"/>
              </a:spcBef>
              <a:spcAft>
                <a:spcPts val="0"/>
              </a:spcAft>
              <a:buClr>
                <a:schemeClr val="lt2"/>
              </a:buClr>
              <a:buSzPts val="3000"/>
              <a:buNone/>
              <a:defRPr sz="3000">
                <a:solidFill>
                  <a:schemeClr val="lt2"/>
                </a:solidFill>
              </a:defRPr>
            </a:lvl6pPr>
            <a:lvl7pPr lvl="6" rtl="0">
              <a:spcBef>
                <a:spcPts val="800"/>
              </a:spcBef>
              <a:spcAft>
                <a:spcPts val="0"/>
              </a:spcAft>
              <a:buClr>
                <a:schemeClr val="lt2"/>
              </a:buClr>
              <a:buSzPts val="3000"/>
              <a:buNone/>
              <a:defRPr sz="3000">
                <a:solidFill>
                  <a:schemeClr val="lt2"/>
                </a:solidFill>
              </a:defRPr>
            </a:lvl7pPr>
            <a:lvl8pPr lvl="7" rtl="0">
              <a:spcBef>
                <a:spcPts val="800"/>
              </a:spcBef>
              <a:spcAft>
                <a:spcPts val="0"/>
              </a:spcAft>
              <a:buClr>
                <a:schemeClr val="lt2"/>
              </a:buClr>
              <a:buSzPts val="3000"/>
              <a:buNone/>
              <a:defRPr sz="3000">
                <a:solidFill>
                  <a:schemeClr val="lt2"/>
                </a:solidFill>
              </a:defRPr>
            </a:lvl8pPr>
            <a:lvl9pPr lvl="8" rtl="0">
              <a:spcBef>
                <a:spcPts val="800"/>
              </a:spcBef>
              <a:spcAft>
                <a:spcPts val="800"/>
              </a:spcAft>
              <a:buClr>
                <a:schemeClr val="lt2"/>
              </a:buClr>
              <a:buSzPts val="3000"/>
              <a:buNone/>
              <a:defRPr sz="3000">
                <a:solidFill>
                  <a:schemeClr val="lt2"/>
                </a:solidFill>
              </a:defRPr>
            </a:lvl9pPr>
          </a:lstStyle>
          <a:p/>
        </p:txBody>
      </p:sp>
      <p:grpSp>
        <p:nvGrpSpPr>
          <p:cNvPr id="19" name="Google Shape;19;p3"/>
          <p:cNvGrpSpPr/>
          <p:nvPr/>
        </p:nvGrpSpPr>
        <p:grpSpPr>
          <a:xfrm>
            <a:off x="0" y="2550906"/>
            <a:ext cx="719125" cy="41700"/>
            <a:chOff x="0" y="2550906"/>
            <a:chExt cx="719125" cy="41700"/>
          </a:xfrm>
        </p:grpSpPr>
        <p:sp>
          <p:nvSpPr>
            <p:cNvPr id="20" name="Google Shape;20;p3"/>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506425" y="2550906"/>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accent1"/>
            </a:gs>
            <a:gs pos="100000">
              <a:schemeClr val="accent2"/>
            </a:gs>
          </a:gsLst>
          <a:path path="circle">
            <a:fillToRect l="100%" t="100%"/>
          </a:path>
          <a:tileRect b="-100%" r="-100%"/>
        </a:gradFill>
      </p:bgPr>
    </p:bg>
    <p:spTree>
      <p:nvGrpSpPr>
        <p:cNvPr id="22" name="Shape 22"/>
        <p:cNvGrpSpPr/>
        <p:nvPr/>
      </p:nvGrpSpPr>
      <p:grpSpPr>
        <a:xfrm>
          <a:off x="0" y="0"/>
          <a:ext cx="0" cy="0"/>
          <a:chOff x="0" y="0"/>
          <a:chExt cx="0" cy="0"/>
        </a:xfrm>
      </p:grpSpPr>
      <p:sp>
        <p:nvSpPr>
          <p:cNvPr id="23" name="Google Shape;23;p4"/>
          <p:cNvSpPr txBox="1"/>
          <p:nvPr>
            <p:ph idx="1" type="body"/>
          </p:nvPr>
        </p:nvSpPr>
        <p:spPr>
          <a:xfrm>
            <a:off x="855300" y="2161800"/>
            <a:ext cx="5307000" cy="819900"/>
          </a:xfrm>
          <a:prstGeom prst="rect">
            <a:avLst/>
          </a:prstGeom>
          <a:effectLst>
            <a:outerShdw blurRad="14288" rotWithShape="0" algn="bl" dir="16560000" dist="9525">
              <a:schemeClr val="accent1"/>
            </a:outerShdw>
          </a:effectLst>
        </p:spPr>
        <p:txBody>
          <a:bodyPr anchorCtr="0" anchor="ctr" bIns="0" lIns="0" spcFirstLastPara="1" rIns="0" wrap="square" tIns="0">
            <a:noAutofit/>
          </a:bodyPr>
          <a:lstStyle>
            <a:lvl1pPr indent="-419100" lvl="0" marL="457200" rtl="0">
              <a:spcBef>
                <a:spcPts val="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1pPr>
            <a:lvl2pPr indent="-419100" lvl="1" marL="9144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2pPr>
            <a:lvl3pPr indent="-419100" lvl="2" marL="13716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3pPr>
            <a:lvl4pPr indent="-419100" lvl="3" marL="18288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4pPr>
            <a:lvl5pPr indent="-419100" lvl="4" marL="22860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5pPr>
            <a:lvl6pPr indent="-419100" lvl="5" marL="27432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6pPr>
            <a:lvl7pPr indent="-419100" lvl="6" marL="32004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7pPr>
            <a:lvl8pPr indent="-419100" lvl="7" marL="36576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8pPr>
            <a:lvl9pPr indent="-419100" lvl="8" marL="4114800" rtl="0">
              <a:spcBef>
                <a:spcPts val="800"/>
              </a:spcBef>
              <a:spcAft>
                <a:spcPts val="800"/>
              </a:spcAft>
              <a:buClr>
                <a:schemeClr val="accent5"/>
              </a:buClr>
              <a:buSzPts val="3000"/>
              <a:buFont typeface="Barlow"/>
              <a:buChar char="■"/>
              <a:defRPr b="1" i="1" sz="3000">
                <a:solidFill>
                  <a:schemeClr val="accent5"/>
                </a:solidFill>
                <a:latin typeface="Barlow"/>
                <a:ea typeface="Barlow"/>
                <a:cs typeface="Barlow"/>
                <a:sym typeface="Barlow"/>
              </a:defRPr>
            </a:lvl9pPr>
          </a:lstStyle>
          <a:p/>
        </p:txBody>
      </p:sp>
      <p:sp>
        <p:nvSpPr>
          <p:cNvPr id="24" name="Google Shape;24;p4"/>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5" name="Google Shape;25;p4"/>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6" name="Google Shape;26;p4"/>
          <p:cNvSpPr/>
          <p:nvPr/>
        </p:nvSpPr>
        <p:spPr>
          <a:xfrm>
            <a:off x="506425" y="2550906"/>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7" name="Shape 27"/>
        <p:cNvGrpSpPr/>
        <p:nvPr/>
      </p:nvGrpSpPr>
      <p:grpSpPr>
        <a:xfrm>
          <a:off x="0" y="0"/>
          <a:ext cx="0" cy="0"/>
          <a:chOff x="0" y="0"/>
          <a:chExt cx="0" cy="0"/>
        </a:xfrm>
      </p:grpSpPr>
      <p:sp>
        <p:nvSpPr>
          <p:cNvPr id="28" name="Google Shape;28;p5"/>
          <p:cNvSpPr txBox="1"/>
          <p:nvPr>
            <p:ph type="title"/>
          </p:nvPr>
        </p:nvSpPr>
        <p:spPr>
          <a:xfrm>
            <a:off x="855300" y="836000"/>
            <a:ext cx="5307000" cy="396300"/>
          </a:xfrm>
          <a:prstGeom prst="rect">
            <a:avLst/>
          </a:prstGeom>
        </p:spPr>
        <p:txBody>
          <a:bodyPr anchorCtr="0" anchor="b" bIns="0" lIns="0" spcFirstLastPara="1" rIns="0" wrap="square" tIns="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9" name="Google Shape;29;p5"/>
          <p:cNvSpPr txBox="1"/>
          <p:nvPr>
            <p:ph idx="1" type="body"/>
          </p:nvPr>
        </p:nvSpPr>
        <p:spPr>
          <a:xfrm>
            <a:off x="855300" y="1353948"/>
            <a:ext cx="5307000" cy="30339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a:lvl1pPr>
            <a:lvl2pPr indent="-381000" lvl="1" marL="914400" rtl="0">
              <a:spcBef>
                <a:spcPts val="800"/>
              </a:spcBef>
              <a:spcAft>
                <a:spcPts val="0"/>
              </a:spcAft>
              <a:buSzPts val="2400"/>
              <a:buChar char="‧"/>
              <a:defRPr/>
            </a:lvl2pPr>
            <a:lvl3pPr indent="-381000" lvl="2" marL="1371600" rtl="0">
              <a:spcBef>
                <a:spcPts val="800"/>
              </a:spcBef>
              <a:spcAft>
                <a:spcPts val="0"/>
              </a:spcAft>
              <a:buSzPts val="2400"/>
              <a:buChar char="‧"/>
              <a:defRPr/>
            </a:lvl3pPr>
            <a:lvl4pPr indent="-381000" lvl="3" marL="1828800" rtl="0">
              <a:spcBef>
                <a:spcPts val="800"/>
              </a:spcBef>
              <a:spcAft>
                <a:spcPts val="0"/>
              </a:spcAft>
              <a:buSzPts val="2400"/>
              <a:buChar char="●"/>
              <a:defRPr/>
            </a:lvl4pPr>
            <a:lvl5pPr indent="-381000" lvl="4" marL="2286000" rtl="0">
              <a:spcBef>
                <a:spcPts val="800"/>
              </a:spcBef>
              <a:spcAft>
                <a:spcPts val="0"/>
              </a:spcAft>
              <a:buSzPts val="2400"/>
              <a:buChar char="○"/>
              <a:defRPr/>
            </a:lvl5pPr>
            <a:lvl6pPr indent="-381000" lvl="5" marL="2743200" rtl="0">
              <a:spcBef>
                <a:spcPts val="800"/>
              </a:spcBef>
              <a:spcAft>
                <a:spcPts val="0"/>
              </a:spcAft>
              <a:buSzPts val="2400"/>
              <a:buChar char="■"/>
              <a:defRPr/>
            </a:lvl6pPr>
            <a:lvl7pPr indent="-381000" lvl="6" marL="3200400" rtl="0">
              <a:spcBef>
                <a:spcPts val="800"/>
              </a:spcBef>
              <a:spcAft>
                <a:spcPts val="0"/>
              </a:spcAft>
              <a:buSzPts val="2400"/>
              <a:buChar char="●"/>
              <a:defRPr/>
            </a:lvl7pPr>
            <a:lvl8pPr indent="-381000" lvl="7" marL="3657600" rtl="0">
              <a:spcBef>
                <a:spcPts val="800"/>
              </a:spcBef>
              <a:spcAft>
                <a:spcPts val="0"/>
              </a:spcAft>
              <a:buSzPts val="2400"/>
              <a:buChar char="○"/>
              <a:defRPr/>
            </a:lvl8pPr>
            <a:lvl9pPr indent="-381000" lvl="8" marL="4114800" rtl="0">
              <a:spcBef>
                <a:spcPts val="800"/>
              </a:spcBef>
              <a:spcAft>
                <a:spcPts val="800"/>
              </a:spcAft>
              <a:buSzPts val="2400"/>
              <a:buChar char="■"/>
              <a:defRPr/>
            </a:lvl9pPr>
          </a:lstStyle>
          <a:p/>
        </p:txBody>
      </p:sp>
      <p:sp>
        <p:nvSpPr>
          <p:cNvPr id="30" name="Google Shape;30;p5"/>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31" name="Google Shape;31;p5"/>
          <p:cNvGrpSpPr/>
          <p:nvPr/>
        </p:nvGrpSpPr>
        <p:grpSpPr>
          <a:xfrm>
            <a:off x="0" y="1120426"/>
            <a:ext cx="719125" cy="41709"/>
            <a:chOff x="0" y="1120426"/>
            <a:chExt cx="719125" cy="41709"/>
          </a:xfrm>
        </p:grpSpPr>
        <p:sp>
          <p:nvSpPr>
            <p:cNvPr id="32" name="Google Shape;32;p5"/>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a:off x="506425" y="1120435"/>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4" name="Shape 34"/>
        <p:cNvGrpSpPr/>
        <p:nvPr/>
      </p:nvGrpSpPr>
      <p:grpSpPr>
        <a:xfrm>
          <a:off x="0" y="0"/>
          <a:ext cx="0" cy="0"/>
          <a:chOff x="0" y="0"/>
          <a:chExt cx="0" cy="0"/>
        </a:xfrm>
      </p:grpSpPr>
      <p:sp>
        <p:nvSpPr>
          <p:cNvPr id="35" name="Google Shape;35;p6"/>
          <p:cNvSpPr txBox="1"/>
          <p:nvPr>
            <p:ph type="title"/>
          </p:nvPr>
        </p:nvSpPr>
        <p:spPr>
          <a:xfrm>
            <a:off x="855300" y="836000"/>
            <a:ext cx="5307000" cy="396300"/>
          </a:xfrm>
          <a:prstGeom prst="rect">
            <a:avLst/>
          </a:prstGeom>
        </p:spPr>
        <p:txBody>
          <a:bodyPr anchorCtr="0" anchor="b" bIns="0" lIns="0" spcFirstLastPara="1" rIns="0" wrap="square" tIns="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36" name="Google Shape;36;p6"/>
          <p:cNvSpPr txBox="1"/>
          <p:nvPr>
            <p:ph idx="1" type="body"/>
          </p:nvPr>
        </p:nvSpPr>
        <p:spPr>
          <a:xfrm>
            <a:off x="855275" y="1353950"/>
            <a:ext cx="2479500" cy="34182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37" name="Google Shape;37;p6"/>
          <p:cNvSpPr txBox="1"/>
          <p:nvPr>
            <p:ph idx="2" type="body"/>
          </p:nvPr>
        </p:nvSpPr>
        <p:spPr>
          <a:xfrm>
            <a:off x="3682698" y="1353950"/>
            <a:ext cx="2479500" cy="34182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38" name="Google Shape;38;p6"/>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39" name="Google Shape;39;p6"/>
          <p:cNvGrpSpPr/>
          <p:nvPr/>
        </p:nvGrpSpPr>
        <p:grpSpPr>
          <a:xfrm>
            <a:off x="0" y="1120426"/>
            <a:ext cx="719125" cy="41709"/>
            <a:chOff x="0" y="1120426"/>
            <a:chExt cx="719125" cy="41709"/>
          </a:xfrm>
        </p:grpSpPr>
        <p:sp>
          <p:nvSpPr>
            <p:cNvPr id="40" name="Google Shape;40;p6"/>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p:nvPr/>
          </p:nvSpPr>
          <p:spPr>
            <a:xfrm>
              <a:off x="506425" y="1120435"/>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2" name="Shape 42"/>
        <p:cNvGrpSpPr/>
        <p:nvPr/>
      </p:nvGrpSpPr>
      <p:grpSpPr>
        <a:xfrm>
          <a:off x="0" y="0"/>
          <a:ext cx="0" cy="0"/>
          <a:chOff x="0" y="0"/>
          <a:chExt cx="0" cy="0"/>
        </a:xfrm>
      </p:grpSpPr>
      <p:sp>
        <p:nvSpPr>
          <p:cNvPr id="43" name="Google Shape;43;p7"/>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44" name="Google Shape;44;p7"/>
          <p:cNvSpPr txBox="1"/>
          <p:nvPr>
            <p:ph idx="1" type="body"/>
          </p:nvPr>
        </p:nvSpPr>
        <p:spPr>
          <a:xfrm>
            <a:off x="855300" y="1353950"/>
            <a:ext cx="2315700" cy="3418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45" name="Google Shape;45;p7"/>
          <p:cNvSpPr txBox="1"/>
          <p:nvPr>
            <p:ph idx="2" type="body"/>
          </p:nvPr>
        </p:nvSpPr>
        <p:spPr>
          <a:xfrm>
            <a:off x="3414196" y="1353950"/>
            <a:ext cx="2315700" cy="3418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46" name="Google Shape;46;p7"/>
          <p:cNvSpPr txBox="1"/>
          <p:nvPr>
            <p:ph idx="3" type="body"/>
          </p:nvPr>
        </p:nvSpPr>
        <p:spPr>
          <a:xfrm>
            <a:off x="5973091" y="1353950"/>
            <a:ext cx="2315700" cy="3418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47" name="Google Shape;47;p7"/>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48" name="Google Shape;48;p7"/>
          <p:cNvGrpSpPr/>
          <p:nvPr/>
        </p:nvGrpSpPr>
        <p:grpSpPr>
          <a:xfrm>
            <a:off x="0" y="1120426"/>
            <a:ext cx="719125" cy="41709"/>
            <a:chOff x="0" y="1120426"/>
            <a:chExt cx="719125" cy="41709"/>
          </a:xfrm>
        </p:grpSpPr>
        <p:sp>
          <p:nvSpPr>
            <p:cNvPr id="49" name="Google Shape;49;p7"/>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7"/>
            <p:cNvSpPr/>
            <p:nvPr/>
          </p:nvSpPr>
          <p:spPr>
            <a:xfrm>
              <a:off x="506425" y="1120435"/>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8"/>
          <p:cNvSpPr txBox="1"/>
          <p:nvPr>
            <p:ph type="title"/>
          </p:nvPr>
        </p:nvSpPr>
        <p:spPr>
          <a:xfrm>
            <a:off x="855300" y="836000"/>
            <a:ext cx="5307000" cy="396300"/>
          </a:xfrm>
          <a:prstGeom prst="rect">
            <a:avLst/>
          </a:prstGeom>
        </p:spPr>
        <p:txBody>
          <a:bodyPr anchorCtr="0" anchor="b" bIns="0" lIns="0" spcFirstLastPara="1" rIns="0" wrap="square" tIns="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53" name="Google Shape;53;p8"/>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54" name="Google Shape;54;p8"/>
          <p:cNvGrpSpPr/>
          <p:nvPr/>
        </p:nvGrpSpPr>
        <p:grpSpPr>
          <a:xfrm>
            <a:off x="0" y="1120426"/>
            <a:ext cx="719125" cy="41709"/>
            <a:chOff x="0" y="1120426"/>
            <a:chExt cx="719125" cy="41709"/>
          </a:xfrm>
        </p:grpSpPr>
        <p:sp>
          <p:nvSpPr>
            <p:cNvPr id="55" name="Google Shape;55;p8"/>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a:off x="506425" y="1120435"/>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sp>
        <p:nvSpPr>
          <p:cNvPr id="58" name="Google Shape;58;p9"/>
          <p:cNvSpPr txBox="1"/>
          <p:nvPr>
            <p:ph idx="1" type="body"/>
          </p:nvPr>
        </p:nvSpPr>
        <p:spPr>
          <a:xfrm>
            <a:off x="855300" y="4406300"/>
            <a:ext cx="7433400" cy="311400"/>
          </a:xfrm>
          <a:prstGeom prst="rect">
            <a:avLst/>
          </a:prstGeom>
        </p:spPr>
        <p:txBody>
          <a:bodyPr anchorCtr="0" anchor="t" bIns="0" lIns="0" spcFirstLastPara="1" rIns="0" wrap="square" tIns="0">
            <a:noAutofit/>
          </a:bodyPr>
          <a:lstStyle>
            <a:lvl1pPr indent="-228600" lvl="0" marL="457200" rtl="0">
              <a:spcBef>
                <a:spcPts val="0"/>
              </a:spcBef>
              <a:spcAft>
                <a:spcPts val="800"/>
              </a:spcAft>
              <a:buSzPts val="1800"/>
              <a:buNone/>
              <a:defRPr sz="1800"/>
            </a:lvl1pPr>
          </a:lstStyle>
          <a:p/>
        </p:txBody>
      </p:sp>
      <p:sp>
        <p:nvSpPr>
          <p:cNvPr id="59" name="Google Shape;59;p9"/>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0" name="Google Shape;60;p9"/>
          <p:cNvGrpSpPr/>
          <p:nvPr/>
        </p:nvGrpSpPr>
        <p:grpSpPr>
          <a:xfrm>
            <a:off x="0" y="4541156"/>
            <a:ext cx="719125" cy="41700"/>
            <a:chOff x="0" y="4541156"/>
            <a:chExt cx="719125" cy="41700"/>
          </a:xfrm>
        </p:grpSpPr>
        <p:sp>
          <p:nvSpPr>
            <p:cNvPr id="61" name="Google Shape;61;p9"/>
            <p:cNvSpPr/>
            <p:nvPr/>
          </p:nvSpPr>
          <p:spPr>
            <a:xfrm>
              <a:off x="0" y="454115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9"/>
            <p:cNvSpPr/>
            <p:nvPr/>
          </p:nvSpPr>
          <p:spPr>
            <a:xfrm>
              <a:off x="506425" y="4541156"/>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10"/>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5" name="Google Shape;65;p10"/>
          <p:cNvGrpSpPr/>
          <p:nvPr/>
        </p:nvGrpSpPr>
        <p:grpSpPr>
          <a:xfrm>
            <a:off x="0" y="2550906"/>
            <a:ext cx="719125" cy="41700"/>
            <a:chOff x="0" y="2550906"/>
            <a:chExt cx="719125" cy="41700"/>
          </a:xfrm>
        </p:grpSpPr>
        <p:sp>
          <p:nvSpPr>
            <p:cNvPr id="66" name="Google Shape;66;p10"/>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0"/>
            <p:cNvSpPr/>
            <p:nvPr/>
          </p:nvSpPr>
          <p:spPr>
            <a:xfrm>
              <a:off x="506425" y="2550906"/>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accent5"/>
            </a:gs>
            <a:gs pos="100000">
              <a:schemeClr val="accent6"/>
            </a:gs>
          </a:gsLst>
          <a:path path="circle">
            <a:fillToRect l="100%" t="100%"/>
          </a:path>
          <a:tileRect b="-100%" r="-10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55300" y="836000"/>
            <a:ext cx="5307000" cy="3963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1pPr>
            <a:lvl2pPr lvl="1"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2pPr>
            <a:lvl3pPr lvl="2"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3pPr>
            <a:lvl4pPr lvl="3"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4pPr>
            <a:lvl5pPr lvl="4"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5pPr>
            <a:lvl6pPr lvl="5"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6pPr>
            <a:lvl7pPr lvl="6"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7pPr>
            <a:lvl8pPr lvl="7"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8pPr>
            <a:lvl9pPr lvl="8"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9pPr>
          </a:lstStyle>
          <a:p/>
        </p:txBody>
      </p:sp>
      <p:sp>
        <p:nvSpPr>
          <p:cNvPr id="7" name="Google Shape;7;p1"/>
          <p:cNvSpPr txBox="1"/>
          <p:nvPr>
            <p:ph idx="1" type="body"/>
          </p:nvPr>
        </p:nvSpPr>
        <p:spPr>
          <a:xfrm>
            <a:off x="855300" y="1353948"/>
            <a:ext cx="5307000" cy="30339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1pPr>
            <a:lvl2pPr indent="-381000" lvl="1" marL="9144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2pPr>
            <a:lvl3pPr indent="-381000" lvl="2" marL="13716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3pPr>
            <a:lvl4pPr indent="-381000" lvl="3" marL="18288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indent="-381000" lvl="4" marL="2286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indent="-381000" lvl="5" marL="27432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indent="-381000" lvl="6" marL="32004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indent="-381000" lvl="7" marL="36576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indent="-381000" lvl="8" marL="4114800" rtl="0">
              <a:lnSpc>
                <a:spcPct val="115000"/>
              </a:lnSpc>
              <a:spcBef>
                <a:spcPts val="800"/>
              </a:spcBef>
              <a:spcAft>
                <a:spcPts val="80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93400" y="4749850"/>
            <a:ext cx="450600" cy="347100"/>
          </a:xfrm>
          <a:prstGeom prst="rect">
            <a:avLst/>
          </a:prstGeom>
          <a:noFill/>
          <a:ln>
            <a:noFill/>
          </a:ln>
        </p:spPr>
        <p:txBody>
          <a:bodyPr anchorCtr="0" anchor="ctr" bIns="0" lIns="0" spcFirstLastPara="1" rIns="0" wrap="square" tIns="0">
            <a:noAutofit/>
          </a:bodyPr>
          <a:lstStyle>
            <a:lvl1pPr lvl="0" rtl="0" algn="ctr">
              <a:buNone/>
              <a:defRPr sz="1300">
                <a:solidFill>
                  <a:schemeClr val="accent2"/>
                </a:solidFill>
                <a:latin typeface="Barlow Light"/>
                <a:ea typeface="Barlow Light"/>
                <a:cs typeface="Barlow Light"/>
                <a:sym typeface="Barlow Light"/>
              </a:defRPr>
            </a:lvl1pPr>
            <a:lvl2pPr lvl="1" rtl="0" algn="ctr">
              <a:buNone/>
              <a:defRPr sz="1300">
                <a:solidFill>
                  <a:schemeClr val="accent2"/>
                </a:solidFill>
                <a:latin typeface="Barlow Light"/>
                <a:ea typeface="Barlow Light"/>
                <a:cs typeface="Barlow Light"/>
                <a:sym typeface="Barlow Light"/>
              </a:defRPr>
            </a:lvl2pPr>
            <a:lvl3pPr lvl="2" rtl="0" algn="ctr">
              <a:buNone/>
              <a:defRPr sz="1300">
                <a:solidFill>
                  <a:schemeClr val="accent2"/>
                </a:solidFill>
                <a:latin typeface="Barlow Light"/>
                <a:ea typeface="Barlow Light"/>
                <a:cs typeface="Barlow Light"/>
                <a:sym typeface="Barlow Light"/>
              </a:defRPr>
            </a:lvl3pPr>
            <a:lvl4pPr lvl="3" rtl="0" algn="ctr">
              <a:buNone/>
              <a:defRPr sz="1300">
                <a:solidFill>
                  <a:schemeClr val="accent2"/>
                </a:solidFill>
                <a:latin typeface="Barlow Light"/>
                <a:ea typeface="Barlow Light"/>
                <a:cs typeface="Barlow Light"/>
                <a:sym typeface="Barlow Light"/>
              </a:defRPr>
            </a:lvl4pPr>
            <a:lvl5pPr lvl="4" rtl="0" algn="ctr">
              <a:buNone/>
              <a:defRPr sz="1300">
                <a:solidFill>
                  <a:schemeClr val="accent2"/>
                </a:solidFill>
                <a:latin typeface="Barlow Light"/>
                <a:ea typeface="Barlow Light"/>
                <a:cs typeface="Barlow Light"/>
                <a:sym typeface="Barlow Light"/>
              </a:defRPr>
            </a:lvl5pPr>
            <a:lvl6pPr lvl="5" rtl="0" algn="ctr">
              <a:buNone/>
              <a:defRPr sz="1300">
                <a:solidFill>
                  <a:schemeClr val="accent2"/>
                </a:solidFill>
                <a:latin typeface="Barlow Light"/>
                <a:ea typeface="Barlow Light"/>
                <a:cs typeface="Barlow Light"/>
                <a:sym typeface="Barlow Light"/>
              </a:defRPr>
            </a:lvl6pPr>
            <a:lvl7pPr lvl="6" rtl="0" algn="ctr">
              <a:buNone/>
              <a:defRPr sz="1300">
                <a:solidFill>
                  <a:schemeClr val="accent2"/>
                </a:solidFill>
                <a:latin typeface="Barlow Light"/>
                <a:ea typeface="Barlow Light"/>
                <a:cs typeface="Barlow Light"/>
                <a:sym typeface="Barlow Light"/>
              </a:defRPr>
            </a:lvl7pPr>
            <a:lvl8pPr lvl="7" rtl="0" algn="ctr">
              <a:buNone/>
              <a:defRPr sz="1300">
                <a:solidFill>
                  <a:schemeClr val="accent2"/>
                </a:solidFill>
                <a:latin typeface="Barlow Light"/>
                <a:ea typeface="Barlow Light"/>
                <a:cs typeface="Barlow Light"/>
                <a:sym typeface="Barlow Light"/>
              </a:defRPr>
            </a:lvl8pPr>
            <a:lvl9pPr lvl="8" rtl="0" algn="ctr">
              <a:buNone/>
              <a:defRPr sz="1300">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
        <p:nvSpPr>
          <p:cNvPr id="9" name="Google Shape;9;p1"/>
          <p:cNvSpPr/>
          <p:nvPr/>
        </p:nvSpPr>
        <p:spPr>
          <a:xfrm>
            <a:off x="0" y="5096950"/>
            <a:ext cx="8719800" cy="46500"/>
          </a:xfrm>
          <a:prstGeom prst="rect">
            <a:avLst/>
          </a:prstGeom>
          <a:gradFill>
            <a:gsLst>
              <a:gs pos="0">
                <a:srgbClr val="FFFFFF">
                  <a:alpha val="29803"/>
                  <a:alpha val="29800"/>
                </a:srgbClr>
              </a:gs>
              <a:gs pos="100000">
                <a:srgbClr val="FFFFFF">
                  <a:alpha val="0"/>
                  <a:alpha val="2980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8693400" y="5096950"/>
            <a:ext cx="450600" cy="46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2"/>
          <p:cNvSpPr txBox="1"/>
          <p:nvPr>
            <p:ph type="ctrTitle"/>
          </p:nvPr>
        </p:nvSpPr>
        <p:spPr>
          <a:xfrm>
            <a:off x="855300" y="1363125"/>
            <a:ext cx="5110800" cy="1614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sz="3600"/>
          </a:p>
          <a:p>
            <a:pPr indent="0" lvl="0" marL="0" rtl="0" algn="l">
              <a:spcBef>
                <a:spcPts val="0"/>
              </a:spcBef>
              <a:spcAft>
                <a:spcPts val="0"/>
              </a:spcAft>
              <a:buNone/>
            </a:pPr>
            <a:r>
              <a:rPr lang="en" sz="3600">
                <a:solidFill>
                  <a:schemeClr val="accent1"/>
                </a:solidFill>
              </a:rPr>
              <a:t>ALGORITHM DESIGN</a:t>
            </a:r>
            <a:endParaRPr sz="3600">
              <a:solidFill>
                <a:schemeClr val="accent1"/>
              </a:solidFill>
            </a:endParaRPr>
          </a:p>
          <a:p>
            <a:pPr indent="0" lvl="0" marL="0" rtl="0" algn="l">
              <a:spcBef>
                <a:spcPts val="0"/>
              </a:spcBef>
              <a:spcAft>
                <a:spcPts val="0"/>
              </a:spcAft>
              <a:buNone/>
            </a:pPr>
            <a:r>
              <a:rPr lang="en" sz="3600"/>
              <a:t>AND ANALYSIS</a:t>
            </a:r>
            <a:endParaRPr sz="3600">
              <a:solidFill>
                <a:schemeClr val="lt2"/>
              </a:solidFill>
            </a:endParaRPr>
          </a:p>
        </p:txBody>
      </p:sp>
      <p:grpSp>
        <p:nvGrpSpPr>
          <p:cNvPr id="79" name="Google Shape;79;p12"/>
          <p:cNvGrpSpPr/>
          <p:nvPr/>
        </p:nvGrpSpPr>
        <p:grpSpPr>
          <a:xfrm>
            <a:off x="5070100" y="-572576"/>
            <a:ext cx="3546732" cy="5523712"/>
            <a:chOff x="5070100" y="-572576"/>
            <a:chExt cx="3546732" cy="5523712"/>
          </a:xfrm>
        </p:grpSpPr>
        <p:sp>
          <p:nvSpPr>
            <p:cNvPr id="80" name="Google Shape;80;p12"/>
            <p:cNvSpPr/>
            <p:nvPr/>
          </p:nvSpPr>
          <p:spPr>
            <a:xfrm>
              <a:off x="6375228" y="-572576"/>
              <a:ext cx="465364" cy="2642770"/>
            </a:xfrm>
            <a:custGeom>
              <a:rect b="b" l="l" r="r" t="t"/>
              <a:pathLst>
                <a:path extrusionOk="0" h="3272780" w="576302">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803"/>
                    <a:alpha val="29800"/>
                  </a:srgbClr>
                </a:gs>
                <a:gs pos="100000">
                  <a:srgbClr val="FFFFFF">
                    <a:alpha val="0"/>
                    <a:alpha val="29800"/>
                  </a:srgbClr>
                </a:gs>
              </a:gsLst>
              <a:lin ang="16200038"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1" name="Google Shape;81;p12"/>
            <p:cNvSpPr/>
            <p:nvPr/>
          </p:nvSpPr>
          <p:spPr>
            <a:xfrm>
              <a:off x="6556947" y="3253174"/>
              <a:ext cx="464782" cy="1369591"/>
            </a:xfrm>
            <a:custGeom>
              <a:rect b="b" l="l" r="r" t="t"/>
              <a:pathLst>
                <a:path extrusionOk="0" h="1696088" w="575582">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2" name="Google Shape;82;p12"/>
            <p:cNvSpPr/>
            <p:nvPr/>
          </p:nvSpPr>
          <p:spPr>
            <a:xfrm>
              <a:off x="7068432" y="-118583"/>
              <a:ext cx="131465" cy="2079689"/>
            </a:xfrm>
            <a:custGeom>
              <a:rect b="b" l="l" r="r" t="t"/>
              <a:pathLst>
                <a:path extrusionOk="0" h="2575466" w="162805">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803"/>
                    <a:alpha val="29800"/>
                  </a:srgbClr>
                </a:gs>
                <a:gs pos="100000">
                  <a:srgbClr val="FFFFFF">
                    <a:alpha val="0"/>
                    <a:alpha val="29800"/>
                  </a:srgbClr>
                </a:gs>
              </a:gsLst>
              <a:lin ang="16200038"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3" name="Google Shape;83;p12"/>
            <p:cNvSpPr/>
            <p:nvPr/>
          </p:nvSpPr>
          <p:spPr>
            <a:xfrm>
              <a:off x="6460572" y="4203456"/>
              <a:ext cx="301323" cy="451751"/>
            </a:xfrm>
            <a:custGeom>
              <a:rect b="b" l="l" r="r" t="t"/>
              <a:pathLst>
                <a:path extrusionOk="0" h="559444" w="373155">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 name="Google Shape;84;p12"/>
            <p:cNvSpPr/>
            <p:nvPr/>
          </p:nvSpPr>
          <p:spPr>
            <a:xfrm>
              <a:off x="7467866" y="1205886"/>
              <a:ext cx="464782" cy="1241169"/>
            </a:xfrm>
            <a:custGeom>
              <a:rect b="b" l="l" r="r" t="t"/>
              <a:pathLst>
                <a:path extrusionOk="0" h="1537051" w="575582">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803"/>
                    <a:alpha val="29800"/>
                  </a:srgbClr>
                </a:gs>
                <a:gs pos="100000">
                  <a:srgbClr val="FFFFFF">
                    <a:alpha val="0"/>
                    <a:alpha val="29800"/>
                  </a:srgbClr>
                </a:gs>
              </a:gsLst>
              <a:lin ang="16200038"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 name="Google Shape;85;p12"/>
            <p:cNvSpPr/>
            <p:nvPr/>
          </p:nvSpPr>
          <p:spPr>
            <a:xfrm>
              <a:off x="7716352" y="1106731"/>
              <a:ext cx="297833" cy="446162"/>
            </a:xfrm>
            <a:custGeom>
              <a:rect b="b" l="l" r="r" t="t"/>
              <a:pathLst>
                <a:path extrusionOk="0" h="552522" w="368833">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6" name="Google Shape;86;p12"/>
            <p:cNvSpPr/>
            <p:nvPr/>
          </p:nvSpPr>
          <p:spPr>
            <a:xfrm>
              <a:off x="7341302" y="3161847"/>
              <a:ext cx="1163410" cy="1197587"/>
            </a:xfrm>
            <a:custGeom>
              <a:rect b="b" l="l" r="r" t="t"/>
              <a:pathLst>
                <a:path extrusionOk="0" h="1483080" w="1440755">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803"/>
                    <a:alpha val="29800"/>
                  </a:srgbClr>
                </a:gs>
                <a:gs pos="100000">
                  <a:srgbClr val="FFFFFF">
                    <a:alpha val="0"/>
                    <a:alpha val="29800"/>
                  </a:srgbClr>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7" name="Google Shape;87;p12"/>
            <p:cNvSpPr/>
            <p:nvPr/>
          </p:nvSpPr>
          <p:spPr>
            <a:xfrm>
              <a:off x="7189772" y="3404311"/>
              <a:ext cx="131465" cy="1546825"/>
            </a:xfrm>
            <a:custGeom>
              <a:rect b="b" l="l" r="r" t="t"/>
              <a:pathLst>
                <a:path extrusionOk="0" h="1915573" w="162805">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8" name="Google Shape;88;p12"/>
            <p:cNvSpPr/>
            <p:nvPr/>
          </p:nvSpPr>
          <p:spPr>
            <a:xfrm>
              <a:off x="8281830" y="4048322"/>
              <a:ext cx="301323" cy="451751"/>
            </a:xfrm>
            <a:custGeom>
              <a:rect b="b" l="l" r="r" t="t"/>
              <a:pathLst>
                <a:path extrusionOk="0" h="559444" w="373156">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9" name="Google Shape;89;p12"/>
            <p:cNvSpPr/>
            <p:nvPr/>
          </p:nvSpPr>
          <p:spPr>
            <a:xfrm>
              <a:off x="5366772" y="2053039"/>
              <a:ext cx="947016" cy="2298811"/>
            </a:xfrm>
            <a:custGeom>
              <a:rect b="b" l="l" r="r" t="t"/>
              <a:pathLst>
                <a:path extrusionOk="0" h="2846825" w="1172775">
                  <a:moveTo>
                    <a:pt x="0" y="0"/>
                  </a:moveTo>
                  <a:lnTo>
                    <a:pt x="1172776" y="676445"/>
                  </a:lnTo>
                  <a:lnTo>
                    <a:pt x="1172776" y="2846826"/>
                  </a:lnTo>
                  <a:lnTo>
                    <a:pt x="0" y="2170381"/>
                  </a:lnTo>
                  <a:lnTo>
                    <a:pt x="0" y="0"/>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0" name="Google Shape;90;p12"/>
            <p:cNvSpPr/>
            <p:nvPr/>
          </p:nvSpPr>
          <p:spPr>
            <a:xfrm>
              <a:off x="5516560" y="3165592"/>
              <a:ext cx="564254" cy="394563"/>
            </a:xfrm>
            <a:custGeom>
              <a:rect b="b" l="l" r="r" t="t"/>
              <a:pathLst>
                <a:path extrusionOk="0" h="488623" w="698766">
                  <a:moveTo>
                    <a:pt x="0" y="0"/>
                  </a:moveTo>
                  <a:lnTo>
                    <a:pt x="698767" y="402988"/>
                  </a:lnTo>
                  <a:lnTo>
                    <a:pt x="698767" y="488624"/>
                  </a:lnTo>
                  <a:lnTo>
                    <a:pt x="0" y="85635"/>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1" name="Google Shape;91;p12"/>
            <p:cNvSpPr/>
            <p:nvPr/>
          </p:nvSpPr>
          <p:spPr>
            <a:xfrm>
              <a:off x="5575198" y="3335550"/>
              <a:ext cx="447331" cy="327156"/>
            </a:xfrm>
            <a:custGeom>
              <a:rect b="b" l="l" r="r" t="t"/>
              <a:pathLst>
                <a:path extrusionOk="0" h="405147" w="553970">
                  <a:moveTo>
                    <a:pt x="0" y="0"/>
                  </a:moveTo>
                  <a:lnTo>
                    <a:pt x="553971" y="319512"/>
                  </a:lnTo>
                  <a:lnTo>
                    <a:pt x="553971" y="405147"/>
                  </a:lnTo>
                  <a:lnTo>
                    <a:pt x="0" y="85635"/>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2" name="Google Shape;92;p12"/>
            <p:cNvSpPr/>
            <p:nvPr/>
          </p:nvSpPr>
          <p:spPr>
            <a:xfrm>
              <a:off x="5070100" y="3267682"/>
              <a:ext cx="659072" cy="575865"/>
            </a:xfrm>
            <a:custGeom>
              <a:rect b="b" l="l" r="r" t="t"/>
              <a:pathLst>
                <a:path extrusionOk="0" h="713145" w="816188">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3" name="Google Shape;93;p12"/>
            <p:cNvSpPr/>
            <p:nvPr/>
          </p:nvSpPr>
          <p:spPr>
            <a:xfrm>
              <a:off x="5618741" y="2677182"/>
              <a:ext cx="426390" cy="212100"/>
            </a:xfrm>
            <a:custGeom>
              <a:rect b="b" l="l" r="r" t="t"/>
              <a:pathLst>
                <a:path extrusionOk="0" h="262662" w="528037">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4" name="Google Shape;94;p12"/>
            <p:cNvSpPr/>
            <p:nvPr/>
          </p:nvSpPr>
          <p:spPr>
            <a:xfrm>
              <a:off x="5983922" y="2592420"/>
              <a:ext cx="171021" cy="256991"/>
            </a:xfrm>
            <a:custGeom>
              <a:rect b="b" l="l" r="r" t="t"/>
              <a:pathLst>
                <a:path extrusionOk="0" h="318255" w="211791">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5" name="Google Shape;95;p12"/>
            <p:cNvSpPr/>
            <p:nvPr/>
          </p:nvSpPr>
          <p:spPr>
            <a:xfrm>
              <a:off x="5543847" y="2718873"/>
              <a:ext cx="171021" cy="256991"/>
            </a:xfrm>
            <a:custGeom>
              <a:rect b="b" l="l" r="r" t="t"/>
              <a:pathLst>
                <a:path extrusionOk="0" h="318255" w="211791">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6" name="Google Shape;96;p12"/>
            <p:cNvSpPr/>
            <p:nvPr/>
          </p:nvSpPr>
          <p:spPr>
            <a:xfrm>
              <a:off x="7716352" y="2678342"/>
              <a:ext cx="900480" cy="987861"/>
            </a:xfrm>
            <a:custGeom>
              <a:rect b="b" l="l" r="r" t="t"/>
              <a:pathLst>
                <a:path extrusionOk="0" h="1223357" w="1115145">
                  <a:moveTo>
                    <a:pt x="1115145" y="643342"/>
                  </a:moveTo>
                  <a:lnTo>
                    <a:pt x="0" y="0"/>
                  </a:lnTo>
                  <a:lnTo>
                    <a:pt x="0" y="580015"/>
                  </a:lnTo>
                  <a:lnTo>
                    <a:pt x="1115145" y="1223358"/>
                  </a:lnTo>
                  <a:lnTo>
                    <a:pt x="1115145" y="643342"/>
                  </a:lnTo>
                  <a:close/>
                </a:path>
              </a:pathLst>
            </a:custGeom>
            <a:gradFill>
              <a:gsLst>
                <a:gs pos="0">
                  <a:srgbClr val="FFFFFF">
                    <a:alpha val="29803"/>
                    <a:alpha val="20000"/>
                  </a:srgbClr>
                </a:gs>
                <a:gs pos="100000">
                  <a:srgbClr val="FFFFFF">
                    <a:alpha val="0"/>
                    <a:alpha val="20000"/>
                  </a:srgbClr>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7" name="Google Shape;97;p12"/>
            <p:cNvSpPr/>
            <p:nvPr/>
          </p:nvSpPr>
          <p:spPr>
            <a:xfrm>
              <a:off x="7946259" y="2924287"/>
              <a:ext cx="271075" cy="212680"/>
            </a:xfrm>
            <a:custGeom>
              <a:rect b="b" l="l" r="r" t="t"/>
              <a:pathLst>
                <a:path extrusionOk="0" h="263381" w="335696">
                  <a:moveTo>
                    <a:pt x="0" y="0"/>
                  </a:moveTo>
                  <a:lnTo>
                    <a:pt x="335696" y="193578"/>
                  </a:lnTo>
                  <a:lnTo>
                    <a:pt x="335696" y="263382"/>
                  </a:lnTo>
                  <a:lnTo>
                    <a:pt x="0" y="69084"/>
                  </a:lnTo>
                  <a:lnTo>
                    <a:pt x="0" y="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8" name="Google Shape;98;p12"/>
            <p:cNvSpPr/>
            <p:nvPr/>
          </p:nvSpPr>
          <p:spPr>
            <a:xfrm>
              <a:off x="7946840" y="3036819"/>
              <a:ext cx="577051" cy="389333"/>
            </a:xfrm>
            <a:custGeom>
              <a:rect b="b" l="l" r="r" t="t"/>
              <a:pathLst>
                <a:path extrusionOk="0" h="482146" w="714614">
                  <a:moveTo>
                    <a:pt x="0" y="0"/>
                  </a:moveTo>
                  <a:lnTo>
                    <a:pt x="714615" y="411624"/>
                  </a:lnTo>
                  <a:lnTo>
                    <a:pt x="714615" y="482147"/>
                  </a:lnTo>
                  <a:lnTo>
                    <a:pt x="0" y="70523"/>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9" name="Google Shape;99;p12"/>
            <p:cNvSpPr/>
            <p:nvPr/>
          </p:nvSpPr>
          <p:spPr>
            <a:xfrm>
              <a:off x="7797052" y="2835447"/>
              <a:ext cx="102380" cy="151850"/>
            </a:xfrm>
            <a:custGeom>
              <a:rect b="b" l="l" r="r" t="t"/>
              <a:pathLst>
                <a:path extrusionOk="0" h="188049" w="126786">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0" name="Google Shape;100;p12"/>
            <p:cNvSpPr/>
            <p:nvPr/>
          </p:nvSpPr>
          <p:spPr>
            <a:xfrm>
              <a:off x="5410315" y="1248496"/>
              <a:ext cx="900480" cy="987861"/>
            </a:xfrm>
            <a:custGeom>
              <a:rect b="b" l="l" r="r" t="t"/>
              <a:pathLst>
                <a:path extrusionOk="0" h="1223357" w="1115145">
                  <a:moveTo>
                    <a:pt x="1115145" y="643342"/>
                  </a:moveTo>
                  <a:lnTo>
                    <a:pt x="0" y="0"/>
                  </a:lnTo>
                  <a:lnTo>
                    <a:pt x="0" y="580016"/>
                  </a:lnTo>
                  <a:lnTo>
                    <a:pt x="1115145" y="1223358"/>
                  </a:lnTo>
                  <a:lnTo>
                    <a:pt x="1115145" y="643342"/>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1" name="Google Shape;101;p12"/>
            <p:cNvSpPr/>
            <p:nvPr/>
          </p:nvSpPr>
          <p:spPr>
            <a:xfrm>
              <a:off x="5640222" y="1494441"/>
              <a:ext cx="271075" cy="212680"/>
            </a:xfrm>
            <a:custGeom>
              <a:rect b="b" l="l" r="r" t="t"/>
              <a:pathLst>
                <a:path extrusionOk="0" h="263381" w="335696">
                  <a:moveTo>
                    <a:pt x="0" y="0"/>
                  </a:moveTo>
                  <a:lnTo>
                    <a:pt x="335696" y="193578"/>
                  </a:lnTo>
                  <a:lnTo>
                    <a:pt x="335696" y="263382"/>
                  </a:lnTo>
                  <a:lnTo>
                    <a:pt x="0" y="69803"/>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2" name="Google Shape;102;p12"/>
            <p:cNvSpPr/>
            <p:nvPr/>
          </p:nvSpPr>
          <p:spPr>
            <a:xfrm>
              <a:off x="5640803" y="1606973"/>
              <a:ext cx="577052" cy="389333"/>
            </a:xfrm>
            <a:custGeom>
              <a:rect b="b" l="l" r="r" t="t"/>
              <a:pathLst>
                <a:path extrusionOk="0" h="482146" w="714615">
                  <a:moveTo>
                    <a:pt x="0" y="0"/>
                  </a:moveTo>
                  <a:lnTo>
                    <a:pt x="714615" y="411624"/>
                  </a:lnTo>
                  <a:lnTo>
                    <a:pt x="714615" y="482147"/>
                  </a:lnTo>
                  <a:lnTo>
                    <a:pt x="0" y="70523"/>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3" name="Google Shape;103;p12"/>
            <p:cNvSpPr/>
            <p:nvPr/>
          </p:nvSpPr>
          <p:spPr>
            <a:xfrm>
              <a:off x="5491015" y="1405600"/>
              <a:ext cx="102380" cy="151850"/>
            </a:xfrm>
            <a:custGeom>
              <a:rect b="b" l="l" r="r" t="t"/>
              <a:pathLst>
                <a:path extrusionOk="0" h="188049" w="126786">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4" name="Google Shape;104;p12"/>
            <p:cNvSpPr/>
            <p:nvPr/>
          </p:nvSpPr>
          <p:spPr>
            <a:xfrm>
              <a:off x="6753181" y="2011247"/>
              <a:ext cx="744582" cy="1117500"/>
            </a:xfrm>
            <a:custGeom>
              <a:rect b="b" l="l" r="r" t="t"/>
              <a:pathLst>
                <a:path extrusionOk="0" h="1383901" w="922083">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5" name="Google Shape;105;p12"/>
            <p:cNvSpPr/>
            <p:nvPr/>
          </p:nvSpPr>
          <p:spPr>
            <a:xfrm>
              <a:off x="6892519" y="2504904"/>
              <a:ext cx="101216" cy="138044"/>
            </a:xfrm>
            <a:custGeom>
              <a:rect b="b" l="l" r="r" t="t"/>
              <a:pathLst>
                <a:path extrusionOk="0" h="170952" w="125345">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6" name="Google Shape;106;p12"/>
            <p:cNvSpPr/>
            <p:nvPr/>
          </p:nvSpPr>
          <p:spPr>
            <a:xfrm>
              <a:off x="6891938" y="2683563"/>
              <a:ext cx="114013" cy="162260"/>
            </a:xfrm>
            <a:custGeom>
              <a:rect b="b" l="l" r="r" t="t"/>
              <a:pathLst>
                <a:path extrusionOk="0" h="200941" w="141193">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7" name="Google Shape;107;p12"/>
            <p:cNvSpPr/>
            <p:nvPr/>
          </p:nvSpPr>
          <p:spPr>
            <a:xfrm>
              <a:off x="6580170" y="2127259"/>
              <a:ext cx="744582" cy="1117500"/>
            </a:xfrm>
            <a:custGeom>
              <a:rect b="b" l="l" r="r" t="t"/>
              <a:pathLst>
                <a:path extrusionOk="0" h="1383901" w="922083">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08" name="Google Shape;108;p12"/>
          <p:cNvSpPr txBox="1"/>
          <p:nvPr>
            <p:ph type="ctrTitle"/>
          </p:nvPr>
        </p:nvSpPr>
        <p:spPr>
          <a:xfrm>
            <a:off x="855300" y="2977725"/>
            <a:ext cx="5110800" cy="53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sz="3600"/>
          </a:p>
          <a:p>
            <a:pPr indent="0" lvl="0" marL="0" rtl="0" algn="l">
              <a:spcBef>
                <a:spcPts val="0"/>
              </a:spcBef>
              <a:spcAft>
                <a:spcPts val="0"/>
              </a:spcAft>
              <a:buNone/>
            </a:pPr>
            <a:r>
              <a:rPr lang="en" sz="1600">
                <a:solidFill>
                  <a:schemeClr val="accent1"/>
                </a:solidFill>
              </a:rPr>
              <a:t>PROJECT 1</a:t>
            </a:r>
            <a:endParaRPr sz="1600">
              <a:solidFill>
                <a:schemeClr val="accent1"/>
              </a:solidFill>
            </a:endParaRPr>
          </a:p>
          <a:p>
            <a:pPr indent="0" lvl="0" marL="0" rtl="0" algn="l">
              <a:spcBef>
                <a:spcPts val="0"/>
              </a:spcBef>
              <a:spcAft>
                <a:spcPts val="0"/>
              </a:spcAft>
              <a:buNone/>
            </a:pPr>
            <a:r>
              <a:rPr lang="en" sz="1600">
                <a:solidFill>
                  <a:schemeClr val="accent1"/>
                </a:solidFill>
              </a:rPr>
              <a:t>Wong Chu Feng &amp; Rivaldo Billy Sebastian</a:t>
            </a:r>
            <a:endParaRPr sz="16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1"/>
          <p:cNvSpPr txBox="1"/>
          <p:nvPr>
            <p:ph type="title"/>
          </p:nvPr>
        </p:nvSpPr>
        <p:spPr>
          <a:xfrm>
            <a:off x="855275" y="1192850"/>
            <a:ext cx="5307000" cy="396300"/>
          </a:xfrm>
          <a:prstGeom prst="rect">
            <a:avLst/>
          </a:prstGeom>
        </p:spPr>
        <p:txBody>
          <a:bodyPr anchorCtr="0" anchor="b" bIns="0" lIns="0" spcFirstLastPara="1" rIns="0" wrap="square" tIns="0">
            <a:noAutofit/>
          </a:bodyPr>
          <a:lstStyle/>
          <a:p>
            <a:pPr indent="0" lvl="0" marL="0" rtl="0" algn="l">
              <a:lnSpc>
                <a:spcPct val="89000"/>
              </a:lnSpc>
              <a:spcBef>
                <a:spcPts val="0"/>
              </a:spcBef>
              <a:spcAft>
                <a:spcPts val="0"/>
              </a:spcAft>
              <a:buNone/>
            </a:pPr>
            <a:r>
              <a:rPr lang="en"/>
              <a:t>Theoretical analysis								(original algorithms)</a:t>
            </a:r>
            <a:endParaRPr/>
          </a:p>
          <a:p>
            <a:pPr indent="0" lvl="0" marL="0" rtl="0" algn="l">
              <a:spcBef>
                <a:spcPts val="0"/>
              </a:spcBef>
              <a:spcAft>
                <a:spcPts val="0"/>
              </a:spcAft>
              <a:buNone/>
            </a:pPr>
            <a:r>
              <a:t/>
            </a:r>
            <a:endParaRPr/>
          </a:p>
        </p:txBody>
      </p:sp>
      <p:sp>
        <p:nvSpPr>
          <p:cNvPr id="172" name="Google Shape;172;p21"/>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73" name="Google Shape;173;p21"/>
          <p:cNvPicPr preferRelativeResize="0"/>
          <p:nvPr/>
        </p:nvPicPr>
        <p:blipFill>
          <a:blip r:embed="rId3">
            <a:alphaModFix/>
          </a:blip>
          <a:stretch>
            <a:fillRect/>
          </a:stretch>
        </p:blipFill>
        <p:spPr>
          <a:xfrm>
            <a:off x="893575" y="1669025"/>
            <a:ext cx="4673376" cy="2295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2"/>
          <p:cNvSpPr txBox="1"/>
          <p:nvPr>
            <p:ph type="title"/>
          </p:nvPr>
        </p:nvSpPr>
        <p:spPr>
          <a:xfrm>
            <a:off x="855300" y="1140800"/>
            <a:ext cx="5307000" cy="396300"/>
          </a:xfrm>
          <a:prstGeom prst="rect">
            <a:avLst/>
          </a:prstGeom>
        </p:spPr>
        <p:txBody>
          <a:bodyPr anchorCtr="0" anchor="b" bIns="0" lIns="0" spcFirstLastPara="1" rIns="0" wrap="square" tIns="0">
            <a:noAutofit/>
          </a:bodyPr>
          <a:lstStyle/>
          <a:p>
            <a:pPr indent="0" lvl="0" marL="0" rtl="0" algn="l">
              <a:lnSpc>
                <a:spcPct val="89000"/>
              </a:lnSpc>
              <a:spcBef>
                <a:spcPts val="0"/>
              </a:spcBef>
              <a:spcAft>
                <a:spcPts val="0"/>
              </a:spcAft>
              <a:buNone/>
            </a:pPr>
            <a:r>
              <a:rPr lang="en"/>
              <a:t>Theoretical analysis</a:t>
            </a:r>
            <a:br>
              <a:rPr lang="en"/>
            </a:br>
            <a:r>
              <a:rPr lang="en"/>
              <a:t>	(insertionSort algorithm)</a:t>
            </a:r>
            <a:endParaRPr/>
          </a:p>
          <a:p>
            <a:pPr indent="0" lvl="0" marL="0" rtl="0" algn="l">
              <a:spcBef>
                <a:spcPts val="0"/>
              </a:spcBef>
              <a:spcAft>
                <a:spcPts val="0"/>
              </a:spcAft>
              <a:buNone/>
            </a:pPr>
            <a:r>
              <a:t/>
            </a:r>
            <a:endParaRPr/>
          </a:p>
        </p:txBody>
      </p:sp>
      <p:sp>
        <p:nvSpPr>
          <p:cNvPr id="179" name="Google Shape;179;p22"/>
          <p:cNvSpPr txBox="1"/>
          <p:nvPr>
            <p:ph idx="1" type="body"/>
          </p:nvPr>
        </p:nvSpPr>
        <p:spPr>
          <a:xfrm>
            <a:off x="1080850" y="1474825"/>
            <a:ext cx="7346100" cy="34182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a:t>Considering subarrays of size S,</a:t>
            </a:r>
            <a:endParaRPr/>
          </a:p>
        </p:txBody>
      </p:sp>
      <p:sp>
        <p:nvSpPr>
          <p:cNvPr id="180" name="Google Shape;180;p22"/>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81" name="Google Shape;181;p22"/>
          <p:cNvPicPr preferRelativeResize="0"/>
          <p:nvPr/>
        </p:nvPicPr>
        <p:blipFill>
          <a:blip r:embed="rId3">
            <a:alphaModFix/>
          </a:blip>
          <a:stretch>
            <a:fillRect/>
          </a:stretch>
        </p:blipFill>
        <p:spPr>
          <a:xfrm>
            <a:off x="2110776" y="2094750"/>
            <a:ext cx="3339276" cy="24370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5" name="Shape 185"/>
        <p:cNvGrpSpPr/>
        <p:nvPr/>
      </p:nvGrpSpPr>
      <p:grpSpPr>
        <a:xfrm>
          <a:off x="0" y="0"/>
          <a:ext cx="0" cy="0"/>
          <a:chOff x="0" y="0"/>
          <a:chExt cx="0" cy="0"/>
        </a:xfrm>
      </p:grpSpPr>
      <p:sp>
        <p:nvSpPr>
          <p:cNvPr id="186" name="Google Shape;186;p23"/>
          <p:cNvSpPr txBox="1"/>
          <p:nvPr>
            <p:ph type="title"/>
          </p:nvPr>
        </p:nvSpPr>
        <p:spPr>
          <a:xfrm>
            <a:off x="855300" y="836000"/>
            <a:ext cx="5307000" cy="396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  Analyze Time Complexity</a:t>
            </a:r>
            <a:endParaRPr sz="1600">
              <a:solidFill>
                <a:schemeClr val="lt2"/>
              </a:solidFill>
            </a:endParaRPr>
          </a:p>
        </p:txBody>
      </p:sp>
      <p:sp>
        <p:nvSpPr>
          <p:cNvPr id="187" name="Google Shape;187;p23"/>
          <p:cNvSpPr txBox="1"/>
          <p:nvPr>
            <p:ph idx="1" type="body"/>
          </p:nvPr>
        </p:nvSpPr>
        <p:spPr>
          <a:xfrm>
            <a:off x="855300" y="2048850"/>
            <a:ext cx="3362700" cy="2338800"/>
          </a:xfrm>
          <a:prstGeom prst="rect">
            <a:avLst/>
          </a:prstGeom>
          <a:noFill/>
          <a:ln>
            <a:noFill/>
          </a:ln>
        </p:spPr>
        <p:txBody>
          <a:bodyPr anchorCtr="0" anchor="t" bIns="0" lIns="0" spcFirstLastPara="1" rIns="0" wrap="square" tIns="0">
            <a:noAutofit/>
          </a:bodyPr>
          <a:lstStyle/>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M = np.zeros</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45</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100</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6AA94F"/>
                </a:solidFill>
                <a:highlight>
                  <a:srgbClr val="1E1E1E"/>
                </a:highlight>
                <a:latin typeface="Courier New"/>
                <a:ea typeface="Courier New"/>
                <a:cs typeface="Courier New"/>
                <a:sym typeface="Courier New"/>
              </a:rPr>
              <a:t># 2D array stores KEYCOMP_TOTAL</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st = time.process_time</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for</a:t>
            </a:r>
            <a:r>
              <a:rPr lang="en" sz="1050">
                <a:solidFill>
                  <a:srgbClr val="D4D4D4"/>
                </a:solidFill>
                <a:highlight>
                  <a:srgbClr val="1E1E1E"/>
                </a:highlight>
                <a:latin typeface="Courier New"/>
                <a:ea typeface="Courier New"/>
                <a:cs typeface="Courier New"/>
                <a:sym typeface="Courier New"/>
              </a:rPr>
              <a:t> S </a:t>
            </a:r>
            <a:r>
              <a:rPr lang="en" sz="1050">
                <a:solidFill>
                  <a:srgbClr val="82C6FF"/>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range</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45</a:t>
            </a:r>
            <a:r>
              <a:rPr lang="en" sz="1050">
                <a:solidFill>
                  <a:srgbClr val="DCDCDC"/>
                </a:solidFill>
                <a:highlight>
                  <a:srgbClr val="1E1E1E"/>
                </a:highlight>
                <a:latin typeface="Courier New"/>
                <a:ea typeface="Courier New"/>
                <a:cs typeface="Courier New"/>
                <a:sym typeface="Courier New"/>
              </a:rPr>
              <a:t>):</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for</a:t>
            </a:r>
            <a:r>
              <a:rPr lang="en" sz="1050">
                <a:solidFill>
                  <a:srgbClr val="D4D4D4"/>
                </a:solidFill>
                <a:highlight>
                  <a:srgbClr val="1E1E1E"/>
                </a:highlight>
                <a:latin typeface="Courier New"/>
                <a:ea typeface="Courier New"/>
                <a:cs typeface="Courier New"/>
                <a:sym typeface="Courier New"/>
              </a:rPr>
              <a:t> n </a:t>
            </a:r>
            <a:r>
              <a:rPr lang="en" sz="1050">
                <a:solidFill>
                  <a:srgbClr val="82C6FF"/>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range</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10**5</a:t>
            </a:r>
            <a:r>
              <a:rPr lang="en" sz="1050">
                <a:solidFill>
                  <a:srgbClr val="DCDCDC"/>
                </a:solidFill>
                <a:highlight>
                  <a:srgbClr val="1E1E1E"/>
                </a:highlight>
                <a:latin typeface="Courier New"/>
                <a:ea typeface="Courier New"/>
                <a:cs typeface="Courier New"/>
                <a:sym typeface="Courier New"/>
              </a:rPr>
              <a:t>):</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L=generate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n</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if</a:t>
            </a:r>
            <a:r>
              <a:rPr lang="en" sz="1050">
                <a:solidFill>
                  <a:srgbClr val="D4D4D4"/>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n&lt;=S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6AA94F"/>
                </a:solidFill>
                <a:highlight>
                  <a:srgbClr val="1E1E1E"/>
                </a:highlight>
                <a:latin typeface="Courier New"/>
                <a:ea typeface="Courier New"/>
                <a:cs typeface="Courier New"/>
                <a:sym typeface="Courier New"/>
              </a:rPr>
              <a:t>#if n&lt;=S, use n</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M</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n</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=switchSort</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n</a:t>
            </a:r>
            <a:r>
              <a:rPr lang="en" sz="1050">
                <a:solidFill>
                  <a:srgbClr val="B5CEA8"/>
                </a:solidFill>
                <a:highlight>
                  <a:srgbClr val="1E1E1E"/>
                </a:highlight>
                <a:latin typeface="Courier New"/>
                <a:ea typeface="Courier New"/>
                <a:cs typeface="Courier New"/>
                <a:sym typeface="Courier New"/>
              </a:rPr>
              <a:t>-1</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n</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else</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M</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n</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 switchSort</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n</a:t>
            </a:r>
            <a:r>
              <a:rPr lang="en" sz="1050">
                <a:solidFill>
                  <a:srgbClr val="B5CEA8"/>
                </a:solidFill>
                <a:highlight>
                  <a:srgbClr val="1E1E1E"/>
                </a:highlight>
                <a:latin typeface="Courier New"/>
                <a:ea typeface="Courier New"/>
                <a:cs typeface="Courier New"/>
                <a:sym typeface="Courier New"/>
              </a:rPr>
              <a:t>-1</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S</a:t>
            </a:r>
            <a:r>
              <a:rPr lang="en" sz="1050">
                <a:solidFill>
                  <a:srgbClr val="DCDCDC"/>
                </a:solidFill>
                <a:highlight>
                  <a:srgbClr val="1E1E1E"/>
                </a:highlight>
                <a:latin typeface="Courier New"/>
                <a:ea typeface="Courier New"/>
                <a:cs typeface="Courier New"/>
                <a:sym typeface="Courier New"/>
              </a:rPr>
              <a:t>)</a:t>
            </a:r>
            <a:endParaRPr sz="1050">
              <a:solidFill>
                <a:srgbClr val="0000FF"/>
              </a:solidFill>
              <a:highlight>
                <a:srgbClr val="FFFFFE"/>
              </a:highlight>
              <a:latin typeface="Courier New"/>
              <a:ea typeface="Courier New"/>
              <a:cs typeface="Courier New"/>
              <a:sym typeface="Courier New"/>
            </a:endParaRPr>
          </a:p>
        </p:txBody>
      </p:sp>
      <p:sp>
        <p:nvSpPr>
          <p:cNvPr id="188" name="Google Shape;188;p23"/>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89" name="Google Shape;189;p23"/>
          <p:cNvSpPr txBox="1"/>
          <p:nvPr>
            <p:ph idx="1" type="body"/>
          </p:nvPr>
        </p:nvSpPr>
        <p:spPr>
          <a:xfrm>
            <a:off x="855300" y="1400450"/>
            <a:ext cx="6460200" cy="347100"/>
          </a:xfrm>
          <a:prstGeom prst="rect">
            <a:avLst/>
          </a:prstGeom>
          <a:noFill/>
          <a:ln>
            <a:noFill/>
          </a:ln>
        </p:spPr>
        <p:txBody>
          <a:bodyPr anchorCtr="0" anchor="t" bIns="0" lIns="0" spcFirstLastPara="1" rIns="0" wrap="square" tIns="0">
            <a:noAutofit/>
          </a:bodyPr>
          <a:lstStyle/>
          <a:p>
            <a:pPr indent="0" lvl="0" marL="0" rtl="0" algn="l">
              <a:lnSpc>
                <a:spcPct val="135714"/>
              </a:lnSpc>
              <a:spcBef>
                <a:spcPts val="0"/>
              </a:spcBef>
              <a:spcAft>
                <a:spcPts val="0"/>
              </a:spcAft>
              <a:buNone/>
            </a:pPr>
            <a:r>
              <a:rPr lang="en" sz="1600"/>
              <a:t>Next, we work for varying n from 1 to 100,000 and S from 1 to 45.</a:t>
            </a:r>
            <a:endParaRPr sz="1600"/>
          </a:p>
          <a:p>
            <a:pPr indent="0" lvl="0" marL="0" rtl="0" algn="l">
              <a:lnSpc>
                <a:spcPct val="135714"/>
              </a:lnSpc>
              <a:spcBef>
                <a:spcPts val="0"/>
              </a:spcBef>
              <a:spcAft>
                <a:spcPts val="0"/>
              </a:spcAft>
              <a:buNone/>
            </a:pPr>
            <a:r>
              <a:t/>
            </a:r>
            <a:endParaRPr sz="16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600">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FF"/>
              </a:solidFill>
              <a:highlight>
                <a:srgbClr val="FFFFFE"/>
              </a:highlight>
              <a:latin typeface="Courier New"/>
              <a:ea typeface="Courier New"/>
              <a:cs typeface="Courier New"/>
              <a:sym typeface="Courier New"/>
            </a:endParaRPr>
          </a:p>
        </p:txBody>
      </p:sp>
      <p:sp>
        <p:nvSpPr>
          <p:cNvPr id="190" name="Google Shape;190;p23"/>
          <p:cNvSpPr txBox="1"/>
          <p:nvPr>
            <p:ph idx="1" type="body"/>
          </p:nvPr>
        </p:nvSpPr>
        <p:spPr>
          <a:xfrm>
            <a:off x="4304175" y="2048850"/>
            <a:ext cx="3550800" cy="2338800"/>
          </a:xfrm>
          <a:prstGeom prst="rect">
            <a:avLst/>
          </a:prstGeom>
          <a:noFill/>
          <a:ln>
            <a:noFill/>
          </a:ln>
        </p:spPr>
        <p:txBody>
          <a:bodyPr anchorCtr="0" anchor="t" bIns="0" lIns="0" spcFirstLastPara="1" rIns="0" wrap="square" tIns="0">
            <a:noAutofit/>
          </a:bodyPr>
          <a:lstStyle/>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et = time.process_time</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divnorm = colors.TwoSlopeNorm</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vcenter=</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ax = sns.heatmap</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M</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linewidths=</a:t>
            </a:r>
            <a:r>
              <a:rPr lang="en" sz="1050">
                <a:solidFill>
                  <a:srgbClr val="B5CEA8"/>
                </a:solidFill>
                <a:highlight>
                  <a:srgbClr val="1E1E1E"/>
                </a:highlight>
                <a:latin typeface="Courier New"/>
                <a:ea typeface="Courier New"/>
                <a:cs typeface="Courier New"/>
                <a:sym typeface="Courier New"/>
              </a:rPr>
              <a:t>0</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cmap=</a:t>
            </a:r>
            <a:r>
              <a:rPr lang="en" sz="1050">
                <a:solidFill>
                  <a:srgbClr val="CE9178"/>
                </a:solidFill>
                <a:highlight>
                  <a:srgbClr val="1E1E1E"/>
                </a:highlight>
                <a:latin typeface="Courier New"/>
                <a:ea typeface="Courier New"/>
                <a:cs typeface="Courier New"/>
                <a:sym typeface="Courier New"/>
              </a:rPr>
              <a:t>'seismic'</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norm=divnorm</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plt.xlabel</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"Array size, n"</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plt.ylabel</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"Threshold, 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plt.show</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CDCAA"/>
                </a:solidFill>
                <a:highlight>
                  <a:srgbClr val="1E1E1E"/>
                </a:highlight>
                <a:latin typeface="Courier New"/>
                <a:ea typeface="Courier New"/>
                <a:cs typeface="Courier New"/>
                <a:sym typeface="Courier New"/>
              </a:rPr>
              <a:t>print</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"CPU time: "</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et-st</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FF"/>
              </a:solidFill>
              <a:highlight>
                <a:srgbClr val="FFFFFE"/>
              </a:highlight>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855300" y="1140800"/>
            <a:ext cx="5307000" cy="396300"/>
          </a:xfrm>
          <a:prstGeom prst="rect">
            <a:avLst/>
          </a:prstGeom>
        </p:spPr>
        <p:txBody>
          <a:bodyPr anchorCtr="0" anchor="b" bIns="0" lIns="0" spcFirstLastPara="1" rIns="0" wrap="square" tIns="0">
            <a:noAutofit/>
          </a:bodyPr>
          <a:lstStyle/>
          <a:p>
            <a:pPr indent="0" lvl="0" marL="0" rtl="0" algn="l">
              <a:lnSpc>
                <a:spcPct val="89000"/>
              </a:lnSpc>
              <a:spcBef>
                <a:spcPts val="0"/>
              </a:spcBef>
              <a:spcAft>
                <a:spcPts val="0"/>
              </a:spcAft>
              <a:buNone/>
            </a:pPr>
            <a:r>
              <a:rPr lang="en"/>
              <a:t>Theoretical analysis</a:t>
            </a:r>
            <a:br>
              <a:rPr lang="en"/>
            </a:br>
            <a:r>
              <a:rPr lang="en"/>
              <a:t>	(hybrid algorithm)</a:t>
            </a:r>
            <a:endParaRPr/>
          </a:p>
          <a:p>
            <a:pPr indent="0" lvl="0" marL="0" rtl="0" algn="l">
              <a:spcBef>
                <a:spcPts val="0"/>
              </a:spcBef>
              <a:spcAft>
                <a:spcPts val="0"/>
              </a:spcAft>
              <a:buNone/>
            </a:pPr>
            <a:r>
              <a:t/>
            </a:r>
            <a:endParaRPr/>
          </a:p>
        </p:txBody>
      </p:sp>
      <p:sp>
        <p:nvSpPr>
          <p:cNvPr id="196" name="Google Shape;196;p24"/>
          <p:cNvSpPr txBox="1"/>
          <p:nvPr>
            <p:ph idx="1" type="body"/>
          </p:nvPr>
        </p:nvSpPr>
        <p:spPr>
          <a:xfrm>
            <a:off x="855275" y="1353950"/>
            <a:ext cx="7346100" cy="34182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sp>
        <p:nvSpPr>
          <p:cNvPr id="197" name="Google Shape;197;p24"/>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98" name="Google Shape;198;p24"/>
          <p:cNvPicPr preferRelativeResize="0"/>
          <p:nvPr/>
        </p:nvPicPr>
        <p:blipFill>
          <a:blip r:embed="rId3">
            <a:alphaModFix/>
          </a:blip>
          <a:stretch>
            <a:fillRect/>
          </a:stretch>
        </p:blipFill>
        <p:spPr>
          <a:xfrm>
            <a:off x="1874837" y="1378938"/>
            <a:ext cx="5307000" cy="339322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855300" y="1140800"/>
            <a:ext cx="5307000" cy="396300"/>
          </a:xfrm>
          <a:prstGeom prst="rect">
            <a:avLst/>
          </a:prstGeom>
        </p:spPr>
        <p:txBody>
          <a:bodyPr anchorCtr="0" anchor="b" bIns="0" lIns="0" spcFirstLastPara="1" rIns="0" wrap="square" tIns="0">
            <a:noAutofit/>
          </a:bodyPr>
          <a:lstStyle/>
          <a:p>
            <a:pPr indent="0" lvl="0" marL="0" rtl="0" algn="l">
              <a:lnSpc>
                <a:spcPct val="89000"/>
              </a:lnSpc>
              <a:spcBef>
                <a:spcPts val="0"/>
              </a:spcBef>
              <a:spcAft>
                <a:spcPts val="0"/>
              </a:spcAft>
              <a:buNone/>
            </a:pPr>
            <a:r>
              <a:rPr lang="en"/>
              <a:t>Theoretical analysis</a:t>
            </a:r>
            <a:br>
              <a:rPr lang="en"/>
            </a:br>
            <a:r>
              <a:rPr lang="en"/>
              <a:t>	(hybrid algorithm)</a:t>
            </a:r>
            <a:endParaRPr/>
          </a:p>
          <a:p>
            <a:pPr indent="0" lvl="0" marL="0" rtl="0" algn="l">
              <a:spcBef>
                <a:spcPts val="0"/>
              </a:spcBef>
              <a:spcAft>
                <a:spcPts val="0"/>
              </a:spcAft>
              <a:buNone/>
            </a:pPr>
            <a:r>
              <a:t/>
            </a:r>
            <a:endParaRPr/>
          </a:p>
        </p:txBody>
      </p:sp>
      <p:sp>
        <p:nvSpPr>
          <p:cNvPr id="204" name="Google Shape;204;p25"/>
          <p:cNvSpPr txBox="1"/>
          <p:nvPr>
            <p:ph idx="1" type="body"/>
          </p:nvPr>
        </p:nvSpPr>
        <p:spPr>
          <a:xfrm>
            <a:off x="855275" y="1353950"/>
            <a:ext cx="7346100" cy="34182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sp>
        <p:nvSpPr>
          <p:cNvPr id="205" name="Google Shape;205;p25"/>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06" name="Google Shape;206;p25"/>
          <p:cNvPicPr preferRelativeResize="0"/>
          <p:nvPr/>
        </p:nvPicPr>
        <p:blipFill>
          <a:blip r:embed="rId3">
            <a:alphaModFix/>
          </a:blip>
          <a:stretch>
            <a:fillRect/>
          </a:stretch>
        </p:blipFill>
        <p:spPr>
          <a:xfrm>
            <a:off x="1583884" y="1337113"/>
            <a:ext cx="5888882" cy="3451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381000" lvl="0" marL="457200" rtl="0" algn="l">
              <a:spcBef>
                <a:spcPts val="0"/>
              </a:spcBef>
              <a:spcAft>
                <a:spcPts val="0"/>
              </a:spcAft>
              <a:buSzPts val="2400"/>
              <a:buAutoNum type="arabicPeriod"/>
            </a:pPr>
            <a:r>
              <a:rPr lang="en"/>
              <a:t>Red</a:t>
            </a:r>
            <a:r>
              <a:rPr lang="en"/>
              <a:t>efine Insertion Sort</a:t>
            </a:r>
            <a:endParaRPr/>
          </a:p>
        </p:txBody>
      </p:sp>
      <p:sp>
        <p:nvSpPr>
          <p:cNvPr id="212" name="Google Shape;212;p26"/>
          <p:cNvSpPr txBox="1"/>
          <p:nvPr>
            <p:ph idx="1" type="body"/>
          </p:nvPr>
        </p:nvSpPr>
        <p:spPr>
          <a:xfrm>
            <a:off x="855300" y="1443300"/>
            <a:ext cx="6763800" cy="2944500"/>
          </a:xfrm>
          <a:prstGeom prst="rect">
            <a:avLst/>
          </a:prstGeom>
          <a:noFill/>
          <a:ln>
            <a:noFill/>
          </a:ln>
        </p:spPr>
        <p:txBody>
          <a:bodyPr anchorCtr="0" anchor="t" bIns="0" lIns="0" spcFirstLastPara="1" rIns="0" wrap="square" tIns="0">
            <a:noAutofit/>
          </a:bodyPr>
          <a:lstStyle/>
          <a:p>
            <a:pPr indent="0" lvl="0" marL="0" rtl="0" algn="l">
              <a:lnSpc>
                <a:spcPct val="135714"/>
              </a:lnSpc>
              <a:spcBef>
                <a:spcPts val="0"/>
              </a:spcBef>
              <a:spcAft>
                <a:spcPts val="0"/>
              </a:spcAft>
              <a:buNone/>
            </a:pPr>
            <a:r>
              <a:rPr lang="en" sz="1600">
                <a:solidFill>
                  <a:srgbClr val="569CD6"/>
                </a:solidFill>
                <a:highlight>
                  <a:srgbClr val="1E1E1E"/>
                </a:highlight>
                <a:latin typeface="Courier New"/>
                <a:ea typeface="Courier New"/>
                <a:cs typeface="Courier New"/>
                <a:sym typeface="Courier New"/>
              </a:rPr>
              <a:t>def</a:t>
            </a:r>
            <a:r>
              <a:rPr lang="en" sz="1600">
                <a:solidFill>
                  <a:srgbClr val="D4D4D4"/>
                </a:solidFill>
                <a:highlight>
                  <a:srgbClr val="1E1E1E"/>
                </a:highlight>
                <a:latin typeface="Courier New"/>
                <a:ea typeface="Courier New"/>
                <a:cs typeface="Courier New"/>
                <a:sym typeface="Courier New"/>
              </a:rPr>
              <a:t> </a:t>
            </a:r>
            <a:r>
              <a:rPr lang="en" sz="1600">
                <a:solidFill>
                  <a:srgbClr val="DCDCAA"/>
                </a:solidFill>
                <a:highlight>
                  <a:srgbClr val="1E1E1E"/>
                </a:highlight>
                <a:latin typeface="Courier New"/>
                <a:ea typeface="Courier New"/>
                <a:cs typeface="Courier New"/>
                <a:sym typeface="Courier New"/>
              </a:rPr>
              <a:t>insertionSort</a:t>
            </a:r>
            <a:r>
              <a:rPr lang="en" sz="1600">
                <a:solidFill>
                  <a:srgbClr val="D4D4D4"/>
                </a:solidFill>
                <a:highlight>
                  <a:srgbClr val="1E1E1E"/>
                </a:highlight>
                <a:latin typeface="Courier New"/>
                <a:ea typeface="Courier New"/>
                <a:cs typeface="Courier New"/>
                <a:sym typeface="Courier New"/>
              </a:rPr>
              <a:t>(</a:t>
            </a:r>
            <a:r>
              <a:rPr lang="en" sz="1600">
                <a:solidFill>
                  <a:srgbClr val="9CDCFE"/>
                </a:solidFill>
                <a:highlight>
                  <a:srgbClr val="1E1E1E"/>
                </a:highlight>
                <a:latin typeface="Courier New"/>
                <a:ea typeface="Courier New"/>
                <a:cs typeface="Courier New"/>
                <a:sym typeface="Courier New"/>
              </a:rPr>
              <a:t>n</a:t>
            </a:r>
            <a:r>
              <a:rPr lang="en" sz="1600">
                <a:solidFill>
                  <a:srgbClr val="D4D4D4"/>
                </a:solidFill>
                <a:highlight>
                  <a:srgbClr val="1E1E1E"/>
                </a:highlight>
                <a:latin typeface="Courier New"/>
                <a:ea typeface="Courier New"/>
                <a:cs typeface="Courier New"/>
                <a:sym typeface="Courier New"/>
              </a:rPr>
              <a:t>, </a:t>
            </a:r>
            <a:r>
              <a:rPr lang="en" sz="1600">
                <a:solidFill>
                  <a:srgbClr val="9CDCFE"/>
                </a:solidFill>
                <a:highlight>
                  <a:srgbClr val="1E1E1E"/>
                </a:highlight>
                <a:latin typeface="Courier New"/>
                <a:ea typeface="Courier New"/>
                <a:cs typeface="Courier New"/>
                <a:sym typeface="Courier New"/>
              </a:rPr>
              <a:t>m</a:t>
            </a:r>
            <a:r>
              <a:rPr lang="en" sz="1600">
                <a:solidFill>
                  <a:srgbClr val="D4D4D4"/>
                </a:solidFill>
                <a:highlight>
                  <a:srgbClr val="1E1E1E"/>
                </a:highlight>
                <a:latin typeface="Courier New"/>
                <a:ea typeface="Courier New"/>
                <a:cs typeface="Courier New"/>
                <a:sym typeface="Courier New"/>
              </a:rPr>
              <a:t>)</a:t>
            </a:r>
            <a:r>
              <a:rPr lang="en" sz="1600">
                <a:solidFill>
                  <a:srgbClr val="DCDCDC"/>
                </a:solidFill>
                <a:highlight>
                  <a:srgbClr val="1E1E1E"/>
                </a:highlight>
                <a:latin typeface="Courier New"/>
                <a:ea typeface="Courier New"/>
                <a:cs typeface="Courier New"/>
                <a:sym typeface="Courier New"/>
              </a:rPr>
              <a:t>:</a:t>
            </a:r>
            <a:endParaRPr sz="16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D4D4D4"/>
                </a:solidFill>
                <a:highlight>
                  <a:srgbClr val="1E1E1E"/>
                </a:highlight>
                <a:latin typeface="Courier New"/>
                <a:ea typeface="Courier New"/>
                <a:cs typeface="Courier New"/>
                <a:sym typeface="Courier New"/>
              </a:rPr>
              <a:t>  key_comparison = </a:t>
            </a:r>
            <a:r>
              <a:rPr lang="en" sz="1600">
                <a:solidFill>
                  <a:srgbClr val="B5CEA8"/>
                </a:solidFill>
                <a:highlight>
                  <a:srgbClr val="1E1E1E"/>
                </a:highlight>
                <a:latin typeface="Courier New"/>
                <a:ea typeface="Courier New"/>
                <a:cs typeface="Courier New"/>
                <a:sym typeface="Courier New"/>
              </a:rPr>
              <a:t>0</a:t>
            </a:r>
            <a:endParaRPr sz="160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D4D4D4"/>
                </a:solidFill>
                <a:highlight>
                  <a:srgbClr val="1E1E1E"/>
                </a:highlight>
                <a:latin typeface="Courier New"/>
                <a:ea typeface="Courier New"/>
                <a:cs typeface="Courier New"/>
                <a:sym typeface="Courier New"/>
              </a:rPr>
              <a:t>  </a:t>
            </a:r>
            <a:r>
              <a:rPr lang="en" sz="1600">
                <a:solidFill>
                  <a:srgbClr val="C586C0"/>
                </a:solidFill>
                <a:highlight>
                  <a:srgbClr val="1E1E1E"/>
                </a:highlight>
                <a:latin typeface="Courier New"/>
                <a:ea typeface="Courier New"/>
                <a:cs typeface="Courier New"/>
                <a:sym typeface="Courier New"/>
              </a:rPr>
              <a:t>for</a:t>
            </a:r>
            <a:r>
              <a:rPr lang="en" sz="1600">
                <a:solidFill>
                  <a:srgbClr val="D4D4D4"/>
                </a:solidFill>
                <a:highlight>
                  <a:srgbClr val="1E1E1E"/>
                </a:highlight>
                <a:latin typeface="Courier New"/>
                <a:ea typeface="Courier New"/>
                <a:cs typeface="Courier New"/>
                <a:sym typeface="Courier New"/>
              </a:rPr>
              <a:t> i </a:t>
            </a:r>
            <a:r>
              <a:rPr lang="en" sz="1600">
                <a:solidFill>
                  <a:srgbClr val="82C6FF"/>
                </a:solidFill>
                <a:highlight>
                  <a:srgbClr val="1E1E1E"/>
                </a:highlight>
                <a:latin typeface="Courier New"/>
                <a:ea typeface="Courier New"/>
                <a:cs typeface="Courier New"/>
                <a:sym typeface="Courier New"/>
              </a:rPr>
              <a:t>in</a:t>
            </a:r>
            <a:r>
              <a:rPr lang="en" sz="1600">
                <a:solidFill>
                  <a:srgbClr val="D4D4D4"/>
                </a:solidFill>
                <a:highlight>
                  <a:srgbClr val="1E1E1E"/>
                </a:highlight>
                <a:latin typeface="Courier New"/>
                <a:ea typeface="Courier New"/>
                <a:cs typeface="Courier New"/>
                <a:sym typeface="Courier New"/>
              </a:rPr>
              <a:t> </a:t>
            </a:r>
            <a:r>
              <a:rPr lang="en" sz="1600">
                <a:solidFill>
                  <a:srgbClr val="DCDCAA"/>
                </a:solidFill>
                <a:highlight>
                  <a:srgbClr val="1E1E1E"/>
                </a:highlight>
                <a:latin typeface="Courier New"/>
                <a:ea typeface="Courier New"/>
                <a:cs typeface="Courier New"/>
                <a:sym typeface="Courier New"/>
              </a:rPr>
              <a:t>range</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n+</a:t>
            </a:r>
            <a:r>
              <a:rPr lang="en" sz="1600">
                <a:solidFill>
                  <a:srgbClr val="B5CEA8"/>
                </a:solidFill>
                <a:highlight>
                  <a:srgbClr val="1E1E1E"/>
                </a:highlight>
                <a:latin typeface="Courier New"/>
                <a:ea typeface="Courier New"/>
                <a:cs typeface="Courier New"/>
                <a:sym typeface="Courier New"/>
              </a:rPr>
              <a:t>1</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 m</a:t>
            </a:r>
            <a:r>
              <a:rPr lang="en" sz="1600">
                <a:solidFill>
                  <a:srgbClr val="DCDCDC"/>
                </a:solidFill>
                <a:highlight>
                  <a:srgbClr val="1E1E1E"/>
                </a:highlight>
                <a:latin typeface="Courier New"/>
                <a:ea typeface="Courier New"/>
                <a:cs typeface="Courier New"/>
                <a:sym typeface="Courier New"/>
              </a:rPr>
              <a:t>):</a:t>
            </a:r>
            <a:endParaRPr sz="16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D4D4D4"/>
                </a:solidFill>
                <a:highlight>
                  <a:srgbClr val="1E1E1E"/>
                </a:highlight>
                <a:latin typeface="Courier New"/>
                <a:ea typeface="Courier New"/>
                <a:cs typeface="Courier New"/>
                <a:sym typeface="Courier New"/>
              </a:rPr>
              <a:t>    </a:t>
            </a:r>
            <a:r>
              <a:rPr lang="en" sz="1600">
                <a:solidFill>
                  <a:srgbClr val="C586C0"/>
                </a:solidFill>
                <a:highlight>
                  <a:srgbClr val="1E1E1E"/>
                </a:highlight>
                <a:latin typeface="Courier New"/>
                <a:ea typeface="Courier New"/>
                <a:cs typeface="Courier New"/>
                <a:sym typeface="Courier New"/>
              </a:rPr>
              <a:t>for</a:t>
            </a:r>
            <a:r>
              <a:rPr lang="en" sz="1600">
                <a:solidFill>
                  <a:srgbClr val="D4D4D4"/>
                </a:solidFill>
                <a:highlight>
                  <a:srgbClr val="1E1E1E"/>
                </a:highlight>
                <a:latin typeface="Courier New"/>
                <a:ea typeface="Courier New"/>
                <a:cs typeface="Courier New"/>
                <a:sym typeface="Courier New"/>
              </a:rPr>
              <a:t> j </a:t>
            </a:r>
            <a:r>
              <a:rPr lang="en" sz="1600">
                <a:solidFill>
                  <a:srgbClr val="82C6FF"/>
                </a:solidFill>
                <a:highlight>
                  <a:srgbClr val="1E1E1E"/>
                </a:highlight>
                <a:latin typeface="Courier New"/>
                <a:ea typeface="Courier New"/>
                <a:cs typeface="Courier New"/>
                <a:sym typeface="Courier New"/>
              </a:rPr>
              <a:t>in</a:t>
            </a:r>
            <a:r>
              <a:rPr lang="en" sz="1600">
                <a:solidFill>
                  <a:srgbClr val="D4D4D4"/>
                </a:solidFill>
                <a:highlight>
                  <a:srgbClr val="1E1E1E"/>
                </a:highlight>
                <a:latin typeface="Courier New"/>
                <a:ea typeface="Courier New"/>
                <a:cs typeface="Courier New"/>
                <a:sym typeface="Courier New"/>
              </a:rPr>
              <a:t> </a:t>
            </a:r>
            <a:r>
              <a:rPr lang="en" sz="1600">
                <a:solidFill>
                  <a:srgbClr val="DCDCAA"/>
                </a:solidFill>
                <a:highlight>
                  <a:srgbClr val="1E1E1E"/>
                </a:highlight>
                <a:latin typeface="Courier New"/>
                <a:ea typeface="Courier New"/>
                <a:cs typeface="Courier New"/>
                <a:sym typeface="Courier New"/>
              </a:rPr>
              <a:t>range</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i</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 n</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 </a:t>
            </a:r>
            <a:r>
              <a:rPr lang="en" sz="1600">
                <a:solidFill>
                  <a:srgbClr val="B5CEA8"/>
                </a:solidFill>
                <a:highlight>
                  <a:srgbClr val="1E1E1E"/>
                </a:highlight>
                <a:latin typeface="Courier New"/>
                <a:ea typeface="Courier New"/>
                <a:cs typeface="Courier New"/>
                <a:sym typeface="Courier New"/>
              </a:rPr>
              <a:t>-1</a:t>
            </a:r>
            <a:r>
              <a:rPr lang="en" sz="1600">
                <a:solidFill>
                  <a:srgbClr val="DCDCDC"/>
                </a:solidFill>
                <a:highlight>
                  <a:srgbClr val="1E1E1E"/>
                </a:highlight>
                <a:latin typeface="Courier New"/>
                <a:ea typeface="Courier New"/>
                <a:cs typeface="Courier New"/>
                <a:sym typeface="Courier New"/>
              </a:rPr>
              <a:t>):</a:t>
            </a:r>
            <a:endParaRPr sz="16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D4D4D4"/>
                </a:solidFill>
                <a:highlight>
                  <a:srgbClr val="1E1E1E"/>
                </a:highlight>
                <a:latin typeface="Courier New"/>
                <a:ea typeface="Courier New"/>
                <a:cs typeface="Courier New"/>
                <a:sym typeface="Courier New"/>
              </a:rPr>
              <a:t>      key_comparison += </a:t>
            </a:r>
            <a:r>
              <a:rPr lang="en" sz="1600">
                <a:solidFill>
                  <a:srgbClr val="B5CEA8"/>
                </a:solidFill>
                <a:highlight>
                  <a:srgbClr val="1E1E1E"/>
                </a:highlight>
                <a:latin typeface="Courier New"/>
                <a:ea typeface="Courier New"/>
                <a:cs typeface="Courier New"/>
                <a:sym typeface="Courier New"/>
              </a:rPr>
              <a:t>1</a:t>
            </a:r>
            <a:endParaRPr sz="160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D4D4D4"/>
                </a:solidFill>
                <a:highlight>
                  <a:srgbClr val="1E1E1E"/>
                </a:highlight>
                <a:latin typeface="Courier New"/>
                <a:ea typeface="Courier New"/>
                <a:cs typeface="Courier New"/>
                <a:sym typeface="Courier New"/>
              </a:rPr>
              <a:t>      </a:t>
            </a:r>
            <a:r>
              <a:rPr lang="en" sz="1600">
                <a:solidFill>
                  <a:srgbClr val="C586C0"/>
                </a:solidFill>
                <a:highlight>
                  <a:srgbClr val="1E1E1E"/>
                </a:highlight>
                <a:latin typeface="Courier New"/>
                <a:ea typeface="Courier New"/>
                <a:cs typeface="Courier New"/>
                <a:sym typeface="Courier New"/>
              </a:rPr>
              <a:t>if</a:t>
            </a:r>
            <a:r>
              <a:rPr lang="en" sz="1600">
                <a:solidFill>
                  <a:srgbClr val="D4D4D4"/>
                </a:solidFill>
                <a:highlight>
                  <a:srgbClr val="1E1E1E"/>
                </a:highlight>
                <a:latin typeface="Courier New"/>
                <a:ea typeface="Courier New"/>
                <a:cs typeface="Courier New"/>
                <a:sym typeface="Courier New"/>
              </a:rPr>
              <a:t> L</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j</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 &lt; L</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j</a:t>
            </a:r>
            <a:r>
              <a:rPr lang="en" sz="1600">
                <a:solidFill>
                  <a:srgbClr val="B5CEA8"/>
                </a:solidFill>
                <a:highlight>
                  <a:srgbClr val="1E1E1E"/>
                </a:highlight>
                <a:latin typeface="Courier New"/>
                <a:ea typeface="Courier New"/>
                <a:cs typeface="Courier New"/>
                <a:sym typeface="Courier New"/>
              </a:rPr>
              <a:t>-1</a:t>
            </a:r>
            <a:r>
              <a:rPr lang="en" sz="1600">
                <a:solidFill>
                  <a:srgbClr val="DCDCDC"/>
                </a:solidFill>
                <a:highlight>
                  <a:srgbClr val="1E1E1E"/>
                </a:highlight>
                <a:latin typeface="Courier New"/>
                <a:ea typeface="Courier New"/>
                <a:cs typeface="Courier New"/>
                <a:sym typeface="Courier New"/>
              </a:rPr>
              <a:t>]:</a:t>
            </a:r>
            <a:endParaRPr sz="16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D4D4D4"/>
                </a:solidFill>
                <a:highlight>
                  <a:srgbClr val="1E1E1E"/>
                </a:highlight>
                <a:latin typeface="Courier New"/>
                <a:ea typeface="Courier New"/>
                <a:cs typeface="Courier New"/>
                <a:sym typeface="Courier New"/>
              </a:rPr>
              <a:t>        L</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j</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 L</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j</a:t>
            </a:r>
            <a:r>
              <a:rPr lang="en" sz="1600">
                <a:solidFill>
                  <a:srgbClr val="B5CEA8"/>
                </a:solidFill>
                <a:highlight>
                  <a:srgbClr val="1E1E1E"/>
                </a:highlight>
                <a:latin typeface="Courier New"/>
                <a:ea typeface="Courier New"/>
                <a:cs typeface="Courier New"/>
                <a:sym typeface="Courier New"/>
              </a:rPr>
              <a:t>-1</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 = L</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j</a:t>
            </a:r>
            <a:r>
              <a:rPr lang="en" sz="1600">
                <a:solidFill>
                  <a:srgbClr val="B5CEA8"/>
                </a:solidFill>
                <a:highlight>
                  <a:srgbClr val="1E1E1E"/>
                </a:highlight>
                <a:latin typeface="Courier New"/>
                <a:ea typeface="Courier New"/>
                <a:cs typeface="Courier New"/>
                <a:sym typeface="Courier New"/>
              </a:rPr>
              <a:t>-1</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 L</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j</a:t>
            </a:r>
            <a:r>
              <a:rPr lang="en" sz="1600">
                <a:solidFill>
                  <a:srgbClr val="DCDCDC"/>
                </a:solidFill>
                <a:highlight>
                  <a:srgbClr val="1E1E1E"/>
                </a:highlight>
                <a:latin typeface="Courier New"/>
                <a:ea typeface="Courier New"/>
                <a:cs typeface="Courier New"/>
                <a:sym typeface="Courier New"/>
              </a:rPr>
              <a:t>]</a:t>
            </a:r>
            <a:endParaRPr sz="16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D4D4D4"/>
                </a:solidFill>
                <a:highlight>
                  <a:srgbClr val="1E1E1E"/>
                </a:highlight>
                <a:latin typeface="Courier New"/>
                <a:ea typeface="Courier New"/>
                <a:cs typeface="Courier New"/>
                <a:sym typeface="Courier New"/>
              </a:rPr>
              <a:t>      </a:t>
            </a:r>
            <a:r>
              <a:rPr lang="en" sz="1600">
                <a:solidFill>
                  <a:srgbClr val="C586C0"/>
                </a:solidFill>
                <a:highlight>
                  <a:srgbClr val="1E1E1E"/>
                </a:highlight>
                <a:latin typeface="Courier New"/>
                <a:ea typeface="Courier New"/>
                <a:cs typeface="Courier New"/>
                <a:sym typeface="Courier New"/>
              </a:rPr>
              <a:t>else</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 </a:t>
            </a:r>
            <a:r>
              <a:rPr lang="en" sz="1600">
                <a:solidFill>
                  <a:srgbClr val="C586C0"/>
                </a:solidFill>
                <a:highlight>
                  <a:srgbClr val="1E1E1E"/>
                </a:highlight>
                <a:latin typeface="Courier New"/>
                <a:ea typeface="Courier New"/>
                <a:cs typeface="Courier New"/>
                <a:sym typeface="Courier New"/>
              </a:rPr>
              <a:t>break</a:t>
            </a:r>
            <a:endParaRPr sz="1600">
              <a:solidFill>
                <a:srgbClr val="C586C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D4D4D4"/>
                </a:solidFill>
                <a:highlight>
                  <a:srgbClr val="1E1E1E"/>
                </a:highlight>
                <a:latin typeface="Courier New"/>
                <a:ea typeface="Courier New"/>
                <a:cs typeface="Courier New"/>
                <a:sym typeface="Courier New"/>
              </a:rPr>
              <a:t>  </a:t>
            </a:r>
            <a:r>
              <a:rPr lang="en" sz="1600">
                <a:solidFill>
                  <a:srgbClr val="C586C0"/>
                </a:solidFill>
                <a:highlight>
                  <a:srgbClr val="1E1E1E"/>
                </a:highlight>
                <a:latin typeface="Courier New"/>
                <a:ea typeface="Courier New"/>
                <a:cs typeface="Courier New"/>
                <a:sym typeface="Courier New"/>
              </a:rPr>
              <a:t>return</a:t>
            </a:r>
            <a:r>
              <a:rPr lang="en" sz="1600">
                <a:solidFill>
                  <a:srgbClr val="D4D4D4"/>
                </a:solidFill>
                <a:highlight>
                  <a:srgbClr val="1E1E1E"/>
                </a:highlight>
                <a:latin typeface="Courier New"/>
                <a:ea typeface="Courier New"/>
                <a:cs typeface="Courier New"/>
                <a:sym typeface="Courier New"/>
              </a:rPr>
              <a:t> key_comparison</a:t>
            </a:r>
            <a:endParaRPr sz="1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6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600">
              <a:solidFill>
                <a:srgbClr val="0000FF"/>
              </a:solidFill>
              <a:highlight>
                <a:schemeClr val="dk2"/>
              </a:highlight>
              <a:latin typeface="Courier New"/>
              <a:ea typeface="Courier New"/>
              <a:cs typeface="Courier New"/>
              <a:sym typeface="Courier New"/>
            </a:endParaRPr>
          </a:p>
          <a:p>
            <a:pPr indent="0" lvl="0" marL="457200" rtl="0" algn="l">
              <a:lnSpc>
                <a:spcPct val="115000"/>
              </a:lnSpc>
              <a:spcBef>
                <a:spcPts val="0"/>
              </a:spcBef>
              <a:spcAft>
                <a:spcPts val="800"/>
              </a:spcAft>
              <a:buNone/>
            </a:pPr>
            <a:r>
              <a:t/>
            </a:r>
            <a:endParaRPr/>
          </a:p>
        </p:txBody>
      </p:sp>
      <p:sp>
        <p:nvSpPr>
          <p:cNvPr id="213" name="Google Shape;213;p26"/>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855300" y="836000"/>
            <a:ext cx="5307000" cy="396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2.   Redefine Merge</a:t>
            </a:r>
            <a:endParaRPr sz="1600">
              <a:solidFill>
                <a:schemeClr val="lt2"/>
              </a:solidFill>
            </a:endParaRPr>
          </a:p>
        </p:txBody>
      </p:sp>
      <p:sp>
        <p:nvSpPr>
          <p:cNvPr id="219" name="Google Shape;219;p27"/>
          <p:cNvSpPr txBox="1"/>
          <p:nvPr>
            <p:ph idx="1" type="body"/>
          </p:nvPr>
        </p:nvSpPr>
        <p:spPr>
          <a:xfrm>
            <a:off x="855300" y="1358200"/>
            <a:ext cx="3449400" cy="3029400"/>
          </a:xfrm>
          <a:prstGeom prst="rect">
            <a:avLst/>
          </a:prstGeom>
          <a:noFill/>
          <a:ln>
            <a:noFill/>
          </a:ln>
        </p:spPr>
        <p:txBody>
          <a:bodyPr anchorCtr="0" anchor="t" bIns="0" lIns="0" spcFirstLastPara="1" rIns="0" wrap="square" tIns="0">
            <a:noAutofit/>
          </a:bodyPr>
          <a:lstStyle/>
          <a:p>
            <a:pPr indent="0" lvl="0" marL="0" rtl="0" algn="l">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def</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merge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m</a:t>
            </a:r>
            <a:r>
              <a:rPr lang="en" sz="1050">
                <a:solidFill>
                  <a:srgbClr val="D4D4D4"/>
                </a:solidFill>
                <a:highlight>
                  <a:srgbClr val="1E1E1E"/>
                </a:highlight>
                <a:latin typeface="Courier New"/>
                <a:ea typeface="Courier New"/>
                <a:cs typeface="Courier New"/>
                <a:sym typeface="Courier New"/>
              </a:rPr>
              <a:t>)</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key_comparison = </a:t>
            </a:r>
            <a:r>
              <a:rPr lang="en" sz="1050">
                <a:solidFill>
                  <a:srgbClr val="B5CEA8"/>
                </a:solidFill>
                <a:highlight>
                  <a:srgbClr val="1E1E1E"/>
                </a:highlight>
                <a:latin typeface="Courier New"/>
                <a:ea typeface="Courier New"/>
                <a:cs typeface="Courier New"/>
                <a:sym typeface="Courier New"/>
              </a:rPr>
              <a:t>0</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if</a:t>
            </a:r>
            <a:r>
              <a:rPr lang="en" sz="1050">
                <a:solidFill>
                  <a:srgbClr val="D4D4D4"/>
                </a:solidFill>
                <a:highlight>
                  <a:srgbClr val="1E1E1E"/>
                </a:highlight>
                <a:latin typeface="Courier New"/>
                <a:ea typeface="Courier New"/>
                <a:cs typeface="Courier New"/>
                <a:sym typeface="Courier New"/>
              </a:rPr>
              <a:t> m-n &lt;= </a:t>
            </a:r>
            <a:r>
              <a:rPr lang="en" sz="1050">
                <a:solidFill>
                  <a:srgbClr val="B5CEA8"/>
                </a:solidFill>
                <a:highlight>
                  <a:srgbClr val="1E1E1E"/>
                </a:highlight>
                <a:latin typeface="Courier New"/>
                <a:ea typeface="Courier New"/>
                <a:cs typeface="Courier New"/>
                <a:sym typeface="Courier New"/>
              </a:rPr>
              <a:t>0</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mid = n + </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m-n</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b = n</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mid+</a:t>
            </a:r>
            <a:r>
              <a:rPr lang="en" sz="1050">
                <a:solidFill>
                  <a:srgbClr val="B5CEA8"/>
                </a:solidFill>
                <a:highlight>
                  <a:srgbClr val="1E1E1E"/>
                </a:highlight>
                <a:latin typeface="Courier New"/>
                <a:ea typeface="Courier New"/>
                <a:cs typeface="Courier New"/>
                <a:sym typeface="Courier New"/>
              </a:rPr>
              <a:t>1</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while</a:t>
            </a:r>
            <a:r>
              <a:rPr lang="en" sz="1050">
                <a:solidFill>
                  <a:srgbClr val="D4D4D4"/>
                </a:solidFill>
                <a:highlight>
                  <a:srgbClr val="1E1E1E"/>
                </a:highlight>
                <a:latin typeface="Courier New"/>
                <a:ea typeface="Courier New"/>
                <a:cs typeface="Courier New"/>
                <a:sym typeface="Courier New"/>
              </a:rPr>
              <a:t> a &lt;= mid </a:t>
            </a:r>
            <a:r>
              <a:rPr lang="en" sz="1050">
                <a:solidFill>
                  <a:srgbClr val="82C6FF"/>
                </a:solidFill>
                <a:highlight>
                  <a:srgbClr val="1E1E1E"/>
                </a:highlight>
                <a:latin typeface="Courier New"/>
                <a:ea typeface="Courier New"/>
                <a:cs typeface="Courier New"/>
                <a:sym typeface="Courier New"/>
              </a:rPr>
              <a:t>and</a:t>
            </a:r>
            <a:r>
              <a:rPr lang="en" sz="1050">
                <a:solidFill>
                  <a:srgbClr val="D4D4D4"/>
                </a:solidFill>
                <a:highlight>
                  <a:srgbClr val="1E1E1E"/>
                </a:highlight>
                <a:latin typeface="Courier New"/>
                <a:ea typeface="Courier New"/>
                <a:cs typeface="Courier New"/>
                <a:sym typeface="Courier New"/>
              </a:rPr>
              <a:t> b &lt;= m</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key_comparison += </a:t>
            </a:r>
            <a:r>
              <a:rPr lang="en" sz="1050">
                <a:solidFill>
                  <a:srgbClr val="B5CEA8"/>
                </a:solidFill>
                <a:highlight>
                  <a:srgbClr val="1E1E1E"/>
                </a:highlight>
                <a:latin typeface="Courier New"/>
                <a:ea typeface="Courier New"/>
                <a:cs typeface="Courier New"/>
                <a:sym typeface="Courier New"/>
              </a:rPr>
              <a:t>1</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if</a:t>
            </a:r>
            <a:r>
              <a:rPr lang="en" sz="1050">
                <a:solidFill>
                  <a:srgbClr val="D4D4D4"/>
                </a:solidFill>
                <a:highlight>
                  <a:srgbClr val="1E1E1E"/>
                </a:highlight>
                <a:latin typeface="Courier New"/>
                <a:ea typeface="Courier New"/>
                <a:cs typeface="Courier New"/>
                <a:sym typeface="Courier New"/>
              </a:rPr>
              <a:t> L</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&lt; L</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b</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 += </a:t>
            </a:r>
            <a:r>
              <a:rPr lang="en" sz="1050">
                <a:solidFill>
                  <a:srgbClr val="B5CEA8"/>
                </a:solidFill>
                <a:highlight>
                  <a:srgbClr val="1E1E1E"/>
                </a:highlight>
                <a:latin typeface="Courier New"/>
                <a:ea typeface="Courier New"/>
                <a:cs typeface="Courier New"/>
                <a:sym typeface="Courier New"/>
              </a:rPr>
              <a:t>1</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elif</a:t>
            </a:r>
            <a:r>
              <a:rPr lang="en" sz="1050">
                <a:solidFill>
                  <a:srgbClr val="D4D4D4"/>
                </a:solidFill>
                <a:highlight>
                  <a:srgbClr val="1E1E1E"/>
                </a:highlight>
                <a:latin typeface="Courier New"/>
                <a:ea typeface="Courier New"/>
                <a:cs typeface="Courier New"/>
                <a:sym typeface="Courier New"/>
              </a:rPr>
              <a:t> L</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&gt; L</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b</a:t>
            </a:r>
            <a:r>
              <a:rPr lang="en" sz="1050">
                <a:solidFill>
                  <a:srgbClr val="DCDCDC"/>
                </a:solidFill>
                <a:highlight>
                  <a:srgbClr val="1E1E1E"/>
                </a:highlight>
                <a:latin typeface="Courier New"/>
                <a:ea typeface="Courier New"/>
                <a:cs typeface="Courier New"/>
                <a:sym typeface="Courier New"/>
              </a:rPr>
              <a:t>]:</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temp = L</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b</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for</a:t>
            </a:r>
            <a:r>
              <a:rPr lang="en" sz="1050">
                <a:solidFill>
                  <a:srgbClr val="D4D4D4"/>
                </a:solidFill>
                <a:highlight>
                  <a:srgbClr val="1E1E1E"/>
                </a:highlight>
                <a:latin typeface="Courier New"/>
                <a:ea typeface="Courier New"/>
                <a:cs typeface="Courier New"/>
                <a:sym typeface="Courier New"/>
              </a:rPr>
              <a:t> i </a:t>
            </a:r>
            <a:r>
              <a:rPr lang="en" sz="1050">
                <a:solidFill>
                  <a:srgbClr val="82C6FF"/>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range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b</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-1</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L</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i</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 L</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i</a:t>
            </a:r>
            <a:r>
              <a:rPr lang="en" sz="1050">
                <a:solidFill>
                  <a:srgbClr val="B5CEA8"/>
                </a:solidFill>
                <a:highlight>
                  <a:srgbClr val="1E1E1E"/>
                </a:highlight>
                <a:latin typeface="Courier New"/>
                <a:ea typeface="Courier New"/>
                <a:cs typeface="Courier New"/>
                <a:sym typeface="Courier New"/>
              </a:rPr>
              <a:t>-1</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L</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 temp</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FF"/>
              </a:solidFill>
              <a:highlight>
                <a:srgbClr val="FFFFFE"/>
              </a:highlight>
              <a:latin typeface="Courier New"/>
              <a:ea typeface="Courier New"/>
              <a:cs typeface="Courier New"/>
              <a:sym typeface="Courier New"/>
            </a:endParaRPr>
          </a:p>
        </p:txBody>
      </p:sp>
      <p:sp>
        <p:nvSpPr>
          <p:cNvPr id="220" name="Google Shape;220;p27"/>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21" name="Google Shape;221;p27"/>
          <p:cNvSpPr txBox="1"/>
          <p:nvPr>
            <p:ph idx="1" type="body"/>
          </p:nvPr>
        </p:nvSpPr>
        <p:spPr>
          <a:xfrm>
            <a:off x="4304700" y="1358325"/>
            <a:ext cx="3449400" cy="3029400"/>
          </a:xfrm>
          <a:prstGeom prst="rect">
            <a:avLst/>
          </a:prstGeom>
          <a:noFill/>
          <a:ln>
            <a:noFill/>
          </a:ln>
        </p:spPr>
        <p:txBody>
          <a:bodyPr anchorCtr="0" anchor="t" bIns="0" lIns="0" spcFirstLastPara="1" rIns="0" wrap="square" tIns="0">
            <a:noAutofit/>
          </a:bodyPr>
          <a:lstStyle/>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 += </a:t>
            </a:r>
            <a:r>
              <a:rPr lang="en" sz="1050">
                <a:solidFill>
                  <a:srgbClr val="B5CEA8"/>
                </a:solidFill>
                <a:highlight>
                  <a:srgbClr val="1E1E1E"/>
                </a:highlight>
                <a:latin typeface="Courier New"/>
                <a:ea typeface="Courier New"/>
                <a:cs typeface="Courier New"/>
                <a:sym typeface="Courier New"/>
              </a:rPr>
              <a:t>1</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b += </a:t>
            </a:r>
            <a:r>
              <a:rPr lang="en" sz="1050">
                <a:solidFill>
                  <a:srgbClr val="B5CEA8"/>
                </a:solidFill>
                <a:highlight>
                  <a:srgbClr val="1E1E1E"/>
                </a:highlight>
                <a:latin typeface="Courier New"/>
                <a:ea typeface="Courier New"/>
                <a:cs typeface="Courier New"/>
                <a:sym typeface="Courier New"/>
              </a:rPr>
              <a:t>1</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mid += </a:t>
            </a:r>
            <a:r>
              <a:rPr lang="en" sz="1050">
                <a:solidFill>
                  <a:srgbClr val="B5CEA8"/>
                </a:solidFill>
                <a:highlight>
                  <a:srgbClr val="1E1E1E"/>
                </a:highlight>
                <a:latin typeface="Courier New"/>
                <a:ea typeface="Courier New"/>
                <a:cs typeface="Courier New"/>
                <a:sym typeface="Courier New"/>
              </a:rPr>
              <a:t>1</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else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6AA94F"/>
                </a:solidFill>
                <a:highlight>
                  <a:srgbClr val="1E1E1E"/>
                </a:highlight>
                <a:latin typeface="Courier New"/>
                <a:ea typeface="Courier New"/>
                <a:cs typeface="Courier New"/>
                <a:sym typeface="Courier New"/>
              </a:rPr>
              <a:t># L[a] == L[b]</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if</a:t>
            </a:r>
            <a:r>
              <a:rPr lang="en" sz="1050">
                <a:solidFill>
                  <a:srgbClr val="D4D4D4"/>
                </a:solidFill>
                <a:highlight>
                  <a:srgbClr val="1E1E1E"/>
                </a:highlight>
                <a:latin typeface="Courier New"/>
                <a:ea typeface="Courier New"/>
                <a:cs typeface="Courier New"/>
                <a:sym typeface="Courier New"/>
              </a:rPr>
              <a:t> a == mid </a:t>
            </a:r>
            <a:r>
              <a:rPr lang="en" sz="1050">
                <a:solidFill>
                  <a:srgbClr val="82C6FF"/>
                </a:solidFill>
                <a:highlight>
                  <a:srgbClr val="1E1E1E"/>
                </a:highlight>
                <a:latin typeface="Courier New"/>
                <a:ea typeface="Courier New"/>
                <a:cs typeface="Courier New"/>
                <a:sym typeface="Courier New"/>
              </a:rPr>
              <a:t>and</a:t>
            </a:r>
            <a:r>
              <a:rPr lang="en" sz="1050">
                <a:solidFill>
                  <a:srgbClr val="D4D4D4"/>
                </a:solidFill>
                <a:highlight>
                  <a:srgbClr val="1E1E1E"/>
                </a:highlight>
                <a:latin typeface="Courier New"/>
                <a:ea typeface="Courier New"/>
                <a:cs typeface="Courier New"/>
                <a:sym typeface="Courier New"/>
              </a:rPr>
              <a:t> b == m</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break</a:t>
            </a:r>
            <a:endParaRPr sz="1050">
              <a:solidFill>
                <a:srgbClr val="C586C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 += </a:t>
            </a:r>
            <a:r>
              <a:rPr lang="en" sz="1050">
                <a:solidFill>
                  <a:srgbClr val="B5CEA8"/>
                </a:solidFill>
                <a:highlight>
                  <a:srgbClr val="1E1E1E"/>
                </a:highlight>
                <a:latin typeface="Courier New"/>
                <a:ea typeface="Courier New"/>
                <a:cs typeface="Courier New"/>
                <a:sym typeface="Courier New"/>
              </a:rPr>
              <a:t>1</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temp = L</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b</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for</a:t>
            </a:r>
            <a:r>
              <a:rPr lang="en" sz="1050">
                <a:solidFill>
                  <a:srgbClr val="D4D4D4"/>
                </a:solidFill>
                <a:highlight>
                  <a:srgbClr val="1E1E1E"/>
                </a:highlight>
                <a:latin typeface="Courier New"/>
                <a:ea typeface="Courier New"/>
                <a:cs typeface="Courier New"/>
                <a:sym typeface="Courier New"/>
              </a:rPr>
              <a:t> i </a:t>
            </a:r>
            <a:r>
              <a:rPr lang="en" sz="1050">
                <a:solidFill>
                  <a:srgbClr val="82C6FF"/>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range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b</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-1</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L</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i</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 L</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i</a:t>
            </a:r>
            <a:r>
              <a:rPr lang="en" sz="1050">
                <a:solidFill>
                  <a:srgbClr val="B5CEA8"/>
                </a:solidFill>
                <a:highlight>
                  <a:srgbClr val="1E1E1E"/>
                </a:highlight>
                <a:latin typeface="Courier New"/>
                <a:ea typeface="Courier New"/>
                <a:cs typeface="Courier New"/>
                <a:sym typeface="Courier New"/>
              </a:rPr>
              <a:t>-1</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L</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 temp</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 += </a:t>
            </a:r>
            <a:r>
              <a:rPr lang="en" sz="1050">
                <a:solidFill>
                  <a:srgbClr val="B5CEA8"/>
                </a:solidFill>
                <a:highlight>
                  <a:srgbClr val="1E1E1E"/>
                </a:highlight>
                <a:latin typeface="Courier New"/>
                <a:ea typeface="Courier New"/>
                <a:cs typeface="Courier New"/>
                <a:sym typeface="Courier New"/>
              </a:rPr>
              <a:t>1</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b += </a:t>
            </a:r>
            <a:r>
              <a:rPr lang="en" sz="1050">
                <a:solidFill>
                  <a:srgbClr val="B5CEA8"/>
                </a:solidFill>
                <a:highlight>
                  <a:srgbClr val="1E1E1E"/>
                </a:highlight>
                <a:latin typeface="Courier New"/>
                <a:ea typeface="Courier New"/>
                <a:cs typeface="Courier New"/>
                <a:sym typeface="Courier New"/>
              </a:rPr>
              <a:t>1</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mid += </a:t>
            </a:r>
            <a:r>
              <a:rPr lang="en" sz="1050">
                <a:solidFill>
                  <a:srgbClr val="B5CEA8"/>
                </a:solidFill>
                <a:highlight>
                  <a:srgbClr val="1E1E1E"/>
                </a:highlight>
                <a:latin typeface="Courier New"/>
                <a:ea typeface="Courier New"/>
                <a:cs typeface="Courier New"/>
                <a:sym typeface="Courier New"/>
              </a:rPr>
              <a:t>1</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key_comparison</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FF"/>
              </a:solidFill>
              <a:highlight>
                <a:schemeClr val="dk2"/>
              </a:highlight>
              <a:latin typeface="Courier New"/>
              <a:ea typeface="Courier New"/>
              <a:cs typeface="Courier New"/>
              <a:sym typeface="Courier New"/>
            </a:endParaRPr>
          </a:p>
          <a:p>
            <a:pPr indent="0" lvl="0" marL="457200" rtl="0" algn="l">
              <a:lnSpc>
                <a:spcPct val="115000"/>
              </a:lnSpc>
              <a:spcBef>
                <a:spcPts val="0"/>
              </a:spcBef>
              <a:spcAft>
                <a:spcPts val="8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2.   Redefine MergeSort</a:t>
            </a:r>
            <a:endParaRPr/>
          </a:p>
        </p:txBody>
      </p:sp>
      <p:sp>
        <p:nvSpPr>
          <p:cNvPr id="227" name="Google Shape;227;p28"/>
          <p:cNvSpPr txBox="1"/>
          <p:nvPr>
            <p:ph idx="1" type="body"/>
          </p:nvPr>
        </p:nvSpPr>
        <p:spPr>
          <a:xfrm>
            <a:off x="855300" y="1443300"/>
            <a:ext cx="6763800" cy="2944500"/>
          </a:xfrm>
          <a:prstGeom prst="rect">
            <a:avLst/>
          </a:prstGeom>
          <a:noFill/>
          <a:ln>
            <a:noFill/>
          </a:ln>
        </p:spPr>
        <p:txBody>
          <a:bodyPr anchorCtr="0" anchor="t" bIns="0" lIns="0" spcFirstLastPara="1" rIns="0" wrap="square" tIns="0">
            <a:noAutofit/>
          </a:bodyPr>
          <a:lstStyle/>
          <a:p>
            <a:pPr indent="0" lvl="0" marL="0" rtl="0" algn="l">
              <a:lnSpc>
                <a:spcPct val="135714"/>
              </a:lnSpc>
              <a:spcBef>
                <a:spcPts val="0"/>
              </a:spcBef>
              <a:spcAft>
                <a:spcPts val="0"/>
              </a:spcAft>
              <a:buNone/>
            </a:pPr>
            <a:r>
              <a:rPr lang="en" sz="1600">
                <a:solidFill>
                  <a:srgbClr val="569CD6"/>
                </a:solidFill>
                <a:highlight>
                  <a:srgbClr val="1E1E1E"/>
                </a:highlight>
                <a:latin typeface="Courier New"/>
                <a:ea typeface="Courier New"/>
                <a:cs typeface="Courier New"/>
                <a:sym typeface="Courier New"/>
              </a:rPr>
              <a:t>def</a:t>
            </a:r>
            <a:r>
              <a:rPr lang="en" sz="1600">
                <a:solidFill>
                  <a:srgbClr val="D4D4D4"/>
                </a:solidFill>
                <a:highlight>
                  <a:srgbClr val="1E1E1E"/>
                </a:highlight>
                <a:latin typeface="Courier New"/>
                <a:ea typeface="Courier New"/>
                <a:cs typeface="Courier New"/>
                <a:sym typeface="Courier New"/>
              </a:rPr>
              <a:t> </a:t>
            </a:r>
            <a:r>
              <a:rPr lang="en" sz="1600">
                <a:solidFill>
                  <a:srgbClr val="DCDCAA"/>
                </a:solidFill>
                <a:highlight>
                  <a:srgbClr val="1E1E1E"/>
                </a:highlight>
                <a:latin typeface="Courier New"/>
                <a:ea typeface="Courier New"/>
                <a:cs typeface="Courier New"/>
                <a:sym typeface="Courier New"/>
              </a:rPr>
              <a:t>mergeSort</a:t>
            </a:r>
            <a:r>
              <a:rPr lang="en" sz="1600">
                <a:solidFill>
                  <a:srgbClr val="D4D4D4"/>
                </a:solidFill>
                <a:highlight>
                  <a:srgbClr val="1E1E1E"/>
                </a:highlight>
                <a:latin typeface="Courier New"/>
                <a:ea typeface="Courier New"/>
                <a:cs typeface="Courier New"/>
                <a:sym typeface="Courier New"/>
              </a:rPr>
              <a:t>(</a:t>
            </a:r>
            <a:r>
              <a:rPr lang="en" sz="1600">
                <a:solidFill>
                  <a:srgbClr val="9CDCFE"/>
                </a:solidFill>
                <a:highlight>
                  <a:srgbClr val="1E1E1E"/>
                </a:highlight>
                <a:latin typeface="Courier New"/>
                <a:ea typeface="Courier New"/>
                <a:cs typeface="Courier New"/>
                <a:sym typeface="Courier New"/>
              </a:rPr>
              <a:t>n</a:t>
            </a:r>
            <a:r>
              <a:rPr lang="en" sz="1600">
                <a:solidFill>
                  <a:srgbClr val="D4D4D4"/>
                </a:solidFill>
                <a:highlight>
                  <a:srgbClr val="1E1E1E"/>
                </a:highlight>
                <a:latin typeface="Courier New"/>
                <a:ea typeface="Courier New"/>
                <a:cs typeface="Courier New"/>
                <a:sym typeface="Courier New"/>
              </a:rPr>
              <a:t>, </a:t>
            </a:r>
            <a:r>
              <a:rPr lang="en" sz="1600">
                <a:solidFill>
                  <a:srgbClr val="9CDCFE"/>
                </a:solidFill>
                <a:highlight>
                  <a:srgbClr val="1E1E1E"/>
                </a:highlight>
                <a:latin typeface="Courier New"/>
                <a:ea typeface="Courier New"/>
                <a:cs typeface="Courier New"/>
                <a:sym typeface="Courier New"/>
              </a:rPr>
              <a:t>m</a:t>
            </a:r>
            <a:r>
              <a:rPr lang="en" sz="1600">
                <a:solidFill>
                  <a:srgbClr val="D4D4D4"/>
                </a:solidFill>
                <a:highlight>
                  <a:srgbClr val="1E1E1E"/>
                </a:highlight>
                <a:latin typeface="Courier New"/>
                <a:ea typeface="Courier New"/>
                <a:cs typeface="Courier New"/>
                <a:sym typeface="Courier New"/>
              </a:rPr>
              <a:t>)</a:t>
            </a:r>
            <a:r>
              <a:rPr lang="en" sz="1600">
                <a:solidFill>
                  <a:srgbClr val="DCDCDC"/>
                </a:solidFill>
                <a:highlight>
                  <a:srgbClr val="1E1E1E"/>
                </a:highlight>
                <a:latin typeface="Courier New"/>
                <a:ea typeface="Courier New"/>
                <a:cs typeface="Courier New"/>
                <a:sym typeface="Courier New"/>
              </a:rPr>
              <a:t>:</a:t>
            </a:r>
            <a:endParaRPr sz="16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D4D4D4"/>
                </a:solidFill>
                <a:highlight>
                  <a:srgbClr val="1E1E1E"/>
                </a:highlight>
                <a:latin typeface="Courier New"/>
                <a:ea typeface="Courier New"/>
                <a:cs typeface="Courier New"/>
                <a:sym typeface="Courier New"/>
              </a:rPr>
              <a:t>  mid = </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m-n</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a:t>
            </a:r>
            <a:r>
              <a:rPr lang="en" sz="1600">
                <a:solidFill>
                  <a:srgbClr val="B5CEA8"/>
                </a:solidFill>
                <a:highlight>
                  <a:srgbClr val="1E1E1E"/>
                </a:highlight>
                <a:latin typeface="Courier New"/>
                <a:ea typeface="Courier New"/>
                <a:cs typeface="Courier New"/>
                <a:sym typeface="Courier New"/>
              </a:rPr>
              <a:t>2</a:t>
            </a:r>
            <a:endParaRPr sz="160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D4D4D4"/>
                </a:solidFill>
                <a:highlight>
                  <a:srgbClr val="1E1E1E"/>
                </a:highlight>
                <a:latin typeface="Courier New"/>
                <a:ea typeface="Courier New"/>
                <a:cs typeface="Courier New"/>
                <a:sym typeface="Courier New"/>
              </a:rPr>
              <a:t>  </a:t>
            </a:r>
            <a:r>
              <a:rPr lang="en" sz="1600">
                <a:solidFill>
                  <a:srgbClr val="C586C0"/>
                </a:solidFill>
                <a:highlight>
                  <a:srgbClr val="1E1E1E"/>
                </a:highlight>
                <a:latin typeface="Courier New"/>
                <a:ea typeface="Courier New"/>
                <a:cs typeface="Courier New"/>
                <a:sym typeface="Courier New"/>
              </a:rPr>
              <a:t>if</a:t>
            </a:r>
            <a:r>
              <a:rPr lang="en" sz="1600">
                <a:solidFill>
                  <a:srgbClr val="D4D4D4"/>
                </a:solidFill>
                <a:highlight>
                  <a:srgbClr val="1E1E1E"/>
                </a:highlight>
                <a:latin typeface="Courier New"/>
                <a:ea typeface="Courier New"/>
                <a:cs typeface="Courier New"/>
                <a:sym typeface="Courier New"/>
              </a:rPr>
              <a:t> m-n &lt;= </a:t>
            </a:r>
            <a:r>
              <a:rPr lang="en" sz="1600">
                <a:solidFill>
                  <a:srgbClr val="B5CEA8"/>
                </a:solidFill>
                <a:highlight>
                  <a:srgbClr val="1E1E1E"/>
                </a:highlight>
                <a:latin typeface="Courier New"/>
                <a:ea typeface="Courier New"/>
                <a:cs typeface="Courier New"/>
                <a:sym typeface="Courier New"/>
              </a:rPr>
              <a:t>0</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 </a:t>
            </a:r>
            <a:r>
              <a:rPr lang="en" sz="1600">
                <a:solidFill>
                  <a:srgbClr val="C586C0"/>
                </a:solidFill>
                <a:highlight>
                  <a:srgbClr val="1E1E1E"/>
                </a:highlight>
                <a:latin typeface="Courier New"/>
                <a:ea typeface="Courier New"/>
                <a:cs typeface="Courier New"/>
                <a:sym typeface="Courier New"/>
              </a:rPr>
              <a:t>return</a:t>
            </a:r>
            <a:r>
              <a:rPr lang="en" sz="1600">
                <a:solidFill>
                  <a:srgbClr val="D4D4D4"/>
                </a:solidFill>
                <a:highlight>
                  <a:srgbClr val="1E1E1E"/>
                </a:highlight>
                <a:latin typeface="Courier New"/>
                <a:ea typeface="Courier New"/>
                <a:cs typeface="Courier New"/>
                <a:sym typeface="Courier New"/>
              </a:rPr>
              <a:t> </a:t>
            </a:r>
            <a:r>
              <a:rPr lang="en" sz="1600">
                <a:solidFill>
                  <a:srgbClr val="B5CEA8"/>
                </a:solidFill>
                <a:highlight>
                  <a:srgbClr val="1E1E1E"/>
                </a:highlight>
                <a:latin typeface="Courier New"/>
                <a:ea typeface="Courier New"/>
                <a:cs typeface="Courier New"/>
                <a:sym typeface="Courier New"/>
              </a:rPr>
              <a:t>0</a:t>
            </a:r>
            <a:endParaRPr sz="160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D4D4D4"/>
                </a:solidFill>
                <a:highlight>
                  <a:srgbClr val="1E1E1E"/>
                </a:highlight>
                <a:latin typeface="Courier New"/>
                <a:ea typeface="Courier New"/>
                <a:cs typeface="Courier New"/>
                <a:sym typeface="Courier New"/>
              </a:rPr>
              <a:t>  </a:t>
            </a:r>
            <a:r>
              <a:rPr lang="en" sz="1600">
                <a:solidFill>
                  <a:srgbClr val="C586C0"/>
                </a:solidFill>
                <a:highlight>
                  <a:srgbClr val="1E1E1E"/>
                </a:highlight>
                <a:latin typeface="Courier New"/>
                <a:ea typeface="Courier New"/>
                <a:cs typeface="Courier New"/>
                <a:sym typeface="Courier New"/>
              </a:rPr>
              <a:t>else</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 </a:t>
            </a:r>
            <a:r>
              <a:rPr lang="en" sz="1600">
                <a:solidFill>
                  <a:srgbClr val="6AA94F"/>
                </a:solidFill>
                <a:highlight>
                  <a:srgbClr val="1E1E1E"/>
                </a:highlight>
                <a:latin typeface="Courier New"/>
                <a:ea typeface="Courier New"/>
                <a:cs typeface="Courier New"/>
                <a:sym typeface="Courier New"/>
              </a:rPr>
              <a:t># m-n &gt;= 1</a:t>
            </a:r>
            <a:endParaRPr sz="160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D4D4D4"/>
                </a:solidFill>
                <a:highlight>
                  <a:srgbClr val="1E1E1E"/>
                </a:highlight>
                <a:latin typeface="Courier New"/>
                <a:ea typeface="Courier New"/>
                <a:cs typeface="Courier New"/>
                <a:sym typeface="Courier New"/>
              </a:rPr>
              <a:t>    key_comparison_l = mergeSort</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n</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 mid</a:t>
            </a:r>
            <a:r>
              <a:rPr lang="en" sz="1600">
                <a:solidFill>
                  <a:srgbClr val="DCDCDC"/>
                </a:solidFill>
                <a:highlight>
                  <a:srgbClr val="1E1E1E"/>
                </a:highlight>
                <a:latin typeface="Courier New"/>
                <a:ea typeface="Courier New"/>
                <a:cs typeface="Courier New"/>
                <a:sym typeface="Courier New"/>
              </a:rPr>
              <a:t>)</a:t>
            </a:r>
            <a:endParaRPr sz="16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D4D4D4"/>
                </a:solidFill>
                <a:highlight>
                  <a:srgbClr val="1E1E1E"/>
                </a:highlight>
                <a:latin typeface="Courier New"/>
                <a:ea typeface="Courier New"/>
                <a:cs typeface="Courier New"/>
                <a:sym typeface="Courier New"/>
              </a:rPr>
              <a:t>    key_comparison_r = mergeSort</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mid+</a:t>
            </a:r>
            <a:r>
              <a:rPr lang="en" sz="1600">
                <a:solidFill>
                  <a:srgbClr val="B5CEA8"/>
                </a:solidFill>
                <a:highlight>
                  <a:srgbClr val="1E1E1E"/>
                </a:highlight>
                <a:latin typeface="Courier New"/>
                <a:ea typeface="Courier New"/>
                <a:cs typeface="Courier New"/>
                <a:sym typeface="Courier New"/>
              </a:rPr>
              <a:t>1</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 m</a:t>
            </a:r>
            <a:r>
              <a:rPr lang="en" sz="1600">
                <a:solidFill>
                  <a:srgbClr val="DCDCDC"/>
                </a:solidFill>
                <a:highlight>
                  <a:srgbClr val="1E1E1E"/>
                </a:highlight>
                <a:latin typeface="Courier New"/>
                <a:ea typeface="Courier New"/>
                <a:cs typeface="Courier New"/>
                <a:sym typeface="Courier New"/>
              </a:rPr>
              <a:t>)</a:t>
            </a:r>
            <a:endParaRPr sz="16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D4D4D4"/>
                </a:solidFill>
                <a:highlight>
                  <a:srgbClr val="1E1E1E"/>
                </a:highlight>
                <a:latin typeface="Courier New"/>
                <a:ea typeface="Courier New"/>
                <a:cs typeface="Courier New"/>
                <a:sym typeface="Courier New"/>
              </a:rPr>
              <a:t>  key_comparison_merge = merge</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n</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 m</a:t>
            </a:r>
            <a:r>
              <a:rPr lang="en" sz="1600">
                <a:solidFill>
                  <a:srgbClr val="DCDCDC"/>
                </a:solidFill>
                <a:highlight>
                  <a:srgbClr val="1E1E1E"/>
                </a:highlight>
                <a:latin typeface="Courier New"/>
                <a:ea typeface="Courier New"/>
                <a:cs typeface="Courier New"/>
                <a:sym typeface="Courier New"/>
              </a:rPr>
              <a:t>)</a:t>
            </a:r>
            <a:endParaRPr sz="16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D4D4D4"/>
                </a:solidFill>
                <a:highlight>
                  <a:srgbClr val="1E1E1E"/>
                </a:highlight>
                <a:latin typeface="Courier New"/>
                <a:ea typeface="Courier New"/>
                <a:cs typeface="Courier New"/>
                <a:sym typeface="Courier New"/>
              </a:rPr>
              <a:t>  </a:t>
            </a:r>
            <a:r>
              <a:rPr lang="en" sz="1600">
                <a:solidFill>
                  <a:srgbClr val="C586C0"/>
                </a:solidFill>
                <a:highlight>
                  <a:srgbClr val="1E1E1E"/>
                </a:highlight>
                <a:latin typeface="Courier New"/>
                <a:ea typeface="Courier New"/>
                <a:cs typeface="Courier New"/>
                <a:sym typeface="Courier New"/>
              </a:rPr>
              <a:t>return</a:t>
            </a:r>
            <a:r>
              <a:rPr lang="en" sz="1600">
                <a:solidFill>
                  <a:srgbClr val="D4D4D4"/>
                </a:solidFill>
                <a:highlight>
                  <a:srgbClr val="1E1E1E"/>
                </a:highlight>
                <a:latin typeface="Courier New"/>
                <a:ea typeface="Courier New"/>
                <a:cs typeface="Courier New"/>
                <a:sym typeface="Courier New"/>
              </a:rPr>
              <a:t> key_comparison_l + key_comparison_r + key_comparison_merge</a:t>
            </a:r>
            <a:endParaRPr sz="1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6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600">
              <a:solidFill>
                <a:srgbClr val="0000FF"/>
              </a:solidFill>
              <a:highlight>
                <a:schemeClr val="dk2"/>
              </a:highlight>
              <a:latin typeface="Courier New"/>
              <a:ea typeface="Courier New"/>
              <a:cs typeface="Courier New"/>
              <a:sym typeface="Courier New"/>
            </a:endParaRPr>
          </a:p>
          <a:p>
            <a:pPr indent="0" lvl="0" marL="457200" rtl="0" algn="l">
              <a:lnSpc>
                <a:spcPct val="115000"/>
              </a:lnSpc>
              <a:spcBef>
                <a:spcPts val="0"/>
              </a:spcBef>
              <a:spcAft>
                <a:spcPts val="800"/>
              </a:spcAft>
              <a:buNone/>
            </a:pPr>
            <a:r>
              <a:t/>
            </a:r>
            <a:endParaRPr/>
          </a:p>
        </p:txBody>
      </p:sp>
      <p:sp>
        <p:nvSpPr>
          <p:cNvPr id="228" name="Google Shape;228;p28"/>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855300" y="836000"/>
            <a:ext cx="5307000" cy="396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3.   Define Hybrid Sort</a:t>
            </a:r>
            <a:endParaRPr/>
          </a:p>
          <a:p>
            <a:pPr indent="-330200" lvl="0" marL="914400" rtl="0" algn="l">
              <a:spcBef>
                <a:spcPts val="0"/>
              </a:spcBef>
              <a:spcAft>
                <a:spcPts val="0"/>
              </a:spcAft>
              <a:buClr>
                <a:schemeClr val="lt2"/>
              </a:buClr>
              <a:buSzPts val="1600"/>
              <a:buChar char="●"/>
            </a:pPr>
            <a:r>
              <a:rPr lang="en" sz="1600">
                <a:solidFill>
                  <a:schemeClr val="lt2"/>
                </a:solidFill>
              </a:rPr>
              <a:t>Combine Insertion Sort and MergeSort</a:t>
            </a:r>
            <a:endParaRPr sz="1600">
              <a:solidFill>
                <a:schemeClr val="lt2"/>
              </a:solidFill>
            </a:endParaRPr>
          </a:p>
        </p:txBody>
      </p:sp>
      <p:sp>
        <p:nvSpPr>
          <p:cNvPr id="234" name="Google Shape;234;p29"/>
          <p:cNvSpPr txBox="1"/>
          <p:nvPr>
            <p:ph idx="1" type="body"/>
          </p:nvPr>
        </p:nvSpPr>
        <p:spPr>
          <a:xfrm>
            <a:off x="855300" y="1549425"/>
            <a:ext cx="6460200" cy="2838300"/>
          </a:xfrm>
          <a:prstGeom prst="rect">
            <a:avLst/>
          </a:prstGeom>
          <a:noFill/>
          <a:ln>
            <a:noFill/>
          </a:ln>
        </p:spPr>
        <p:txBody>
          <a:bodyPr anchorCtr="0" anchor="t" bIns="0" lIns="0" spcFirstLastPara="1" rIns="0" wrap="square" tIns="0">
            <a:noAutofit/>
          </a:bodyPr>
          <a:lstStyle/>
          <a:p>
            <a:pPr indent="0" lvl="0" marL="0" rtl="0" algn="l">
              <a:lnSpc>
                <a:spcPct val="135714"/>
              </a:lnSpc>
              <a:spcBef>
                <a:spcPts val="0"/>
              </a:spcBef>
              <a:spcAft>
                <a:spcPts val="0"/>
              </a:spcAft>
              <a:buNone/>
            </a:pPr>
            <a:r>
              <a:rPr lang="en" sz="1600">
                <a:solidFill>
                  <a:srgbClr val="569CD6"/>
                </a:solidFill>
                <a:highlight>
                  <a:srgbClr val="1E1E1E"/>
                </a:highlight>
                <a:latin typeface="Courier New"/>
                <a:ea typeface="Courier New"/>
                <a:cs typeface="Courier New"/>
                <a:sym typeface="Courier New"/>
              </a:rPr>
              <a:t>def</a:t>
            </a:r>
            <a:r>
              <a:rPr lang="en" sz="1600">
                <a:solidFill>
                  <a:srgbClr val="D4D4D4"/>
                </a:solidFill>
                <a:highlight>
                  <a:srgbClr val="1E1E1E"/>
                </a:highlight>
                <a:latin typeface="Courier New"/>
                <a:ea typeface="Courier New"/>
                <a:cs typeface="Courier New"/>
                <a:sym typeface="Courier New"/>
              </a:rPr>
              <a:t> </a:t>
            </a:r>
            <a:r>
              <a:rPr lang="en" sz="1600">
                <a:solidFill>
                  <a:srgbClr val="DCDCAA"/>
                </a:solidFill>
                <a:highlight>
                  <a:srgbClr val="1E1E1E"/>
                </a:highlight>
                <a:latin typeface="Courier New"/>
                <a:ea typeface="Courier New"/>
                <a:cs typeface="Courier New"/>
                <a:sym typeface="Courier New"/>
              </a:rPr>
              <a:t>switchSort</a:t>
            </a:r>
            <a:r>
              <a:rPr lang="en" sz="1600">
                <a:solidFill>
                  <a:srgbClr val="D4D4D4"/>
                </a:solidFill>
                <a:highlight>
                  <a:srgbClr val="1E1E1E"/>
                </a:highlight>
                <a:latin typeface="Courier New"/>
                <a:ea typeface="Courier New"/>
                <a:cs typeface="Courier New"/>
                <a:sym typeface="Courier New"/>
              </a:rPr>
              <a:t>(</a:t>
            </a:r>
            <a:r>
              <a:rPr lang="en" sz="1600">
                <a:solidFill>
                  <a:srgbClr val="9CDCFE"/>
                </a:solidFill>
                <a:highlight>
                  <a:srgbClr val="1E1E1E"/>
                </a:highlight>
                <a:latin typeface="Courier New"/>
                <a:ea typeface="Courier New"/>
                <a:cs typeface="Courier New"/>
                <a:sym typeface="Courier New"/>
              </a:rPr>
              <a:t>n</a:t>
            </a:r>
            <a:r>
              <a:rPr lang="en" sz="1600">
                <a:solidFill>
                  <a:srgbClr val="D4D4D4"/>
                </a:solidFill>
                <a:highlight>
                  <a:srgbClr val="1E1E1E"/>
                </a:highlight>
                <a:latin typeface="Courier New"/>
                <a:ea typeface="Courier New"/>
                <a:cs typeface="Courier New"/>
                <a:sym typeface="Courier New"/>
              </a:rPr>
              <a:t>, </a:t>
            </a:r>
            <a:r>
              <a:rPr lang="en" sz="1600">
                <a:solidFill>
                  <a:srgbClr val="9CDCFE"/>
                </a:solidFill>
                <a:highlight>
                  <a:srgbClr val="1E1E1E"/>
                </a:highlight>
                <a:latin typeface="Courier New"/>
                <a:ea typeface="Courier New"/>
                <a:cs typeface="Courier New"/>
                <a:sym typeface="Courier New"/>
              </a:rPr>
              <a:t>m</a:t>
            </a:r>
            <a:r>
              <a:rPr lang="en" sz="1600">
                <a:solidFill>
                  <a:srgbClr val="D4D4D4"/>
                </a:solidFill>
                <a:highlight>
                  <a:srgbClr val="1E1E1E"/>
                </a:highlight>
                <a:latin typeface="Courier New"/>
                <a:ea typeface="Courier New"/>
                <a:cs typeface="Courier New"/>
                <a:sym typeface="Courier New"/>
              </a:rPr>
              <a:t>, </a:t>
            </a:r>
            <a:r>
              <a:rPr lang="en" sz="1600">
                <a:solidFill>
                  <a:srgbClr val="9CDCFE"/>
                </a:solidFill>
                <a:highlight>
                  <a:srgbClr val="1E1E1E"/>
                </a:highlight>
                <a:latin typeface="Courier New"/>
                <a:ea typeface="Courier New"/>
                <a:cs typeface="Courier New"/>
                <a:sym typeface="Courier New"/>
              </a:rPr>
              <a:t>S</a:t>
            </a:r>
            <a:r>
              <a:rPr lang="en" sz="1600">
                <a:solidFill>
                  <a:srgbClr val="D4D4D4"/>
                </a:solidFill>
                <a:highlight>
                  <a:srgbClr val="1E1E1E"/>
                </a:highlight>
                <a:latin typeface="Courier New"/>
                <a:ea typeface="Courier New"/>
                <a:cs typeface="Courier New"/>
                <a:sym typeface="Courier New"/>
              </a:rPr>
              <a:t>)</a:t>
            </a:r>
            <a:r>
              <a:rPr lang="en" sz="1600">
                <a:solidFill>
                  <a:srgbClr val="DCDCDC"/>
                </a:solidFill>
                <a:highlight>
                  <a:srgbClr val="1E1E1E"/>
                </a:highlight>
                <a:latin typeface="Courier New"/>
                <a:ea typeface="Courier New"/>
                <a:cs typeface="Courier New"/>
                <a:sym typeface="Courier New"/>
              </a:rPr>
              <a:t>:</a:t>
            </a:r>
            <a:endParaRPr sz="16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D4D4D4"/>
                </a:solidFill>
                <a:highlight>
                  <a:srgbClr val="1E1E1E"/>
                </a:highlight>
                <a:latin typeface="Courier New"/>
                <a:ea typeface="Courier New"/>
                <a:cs typeface="Courier New"/>
                <a:sym typeface="Courier New"/>
              </a:rPr>
              <a:t>  key_comparision = </a:t>
            </a:r>
            <a:r>
              <a:rPr lang="en" sz="1600">
                <a:solidFill>
                  <a:srgbClr val="B5CEA8"/>
                </a:solidFill>
                <a:highlight>
                  <a:srgbClr val="1E1E1E"/>
                </a:highlight>
                <a:latin typeface="Courier New"/>
                <a:ea typeface="Courier New"/>
                <a:cs typeface="Courier New"/>
                <a:sym typeface="Courier New"/>
              </a:rPr>
              <a:t>0</a:t>
            </a:r>
            <a:endParaRPr sz="160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D4D4D4"/>
                </a:solidFill>
                <a:highlight>
                  <a:srgbClr val="1E1E1E"/>
                </a:highlight>
                <a:latin typeface="Courier New"/>
                <a:ea typeface="Courier New"/>
                <a:cs typeface="Courier New"/>
                <a:sym typeface="Courier New"/>
              </a:rPr>
              <a:t>  </a:t>
            </a:r>
            <a:r>
              <a:rPr lang="en" sz="1600">
                <a:solidFill>
                  <a:srgbClr val="C586C0"/>
                </a:solidFill>
                <a:highlight>
                  <a:srgbClr val="1E1E1E"/>
                </a:highlight>
                <a:latin typeface="Courier New"/>
                <a:ea typeface="Courier New"/>
                <a:cs typeface="Courier New"/>
                <a:sym typeface="Courier New"/>
              </a:rPr>
              <a:t>if</a:t>
            </a:r>
            <a:r>
              <a:rPr lang="en" sz="1600">
                <a:solidFill>
                  <a:srgbClr val="D4D4D4"/>
                </a:solidFill>
                <a:highlight>
                  <a:srgbClr val="1E1E1E"/>
                </a:highlight>
                <a:latin typeface="Courier New"/>
                <a:ea typeface="Courier New"/>
                <a:cs typeface="Courier New"/>
                <a:sym typeface="Courier New"/>
              </a:rPr>
              <a:t> m-n &gt; S</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 key_comparison = mergeSort</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n</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 m</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 S</a:t>
            </a:r>
            <a:r>
              <a:rPr lang="en" sz="1600">
                <a:solidFill>
                  <a:srgbClr val="DCDCDC"/>
                </a:solidFill>
                <a:highlight>
                  <a:srgbClr val="1E1E1E"/>
                </a:highlight>
                <a:latin typeface="Courier New"/>
                <a:ea typeface="Courier New"/>
                <a:cs typeface="Courier New"/>
                <a:sym typeface="Courier New"/>
              </a:rPr>
              <a:t>)</a:t>
            </a:r>
            <a:endParaRPr sz="16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D4D4D4"/>
                </a:solidFill>
                <a:highlight>
                  <a:srgbClr val="1E1E1E"/>
                </a:highlight>
                <a:latin typeface="Courier New"/>
                <a:ea typeface="Courier New"/>
                <a:cs typeface="Courier New"/>
                <a:sym typeface="Courier New"/>
              </a:rPr>
              <a:t>  </a:t>
            </a:r>
            <a:r>
              <a:rPr lang="en" sz="1600">
                <a:solidFill>
                  <a:srgbClr val="C586C0"/>
                </a:solidFill>
                <a:highlight>
                  <a:srgbClr val="1E1E1E"/>
                </a:highlight>
                <a:latin typeface="Courier New"/>
                <a:ea typeface="Courier New"/>
                <a:cs typeface="Courier New"/>
                <a:sym typeface="Courier New"/>
              </a:rPr>
              <a:t>else</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 key_comparison = insertionSort</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n</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 m</a:t>
            </a:r>
            <a:r>
              <a:rPr lang="en" sz="1600">
                <a:solidFill>
                  <a:srgbClr val="DCDCDC"/>
                </a:solidFill>
                <a:highlight>
                  <a:srgbClr val="1E1E1E"/>
                </a:highlight>
                <a:latin typeface="Courier New"/>
                <a:ea typeface="Courier New"/>
                <a:cs typeface="Courier New"/>
                <a:sym typeface="Courier New"/>
              </a:rPr>
              <a:t>)</a:t>
            </a:r>
            <a:endParaRPr sz="16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D4D4D4"/>
                </a:solidFill>
                <a:highlight>
                  <a:srgbClr val="1E1E1E"/>
                </a:highlight>
                <a:latin typeface="Courier New"/>
                <a:ea typeface="Courier New"/>
                <a:cs typeface="Courier New"/>
                <a:sym typeface="Courier New"/>
              </a:rPr>
              <a:t>  </a:t>
            </a:r>
            <a:r>
              <a:rPr lang="en" sz="1600">
                <a:solidFill>
                  <a:srgbClr val="C586C0"/>
                </a:solidFill>
                <a:highlight>
                  <a:srgbClr val="1E1E1E"/>
                </a:highlight>
                <a:latin typeface="Courier New"/>
                <a:ea typeface="Courier New"/>
                <a:cs typeface="Courier New"/>
                <a:sym typeface="Courier New"/>
              </a:rPr>
              <a:t>return</a:t>
            </a:r>
            <a:r>
              <a:rPr lang="en" sz="1600">
                <a:solidFill>
                  <a:srgbClr val="D4D4D4"/>
                </a:solidFill>
                <a:highlight>
                  <a:srgbClr val="1E1E1E"/>
                </a:highlight>
                <a:latin typeface="Courier New"/>
                <a:ea typeface="Courier New"/>
                <a:cs typeface="Courier New"/>
                <a:sym typeface="Courier New"/>
              </a:rPr>
              <a:t> key_comparison</a:t>
            </a:r>
            <a:endParaRPr sz="1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6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600">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FF"/>
              </a:solidFill>
              <a:highlight>
                <a:srgbClr val="FFFFFE"/>
              </a:highlight>
              <a:latin typeface="Courier New"/>
              <a:ea typeface="Courier New"/>
              <a:cs typeface="Courier New"/>
              <a:sym typeface="Courier New"/>
            </a:endParaRPr>
          </a:p>
        </p:txBody>
      </p:sp>
      <p:sp>
        <p:nvSpPr>
          <p:cNvPr id="235" name="Google Shape;235;p29"/>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855300" y="836000"/>
            <a:ext cx="7365600" cy="396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600">
                <a:solidFill>
                  <a:schemeClr val="lt2"/>
                </a:solidFill>
              </a:rPr>
              <a:t>i. With the value of </a:t>
            </a:r>
            <a:r>
              <a:rPr lang="en" sz="1600">
                <a:solidFill>
                  <a:schemeClr val="dk1"/>
                </a:solidFill>
                <a:latin typeface="Cambria Math"/>
                <a:ea typeface="Cambria Math"/>
                <a:cs typeface="Cambria Math"/>
                <a:sym typeface="Cambria Math"/>
              </a:rPr>
              <a:t>S</a:t>
            </a:r>
            <a:r>
              <a:rPr lang="en" sz="1600">
                <a:solidFill>
                  <a:schemeClr val="dk1"/>
                </a:solidFill>
              </a:rPr>
              <a:t> fixed</a:t>
            </a:r>
            <a:r>
              <a:rPr lang="en" sz="1600">
                <a:solidFill>
                  <a:schemeClr val="lt2"/>
                </a:solidFill>
              </a:rPr>
              <a:t>, plot the number of key comparisons </a:t>
            </a:r>
            <a:r>
              <a:rPr lang="en" sz="1600">
                <a:solidFill>
                  <a:schemeClr val="dk1"/>
                </a:solidFill>
              </a:rPr>
              <a:t>over different sizes of the</a:t>
            </a:r>
            <a:r>
              <a:rPr lang="en" sz="1600">
                <a:solidFill>
                  <a:schemeClr val="lt2"/>
                </a:solidFill>
              </a:rPr>
              <a:t> </a:t>
            </a:r>
            <a:r>
              <a:rPr lang="en" sz="1600">
                <a:solidFill>
                  <a:schemeClr val="dk1"/>
                </a:solidFill>
              </a:rPr>
              <a:t>input list </a:t>
            </a:r>
            <a:r>
              <a:rPr lang="en" sz="1600">
                <a:solidFill>
                  <a:schemeClr val="dk1"/>
                </a:solidFill>
                <a:latin typeface="Cambria Math"/>
                <a:ea typeface="Cambria Math"/>
                <a:cs typeface="Cambria Math"/>
                <a:sym typeface="Cambria Math"/>
              </a:rPr>
              <a:t>n</a:t>
            </a:r>
            <a:r>
              <a:rPr lang="en" sz="1600">
                <a:solidFill>
                  <a:schemeClr val="lt2"/>
                </a:solidFill>
              </a:rPr>
              <a:t>. Compare your empirical results with your theoretical analysis of the time complexity.</a:t>
            </a:r>
            <a:endParaRPr sz="1600">
              <a:solidFill>
                <a:schemeClr val="lt2"/>
              </a:solidFill>
            </a:endParaRPr>
          </a:p>
        </p:txBody>
      </p:sp>
      <p:sp>
        <p:nvSpPr>
          <p:cNvPr id="241" name="Google Shape;241;p30"/>
          <p:cNvSpPr txBox="1"/>
          <p:nvPr>
            <p:ph idx="1" type="body"/>
          </p:nvPr>
        </p:nvSpPr>
        <p:spPr>
          <a:xfrm>
            <a:off x="855300" y="1710925"/>
            <a:ext cx="6460200" cy="2676900"/>
          </a:xfrm>
          <a:prstGeom prst="rect">
            <a:avLst/>
          </a:prstGeom>
          <a:noFill/>
          <a:ln>
            <a:noFill/>
          </a:ln>
        </p:spPr>
        <p:txBody>
          <a:bodyPr anchorCtr="0" anchor="t" bIns="0" lIns="0" spcFirstLastPara="1" rIns="0" wrap="square" tIns="0">
            <a:noAutofit/>
          </a:bodyPr>
          <a:lstStyle/>
          <a:p>
            <a:pPr indent="0" lvl="0" marL="0" rtl="0" algn="l">
              <a:lnSpc>
                <a:spcPct val="135714"/>
              </a:lnSpc>
              <a:spcBef>
                <a:spcPts val="0"/>
              </a:spcBef>
              <a:spcAft>
                <a:spcPts val="0"/>
              </a:spcAft>
              <a:buNone/>
            </a:pPr>
            <a:r>
              <a:rPr lang="en" sz="1600"/>
              <a:t>We fix </a:t>
            </a:r>
            <a:r>
              <a:rPr lang="en" sz="1600">
                <a:latin typeface="Cambria Math"/>
                <a:ea typeface="Cambria Math"/>
                <a:cs typeface="Cambria Math"/>
                <a:sym typeface="Cambria Math"/>
              </a:rPr>
              <a:t>S = 20</a:t>
            </a:r>
            <a:r>
              <a:rPr lang="en" sz="1600"/>
              <a:t>, and vary over values n from </a:t>
            </a:r>
            <a:r>
              <a:rPr lang="en" sz="1600">
                <a:latin typeface="Cambria Math"/>
                <a:ea typeface="Cambria Math"/>
                <a:cs typeface="Cambria Math"/>
                <a:sym typeface="Cambria Math"/>
              </a:rPr>
              <a:t>1 </a:t>
            </a:r>
            <a:r>
              <a:rPr lang="en" sz="1600"/>
              <a:t>to </a:t>
            </a:r>
            <a:r>
              <a:rPr lang="en" sz="1600">
                <a:latin typeface="Cambria Math"/>
                <a:ea typeface="Cambria Math"/>
                <a:cs typeface="Cambria Math"/>
                <a:sym typeface="Cambria Math"/>
              </a:rPr>
              <a:t>100,000</a:t>
            </a:r>
            <a:endParaRPr sz="1600">
              <a:latin typeface="Cambria Math"/>
              <a:ea typeface="Cambria Math"/>
              <a:cs typeface="Cambria Math"/>
              <a:sym typeface="Cambria Math"/>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vary_n = </a:t>
            </a:r>
            <a:r>
              <a:rPr lang="en" sz="1200">
                <a:solidFill>
                  <a:srgbClr val="DCDCDC"/>
                </a:solidFill>
                <a:highlight>
                  <a:srgbClr val="1E1E1E"/>
                </a:highlight>
                <a:latin typeface="Courier New"/>
                <a:ea typeface="Courier New"/>
                <a:cs typeface="Courier New"/>
                <a:sym typeface="Courier New"/>
              </a:rPr>
              <a:t>[]</a:t>
            </a:r>
            <a:endParaRPr sz="12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C586C0"/>
                </a:solidFill>
                <a:highlight>
                  <a:srgbClr val="1E1E1E"/>
                </a:highlight>
                <a:latin typeface="Courier New"/>
                <a:ea typeface="Courier New"/>
                <a:cs typeface="Courier New"/>
                <a:sym typeface="Courier New"/>
              </a:rPr>
              <a:t>for</a:t>
            </a:r>
            <a:r>
              <a:rPr lang="en" sz="1200">
                <a:solidFill>
                  <a:srgbClr val="D4D4D4"/>
                </a:solidFill>
                <a:highlight>
                  <a:srgbClr val="1E1E1E"/>
                </a:highlight>
                <a:latin typeface="Courier New"/>
                <a:ea typeface="Courier New"/>
                <a:cs typeface="Courier New"/>
                <a:sym typeface="Courier New"/>
              </a:rPr>
              <a:t> i </a:t>
            </a:r>
            <a:r>
              <a:rPr lang="en" sz="1200">
                <a:solidFill>
                  <a:srgbClr val="82C6FF"/>
                </a:solidFill>
                <a:highlight>
                  <a:srgbClr val="1E1E1E"/>
                </a:highlight>
                <a:latin typeface="Courier New"/>
                <a:ea typeface="Courier New"/>
                <a:cs typeface="Courier New"/>
                <a:sym typeface="Courier New"/>
              </a:rPr>
              <a:t>in</a:t>
            </a:r>
            <a:r>
              <a:rPr lang="en" sz="1200">
                <a:solidFill>
                  <a:srgbClr val="D4D4D4"/>
                </a:solidFill>
                <a:highlight>
                  <a:srgbClr val="1E1E1E"/>
                </a:highlight>
                <a:latin typeface="Courier New"/>
                <a:ea typeface="Courier New"/>
                <a:cs typeface="Courier New"/>
                <a:sym typeface="Courier New"/>
              </a:rPr>
              <a:t> </a:t>
            </a:r>
            <a:r>
              <a:rPr lang="en" sz="1200">
                <a:solidFill>
                  <a:srgbClr val="DCDCAA"/>
                </a:solidFill>
                <a:highlight>
                  <a:srgbClr val="1E1E1E"/>
                </a:highlight>
                <a:latin typeface="Courier New"/>
                <a:ea typeface="Courier New"/>
                <a:cs typeface="Courier New"/>
                <a:sym typeface="Courier New"/>
              </a:rPr>
              <a:t>range</a:t>
            </a:r>
            <a:r>
              <a:rPr lang="en" sz="1200">
                <a:solidFill>
                  <a:srgbClr val="DCDCDC"/>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0</a:t>
            </a:r>
            <a:r>
              <a:rPr lang="en" sz="1200">
                <a:solidFill>
                  <a:srgbClr val="DCDCDC"/>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10</a:t>
            </a: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5</a:t>
            </a:r>
            <a:r>
              <a:rPr lang="en" sz="1200">
                <a:solidFill>
                  <a:srgbClr val="DCDCDC"/>
                </a:solidFill>
                <a:highlight>
                  <a:srgbClr val="1E1E1E"/>
                </a:highlight>
                <a:latin typeface="Courier New"/>
                <a:ea typeface="Courier New"/>
                <a:cs typeface="Courier New"/>
                <a:sym typeface="Courier New"/>
              </a:rPr>
              <a:t>):</a:t>
            </a:r>
            <a:endParaRPr sz="12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vary_n.append</a:t>
            </a:r>
            <a:r>
              <a:rPr lang="en" sz="1200">
                <a:solidFill>
                  <a:srgbClr val="DCDCDC"/>
                </a:solidFill>
                <a:highlight>
                  <a:srgbClr val="1E1E1E"/>
                </a:highlight>
                <a:latin typeface="Courier New"/>
                <a:ea typeface="Courier New"/>
                <a:cs typeface="Courier New"/>
                <a:sym typeface="Courier New"/>
              </a:rPr>
              <a:t>(</a:t>
            </a:r>
            <a:r>
              <a:rPr lang="en" sz="1200">
                <a:solidFill>
                  <a:srgbClr val="D4D4D4"/>
                </a:solidFill>
                <a:highlight>
                  <a:srgbClr val="1E1E1E"/>
                </a:highlight>
                <a:latin typeface="Courier New"/>
                <a:ea typeface="Courier New"/>
                <a:cs typeface="Courier New"/>
                <a:sym typeface="Courier New"/>
              </a:rPr>
              <a:t>M</a:t>
            </a:r>
            <a:r>
              <a:rPr lang="en" sz="1200">
                <a:solidFill>
                  <a:srgbClr val="DCDCDC"/>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19</a:t>
            </a:r>
            <a:r>
              <a:rPr lang="en" sz="1200">
                <a:solidFill>
                  <a:srgbClr val="DCDCDC"/>
                </a:solidFill>
                <a:highlight>
                  <a:srgbClr val="1E1E1E"/>
                </a:highlight>
                <a:latin typeface="Courier New"/>
                <a:ea typeface="Courier New"/>
                <a:cs typeface="Courier New"/>
                <a:sym typeface="Courier New"/>
              </a:rPr>
              <a:t>][</a:t>
            </a:r>
            <a:r>
              <a:rPr lang="en" sz="1200">
                <a:solidFill>
                  <a:srgbClr val="D4D4D4"/>
                </a:solidFill>
                <a:highlight>
                  <a:srgbClr val="1E1E1E"/>
                </a:highlight>
                <a:latin typeface="Courier New"/>
                <a:ea typeface="Courier New"/>
                <a:cs typeface="Courier New"/>
                <a:sym typeface="Courier New"/>
              </a:rPr>
              <a:t>i</a:t>
            </a:r>
            <a:r>
              <a:rPr lang="en" sz="1200">
                <a:solidFill>
                  <a:srgbClr val="DCDCDC"/>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plt.scatter</a:t>
            </a:r>
            <a:r>
              <a:rPr lang="en" sz="1200">
                <a:solidFill>
                  <a:srgbClr val="DCDCDC"/>
                </a:solidFill>
                <a:highlight>
                  <a:srgbClr val="1E1E1E"/>
                </a:highlight>
                <a:latin typeface="Courier New"/>
                <a:ea typeface="Courier New"/>
                <a:cs typeface="Courier New"/>
                <a:sym typeface="Courier New"/>
              </a:rPr>
              <a:t>(</a:t>
            </a:r>
            <a:r>
              <a:rPr lang="en" sz="1200">
                <a:solidFill>
                  <a:srgbClr val="D4D4D4"/>
                </a:solidFill>
                <a:highlight>
                  <a:srgbClr val="1E1E1E"/>
                </a:highlight>
                <a:latin typeface="Courier New"/>
                <a:ea typeface="Courier New"/>
                <a:cs typeface="Courier New"/>
                <a:sym typeface="Courier New"/>
              </a:rPr>
              <a:t>np.arange</a:t>
            </a:r>
            <a:r>
              <a:rPr lang="en" sz="1200">
                <a:solidFill>
                  <a:srgbClr val="DCDCDC"/>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0</a:t>
            </a:r>
            <a:r>
              <a:rPr lang="en" sz="1200">
                <a:solidFill>
                  <a:srgbClr val="DCDCDC"/>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10</a:t>
            </a: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5</a:t>
            </a:r>
            <a:r>
              <a:rPr lang="en" sz="1200">
                <a:solidFill>
                  <a:srgbClr val="DCDCDC"/>
                </a:solidFill>
                <a:highlight>
                  <a:srgbClr val="1E1E1E"/>
                </a:highlight>
                <a:latin typeface="Courier New"/>
                <a:ea typeface="Courier New"/>
                <a:cs typeface="Courier New"/>
                <a:sym typeface="Courier New"/>
              </a:rPr>
              <a:t>),</a:t>
            </a:r>
            <a:r>
              <a:rPr lang="en" sz="1200">
                <a:solidFill>
                  <a:srgbClr val="D4D4D4"/>
                </a:solidFill>
                <a:highlight>
                  <a:srgbClr val="1E1E1E"/>
                </a:highlight>
                <a:latin typeface="Courier New"/>
                <a:ea typeface="Courier New"/>
                <a:cs typeface="Courier New"/>
                <a:sym typeface="Courier New"/>
              </a:rPr>
              <a:t> vary_n</a:t>
            </a:r>
            <a:r>
              <a:rPr lang="en" sz="1200">
                <a:solidFill>
                  <a:srgbClr val="DCDCDC"/>
                </a:solidFill>
                <a:highlight>
                  <a:srgbClr val="1E1E1E"/>
                </a:highlight>
                <a:latin typeface="Courier New"/>
                <a:ea typeface="Courier New"/>
                <a:cs typeface="Courier New"/>
                <a:sym typeface="Courier New"/>
              </a:rPr>
              <a:t>,</a:t>
            </a:r>
            <a:r>
              <a:rPr lang="en" sz="1200">
                <a:solidFill>
                  <a:srgbClr val="D4D4D4"/>
                </a:solidFill>
                <a:highlight>
                  <a:srgbClr val="1E1E1E"/>
                </a:highlight>
                <a:latin typeface="Courier New"/>
                <a:ea typeface="Courier New"/>
                <a:cs typeface="Courier New"/>
                <a:sym typeface="Courier New"/>
              </a:rPr>
              <a:t> c=</a:t>
            </a:r>
            <a:r>
              <a:rPr lang="en" sz="1200">
                <a:solidFill>
                  <a:srgbClr val="CE9178"/>
                </a:solidFill>
                <a:highlight>
                  <a:srgbClr val="1E1E1E"/>
                </a:highlight>
                <a:latin typeface="Courier New"/>
                <a:ea typeface="Courier New"/>
                <a:cs typeface="Courier New"/>
                <a:sym typeface="Courier New"/>
              </a:rPr>
              <a:t>'blue'</a:t>
            </a:r>
            <a:r>
              <a:rPr lang="en" sz="1200">
                <a:solidFill>
                  <a:srgbClr val="DCDCDC"/>
                </a:solidFill>
                <a:highlight>
                  <a:srgbClr val="1E1E1E"/>
                </a:highlight>
                <a:latin typeface="Courier New"/>
                <a:ea typeface="Courier New"/>
                <a:cs typeface="Courier New"/>
                <a:sym typeface="Courier New"/>
              </a:rPr>
              <a:t>)</a:t>
            </a:r>
            <a:endParaRPr sz="12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plt.xlabel</a:t>
            </a:r>
            <a:r>
              <a:rPr lang="en" sz="1200">
                <a:solidFill>
                  <a:srgbClr val="DCDCDC"/>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"Array size, n"</a:t>
            </a:r>
            <a:r>
              <a:rPr lang="en" sz="1200">
                <a:solidFill>
                  <a:srgbClr val="DCDCDC"/>
                </a:solidFill>
                <a:highlight>
                  <a:srgbClr val="1E1E1E"/>
                </a:highlight>
                <a:latin typeface="Courier New"/>
                <a:ea typeface="Courier New"/>
                <a:cs typeface="Courier New"/>
                <a:sym typeface="Courier New"/>
              </a:rPr>
              <a:t>)</a:t>
            </a:r>
            <a:endParaRPr sz="12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plt.ylabel</a:t>
            </a:r>
            <a:r>
              <a:rPr lang="en" sz="1200">
                <a:solidFill>
                  <a:srgbClr val="DCDCDC"/>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"no, of key comparisons"</a:t>
            </a:r>
            <a:r>
              <a:rPr lang="en" sz="1200">
                <a:solidFill>
                  <a:srgbClr val="DCDCDC"/>
                </a:solidFill>
                <a:highlight>
                  <a:srgbClr val="1E1E1E"/>
                </a:highlight>
                <a:latin typeface="Courier New"/>
                <a:ea typeface="Courier New"/>
                <a:cs typeface="Courier New"/>
                <a:sym typeface="Courier New"/>
              </a:rPr>
              <a:t>)</a:t>
            </a:r>
            <a:endParaRPr sz="12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plt.title</a:t>
            </a:r>
            <a:r>
              <a:rPr lang="en" sz="1200">
                <a:solidFill>
                  <a:srgbClr val="DCDCDC"/>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"fix S=20, vary n"</a:t>
            </a:r>
            <a:r>
              <a:rPr lang="en" sz="1200">
                <a:solidFill>
                  <a:srgbClr val="DCDCDC"/>
                </a:solidFill>
                <a:highlight>
                  <a:srgbClr val="1E1E1E"/>
                </a:highlight>
                <a:latin typeface="Courier New"/>
                <a:ea typeface="Courier New"/>
                <a:cs typeface="Courier New"/>
                <a:sym typeface="Courier New"/>
              </a:rPr>
              <a:t>)</a:t>
            </a:r>
            <a:endParaRPr sz="12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plt.show</a:t>
            </a:r>
            <a:r>
              <a:rPr lang="en" sz="1200">
                <a:solidFill>
                  <a:srgbClr val="DCDCDC"/>
                </a:solidFill>
                <a:highlight>
                  <a:srgbClr val="1E1E1E"/>
                </a:highlight>
                <a:latin typeface="Courier New"/>
                <a:ea typeface="Courier New"/>
                <a:cs typeface="Courier New"/>
                <a:sym typeface="Courier New"/>
              </a:rPr>
              <a:t>()</a:t>
            </a:r>
            <a:endParaRPr sz="12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600">
              <a:latin typeface="Cambria Math"/>
              <a:ea typeface="Cambria Math"/>
              <a:cs typeface="Cambria Math"/>
              <a:sym typeface="Cambria Math"/>
            </a:endParaRPr>
          </a:p>
        </p:txBody>
      </p:sp>
      <p:sp>
        <p:nvSpPr>
          <p:cNvPr id="242" name="Google Shape;242;p30"/>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2" name="Shape 112"/>
        <p:cNvGrpSpPr/>
        <p:nvPr/>
      </p:nvGrpSpPr>
      <p:grpSpPr>
        <a:xfrm>
          <a:off x="0" y="0"/>
          <a:ext cx="0" cy="0"/>
          <a:chOff x="0" y="0"/>
          <a:chExt cx="0" cy="0"/>
        </a:xfrm>
      </p:grpSpPr>
      <p:pic>
        <p:nvPicPr>
          <p:cNvPr id="113" name="Google Shape;113;p13"/>
          <p:cNvPicPr preferRelativeResize="0"/>
          <p:nvPr/>
        </p:nvPicPr>
        <p:blipFill rotWithShape="1">
          <a:blip r:embed="rId3">
            <a:alphaModFix/>
          </a:blip>
          <a:srcRect b="0" l="20000" r="0" t="0"/>
          <a:stretch/>
        </p:blipFill>
        <p:spPr>
          <a:xfrm>
            <a:off x="6096000" y="0"/>
            <a:ext cx="3048000" cy="5143500"/>
          </a:xfrm>
          <a:prstGeom prst="rect">
            <a:avLst/>
          </a:prstGeom>
          <a:noFill/>
          <a:ln>
            <a:noFill/>
          </a:ln>
        </p:spPr>
      </p:pic>
      <p:sp>
        <p:nvSpPr>
          <p:cNvPr id="114" name="Google Shape;114;p13"/>
          <p:cNvSpPr txBox="1"/>
          <p:nvPr>
            <p:ph type="title"/>
          </p:nvPr>
        </p:nvSpPr>
        <p:spPr>
          <a:xfrm>
            <a:off x="855300" y="836000"/>
            <a:ext cx="43485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PROBLEM STATEMENT</a:t>
            </a:r>
            <a:endParaRPr/>
          </a:p>
        </p:txBody>
      </p:sp>
      <p:sp>
        <p:nvSpPr>
          <p:cNvPr id="115" name="Google Shape;115;p13"/>
          <p:cNvSpPr txBox="1"/>
          <p:nvPr>
            <p:ph idx="1" type="body"/>
          </p:nvPr>
        </p:nvSpPr>
        <p:spPr>
          <a:xfrm>
            <a:off x="855300" y="1353948"/>
            <a:ext cx="4348500" cy="30339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sz="1600">
                <a:latin typeface="Barlow Medium"/>
                <a:ea typeface="Barlow Medium"/>
                <a:cs typeface="Barlow Medium"/>
                <a:sym typeface="Barlow Medium"/>
              </a:rPr>
              <a:t>In Mergesort, when the sizes of subarrays are small, the overhead of many recursive calls makes the algorithm inefficient. Therefore, in real use, we often combine Mergesort with Insertion Sort to come up with a hybrid sorting algorithm for better efficiency. The idea is to set a small integer </a:t>
            </a:r>
            <a:r>
              <a:rPr lang="en" sz="1600">
                <a:latin typeface="Cambria Math"/>
                <a:ea typeface="Cambria Math"/>
                <a:cs typeface="Cambria Math"/>
                <a:sym typeface="Cambria Math"/>
              </a:rPr>
              <a:t>S</a:t>
            </a:r>
            <a:r>
              <a:rPr lang="en" sz="1600">
                <a:latin typeface="Barlow Medium"/>
                <a:ea typeface="Barlow Medium"/>
                <a:cs typeface="Barlow Medium"/>
                <a:sym typeface="Barlow Medium"/>
              </a:rPr>
              <a:t> as a threshold for the size of subarrays. Once the size of a subarray in a recursive call of Mergesort is less than or equal to </a:t>
            </a:r>
            <a:r>
              <a:rPr lang="en" sz="1600">
                <a:latin typeface="Cambria Math"/>
                <a:ea typeface="Cambria Math"/>
                <a:cs typeface="Cambria Math"/>
                <a:sym typeface="Cambria Math"/>
              </a:rPr>
              <a:t>S</a:t>
            </a:r>
            <a:r>
              <a:rPr lang="en" sz="1600">
                <a:latin typeface="Barlow Medium"/>
                <a:ea typeface="Barlow Medium"/>
                <a:cs typeface="Barlow Medium"/>
                <a:sym typeface="Barlow Medium"/>
              </a:rPr>
              <a:t>, the algorithm will switch to Insertion Sort, which is efficient for small-sized input.</a:t>
            </a:r>
            <a:endParaRPr sz="1600">
              <a:latin typeface="Barlow Medium"/>
              <a:ea typeface="Barlow Medium"/>
              <a:cs typeface="Barlow Medium"/>
              <a:sym typeface="Barlow Medium"/>
            </a:endParaRPr>
          </a:p>
        </p:txBody>
      </p:sp>
      <p:sp>
        <p:nvSpPr>
          <p:cNvPr id="116" name="Google Shape;116;p13"/>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6" name="Shape 246"/>
        <p:cNvGrpSpPr/>
        <p:nvPr/>
      </p:nvGrpSpPr>
      <p:grpSpPr>
        <a:xfrm>
          <a:off x="0" y="0"/>
          <a:ext cx="0" cy="0"/>
          <a:chOff x="0" y="0"/>
          <a:chExt cx="0" cy="0"/>
        </a:xfrm>
      </p:grpSpPr>
      <p:sp>
        <p:nvSpPr>
          <p:cNvPr id="247" name="Google Shape;247;p31"/>
          <p:cNvSpPr txBox="1"/>
          <p:nvPr>
            <p:ph type="title"/>
          </p:nvPr>
        </p:nvSpPr>
        <p:spPr>
          <a:xfrm>
            <a:off x="855300" y="836000"/>
            <a:ext cx="7365600" cy="396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600">
                <a:solidFill>
                  <a:schemeClr val="lt2"/>
                </a:solidFill>
              </a:rPr>
              <a:t>ii. With the input size </a:t>
            </a:r>
            <a:r>
              <a:rPr lang="en" sz="1600">
                <a:solidFill>
                  <a:schemeClr val="dk1"/>
                </a:solidFill>
                <a:latin typeface="Cambria Math"/>
                <a:ea typeface="Cambria Math"/>
                <a:cs typeface="Cambria Math"/>
                <a:sym typeface="Cambria Math"/>
              </a:rPr>
              <a:t>n</a:t>
            </a:r>
            <a:r>
              <a:rPr lang="en" sz="1600">
                <a:solidFill>
                  <a:schemeClr val="dk1"/>
                </a:solidFill>
              </a:rPr>
              <a:t> fixed</a:t>
            </a:r>
            <a:r>
              <a:rPr lang="en" sz="1600">
                <a:solidFill>
                  <a:schemeClr val="lt2"/>
                </a:solidFill>
              </a:rPr>
              <a:t>, plot the number of key comparisons </a:t>
            </a:r>
            <a:r>
              <a:rPr lang="en" sz="1600">
                <a:solidFill>
                  <a:schemeClr val="dk1"/>
                </a:solidFill>
              </a:rPr>
              <a:t>over different values of </a:t>
            </a:r>
            <a:r>
              <a:rPr lang="en" sz="1600">
                <a:solidFill>
                  <a:schemeClr val="dk1"/>
                </a:solidFill>
                <a:latin typeface="Cambria Math"/>
                <a:ea typeface="Cambria Math"/>
                <a:cs typeface="Cambria Math"/>
                <a:sym typeface="Cambria Math"/>
              </a:rPr>
              <a:t>S</a:t>
            </a:r>
            <a:r>
              <a:rPr lang="en" sz="1600">
                <a:solidFill>
                  <a:schemeClr val="lt2"/>
                </a:solidFill>
              </a:rPr>
              <a:t> . Compare your empirical results with your theoretical analysis of the time complexity.</a:t>
            </a:r>
            <a:endParaRPr sz="1600">
              <a:solidFill>
                <a:schemeClr val="lt2"/>
              </a:solidFill>
            </a:endParaRPr>
          </a:p>
          <a:p>
            <a:pPr indent="0" lvl="0" marL="0" rtl="0" algn="l">
              <a:spcBef>
                <a:spcPts val="0"/>
              </a:spcBef>
              <a:spcAft>
                <a:spcPts val="0"/>
              </a:spcAft>
              <a:buNone/>
            </a:pPr>
            <a:r>
              <a:t/>
            </a:r>
            <a:endParaRPr sz="1600">
              <a:solidFill>
                <a:schemeClr val="lt2"/>
              </a:solidFill>
            </a:endParaRPr>
          </a:p>
          <a:p>
            <a:pPr indent="0" lvl="0" marL="0" rtl="0" algn="l">
              <a:spcBef>
                <a:spcPts val="0"/>
              </a:spcBef>
              <a:spcAft>
                <a:spcPts val="0"/>
              </a:spcAft>
              <a:buNone/>
            </a:pPr>
            <a:r>
              <a:t/>
            </a:r>
            <a:endParaRPr sz="1600">
              <a:solidFill>
                <a:schemeClr val="lt2"/>
              </a:solidFill>
            </a:endParaRPr>
          </a:p>
        </p:txBody>
      </p:sp>
      <p:sp>
        <p:nvSpPr>
          <p:cNvPr id="248" name="Google Shape;248;p31"/>
          <p:cNvSpPr txBox="1"/>
          <p:nvPr>
            <p:ph idx="1" type="body"/>
          </p:nvPr>
        </p:nvSpPr>
        <p:spPr>
          <a:xfrm>
            <a:off x="855300" y="1710925"/>
            <a:ext cx="6460200" cy="2676900"/>
          </a:xfrm>
          <a:prstGeom prst="rect">
            <a:avLst/>
          </a:prstGeom>
          <a:noFill/>
          <a:ln>
            <a:noFill/>
          </a:ln>
        </p:spPr>
        <p:txBody>
          <a:bodyPr anchorCtr="0" anchor="t" bIns="0" lIns="0" spcFirstLastPara="1" rIns="0" wrap="square" tIns="0">
            <a:noAutofit/>
          </a:bodyPr>
          <a:lstStyle/>
          <a:p>
            <a:pPr indent="0" lvl="0" marL="0" rtl="0" algn="l">
              <a:lnSpc>
                <a:spcPct val="135714"/>
              </a:lnSpc>
              <a:spcBef>
                <a:spcPts val="0"/>
              </a:spcBef>
              <a:spcAft>
                <a:spcPts val="0"/>
              </a:spcAft>
              <a:buNone/>
            </a:pPr>
            <a:r>
              <a:rPr lang="en" sz="1600"/>
              <a:t>We fix </a:t>
            </a:r>
            <a:r>
              <a:rPr lang="en" sz="1600">
                <a:latin typeface="Cambria Math"/>
                <a:ea typeface="Cambria Math"/>
                <a:cs typeface="Cambria Math"/>
                <a:sym typeface="Cambria Math"/>
              </a:rPr>
              <a:t>S = 20</a:t>
            </a:r>
            <a:r>
              <a:rPr lang="en" sz="1600"/>
              <a:t>, and vary over values n from </a:t>
            </a:r>
            <a:r>
              <a:rPr lang="en" sz="1600">
                <a:latin typeface="Cambria Math"/>
                <a:ea typeface="Cambria Math"/>
                <a:cs typeface="Cambria Math"/>
                <a:sym typeface="Cambria Math"/>
              </a:rPr>
              <a:t>1 </a:t>
            </a:r>
            <a:r>
              <a:rPr lang="en" sz="1600"/>
              <a:t>to </a:t>
            </a:r>
            <a:r>
              <a:rPr lang="en" sz="1600">
                <a:latin typeface="Cambria Math"/>
                <a:ea typeface="Cambria Math"/>
                <a:cs typeface="Cambria Math"/>
                <a:sym typeface="Cambria Math"/>
              </a:rPr>
              <a:t>100,000</a:t>
            </a:r>
            <a:endParaRPr sz="1600">
              <a:latin typeface="Cambria Math"/>
              <a:ea typeface="Cambria Math"/>
              <a:cs typeface="Cambria Math"/>
              <a:sym typeface="Cambria Math"/>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vary_S=</a:t>
            </a:r>
            <a:r>
              <a:rPr lang="en" sz="1200">
                <a:solidFill>
                  <a:srgbClr val="DCDCDC"/>
                </a:solidFill>
                <a:highlight>
                  <a:srgbClr val="1E1E1E"/>
                </a:highlight>
                <a:latin typeface="Courier New"/>
                <a:ea typeface="Courier New"/>
                <a:cs typeface="Courier New"/>
                <a:sym typeface="Courier New"/>
              </a:rPr>
              <a:t>[]</a:t>
            </a:r>
            <a:endParaRPr sz="12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C586C0"/>
                </a:solidFill>
                <a:highlight>
                  <a:srgbClr val="1E1E1E"/>
                </a:highlight>
                <a:latin typeface="Courier New"/>
                <a:ea typeface="Courier New"/>
                <a:cs typeface="Courier New"/>
                <a:sym typeface="Courier New"/>
              </a:rPr>
              <a:t>for</a:t>
            </a:r>
            <a:r>
              <a:rPr lang="en" sz="1200">
                <a:solidFill>
                  <a:srgbClr val="D4D4D4"/>
                </a:solidFill>
                <a:highlight>
                  <a:srgbClr val="1E1E1E"/>
                </a:highlight>
                <a:latin typeface="Courier New"/>
                <a:ea typeface="Courier New"/>
                <a:cs typeface="Courier New"/>
                <a:sym typeface="Courier New"/>
              </a:rPr>
              <a:t> i </a:t>
            </a:r>
            <a:r>
              <a:rPr lang="en" sz="1200">
                <a:solidFill>
                  <a:srgbClr val="82C6FF"/>
                </a:solidFill>
                <a:highlight>
                  <a:srgbClr val="1E1E1E"/>
                </a:highlight>
                <a:latin typeface="Courier New"/>
                <a:ea typeface="Courier New"/>
                <a:cs typeface="Courier New"/>
                <a:sym typeface="Courier New"/>
              </a:rPr>
              <a:t>in</a:t>
            </a:r>
            <a:r>
              <a:rPr lang="en" sz="1200">
                <a:solidFill>
                  <a:srgbClr val="D4D4D4"/>
                </a:solidFill>
                <a:highlight>
                  <a:srgbClr val="1E1E1E"/>
                </a:highlight>
                <a:latin typeface="Courier New"/>
                <a:ea typeface="Courier New"/>
                <a:cs typeface="Courier New"/>
                <a:sym typeface="Courier New"/>
              </a:rPr>
              <a:t> </a:t>
            </a:r>
            <a:r>
              <a:rPr lang="en" sz="1200">
                <a:solidFill>
                  <a:srgbClr val="DCDCAA"/>
                </a:solidFill>
                <a:highlight>
                  <a:srgbClr val="1E1E1E"/>
                </a:highlight>
                <a:latin typeface="Courier New"/>
                <a:ea typeface="Courier New"/>
                <a:cs typeface="Courier New"/>
                <a:sym typeface="Courier New"/>
              </a:rPr>
              <a:t>range</a:t>
            </a:r>
            <a:r>
              <a:rPr lang="en" sz="1200">
                <a:solidFill>
                  <a:srgbClr val="DCDCDC"/>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1</a:t>
            </a:r>
            <a:r>
              <a:rPr lang="en" sz="1200">
                <a:solidFill>
                  <a:srgbClr val="DCDCDC"/>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45</a:t>
            </a:r>
            <a:r>
              <a:rPr lang="en" sz="1200">
                <a:solidFill>
                  <a:srgbClr val="DCDCDC"/>
                </a:solidFill>
                <a:highlight>
                  <a:srgbClr val="1E1E1E"/>
                </a:highlight>
                <a:latin typeface="Courier New"/>
                <a:ea typeface="Courier New"/>
                <a:cs typeface="Courier New"/>
                <a:sym typeface="Courier New"/>
              </a:rPr>
              <a:t>):</a:t>
            </a:r>
            <a:endParaRPr sz="12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vary_S.append</a:t>
            </a:r>
            <a:r>
              <a:rPr lang="en" sz="1200">
                <a:solidFill>
                  <a:srgbClr val="DCDCDC"/>
                </a:solidFill>
                <a:highlight>
                  <a:srgbClr val="1E1E1E"/>
                </a:highlight>
                <a:latin typeface="Courier New"/>
                <a:ea typeface="Courier New"/>
                <a:cs typeface="Courier New"/>
                <a:sym typeface="Courier New"/>
              </a:rPr>
              <a:t>(</a:t>
            </a:r>
            <a:r>
              <a:rPr lang="en" sz="1200">
                <a:solidFill>
                  <a:srgbClr val="D4D4D4"/>
                </a:solidFill>
                <a:highlight>
                  <a:srgbClr val="1E1E1E"/>
                </a:highlight>
                <a:latin typeface="Courier New"/>
                <a:ea typeface="Courier New"/>
                <a:cs typeface="Courier New"/>
                <a:sym typeface="Courier New"/>
              </a:rPr>
              <a:t>M</a:t>
            </a:r>
            <a:r>
              <a:rPr lang="en" sz="1200">
                <a:solidFill>
                  <a:srgbClr val="DCDCDC"/>
                </a:solidFill>
                <a:highlight>
                  <a:srgbClr val="1E1E1E"/>
                </a:highlight>
                <a:latin typeface="Courier New"/>
                <a:ea typeface="Courier New"/>
                <a:cs typeface="Courier New"/>
                <a:sym typeface="Courier New"/>
              </a:rPr>
              <a:t>[</a:t>
            </a:r>
            <a:r>
              <a:rPr lang="en" sz="1200">
                <a:solidFill>
                  <a:srgbClr val="D4D4D4"/>
                </a:solidFill>
                <a:highlight>
                  <a:srgbClr val="1E1E1E"/>
                </a:highlight>
                <a:latin typeface="Courier New"/>
                <a:ea typeface="Courier New"/>
                <a:cs typeface="Courier New"/>
                <a:sym typeface="Courier New"/>
              </a:rPr>
              <a:t>i</a:t>
            </a:r>
            <a:r>
              <a:rPr lang="en" sz="1200">
                <a:solidFill>
                  <a:srgbClr val="DCDCDC"/>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10</a:t>
            </a: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5</a:t>
            </a:r>
            <a:r>
              <a:rPr lang="en" sz="1200">
                <a:solidFill>
                  <a:srgbClr val="DCDCDC"/>
                </a:solidFill>
                <a:highlight>
                  <a:srgbClr val="1E1E1E"/>
                </a:highlight>
                <a:latin typeface="Courier New"/>
                <a:ea typeface="Courier New"/>
                <a:cs typeface="Courier New"/>
                <a:sym typeface="Courier New"/>
              </a:rPr>
              <a:t>])</a:t>
            </a:r>
            <a:endParaRPr sz="12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plt.scatter</a:t>
            </a:r>
            <a:r>
              <a:rPr lang="en" sz="1200">
                <a:solidFill>
                  <a:srgbClr val="DCDCDC"/>
                </a:solidFill>
                <a:highlight>
                  <a:srgbClr val="1E1E1E"/>
                </a:highlight>
                <a:latin typeface="Courier New"/>
                <a:ea typeface="Courier New"/>
                <a:cs typeface="Courier New"/>
                <a:sym typeface="Courier New"/>
              </a:rPr>
              <a:t>(</a:t>
            </a:r>
            <a:r>
              <a:rPr lang="en" sz="1200">
                <a:solidFill>
                  <a:srgbClr val="D4D4D4"/>
                </a:solidFill>
                <a:highlight>
                  <a:srgbClr val="1E1E1E"/>
                </a:highlight>
                <a:latin typeface="Courier New"/>
                <a:ea typeface="Courier New"/>
                <a:cs typeface="Courier New"/>
                <a:sym typeface="Courier New"/>
              </a:rPr>
              <a:t>np.arange</a:t>
            </a:r>
            <a:r>
              <a:rPr lang="en" sz="1200">
                <a:solidFill>
                  <a:srgbClr val="DCDCDC"/>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1</a:t>
            </a:r>
            <a:r>
              <a:rPr lang="en" sz="1200">
                <a:solidFill>
                  <a:srgbClr val="DCDCDC"/>
                </a:solidFill>
                <a:highlight>
                  <a:srgbClr val="1E1E1E"/>
                </a:highlight>
                <a:latin typeface="Courier New"/>
                <a:ea typeface="Courier New"/>
                <a:cs typeface="Courier New"/>
                <a:sym typeface="Courier New"/>
              </a:rPr>
              <a:t>,</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45</a:t>
            </a:r>
            <a:r>
              <a:rPr lang="en" sz="1200">
                <a:solidFill>
                  <a:srgbClr val="DCDCDC"/>
                </a:solidFill>
                <a:highlight>
                  <a:srgbClr val="1E1E1E"/>
                </a:highlight>
                <a:latin typeface="Courier New"/>
                <a:ea typeface="Courier New"/>
                <a:cs typeface="Courier New"/>
                <a:sym typeface="Courier New"/>
              </a:rPr>
              <a:t>),</a:t>
            </a:r>
            <a:r>
              <a:rPr lang="en" sz="1200">
                <a:solidFill>
                  <a:srgbClr val="D4D4D4"/>
                </a:solidFill>
                <a:highlight>
                  <a:srgbClr val="1E1E1E"/>
                </a:highlight>
                <a:latin typeface="Courier New"/>
                <a:ea typeface="Courier New"/>
                <a:cs typeface="Courier New"/>
                <a:sym typeface="Courier New"/>
              </a:rPr>
              <a:t> vary_S</a:t>
            </a:r>
            <a:r>
              <a:rPr lang="en" sz="1200">
                <a:solidFill>
                  <a:srgbClr val="DCDCDC"/>
                </a:solidFill>
                <a:highlight>
                  <a:srgbClr val="1E1E1E"/>
                </a:highlight>
                <a:latin typeface="Courier New"/>
                <a:ea typeface="Courier New"/>
                <a:cs typeface="Courier New"/>
                <a:sym typeface="Courier New"/>
              </a:rPr>
              <a:t>,</a:t>
            </a:r>
            <a:r>
              <a:rPr lang="en" sz="1200">
                <a:solidFill>
                  <a:srgbClr val="D4D4D4"/>
                </a:solidFill>
                <a:highlight>
                  <a:srgbClr val="1E1E1E"/>
                </a:highlight>
                <a:latin typeface="Courier New"/>
                <a:ea typeface="Courier New"/>
                <a:cs typeface="Courier New"/>
                <a:sym typeface="Courier New"/>
              </a:rPr>
              <a:t> c=</a:t>
            </a:r>
            <a:r>
              <a:rPr lang="en" sz="1200">
                <a:solidFill>
                  <a:srgbClr val="CE9178"/>
                </a:solidFill>
                <a:highlight>
                  <a:srgbClr val="1E1E1E"/>
                </a:highlight>
                <a:latin typeface="Courier New"/>
                <a:ea typeface="Courier New"/>
                <a:cs typeface="Courier New"/>
                <a:sym typeface="Courier New"/>
              </a:rPr>
              <a:t>'blue'</a:t>
            </a:r>
            <a:r>
              <a:rPr lang="en" sz="1200">
                <a:solidFill>
                  <a:srgbClr val="DCDCDC"/>
                </a:solidFill>
                <a:highlight>
                  <a:srgbClr val="1E1E1E"/>
                </a:highlight>
                <a:latin typeface="Courier New"/>
                <a:ea typeface="Courier New"/>
                <a:cs typeface="Courier New"/>
                <a:sym typeface="Courier New"/>
              </a:rPr>
              <a:t>)</a:t>
            </a:r>
            <a:endParaRPr sz="12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plt.xlabel</a:t>
            </a:r>
            <a:r>
              <a:rPr lang="en" sz="1200">
                <a:solidFill>
                  <a:srgbClr val="DCDCDC"/>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"Threshold, S"</a:t>
            </a:r>
            <a:r>
              <a:rPr lang="en" sz="1200">
                <a:solidFill>
                  <a:srgbClr val="DCDCDC"/>
                </a:solidFill>
                <a:highlight>
                  <a:srgbClr val="1E1E1E"/>
                </a:highlight>
                <a:latin typeface="Courier New"/>
                <a:ea typeface="Courier New"/>
                <a:cs typeface="Courier New"/>
                <a:sym typeface="Courier New"/>
              </a:rPr>
              <a:t>)</a:t>
            </a:r>
            <a:endParaRPr sz="12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plt.ylabel</a:t>
            </a:r>
            <a:r>
              <a:rPr lang="en" sz="1200">
                <a:solidFill>
                  <a:srgbClr val="DCDCDC"/>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"no, of key comparisons"</a:t>
            </a:r>
            <a:r>
              <a:rPr lang="en" sz="1200">
                <a:solidFill>
                  <a:srgbClr val="DCDCDC"/>
                </a:solidFill>
                <a:highlight>
                  <a:srgbClr val="1E1E1E"/>
                </a:highlight>
                <a:latin typeface="Courier New"/>
                <a:ea typeface="Courier New"/>
                <a:cs typeface="Courier New"/>
                <a:sym typeface="Courier New"/>
              </a:rPr>
              <a:t>)</a:t>
            </a:r>
            <a:endParaRPr sz="12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plt.title</a:t>
            </a:r>
            <a:r>
              <a:rPr lang="en" sz="1200">
                <a:solidFill>
                  <a:srgbClr val="DCDCDC"/>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"vary S, fix n=10**5"</a:t>
            </a:r>
            <a:r>
              <a:rPr lang="en" sz="1200">
                <a:solidFill>
                  <a:srgbClr val="DCDCDC"/>
                </a:solidFill>
                <a:highlight>
                  <a:srgbClr val="1E1E1E"/>
                </a:highlight>
                <a:latin typeface="Courier New"/>
                <a:ea typeface="Courier New"/>
                <a:cs typeface="Courier New"/>
                <a:sym typeface="Courier New"/>
              </a:rPr>
              <a:t>)</a:t>
            </a:r>
            <a:endParaRPr sz="12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plt.show</a:t>
            </a:r>
            <a:r>
              <a:rPr lang="en" sz="1200">
                <a:solidFill>
                  <a:srgbClr val="DCDCDC"/>
                </a:solidFill>
                <a:highlight>
                  <a:srgbClr val="1E1E1E"/>
                </a:highlight>
                <a:latin typeface="Courier New"/>
                <a:ea typeface="Courier New"/>
                <a:cs typeface="Courier New"/>
                <a:sym typeface="Courier New"/>
              </a:rPr>
              <a:t>()</a:t>
            </a:r>
            <a:endParaRPr sz="12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600">
              <a:latin typeface="Cambria Math"/>
              <a:ea typeface="Cambria Math"/>
              <a:cs typeface="Cambria Math"/>
              <a:sym typeface="Cambria Math"/>
            </a:endParaRPr>
          </a:p>
        </p:txBody>
      </p:sp>
      <p:sp>
        <p:nvSpPr>
          <p:cNvPr id="249" name="Google Shape;249;p31"/>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3" name="Shape 253"/>
        <p:cNvGrpSpPr/>
        <p:nvPr/>
      </p:nvGrpSpPr>
      <p:grpSpPr>
        <a:xfrm>
          <a:off x="0" y="0"/>
          <a:ext cx="0" cy="0"/>
          <a:chOff x="0" y="0"/>
          <a:chExt cx="0" cy="0"/>
        </a:xfrm>
      </p:grpSpPr>
      <p:sp>
        <p:nvSpPr>
          <p:cNvPr id="254" name="Google Shape;254;p32"/>
          <p:cNvSpPr txBox="1"/>
          <p:nvPr>
            <p:ph type="title"/>
          </p:nvPr>
        </p:nvSpPr>
        <p:spPr>
          <a:xfrm>
            <a:off x="855300" y="836000"/>
            <a:ext cx="7365600" cy="396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600">
                <a:solidFill>
                  <a:schemeClr val="lt2"/>
                </a:solidFill>
              </a:rPr>
              <a:t>iii. Using different sizes of input datasets, study how to determine an </a:t>
            </a:r>
            <a:r>
              <a:rPr lang="en" sz="1600">
                <a:solidFill>
                  <a:schemeClr val="dk1"/>
                </a:solidFill>
              </a:rPr>
              <a:t>optimal</a:t>
            </a:r>
            <a:r>
              <a:rPr lang="en" sz="1600">
                <a:solidFill>
                  <a:schemeClr val="lt2"/>
                </a:solidFill>
              </a:rPr>
              <a:t> </a:t>
            </a:r>
            <a:r>
              <a:rPr lang="en" sz="1600">
                <a:solidFill>
                  <a:schemeClr val="dk1"/>
                </a:solidFill>
              </a:rPr>
              <a:t>value of </a:t>
            </a:r>
            <a:r>
              <a:rPr lang="en" sz="1600">
                <a:solidFill>
                  <a:schemeClr val="dk1"/>
                </a:solidFill>
                <a:latin typeface="Cambria Math"/>
                <a:ea typeface="Cambria Math"/>
                <a:cs typeface="Cambria Math"/>
                <a:sym typeface="Cambria Math"/>
              </a:rPr>
              <a:t>S</a:t>
            </a:r>
            <a:r>
              <a:rPr lang="en" sz="1600">
                <a:solidFill>
                  <a:schemeClr val="lt2"/>
                </a:solidFill>
              </a:rPr>
              <a:t> for the best performance of this hybrid algorithm.</a:t>
            </a:r>
            <a:endParaRPr sz="1600">
              <a:solidFill>
                <a:schemeClr val="lt2"/>
              </a:solidFill>
            </a:endParaRPr>
          </a:p>
        </p:txBody>
      </p:sp>
      <p:sp>
        <p:nvSpPr>
          <p:cNvPr id="255" name="Google Shape;255;p32"/>
          <p:cNvSpPr txBox="1"/>
          <p:nvPr>
            <p:ph idx="1" type="body"/>
          </p:nvPr>
        </p:nvSpPr>
        <p:spPr>
          <a:xfrm>
            <a:off x="855300" y="1538750"/>
            <a:ext cx="6460200" cy="2849100"/>
          </a:xfrm>
          <a:prstGeom prst="rect">
            <a:avLst/>
          </a:prstGeom>
          <a:noFill/>
          <a:ln>
            <a:noFill/>
          </a:ln>
        </p:spPr>
        <p:txBody>
          <a:bodyPr anchorCtr="0" anchor="t" bIns="0" lIns="0" spcFirstLastPara="1" rIns="0" wrap="square" tIns="0">
            <a:noAutofit/>
          </a:bodyPr>
          <a:lstStyle/>
          <a:p>
            <a:pPr indent="0" lvl="0" marL="0" rtl="0" algn="l">
              <a:lnSpc>
                <a:spcPct val="135714"/>
              </a:lnSpc>
              <a:spcBef>
                <a:spcPts val="0"/>
              </a:spcBef>
              <a:spcAft>
                <a:spcPts val="0"/>
              </a:spcAft>
              <a:buNone/>
            </a:pPr>
            <a:r>
              <a:rPr lang="en" sz="1600"/>
              <a:t>We calculate the </a:t>
            </a:r>
            <a:r>
              <a:rPr lang="en" sz="1600">
                <a:latin typeface="Courier New"/>
                <a:ea typeface="Courier New"/>
                <a:cs typeface="Courier New"/>
                <a:sym typeface="Courier New"/>
              </a:rPr>
              <a:t>key_comparison</a:t>
            </a:r>
            <a:r>
              <a:rPr lang="en" sz="1600"/>
              <a:t> </a:t>
            </a:r>
            <a:r>
              <a:rPr lang="en" sz="1600"/>
              <a:t>count</a:t>
            </a:r>
            <a:r>
              <a:rPr lang="en" sz="1600"/>
              <a:t> of using </a:t>
            </a:r>
            <a:r>
              <a:rPr lang="en" sz="1600">
                <a:latin typeface="Courier New"/>
                <a:ea typeface="Courier New"/>
                <a:cs typeface="Courier New"/>
                <a:sym typeface="Courier New"/>
              </a:rPr>
              <a:t>mergeSort() </a:t>
            </a:r>
            <a:r>
              <a:rPr lang="en" sz="1600"/>
              <a:t>and </a:t>
            </a:r>
            <a:r>
              <a:rPr lang="en" sz="1600">
                <a:latin typeface="Courier New"/>
                <a:ea typeface="Courier New"/>
                <a:cs typeface="Courier New"/>
                <a:sym typeface="Courier New"/>
              </a:rPr>
              <a:t>s</a:t>
            </a:r>
            <a:r>
              <a:rPr lang="en" sz="1600">
                <a:latin typeface="Courier New"/>
                <a:ea typeface="Courier New"/>
                <a:cs typeface="Courier New"/>
                <a:sym typeface="Courier New"/>
              </a:rPr>
              <a:t>witchSort()</a:t>
            </a:r>
            <a:r>
              <a:rPr lang="en" sz="1600"/>
              <a:t>,</a:t>
            </a:r>
            <a:r>
              <a:rPr lang="en" sz="1600"/>
              <a:t> and compare them over different values of </a:t>
            </a:r>
            <a:r>
              <a:rPr lang="en" sz="1600">
                <a:latin typeface="Cambria Math"/>
                <a:ea typeface="Cambria Math"/>
                <a:cs typeface="Cambria Math"/>
                <a:sym typeface="Cambria Math"/>
              </a:rPr>
              <a:t>n</a:t>
            </a:r>
            <a:r>
              <a:rPr lang="en" sz="1600"/>
              <a:t>.</a:t>
            </a:r>
            <a:endParaRPr sz="1600">
              <a:latin typeface="Cambria Math"/>
              <a:ea typeface="Cambria Math"/>
              <a:cs typeface="Cambria Math"/>
              <a:sym typeface="Cambria Math"/>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M_f = np.subtract</a:t>
            </a:r>
            <a:r>
              <a:rPr lang="en" sz="1200">
                <a:solidFill>
                  <a:srgbClr val="DCDCDC"/>
                </a:solidFill>
                <a:highlight>
                  <a:srgbClr val="1E1E1E"/>
                </a:highlight>
                <a:latin typeface="Courier New"/>
                <a:ea typeface="Courier New"/>
                <a:cs typeface="Courier New"/>
                <a:sym typeface="Courier New"/>
              </a:rPr>
              <a:t>(</a:t>
            </a:r>
            <a:r>
              <a:rPr lang="en" sz="1200">
                <a:solidFill>
                  <a:srgbClr val="D4D4D4"/>
                </a:solidFill>
                <a:highlight>
                  <a:srgbClr val="1E1E1E"/>
                </a:highlight>
                <a:latin typeface="Courier New"/>
                <a:ea typeface="Courier New"/>
                <a:cs typeface="Courier New"/>
                <a:sym typeface="Courier New"/>
              </a:rPr>
              <a:t>M</a:t>
            </a:r>
            <a:r>
              <a:rPr lang="en" sz="1200">
                <a:solidFill>
                  <a:srgbClr val="DCDCDC"/>
                </a:solidFill>
                <a:highlight>
                  <a:srgbClr val="1E1E1E"/>
                </a:highlight>
                <a:latin typeface="Courier New"/>
                <a:ea typeface="Courier New"/>
                <a:cs typeface="Courier New"/>
                <a:sym typeface="Courier New"/>
              </a:rPr>
              <a:t>,</a:t>
            </a:r>
            <a:r>
              <a:rPr lang="en" sz="1200">
                <a:solidFill>
                  <a:srgbClr val="D4D4D4"/>
                </a:solidFill>
                <a:highlight>
                  <a:srgbClr val="1E1E1E"/>
                </a:highlight>
                <a:latin typeface="Courier New"/>
                <a:ea typeface="Courier New"/>
                <a:cs typeface="Courier New"/>
                <a:sym typeface="Courier New"/>
              </a:rPr>
              <a:t>M2</a:t>
            </a:r>
            <a:r>
              <a:rPr lang="en" sz="1200">
                <a:solidFill>
                  <a:srgbClr val="DCDCDC"/>
                </a:solidFill>
                <a:highlight>
                  <a:srgbClr val="1E1E1E"/>
                </a:highlight>
                <a:latin typeface="Courier New"/>
                <a:ea typeface="Courier New"/>
                <a:cs typeface="Courier New"/>
                <a:sym typeface="Courier New"/>
              </a:rPr>
              <a:t>)</a:t>
            </a:r>
            <a:endParaRPr sz="12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divnorm = colors.TwoSlopeNorm</a:t>
            </a:r>
            <a:r>
              <a:rPr lang="en" sz="1200">
                <a:solidFill>
                  <a:srgbClr val="DCDCDC"/>
                </a:solidFill>
                <a:highlight>
                  <a:srgbClr val="1E1E1E"/>
                </a:highlight>
                <a:latin typeface="Courier New"/>
                <a:ea typeface="Courier New"/>
                <a:cs typeface="Courier New"/>
                <a:sym typeface="Courier New"/>
              </a:rPr>
              <a:t>(</a:t>
            </a:r>
            <a:r>
              <a:rPr lang="en" sz="1200">
                <a:solidFill>
                  <a:srgbClr val="D4D4D4"/>
                </a:solidFill>
                <a:highlight>
                  <a:srgbClr val="1E1E1E"/>
                </a:highlight>
                <a:latin typeface="Courier New"/>
                <a:ea typeface="Courier New"/>
                <a:cs typeface="Courier New"/>
                <a:sym typeface="Courier New"/>
              </a:rPr>
              <a:t>vcenter=</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a:t>
            </a:r>
            <a:r>
              <a:rPr lang="en" sz="1200">
                <a:solidFill>
                  <a:srgbClr val="DCDCDC"/>
                </a:solidFill>
                <a:highlight>
                  <a:srgbClr val="1E1E1E"/>
                </a:highlight>
                <a:latin typeface="Courier New"/>
                <a:ea typeface="Courier New"/>
                <a:cs typeface="Courier New"/>
                <a:sym typeface="Courier New"/>
              </a:rPr>
              <a:t>)</a:t>
            </a:r>
            <a:endParaRPr sz="12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ax2 = sns.heatmap</a:t>
            </a:r>
            <a:r>
              <a:rPr lang="en" sz="1200">
                <a:solidFill>
                  <a:srgbClr val="DCDCDC"/>
                </a:solidFill>
                <a:highlight>
                  <a:srgbClr val="1E1E1E"/>
                </a:highlight>
                <a:latin typeface="Courier New"/>
                <a:ea typeface="Courier New"/>
                <a:cs typeface="Courier New"/>
                <a:sym typeface="Courier New"/>
              </a:rPr>
              <a:t>(</a:t>
            </a:r>
            <a:r>
              <a:rPr lang="en" sz="1200">
                <a:solidFill>
                  <a:srgbClr val="D4D4D4"/>
                </a:solidFill>
                <a:highlight>
                  <a:srgbClr val="1E1E1E"/>
                </a:highlight>
                <a:latin typeface="Courier New"/>
                <a:ea typeface="Courier New"/>
                <a:cs typeface="Courier New"/>
                <a:sym typeface="Courier New"/>
              </a:rPr>
              <a:t>M_f</a:t>
            </a:r>
            <a:r>
              <a:rPr lang="en" sz="1200">
                <a:solidFill>
                  <a:srgbClr val="DCDCDC"/>
                </a:solidFill>
                <a:highlight>
                  <a:srgbClr val="1E1E1E"/>
                </a:highlight>
                <a:latin typeface="Courier New"/>
                <a:ea typeface="Courier New"/>
                <a:cs typeface="Courier New"/>
                <a:sym typeface="Courier New"/>
              </a:rPr>
              <a:t>,</a:t>
            </a:r>
            <a:r>
              <a:rPr lang="en" sz="1200">
                <a:solidFill>
                  <a:srgbClr val="D4D4D4"/>
                </a:solidFill>
                <a:highlight>
                  <a:srgbClr val="1E1E1E"/>
                </a:highlight>
                <a:latin typeface="Courier New"/>
                <a:ea typeface="Courier New"/>
                <a:cs typeface="Courier New"/>
                <a:sym typeface="Courier New"/>
              </a:rPr>
              <a:t> linewidths=</a:t>
            </a:r>
            <a:r>
              <a:rPr lang="en" sz="1200">
                <a:solidFill>
                  <a:srgbClr val="B5CEA8"/>
                </a:solidFill>
                <a:highlight>
                  <a:srgbClr val="1E1E1E"/>
                </a:highlight>
                <a:latin typeface="Courier New"/>
                <a:ea typeface="Courier New"/>
                <a:cs typeface="Courier New"/>
                <a:sym typeface="Courier New"/>
              </a:rPr>
              <a:t>0</a:t>
            </a:r>
            <a:r>
              <a:rPr lang="en" sz="1200">
                <a:solidFill>
                  <a:srgbClr val="DCDCDC"/>
                </a:solidFill>
                <a:highlight>
                  <a:srgbClr val="1E1E1E"/>
                </a:highlight>
                <a:latin typeface="Courier New"/>
                <a:ea typeface="Courier New"/>
                <a:cs typeface="Courier New"/>
                <a:sym typeface="Courier New"/>
              </a:rPr>
              <a:t>,</a:t>
            </a:r>
            <a:r>
              <a:rPr lang="en" sz="1200">
                <a:solidFill>
                  <a:srgbClr val="D4D4D4"/>
                </a:solidFill>
                <a:highlight>
                  <a:srgbClr val="1E1E1E"/>
                </a:highlight>
                <a:latin typeface="Courier New"/>
                <a:ea typeface="Courier New"/>
                <a:cs typeface="Courier New"/>
                <a:sym typeface="Courier New"/>
              </a:rPr>
              <a:t> cmap=</a:t>
            </a:r>
            <a:r>
              <a:rPr lang="en" sz="1200">
                <a:solidFill>
                  <a:srgbClr val="CE9178"/>
                </a:solidFill>
                <a:highlight>
                  <a:srgbClr val="1E1E1E"/>
                </a:highlight>
                <a:latin typeface="Courier New"/>
                <a:ea typeface="Courier New"/>
                <a:cs typeface="Courier New"/>
                <a:sym typeface="Courier New"/>
              </a:rPr>
              <a:t>'seismic'</a:t>
            </a:r>
            <a:r>
              <a:rPr lang="en" sz="1200">
                <a:solidFill>
                  <a:srgbClr val="DCDCDC"/>
                </a:solidFill>
                <a:highlight>
                  <a:srgbClr val="1E1E1E"/>
                </a:highlight>
                <a:latin typeface="Courier New"/>
                <a:ea typeface="Courier New"/>
                <a:cs typeface="Courier New"/>
                <a:sym typeface="Courier New"/>
              </a:rPr>
              <a:t>,</a:t>
            </a:r>
            <a:r>
              <a:rPr lang="en" sz="1200">
                <a:solidFill>
                  <a:srgbClr val="D4D4D4"/>
                </a:solidFill>
                <a:highlight>
                  <a:srgbClr val="1E1E1E"/>
                </a:highlight>
                <a:latin typeface="Courier New"/>
                <a:ea typeface="Courier New"/>
                <a:cs typeface="Courier New"/>
                <a:sym typeface="Courier New"/>
              </a:rPr>
              <a:t> norm=divnorm</a:t>
            </a:r>
            <a:r>
              <a:rPr lang="en" sz="1200">
                <a:solidFill>
                  <a:srgbClr val="DCDCDC"/>
                </a:solidFill>
                <a:highlight>
                  <a:srgbClr val="1E1E1E"/>
                </a:highlight>
                <a:latin typeface="Courier New"/>
                <a:ea typeface="Courier New"/>
                <a:cs typeface="Courier New"/>
                <a:sym typeface="Courier New"/>
              </a:rPr>
              <a:t>)</a:t>
            </a:r>
            <a:endParaRPr sz="12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plt.xlabel</a:t>
            </a:r>
            <a:r>
              <a:rPr lang="en" sz="1200">
                <a:solidFill>
                  <a:srgbClr val="DCDCDC"/>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"Array size, n"</a:t>
            </a:r>
            <a:r>
              <a:rPr lang="en" sz="1200">
                <a:solidFill>
                  <a:srgbClr val="DCDCDC"/>
                </a:solidFill>
                <a:highlight>
                  <a:srgbClr val="1E1E1E"/>
                </a:highlight>
                <a:latin typeface="Courier New"/>
                <a:ea typeface="Courier New"/>
                <a:cs typeface="Courier New"/>
                <a:sym typeface="Courier New"/>
              </a:rPr>
              <a:t>)</a:t>
            </a:r>
            <a:endParaRPr sz="12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plt.ylabel</a:t>
            </a:r>
            <a:r>
              <a:rPr lang="en" sz="1200">
                <a:solidFill>
                  <a:srgbClr val="DCDCDC"/>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"Threshold, S"</a:t>
            </a:r>
            <a:r>
              <a:rPr lang="en" sz="1200">
                <a:solidFill>
                  <a:srgbClr val="DCDCDC"/>
                </a:solidFill>
                <a:highlight>
                  <a:srgbClr val="1E1E1E"/>
                </a:highlight>
                <a:latin typeface="Courier New"/>
                <a:ea typeface="Courier New"/>
                <a:cs typeface="Courier New"/>
                <a:sym typeface="Courier New"/>
              </a:rPr>
              <a:t>)</a:t>
            </a:r>
            <a:endParaRPr sz="12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plt.show</a:t>
            </a:r>
            <a:r>
              <a:rPr lang="en" sz="1200">
                <a:solidFill>
                  <a:srgbClr val="DCDCDC"/>
                </a:solidFill>
                <a:highlight>
                  <a:srgbClr val="1E1E1E"/>
                </a:highlight>
                <a:latin typeface="Courier New"/>
                <a:ea typeface="Courier New"/>
                <a:cs typeface="Courier New"/>
                <a:sym typeface="Courier New"/>
              </a:rPr>
              <a:t>()</a:t>
            </a:r>
            <a:endParaRPr sz="12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600">
              <a:latin typeface="Cambria Math"/>
              <a:ea typeface="Cambria Math"/>
              <a:cs typeface="Cambria Math"/>
              <a:sym typeface="Cambria Math"/>
            </a:endParaRPr>
          </a:p>
        </p:txBody>
      </p:sp>
      <p:sp>
        <p:nvSpPr>
          <p:cNvPr id="256" name="Google Shape;256;p32"/>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3"/>
          <p:cNvSpPr txBox="1"/>
          <p:nvPr>
            <p:ph type="title"/>
          </p:nvPr>
        </p:nvSpPr>
        <p:spPr>
          <a:xfrm>
            <a:off x="2757000" y="2249350"/>
            <a:ext cx="3997800" cy="486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Obtaining </a:t>
            </a:r>
            <a:r>
              <a:rPr lang="en"/>
              <a:t>Optimal </a:t>
            </a:r>
            <a:r>
              <a:rPr lang="en">
                <a:latin typeface="Cambria Math"/>
                <a:ea typeface="Cambria Math"/>
                <a:cs typeface="Cambria Math"/>
                <a:sym typeface="Cambria Math"/>
              </a:rPr>
              <a:t>S</a:t>
            </a:r>
            <a:r>
              <a:rPr lang="en"/>
              <a:t> Value</a:t>
            </a:r>
            <a:endParaRPr/>
          </a:p>
        </p:txBody>
      </p:sp>
      <p:sp>
        <p:nvSpPr>
          <p:cNvPr id="262" name="Google Shape;262;p33"/>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txBox="1"/>
          <p:nvPr>
            <p:ph type="title"/>
          </p:nvPr>
        </p:nvSpPr>
        <p:spPr>
          <a:xfrm>
            <a:off x="855300" y="455000"/>
            <a:ext cx="5370300" cy="72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Comparing with no. of</a:t>
            </a:r>
            <a:endParaRPr/>
          </a:p>
          <a:p>
            <a:pPr indent="0" lvl="0" marL="0" rtl="0" algn="l">
              <a:spcBef>
                <a:spcPts val="0"/>
              </a:spcBef>
              <a:spcAft>
                <a:spcPts val="0"/>
              </a:spcAft>
              <a:buNone/>
            </a:pPr>
            <a:r>
              <a:rPr lang="en"/>
              <a:t>key comparisons</a:t>
            </a:r>
            <a:endParaRPr/>
          </a:p>
        </p:txBody>
      </p:sp>
      <p:sp>
        <p:nvSpPr>
          <p:cNvPr id="268" name="Google Shape;268;p34"/>
          <p:cNvSpPr txBox="1"/>
          <p:nvPr>
            <p:ph idx="1" type="body"/>
          </p:nvPr>
        </p:nvSpPr>
        <p:spPr>
          <a:xfrm>
            <a:off x="855300" y="1993975"/>
            <a:ext cx="3560700" cy="341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At S=16:</a:t>
            </a:r>
            <a:endParaRPr sz="1300"/>
          </a:p>
          <a:p>
            <a:pPr indent="-355600" lvl="0" marL="457200" rtl="0" algn="l">
              <a:spcBef>
                <a:spcPts val="800"/>
              </a:spcBef>
              <a:spcAft>
                <a:spcPts val="0"/>
              </a:spcAft>
              <a:buSzPts val="2000"/>
              <a:buChar char="-"/>
            </a:pPr>
            <a:r>
              <a:rPr lang="en"/>
              <a:t>there is a sharp increase increase in key comparisons</a:t>
            </a:r>
            <a:endParaRPr/>
          </a:p>
          <a:p>
            <a:pPr indent="0" lvl="0" marL="0" rtl="0" algn="l">
              <a:spcBef>
                <a:spcPts val="800"/>
              </a:spcBef>
              <a:spcAft>
                <a:spcPts val="800"/>
              </a:spcAft>
              <a:buNone/>
            </a:pPr>
            <a:r>
              <a:t/>
            </a:r>
            <a:endParaRPr/>
          </a:p>
        </p:txBody>
      </p:sp>
      <p:sp>
        <p:nvSpPr>
          <p:cNvPr id="269" name="Google Shape;269;p34"/>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70" name="Google Shape;270;p34"/>
          <p:cNvPicPr preferRelativeResize="0"/>
          <p:nvPr/>
        </p:nvPicPr>
        <p:blipFill>
          <a:blip r:embed="rId3">
            <a:alphaModFix/>
          </a:blip>
          <a:stretch>
            <a:fillRect/>
          </a:stretch>
        </p:blipFill>
        <p:spPr>
          <a:xfrm>
            <a:off x="4511475" y="1459050"/>
            <a:ext cx="4211225" cy="3011850"/>
          </a:xfrm>
          <a:prstGeom prst="rect">
            <a:avLst/>
          </a:prstGeom>
          <a:noFill/>
          <a:ln>
            <a:noFill/>
          </a:ln>
        </p:spPr>
      </p:pic>
      <p:cxnSp>
        <p:nvCxnSpPr>
          <p:cNvPr id="271" name="Google Shape;271;p34"/>
          <p:cNvCxnSpPr/>
          <p:nvPr/>
        </p:nvCxnSpPr>
        <p:spPr>
          <a:xfrm flipH="1" rot="10800000">
            <a:off x="5065850" y="1682125"/>
            <a:ext cx="847500" cy="2427900"/>
          </a:xfrm>
          <a:prstGeom prst="straightConnector1">
            <a:avLst/>
          </a:prstGeom>
          <a:noFill/>
          <a:ln cap="flat" cmpd="sng" w="9525">
            <a:solidFill>
              <a:schemeClr val="dk2"/>
            </a:solidFill>
            <a:prstDash val="solid"/>
            <a:round/>
            <a:headEnd len="med" w="med" type="none"/>
            <a:tailEnd len="med" w="med" type="none"/>
          </a:ln>
        </p:spPr>
      </p:cxnSp>
      <p:cxnSp>
        <p:nvCxnSpPr>
          <p:cNvPr id="272" name="Google Shape;272;p34"/>
          <p:cNvCxnSpPr/>
          <p:nvPr/>
        </p:nvCxnSpPr>
        <p:spPr>
          <a:xfrm flipH="1" rot="10800000">
            <a:off x="5065850" y="3785125"/>
            <a:ext cx="3568500" cy="324900"/>
          </a:xfrm>
          <a:prstGeom prst="straightConnector1">
            <a:avLst/>
          </a:prstGeom>
          <a:noFill/>
          <a:ln cap="flat" cmpd="sng" w="9525">
            <a:solidFill>
              <a:schemeClr val="dk2"/>
            </a:solidFill>
            <a:prstDash val="solid"/>
            <a:round/>
            <a:headEnd len="med" w="med" type="none"/>
            <a:tailEnd len="med" w="med" type="none"/>
          </a:ln>
        </p:spPr>
      </p:cxnSp>
      <p:sp>
        <p:nvSpPr>
          <p:cNvPr id="273" name="Google Shape;273;p34"/>
          <p:cNvSpPr txBox="1"/>
          <p:nvPr/>
        </p:nvSpPr>
        <p:spPr>
          <a:xfrm>
            <a:off x="7729375" y="3472800"/>
            <a:ext cx="108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Light"/>
                <a:ea typeface="Barlow Light"/>
                <a:cs typeface="Barlow Light"/>
                <a:sym typeface="Barlow Light"/>
              </a:rPr>
              <a:t>Best case</a:t>
            </a:r>
            <a:endParaRPr>
              <a:latin typeface="Barlow Light"/>
              <a:ea typeface="Barlow Light"/>
              <a:cs typeface="Barlow Light"/>
              <a:sym typeface="Barlow Light"/>
            </a:endParaRPr>
          </a:p>
        </p:txBody>
      </p:sp>
      <p:sp>
        <p:nvSpPr>
          <p:cNvPr id="274" name="Google Shape;274;p34"/>
          <p:cNvSpPr txBox="1"/>
          <p:nvPr/>
        </p:nvSpPr>
        <p:spPr>
          <a:xfrm>
            <a:off x="5763675" y="1885625"/>
            <a:ext cx="108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Light"/>
                <a:ea typeface="Barlow Light"/>
                <a:cs typeface="Barlow Light"/>
                <a:sym typeface="Barlow Light"/>
              </a:rPr>
              <a:t>Worst</a:t>
            </a:r>
            <a:r>
              <a:rPr lang="en">
                <a:latin typeface="Barlow Light"/>
                <a:ea typeface="Barlow Light"/>
                <a:cs typeface="Barlow Light"/>
                <a:sym typeface="Barlow Light"/>
              </a:rPr>
              <a:t> case</a:t>
            </a:r>
            <a:endParaRPr>
              <a:latin typeface="Barlow Light"/>
              <a:ea typeface="Barlow Light"/>
              <a:cs typeface="Barlow Light"/>
              <a:sym typeface="Barlow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5"/>
          <p:cNvSpPr txBox="1"/>
          <p:nvPr>
            <p:ph type="title"/>
          </p:nvPr>
        </p:nvSpPr>
        <p:spPr>
          <a:xfrm>
            <a:off x="855300" y="836000"/>
            <a:ext cx="6281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Comparing with CPU time</a:t>
            </a:r>
            <a:endParaRPr/>
          </a:p>
        </p:txBody>
      </p:sp>
      <p:sp>
        <p:nvSpPr>
          <p:cNvPr id="280" name="Google Shape;280;p35"/>
          <p:cNvSpPr txBox="1"/>
          <p:nvPr>
            <p:ph idx="1" type="body"/>
          </p:nvPr>
        </p:nvSpPr>
        <p:spPr>
          <a:xfrm>
            <a:off x="893500" y="2322525"/>
            <a:ext cx="3560700" cy="223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At S=19,</a:t>
            </a:r>
            <a:endParaRPr/>
          </a:p>
          <a:p>
            <a:pPr indent="0" lvl="0" marL="0" rtl="0" algn="l">
              <a:spcBef>
                <a:spcPts val="800"/>
              </a:spcBef>
              <a:spcAft>
                <a:spcPts val="800"/>
              </a:spcAft>
              <a:buNone/>
            </a:pPr>
            <a:r>
              <a:rPr lang="en"/>
              <a:t>-CPU time is the lowest</a:t>
            </a:r>
            <a:endParaRPr/>
          </a:p>
        </p:txBody>
      </p:sp>
      <p:sp>
        <p:nvSpPr>
          <p:cNvPr id="281" name="Google Shape;281;p35"/>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82" name="Google Shape;282;p35"/>
          <p:cNvPicPr preferRelativeResize="0"/>
          <p:nvPr/>
        </p:nvPicPr>
        <p:blipFill>
          <a:blip r:embed="rId3">
            <a:alphaModFix/>
          </a:blip>
          <a:stretch>
            <a:fillRect/>
          </a:stretch>
        </p:blipFill>
        <p:spPr>
          <a:xfrm>
            <a:off x="4958412" y="1768633"/>
            <a:ext cx="3318025" cy="262100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6"/>
          <p:cNvSpPr txBox="1"/>
          <p:nvPr>
            <p:ph type="title"/>
          </p:nvPr>
        </p:nvSpPr>
        <p:spPr>
          <a:xfrm>
            <a:off x="855300" y="836000"/>
            <a:ext cx="6281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Optimal </a:t>
            </a:r>
            <a:r>
              <a:rPr lang="en">
                <a:latin typeface="Cambria Math"/>
                <a:ea typeface="Cambria Math"/>
                <a:cs typeface="Cambria Math"/>
                <a:sym typeface="Cambria Math"/>
              </a:rPr>
              <a:t>S</a:t>
            </a:r>
            <a:r>
              <a:rPr lang="en"/>
              <a:t> value</a:t>
            </a:r>
            <a:endParaRPr/>
          </a:p>
        </p:txBody>
      </p:sp>
      <p:sp>
        <p:nvSpPr>
          <p:cNvPr id="288" name="Google Shape;288;p36"/>
          <p:cNvSpPr txBox="1"/>
          <p:nvPr>
            <p:ph idx="1" type="body"/>
          </p:nvPr>
        </p:nvSpPr>
        <p:spPr>
          <a:xfrm>
            <a:off x="855300" y="1682250"/>
            <a:ext cx="6109500" cy="2850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Using key comparisons, choose S = [9, 16]</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Using CPU time, we choose S=19 </a:t>
            </a:r>
            <a:endParaRPr/>
          </a:p>
          <a:p>
            <a:pPr indent="0" lvl="0" marL="0" rtl="0" algn="l">
              <a:spcBef>
                <a:spcPts val="800"/>
              </a:spcBef>
              <a:spcAft>
                <a:spcPts val="0"/>
              </a:spcAft>
              <a:buNone/>
            </a:pPr>
            <a:r>
              <a:t/>
            </a:r>
            <a:endParaRPr/>
          </a:p>
          <a:p>
            <a:pPr indent="0" lvl="0" marL="0" rtl="0" algn="l">
              <a:spcBef>
                <a:spcPts val="800"/>
              </a:spcBef>
              <a:spcAft>
                <a:spcPts val="800"/>
              </a:spcAft>
              <a:buNone/>
            </a:pPr>
            <a:r>
              <a:rPr lang="en"/>
              <a:t>Hence safely choose S = [9, 19]</a:t>
            </a:r>
            <a:endParaRPr/>
          </a:p>
        </p:txBody>
      </p:sp>
      <p:sp>
        <p:nvSpPr>
          <p:cNvPr id="289" name="Google Shape;289;p36"/>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7"/>
          <p:cNvSpPr txBox="1"/>
          <p:nvPr>
            <p:ph type="title"/>
          </p:nvPr>
        </p:nvSpPr>
        <p:spPr>
          <a:xfrm>
            <a:off x="855300" y="836000"/>
            <a:ext cx="6281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Varying size of array, n</a:t>
            </a:r>
            <a:endParaRPr/>
          </a:p>
        </p:txBody>
      </p:sp>
      <p:sp>
        <p:nvSpPr>
          <p:cNvPr id="295" name="Google Shape;295;p37"/>
          <p:cNvSpPr txBox="1"/>
          <p:nvPr>
            <p:ph idx="1" type="body"/>
          </p:nvPr>
        </p:nvSpPr>
        <p:spPr>
          <a:xfrm>
            <a:off x="941250" y="1759650"/>
            <a:ext cx="6109500" cy="28503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a:t>At S=20</a:t>
            </a:r>
            <a:endParaRPr/>
          </a:p>
        </p:txBody>
      </p:sp>
      <p:sp>
        <p:nvSpPr>
          <p:cNvPr id="296" name="Google Shape;296;p37"/>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97" name="Google Shape;297;p37"/>
          <p:cNvPicPr preferRelativeResize="0"/>
          <p:nvPr/>
        </p:nvPicPr>
        <p:blipFill>
          <a:blip r:embed="rId3">
            <a:alphaModFix/>
          </a:blip>
          <a:stretch>
            <a:fillRect/>
          </a:stretch>
        </p:blipFill>
        <p:spPr>
          <a:xfrm>
            <a:off x="4019725" y="1623250"/>
            <a:ext cx="3877425" cy="3041775"/>
          </a:xfrm>
          <a:prstGeom prst="rect">
            <a:avLst/>
          </a:prstGeom>
          <a:noFill/>
          <a:ln>
            <a:noFill/>
          </a:ln>
        </p:spPr>
      </p:pic>
      <p:cxnSp>
        <p:nvCxnSpPr>
          <p:cNvPr id="298" name="Google Shape;298;p37"/>
          <p:cNvCxnSpPr/>
          <p:nvPr/>
        </p:nvCxnSpPr>
        <p:spPr>
          <a:xfrm flipH="1" rot="10800000">
            <a:off x="4629850" y="1850550"/>
            <a:ext cx="921900" cy="2371200"/>
          </a:xfrm>
          <a:prstGeom prst="straightConnector1">
            <a:avLst/>
          </a:prstGeom>
          <a:noFill/>
          <a:ln cap="flat" cmpd="sng" w="9525">
            <a:solidFill>
              <a:schemeClr val="dk2"/>
            </a:solidFill>
            <a:prstDash val="solid"/>
            <a:round/>
            <a:headEnd len="med" w="med" type="none"/>
            <a:tailEnd len="med" w="med" type="none"/>
          </a:ln>
        </p:spPr>
      </p:cxnSp>
      <p:cxnSp>
        <p:nvCxnSpPr>
          <p:cNvPr id="299" name="Google Shape;299;p37"/>
          <p:cNvCxnSpPr/>
          <p:nvPr/>
        </p:nvCxnSpPr>
        <p:spPr>
          <a:xfrm flipH="1" rot="10800000">
            <a:off x="4650950" y="3567325"/>
            <a:ext cx="3194400" cy="647400"/>
          </a:xfrm>
          <a:prstGeom prst="straightConnector1">
            <a:avLst/>
          </a:prstGeom>
          <a:noFill/>
          <a:ln cap="flat" cmpd="sng" w="9525">
            <a:solidFill>
              <a:schemeClr val="dk2"/>
            </a:solidFill>
            <a:prstDash val="solid"/>
            <a:round/>
            <a:headEnd len="med" w="med" type="none"/>
            <a:tailEnd len="med" w="med" type="none"/>
          </a:ln>
        </p:spPr>
      </p:cxnSp>
      <p:sp>
        <p:nvSpPr>
          <p:cNvPr id="300" name="Google Shape;300;p37"/>
          <p:cNvSpPr txBox="1"/>
          <p:nvPr/>
        </p:nvSpPr>
        <p:spPr>
          <a:xfrm>
            <a:off x="5413638" y="2040425"/>
            <a:ext cx="108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Light"/>
                <a:ea typeface="Barlow Light"/>
                <a:cs typeface="Barlow Light"/>
                <a:sym typeface="Barlow Light"/>
              </a:rPr>
              <a:t>Worst case</a:t>
            </a:r>
            <a:endParaRPr>
              <a:latin typeface="Barlow Light"/>
              <a:ea typeface="Barlow Light"/>
              <a:cs typeface="Barlow Light"/>
              <a:sym typeface="Barlow Light"/>
            </a:endParaRPr>
          </a:p>
        </p:txBody>
      </p:sp>
      <p:sp>
        <p:nvSpPr>
          <p:cNvPr id="301" name="Google Shape;301;p37"/>
          <p:cNvSpPr txBox="1"/>
          <p:nvPr/>
        </p:nvSpPr>
        <p:spPr>
          <a:xfrm>
            <a:off x="6723200" y="3740200"/>
            <a:ext cx="108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Light"/>
                <a:ea typeface="Barlow Light"/>
                <a:cs typeface="Barlow Light"/>
                <a:sym typeface="Barlow Light"/>
              </a:rPr>
              <a:t>Best case</a:t>
            </a:r>
            <a:endParaRPr>
              <a:latin typeface="Barlow Light"/>
              <a:ea typeface="Barlow Light"/>
              <a:cs typeface="Barlow Light"/>
              <a:sym typeface="Barlow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8"/>
          <p:cNvSpPr txBox="1"/>
          <p:nvPr>
            <p:ph type="title"/>
          </p:nvPr>
        </p:nvSpPr>
        <p:spPr>
          <a:xfrm>
            <a:off x="855300" y="836000"/>
            <a:ext cx="5268600" cy="744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 Compare with original Mergesort</a:t>
            </a:r>
            <a:endParaRPr/>
          </a:p>
          <a:p>
            <a:pPr indent="0" lvl="0" marL="0" rtl="0" algn="l">
              <a:spcBef>
                <a:spcPts val="0"/>
              </a:spcBef>
              <a:spcAft>
                <a:spcPts val="0"/>
              </a:spcAft>
              <a:buNone/>
            </a:pPr>
            <a:r>
              <a:rPr lang="en" sz="1400">
                <a:solidFill>
                  <a:schemeClr val="lt2"/>
                </a:solidFill>
              </a:rPr>
              <a:t>I</a:t>
            </a:r>
            <a:r>
              <a:rPr lang="en" sz="1600">
                <a:solidFill>
                  <a:schemeClr val="lt2"/>
                </a:solidFill>
              </a:rPr>
              <a:t>mplement the </a:t>
            </a:r>
            <a:r>
              <a:rPr lang="en" sz="1600">
                <a:solidFill>
                  <a:schemeClr val="dk1"/>
                </a:solidFill>
              </a:rPr>
              <a:t>original version of Mergesort</a:t>
            </a:r>
            <a:r>
              <a:rPr lang="en" sz="1600">
                <a:solidFill>
                  <a:schemeClr val="lt2"/>
                </a:solidFill>
              </a:rPr>
              <a:t> as learnt in lecture. Compare its performance against the above hybrid algorithm in terms of the number of key comparisons and CPU times on the dataset with 10 million integers. You can </a:t>
            </a:r>
            <a:r>
              <a:rPr lang="en" sz="1600">
                <a:solidFill>
                  <a:schemeClr val="dk1"/>
                </a:solidFill>
              </a:rPr>
              <a:t>use the optimal value of </a:t>
            </a:r>
            <a:r>
              <a:rPr lang="en" sz="1600">
                <a:solidFill>
                  <a:schemeClr val="dk1"/>
                </a:solidFill>
                <a:latin typeface="Cambria Math"/>
                <a:ea typeface="Cambria Math"/>
                <a:cs typeface="Cambria Math"/>
                <a:sym typeface="Cambria Math"/>
              </a:rPr>
              <a:t>S</a:t>
            </a:r>
            <a:r>
              <a:rPr lang="en" sz="1600">
                <a:solidFill>
                  <a:schemeClr val="dk1"/>
                </a:solidFill>
              </a:rPr>
              <a:t> </a:t>
            </a:r>
            <a:r>
              <a:rPr lang="en" sz="1600">
                <a:solidFill>
                  <a:schemeClr val="lt2"/>
                </a:solidFill>
              </a:rPr>
              <a:t>obtained in (c) for this task.</a:t>
            </a:r>
            <a:endParaRPr sz="1600">
              <a:solidFill>
                <a:schemeClr val="lt2"/>
              </a:solidFill>
            </a:endParaRPr>
          </a:p>
          <a:p>
            <a:pPr indent="0" lvl="0" marL="0" rtl="0" algn="l">
              <a:spcBef>
                <a:spcPts val="0"/>
              </a:spcBef>
              <a:spcAft>
                <a:spcPts val="0"/>
              </a:spcAft>
              <a:buNone/>
            </a:pPr>
            <a:r>
              <a:t/>
            </a:r>
            <a:endParaRPr sz="1500"/>
          </a:p>
          <a:p>
            <a:pPr indent="0" lvl="0" marL="0" rtl="0" algn="l">
              <a:spcBef>
                <a:spcPts val="0"/>
              </a:spcBef>
              <a:spcAft>
                <a:spcPts val="0"/>
              </a:spcAft>
              <a:buNone/>
            </a:pPr>
            <a:r>
              <a:t/>
            </a:r>
            <a:endParaRPr b="0" sz="1500">
              <a:solidFill>
                <a:schemeClr val="lt2"/>
              </a:solidFill>
              <a:latin typeface="Barlow SemiBold"/>
              <a:ea typeface="Barlow SemiBold"/>
              <a:cs typeface="Barlow SemiBold"/>
              <a:sym typeface="Barlow SemiBold"/>
            </a:endParaRPr>
          </a:p>
        </p:txBody>
      </p:sp>
      <p:sp>
        <p:nvSpPr>
          <p:cNvPr id="307" name="Google Shape;307;p38"/>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9"/>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Comparing </a:t>
            </a:r>
            <a:r>
              <a:rPr lang="en"/>
              <a:t>hybrid</a:t>
            </a:r>
            <a:r>
              <a:rPr lang="en"/>
              <a:t> algo &amp; mergeSort</a:t>
            </a:r>
            <a:endParaRPr/>
          </a:p>
        </p:txBody>
      </p:sp>
      <p:sp>
        <p:nvSpPr>
          <p:cNvPr id="313" name="Google Shape;313;p39"/>
          <p:cNvSpPr txBox="1"/>
          <p:nvPr>
            <p:ph idx="1" type="body"/>
          </p:nvPr>
        </p:nvSpPr>
        <p:spPr>
          <a:xfrm>
            <a:off x="1963709" y="4349009"/>
            <a:ext cx="4803300" cy="34182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a:t>k</a:t>
            </a:r>
            <a:r>
              <a:rPr lang="en"/>
              <a:t>ey_comp (hybrid) - key_comp (mergeSort)</a:t>
            </a:r>
            <a:endParaRPr/>
          </a:p>
        </p:txBody>
      </p:sp>
      <p:sp>
        <p:nvSpPr>
          <p:cNvPr id="314" name="Google Shape;314;p39"/>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315" name="Google Shape;315;p39"/>
          <p:cNvGrpSpPr/>
          <p:nvPr/>
        </p:nvGrpSpPr>
        <p:grpSpPr>
          <a:xfrm>
            <a:off x="2024177" y="1309326"/>
            <a:ext cx="4555488" cy="2908438"/>
            <a:chOff x="2027380" y="731700"/>
            <a:chExt cx="5101901" cy="3682500"/>
          </a:xfrm>
        </p:grpSpPr>
        <p:sp>
          <p:nvSpPr>
            <p:cNvPr id="316" name="Google Shape;316;p39"/>
            <p:cNvSpPr/>
            <p:nvPr/>
          </p:nvSpPr>
          <p:spPr>
            <a:xfrm>
              <a:off x="2033725" y="731700"/>
              <a:ext cx="5089200" cy="3682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7" name="Google Shape;317;p39"/>
            <p:cNvPicPr preferRelativeResize="0"/>
            <p:nvPr/>
          </p:nvPicPr>
          <p:blipFill>
            <a:blip r:embed="rId3">
              <a:alphaModFix/>
            </a:blip>
            <a:stretch>
              <a:fillRect/>
            </a:stretch>
          </p:blipFill>
          <p:spPr>
            <a:xfrm>
              <a:off x="2027380" y="731717"/>
              <a:ext cx="5101901" cy="3682475"/>
            </a:xfrm>
            <a:prstGeom prst="rect">
              <a:avLst/>
            </a:prstGeom>
            <a:noFill/>
            <a:ln>
              <a:noFill/>
            </a:ln>
          </p:spPr>
        </p:pic>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0"/>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Summary</a:t>
            </a:r>
            <a:endParaRPr/>
          </a:p>
        </p:txBody>
      </p:sp>
      <p:sp>
        <p:nvSpPr>
          <p:cNvPr id="323" name="Google Shape;323;p40"/>
          <p:cNvSpPr txBox="1"/>
          <p:nvPr>
            <p:ph idx="1" type="body"/>
          </p:nvPr>
        </p:nvSpPr>
        <p:spPr>
          <a:xfrm>
            <a:off x="855275" y="1506350"/>
            <a:ext cx="6963300" cy="34182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
              <a:t>n</a:t>
            </a:r>
            <a:r>
              <a:rPr lang="en"/>
              <a:t>o. of key </a:t>
            </a:r>
            <a:r>
              <a:rPr lang="en"/>
              <a:t>comparisons is not proportional to CPU time</a:t>
            </a:r>
            <a:endParaRPr/>
          </a:p>
          <a:p>
            <a:pPr indent="0" lvl="0" marL="914400" rtl="0" algn="l">
              <a:spcBef>
                <a:spcPts val="800"/>
              </a:spcBef>
              <a:spcAft>
                <a:spcPts val="0"/>
              </a:spcAft>
              <a:buNone/>
            </a:pPr>
            <a:r>
              <a:rPr lang="en"/>
              <a:t>-&gt; recursive overhead</a:t>
            </a:r>
            <a:endParaRPr/>
          </a:p>
          <a:p>
            <a:pPr indent="0" lvl="0" marL="914400" rtl="0" algn="l">
              <a:spcBef>
                <a:spcPts val="800"/>
              </a:spcBef>
              <a:spcAft>
                <a:spcPts val="0"/>
              </a:spcAft>
              <a:buNone/>
            </a:pPr>
            <a:r>
              <a:t/>
            </a:r>
            <a:endParaRPr/>
          </a:p>
          <a:p>
            <a:pPr indent="-355600" lvl="0" marL="457200" rtl="0" algn="l">
              <a:spcBef>
                <a:spcPts val="800"/>
              </a:spcBef>
              <a:spcAft>
                <a:spcPts val="0"/>
              </a:spcAft>
              <a:buSzPts val="2000"/>
              <a:buChar char="-"/>
            </a:pPr>
            <a:r>
              <a:rPr lang="en"/>
              <a:t>Trade-offs have to be made, choosing no.of key comparisons or CPU time</a:t>
            </a:r>
            <a:endParaRPr/>
          </a:p>
        </p:txBody>
      </p:sp>
      <p:sp>
        <p:nvSpPr>
          <p:cNvPr id="324" name="Google Shape;324;p40"/>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4"/>
          <p:cNvSpPr txBox="1"/>
          <p:nvPr>
            <p:ph idx="1" type="body"/>
          </p:nvPr>
        </p:nvSpPr>
        <p:spPr>
          <a:xfrm>
            <a:off x="855300" y="1580900"/>
            <a:ext cx="5268600" cy="2823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Our approach is going as follows:</a:t>
            </a:r>
            <a:endParaRPr/>
          </a:p>
          <a:p>
            <a:pPr indent="-355600" lvl="0" marL="457200" rtl="0" algn="l">
              <a:spcBef>
                <a:spcPts val="800"/>
              </a:spcBef>
              <a:spcAft>
                <a:spcPts val="0"/>
              </a:spcAft>
              <a:buSzPts val="2000"/>
              <a:buAutoNum type="arabicPeriod"/>
            </a:pPr>
            <a:r>
              <a:rPr lang="en"/>
              <a:t>Define Insertion Sort</a:t>
            </a:r>
            <a:endParaRPr/>
          </a:p>
          <a:p>
            <a:pPr indent="-355600" lvl="0" marL="457200" rtl="0" algn="l">
              <a:spcBef>
                <a:spcPts val="0"/>
              </a:spcBef>
              <a:spcAft>
                <a:spcPts val="0"/>
              </a:spcAft>
              <a:buSzPts val="2000"/>
              <a:buAutoNum type="arabicPeriod"/>
            </a:pPr>
            <a:r>
              <a:rPr lang="en"/>
              <a:t>Define Merge, then MergeSort</a:t>
            </a:r>
            <a:endParaRPr/>
          </a:p>
          <a:p>
            <a:pPr indent="-355600" lvl="0" marL="457200" rtl="0" algn="l">
              <a:spcBef>
                <a:spcPts val="0"/>
              </a:spcBef>
              <a:spcAft>
                <a:spcPts val="0"/>
              </a:spcAft>
              <a:buSzPts val="2000"/>
              <a:buAutoNum type="arabicPeriod"/>
            </a:pPr>
            <a:r>
              <a:rPr lang="en"/>
              <a:t>Define Hybrid Sort</a:t>
            </a:r>
            <a:endParaRPr/>
          </a:p>
          <a:p>
            <a:pPr indent="-355600" lvl="1" marL="914400" rtl="0" algn="l">
              <a:spcBef>
                <a:spcPts val="0"/>
              </a:spcBef>
              <a:spcAft>
                <a:spcPts val="0"/>
              </a:spcAft>
              <a:buSzPts val="2000"/>
              <a:buChar char="‧"/>
            </a:pPr>
            <a:r>
              <a:rPr lang="en"/>
              <a:t>Combine Insertion Sort and MergeSort</a:t>
            </a:r>
            <a:endParaRPr/>
          </a:p>
        </p:txBody>
      </p:sp>
      <p:sp>
        <p:nvSpPr>
          <p:cNvPr id="122" name="Google Shape;122;p14"/>
          <p:cNvSpPr txBox="1"/>
          <p:nvPr>
            <p:ph type="title"/>
          </p:nvPr>
        </p:nvSpPr>
        <p:spPr>
          <a:xfrm>
            <a:off x="855300" y="836000"/>
            <a:ext cx="5268600" cy="744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Algorithm Implementation</a:t>
            </a:r>
            <a:endParaRPr/>
          </a:p>
          <a:p>
            <a:pPr indent="0" lvl="0" marL="0" rtl="0" algn="l">
              <a:spcBef>
                <a:spcPts val="0"/>
              </a:spcBef>
              <a:spcAft>
                <a:spcPts val="0"/>
              </a:spcAft>
              <a:buNone/>
            </a:pPr>
            <a:r>
              <a:rPr lang="en" sz="1600">
                <a:solidFill>
                  <a:schemeClr val="lt2"/>
                </a:solidFill>
              </a:rPr>
              <a:t>Implement the above algorithm.</a:t>
            </a:r>
            <a:endParaRPr sz="1600">
              <a:solidFill>
                <a:schemeClr val="lt2"/>
              </a:solidFill>
            </a:endParaRPr>
          </a:p>
        </p:txBody>
      </p:sp>
      <p:sp>
        <p:nvSpPr>
          <p:cNvPr id="123" name="Google Shape;123;p14"/>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1"/>
          <p:cNvSpPr txBox="1"/>
          <p:nvPr>
            <p:ph idx="1" type="body"/>
          </p:nvPr>
        </p:nvSpPr>
        <p:spPr>
          <a:xfrm>
            <a:off x="855300" y="1580900"/>
            <a:ext cx="5268600" cy="28239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AutoNum type="arabicPeriod"/>
            </a:pPr>
            <a:r>
              <a:rPr lang="en"/>
              <a:t>Python Language on Google Colab</a:t>
            </a:r>
            <a:endParaRPr/>
          </a:p>
          <a:p>
            <a:pPr indent="-355600" lvl="0" marL="457200" rtl="0" algn="l">
              <a:spcBef>
                <a:spcPts val="0"/>
              </a:spcBef>
              <a:spcAft>
                <a:spcPts val="0"/>
              </a:spcAft>
              <a:buSzPts val="2000"/>
              <a:buAutoNum type="arabicPeriod"/>
            </a:pPr>
            <a:r>
              <a:rPr lang="en"/>
              <a:t>Libraries</a:t>
            </a:r>
            <a:r>
              <a:rPr lang="en"/>
              <a:t> Used:</a:t>
            </a:r>
            <a:endParaRPr/>
          </a:p>
          <a:p>
            <a:pPr indent="0" lvl="0" marL="457200" rtl="0" algn="l">
              <a:lnSpc>
                <a:spcPct val="135714"/>
              </a:lnSpc>
              <a:spcBef>
                <a:spcPts val="800"/>
              </a:spcBef>
              <a:spcAft>
                <a:spcPts val="0"/>
              </a:spcAft>
              <a:buNone/>
            </a:pPr>
            <a:r>
              <a:rPr lang="en" sz="1400">
                <a:solidFill>
                  <a:srgbClr val="C586C0"/>
                </a:solidFill>
                <a:highlight>
                  <a:srgbClr val="1E1E1E"/>
                </a:highlight>
                <a:latin typeface="Courier New"/>
                <a:ea typeface="Courier New"/>
                <a:cs typeface="Courier New"/>
                <a:sym typeface="Courier New"/>
              </a:rPr>
              <a:t>from</a:t>
            </a:r>
            <a:r>
              <a:rPr lang="en" sz="1400">
                <a:solidFill>
                  <a:srgbClr val="D4D4D4"/>
                </a:solidFill>
                <a:highlight>
                  <a:srgbClr val="1E1E1E"/>
                </a:highlight>
                <a:latin typeface="Courier New"/>
                <a:ea typeface="Courier New"/>
                <a:cs typeface="Courier New"/>
                <a:sym typeface="Courier New"/>
              </a:rPr>
              <a:t> matplotlib </a:t>
            </a:r>
            <a:r>
              <a:rPr lang="en" sz="1400">
                <a:solidFill>
                  <a:srgbClr val="C586C0"/>
                </a:solidFill>
                <a:highlight>
                  <a:srgbClr val="1E1E1E"/>
                </a:highlight>
                <a:latin typeface="Courier New"/>
                <a:ea typeface="Courier New"/>
                <a:cs typeface="Courier New"/>
                <a:sym typeface="Courier New"/>
              </a:rPr>
              <a:t>import</a:t>
            </a:r>
            <a:r>
              <a:rPr lang="en" sz="1400">
                <a:solidFill>
                  <a:srgbClr val="D4D4D4"/>
                </a:solidFill>
                <a:highlight>
                  <a:srgbClr val="1E1E1E"/>
                </a:highlight>
                <a:latin typeface="Courier New"/>
                <a:ea typeface="Courier New"/>
                <a:cs typeface="Courier New"/>
                <a:sym typeface="Courier New"/>
              </a:rPr>
              <a:t> colors</a:t>
            </a:r>
            <a:endParaRPr sz="1400">
              <a:solidFill>
                <a:srgbClr val="D4D4D4"/>
              </a:solidFill>
              <a:highlight>
                <a:srgbClr val="1E1E1E"/>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en" sz="1400">
                <a:solidFill>
                  <a:srgbClr val="C586C0"/>
                </a:solidFill>
                <a:highlight>
                  <a:srgbClr val="1E1E1E"/>
                </a:highlight>
                <a:latin typeface="Courier New"/>
                <a:ea typeface="Courier New"/>
                <a:cs typeface="Courier New"/>
                <a:sym typeface="Courier New"/>
              </a:rPr>
              <a:t>import</a:t>
            </a:r>
            <a:r>
              <a:rPr lang="en" sz="1400">
                <a:solidFill>
                  <a:srgbClr val="D4D4D4"/>
                </a:solidFill>
                <a:highlight>
                  <a:srgbClr val="1E1E1E"/>
                </a:highlight>
                <a:latin typeface="Courier New"/>
                <a:ea typeface="Courier New"/>
                <a:cs typeface="Courier New"/>
                <a:sym typeface="Courier New"/>
              </a:rPr>
              <a:t> seaborn </a:t>
            </a:r>
            <a:r>
              <a:rPr lang="en" sz="1400">
                <a:solidFill>
                  <a:srgbClr val="C586C0"/>
                </a:solidFill>
                <a:highlight>
                  <a:srgbClr val="1E1E1E"/>
                </a:highlight>
                <a:latin typeface="Courier New"/>
                <a:ea typeface="Courier New"/>
                <a:cs typeface="Courier New"/>
                <a:sym typeface="Courier New"/>
              </a:rPr>
              <a:t>as</a:t>
            </a:r>
            <a:r>
              <a:rPr lang="en" sz="1400">
                <a:solidFill>
                  <a:srgbClr val="D4D4D4"/>
                </a:solidFill>
                <a:highlight>
                  <a:srgbClr val="1E1E1E"/>
                </a:highlight>
                <a:latin typeface="Courier New"/>
                <a:ea typeface="Courier New"/>
                <a:cs typeface="Courier New"/>
                <a:sym typeface="Courier New"/>
              </a:rPr>
              <a:t> sns</a:t>
            </a:r>
            <a:endParaRPr sz="1400">
              <a:solidFill>
                <a:srgbClr val="D4D4D4"/>
              </a:solidFill>
              <a:highlight>
                <a:srgbClr val="1E1E1E"/>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en" sz="1400">
                <a:solidFill>
                  <a:srgbClr val="C586C0"/>
                </a:solidFill>
                <a:highlight>
                  <a:srgbClr val="1E1E1E"/>
                </a:highlight>
                <a:latin typeface="Courier New"/>
                <a:ea typeface="Courier New"/>
                <a:cs typeface="Courier New"/>
                <a:sym typeface="Courier New"/>
              </a:rPr>
              <a:t>import</a:t>
            </a:r>
            <a:r>
              <a:rPr lang="en" sz="1400">
                <a:solidFill>
                  <a:srgbClr val="D4D4D4"/>
                </a:solidFill>
                <a:highlight>
                  <a:srgbClr val="1E1E1E"/>
                </a:highlight>
                <a:latin typeface="Courier New"/>
                <a:ea typeface="Courier New"/>
                <a:cs typeface="Courier New"/>
                <a:sym typeface="Courier New"/>
              </a:rPr>
              <a:t> matplotlib.pyplot </a:t>
            </a:r>
            <a:r>
              <a:rPr lang="en" sz="1400">
                <a:solidFill>
                  <a:srgbClr val="C586C0"/>
                </a:solidFill>
                <a:highlight>
                  <a:srgbClr val="1E1E1E"/>
                </a:highlight>
                <a:latin typeface="Courier New"/>
                <a:ea typeface="Courier New"/>
                <a:cs typeface="Courier New"/>
                <a:sym typeface="Courier New"/>
              </a:rPr>
              <a:t>as</a:t>
            </a:r>
            <a:r>
              <a:rPr lang="en" sz="1400">
                <a:solidFill>
                  <a:srgbClr val="D4D4D4"/>
                </a:solidFill>
                <a:highlight>
                  <a:srgbClr val="1E1E1E"/>
                </a:highlight>
                <a:latin typeface="Courier New"/>
                <a:ea typeface="Courier New"/>
                <a:cs typeface="Courier New"/>
                <a:sym typeface="Courier New"/>
              </a:rPr>
              <a:t> plt</a:t>
            </a:r>
            <a:endParaRPr sz="1400">
              <a:solidFill>
                <a:srgbClr val="D4D4D4"/>
              </a:solidFill>
              <a:highlight>
                <a:srgbClr val="1E1E1E"/>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en" sz="1400">
                <a:solidFill>
                  <a:srgbClr val="C586C0"/>
                </a:solidFill>
                <a:highlight>
                  <a:srgbClr val="1E1E1E"/>
                </a:highlight>
                <a:latin typeface="Courier New"/>
                <a:ea typeface="Courier New"/>
                <a:cs typeface="Courier New"/>
                <a:sym typeface="Courier New"/>
              </a:rPr>
              <a:t>import</a:t>
            </a:r>
            <a:r>
              <a:rPr lang="en" sz="1400">
                <a:solidFill>
                  <a:srgbClr val="D4D4D4"/>
                </a:solidFill>
                <a:highlight>
                  <a:srgbClr val="1E1E1E"/>
                </a:highlight>
                <a:latin typeface="Courier New"/>
                <a:ea typeface="Courier New"/>
                <a:cs typeface="Courier New"/>
                <a:sym typeface="Courier New"/>
              </a:rPr>
              <a:t> numpy </a:t>
            </a:r>
            <a:r>
              <a:rPr lang="en" sz="1400">
                <a:solidFill>
                  <a:srgbClr val="C586C0"/>
                </a:solidFill>
                <a:highlight>
                  <a:srgbClr val="1E1E1E"/>
                </a:highlight>
                <a:latin typeface="Courier New"/>
                <a:ea typeface="Courier New"/>
                <a:cs typeface="Courier New"/>
                <a:sym typeface="Courier New"/>
              </a:rPr>
              <a:t>as</a:t>
            </a:r>
            <a:r>
              <a:rPr lang="en" sz="1400">
                <a:solidFill>
                  <a:srgbClr val="D4D4D4"/>
                </a:solidFill>
                <a:highlight>
                  <a:srgbClr val="1E1E1E"/>
                </a:highlight>
                <a:latin typeface="Courier New"/>
                <a:ea typeface="Courier New"/>
                <a:cs typeface="Courier New"/>
                <a:sym typeface="Courier New"/>
              </a:rPr>
              <a:t> np</a:t>
            </a:r>
            <a:endParaRPr sz="1400">
              <a:solidFill>
                <a:srgbClr val="D4D4D4"/>
              </a:solidFill>
              <a:highlight>
                <a:srgbClr val="1E1E1E"/>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en" sz="1400">
                <a:solidFill>
                  <a:srgbClr val="C586C0"/>
                </a:solidFill>
                <a:highlight>
                  <a:srgbClr val="1E1E1E"/>
                </a:highlight>
                <a:latin typeface="Courier New"/>
                <a:ea typeface="Courier New"/>
                <a:cs typeface="Courier New"/>
                <a:sym typeface="Courier New"/>
              </a:rPr>
              <a:t>import</a:t>
            </a:r>
            <a:r>
              <a:rPr lang="en" sz="1400">
                <a:solidFill>
                  <a:srgbClr val="D4D4D4"/>
                </a:solidFill>
                <a:highlight>
                  <a:srgbClr val="1E1E1E"/>
                </a:highlight>
                <a:latin typeface="Courier New"/>
                <a:ea typeface="Courier New"/>
                <a:cs typeface="Courier New"/>
                <a:sym typeface="Courier New"/>
              </a:rPr>
              <a:t> math</a:t>
            </a:r>
            <a:endParaRPr sz="1400">
              <a:solidFill>
                <a:srgbClr val="D4D4D4"/>
              </a:solidFill>
              <a:highlight>
                <a:srgbClr val="1E1E1E"/>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en" sz="1400">
                <a:solidFill>
                  <a:srgbClr val="C586C0"/>
                </a:solidFill>
                <a:highlight>
                  <a:srgbClr val="1E1E1E"/>
                </a:highlight>
                <a:latin typeface="Courier New"/>
                <a:ea typeface="Courier New"/>
                <a:cs typeface="Courier New"/>
                <a:sym typeface="Courier New"/>
              </a:rPr>
              <a:t>import</a:t>
            </a:r>
            <a:r>
              <a:rPr lang="en" sz="1400">
                <a:solidFill>
                  <a:srgbClr val="D4D4D4"/>
                </a:solidFill>
                <a:highlight>
                  <a:srgbClr val="1E1E1E"/>
                </a:highlight>
                <a:latin typeface="Courier New"/>
                <a:ea typeface="Courier New"/>
                <a:cs typeface="Courier New"/>
                <a:sym typeface="Courier New"/>
              </a:rPr>
              <a:t> time</a:t>
            </a:r>
            <a:endParaRPr sz="1400">
              <a:solidFill>
                <a:srgbClr val="D4D4D4"/>
              </a:solidFill>
              <a:highlight>
                <a:srgbClr val="1E1E1E"/>
              </a:highlight>
              <a:latin typeface="Courier New"/>
              <a:ea typeface="Courier New"/>
              <a:cs typeface="Courier New"/>
              <a:sym typeface="Courier New"/>
            </a:endParaRPr>
          </a:p>
          <a:p>
            <a:pPr indent="0" lvl="0" marL="457200" rtl="0" algn="l">
              <a:spcBef>
                <a:spcPts val="0"/>
              </a:spcBef>
              <a:spcAft>
                <a:spcPts val="800"/>
              </a:spcAft>
              <a:buNone/>
            </a:pPr>
            <a:r>
              <a:t/>
            </a:r>
            <a:endParaRPr/>
          </a:p>
        </p:txBody>
      </p:sp>
      <p:sp>
        <p:nvSpPr>
          <p:cNvPr id="330" name="Google Shape;330;p41"/>
          <p:cNvSpPr txBox="1"/>
          <p:nvPr>
            <p:ph type="title"/>
          </p:nvPr>
        </p:nvSpPr>
        <p:spPr>
          <a:xfrm>
            <a:off x="855300" y="836000"/>
            <a:ext cx="5268600" cy="744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Some Notes</a:t>
            </a:r>
            <a:endParaRPr sz="1600">
              <a:solidFill>
                <a:schemeClr val="lt2"/>
              </a:solidFill>
            </a:endParaRPr>
          </a:p>
        </p:txBody>
      </p:sp>
      <p:sp>
        <p:nvSpPr>
          <p:cNvPr id="331" name="Google Shape;331;p41"/>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5"/>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381000" lvl="0" marL="457200" rtl="0" algn="l">
              <a:spcBef>
                <a:spcPts val="0"/>
              </a:spcBef>
              <a:spcAft>
                <a:spcPts val="0"/>
              </a:spcAft>
              <a:buSzPts val="2400"/>
              <a:buAutoNum type="arabicPeriod"/>
            </a:pPr>
            <a:r>
              <a:rPr lang="en"/>
              <a:t>Define Insertion Sort</a:t>
            </a:r>
            <a:endParaRPr/>
          </a:p>
        </p:txBody>
      </p:sp>
      <p:sp>
        <p:nvSpPr>
          <p:cNvPr id="129" name="Google Shape;129;p15"/>
          <p:cNvSpPr txBox="1"/>
          <p:nvPr>
            <p:ph idx="1" type="body"/>
          </p:nvPr>
        </p:nvSpPr>
        <p:spPr>
          <a:xfrm>
            <a:off x="855300" y="1443300"/>
            <a:ext cx="6763800" cy="2944500"/>
          </a:xfrm>
          <a:prstGeom prst="rect">
            <a:avLst/>
          </a:prstGeom>
          <a:noFill/>
          <a:ln>
            <a:noFill/>
          </a:ln>
        </p:spPr>
        <p:txBody>
          <a:bodyPr anchorCtr="0" anchor="t" bIns="0" lIns="0" spcFirstLastPara="1" rIns="0" wrap="square" tIns="0">
            <a:noAutofit/>
          </a:bodyPr>
          <a:lstStyle/>
          <a:p>
            <a:pPr indent="0" lvl="0" marL="0" rtl="0" algn="l">
              <a:lnSpc>
                <a:spcPct val="135714"/>
              </a:lnSpc>
              <a:spcBef>
                <a:spcPts val="0"/>
              </a:spcBef>
              <a:spcAft>
                <a:spcPts val="0"/>
              </a:spcAft>
              <a:buNone/>
            </a:pPr>
            <a:r>
              <a:rPr lang="en" sz="1600">
                <a:solidFill>
                  <a:srgbClr val="569CD6"/>
                </a:solidFill>
                <a:highlight>
                  <a:srgbClr val="1E1E1E"/>
                </a:highlight>
                <a:latin typeface="Courier New"/>
                <a:ea typeface="Courier New"/>
                <a:cs typeface="Courier New"/>
                <a:sym typeface="Courier New"/>
              </a:rPr>
              <a:t>def</a:t>
            </a:r>
            <a:r>
              <a:rPr lang="en" sz="1600">
                <a:solidFill>
                  <a:srgbClr val="D4D4D4"/>
                </a:solidFill>
                <a:highlight>
                  <a:srgbClr val="1E1E1E"/>
                </a:highlight>
                <a:latin typeface="Courier New"/>
                <a:ea typeface="Courier New"/>
                <a:cs typeface="Courier New"/>
                <a:sym typeface="Courier New"/>
              </a:rPr>
              <a:t> </a:t>
            </a:r>
            <a:r>
              <a:rPr lang="en" sz="1600">
                <a:solidFill>
                  <a:srgbClr val="DCDCAA"/>
                </a:solidFill>
                <a:highlight>
                  <a:srgbClr val="1E1E1E"/>
                </a:highlight>
                <a:latin typeface="Courier New"/>
                <a:ea typeface="Courier New"/>
                <a:cs typeface="Courier New"/>
                <a:sym typeface="Courier New"/>
              </a:rPr>
              <a:t>insertionSort</a:t>
            </a:r>
            <a:r>
              <a:rPr lang="en" sz="1600">
                <a:solidFill>
                  <a:srgbClr val="D4D4D4"/>
                </a:solidFill>
                <a:highlight>
                  <a:srgbClr val="1E1E1E"/>
                </a:highlight>
                <a:latin typeface="Courier New"/>
                <a:ea typeface="Courier New"/>
                <a:cs typeface="Courier New"/>
                <a:sym typeface="Courier New"/>
              </a:rPr>
              <a:t>(</a:t>
            </a:r>
            <a:r>
              <a:rPr lang="en" sz="1600">
                <a:solidFill>
                  <a:srgbClr val="9CDCFE"/>
                </a:solidFill>
                <a:highlight>
                  <a:srgbClr val="1E1E1E"/>
                </a:highlight>
                <a:latin typeface="Courier New"/>
                <a:ea typeface="Courier New"/>
                <a:cs typeface="Courier New"/>
                <a:sym typeface="Courier New"/>
              </a:rPr>
              <a:t>n</a:t>
            </a:r>
            <a:r>
              <a:rPr lang="en" sz="1600">
                <a:solidFill>
                  <a:srgbClr val="D4D4D4"/>
                </a:solidFill>
                <a:highlight>
                  <a:srgbClr val="1E1E1E"/>
                </a:highlight>
                <a:latin typeface="Courier New"/>
                <a:ea typeface="Courier New"/>
                <a:cs typeface="Courier New"/>
                <a:sym typeface="Courier New"/>
              </a:rPr>
              <a:t>, </a:t>
            </a:r>
            <a:r>
              <a:rPr lang="en" sz="1600">
                <a:solidFill>
                  <a:srgbClr val="9CDCFE"/>
                </a:solidFill>
                <a:highlight>
                  <a:srgbClr val="1E1E1E"/>
                </a:highlight>
                <a:latin typeface="Courier New"/>
                <a:ea typeface="Courier New"/>
                <a:cs typeface="Courier New"/>
                <a:sym typeface="Courier New"/>
              </a:rPr>
              <a:t>m</a:t>
            </a:r>
            <a:r>
              <a:rPr lang="en" sz="1600">
                <a:solidFill>
                  <a:srgbClr val="D4D4D4"/>
                </a:solidFill>
                <a:highlight>
                  <a:srgbClr val="1E1E1E"/>
                </a:highlight>
                <a:latin typeface="Courier New"/>
                <a:ea typeface="Courier New"/>
                <a:cs typeface="Courier New"/>
                <a:sym typeface="Courier New"/>
              </a:rPr>
              <a:t>)</a:t>
            </a:r>
            <a:r>
              <a:rPr lang="en" sz="1600">
                <a:solidFill>
                  <a:srgbClr val="DCDCDC"/>
                </a:solidFill>
                <a:highlight>
                  <a:srgbClr val="1E1E1E"/>
                </a:highlight>
                <a:latin typeface="Courier New"/>
                <a:ea typeface="Courier New"/>
                <a:cs typeface="Courier New"/>
                <a:sym typeface="Courier New"/>
              </a:rPr>
              <a:t>:</a:t>
            </a:r>
            <a:endParaRPr sz="16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D4D4D4"/>
                </a:solidFill>
                <a:highlight>
                  <a:srgbClr val="1E1E1E"/>
                </a:highlight>
                <a:latin typeface="Courier New"/>
                <a:ea typeface="Courier New"/>
                <a:cs typeface="Courier New"/>
                <a:sym typeface="Courier New"/>
              </a:rPr>
              <a:t>  </a:t>
            </a:r>
            <a:r>
              <a:rPr lang="en" sz="1600">
                <a:solidFill>
                  <a:srgbClr val="C586C0"/>
                </a:solidFill>
                <a:highlight>
                  <a:srgbClr val="1E1E1E"/>
                </a:highlight>
                <a:latin typeface="Courier New"/>
                <a:ea typeface="Courier New"/>
                <a:cs typeface="Courier New"/>
                <a:sym typeface="Courier New"/>
              </a:rPr>
              <a:t>for</a:t>
            </a:r>
            <a:r>
              <a:rPr lang="en" sz="1600">
                <a:solidFill>
                  <a:srgbClr val="D4D4D4"/>
                </a:solidFill>
                <a:highlight>
                  <a:srgbClr val="1E1E1E"/>
                </a:highlight>
                <a:latin typeface="Courier New"/>
                <a:ea typeface="Courier New"/>
                <a:cs typeface="Courier New"/>
                <a:sym typeface="Courier New"/>
              </a:rPr>
              <a:t> i </a:t>
            </a:r>
            <a:r>
              <a:rPr lang="en" sz="1600">
                <a:solidFill>
                  <a:srgbClr val="82C6FF"/>
                </a:solidFill>
                <a:highlight>
                  <a:srgbClr val="1E1E1E"/>
                </a:highlight>
                <a:latin typeface="Courier New"/>
                <a:ea typeface="Courier New"/>
                <a:cs typeface="Courier New"/>
                <a:sym typeface="Courier New"/>
              </a:rPr>
              <a:t>in</a:t>
            </a:r>
            <a:r>
              <a:rPr lang="en" sz="1600">
                <a:solidFill>
                  <a:srgbClr val="D4D4D4"/>
                </a:solidFill>
                <a:highlight>
                  <a:srgbClr val="1E1E1E"/>
                </a:highlight>
                <a:latin typeface="Courier New"/>
                <a:ea typeface="Courier New"/>
                <a:cs typeface="Courier New"/>
                <a:sym typeface="Courier New"/>
              </a:rPr>
              <a:t> </a:t>
            </a:r>
            <a:r>
              <a:rPr lang="en" sz="1600">
                <a:solidFill>
                  <a:srgbClr val="DCDCAA"/>
                </a:solidFill>
                <a:highlight>
                  <a:srgbClr val="1E1E1E"/>
                </a:highlight>
                <a:latin typeface="Courier New"/>
                <a:ea typeface="Courier New"/>
                <a:cs typeface="Courier New"/>
                <a:sym typeface="Courier New"/>
              </a:rPr>
              <a:t>range</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n+</a:t>
            </a:r>
            <a:r>
              <a:rPr lang="en" sz="1600">
                <a:solidFill>
                  <a:srgbClr val="B5CEA8"/>
                </a:solidFill>
                <a:highlight>
                  <a:srgbClr val="1E1E1E"/>
                </a:highlight>
                <a:latin typeface="Courier New"/>
                <a:ea typeface="Courier New"/>
                <a:cs typeface="Courier New"/>
                <a:sym typeface="Courier New"/>
              </a:rPr>
              <a:t>1</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 m</a:t>
            </a:r>
            <a:r>
              <a:rPr lang="en" sz="1600">
                <a:solidFill>
                  <a:srgbClr val="DCDCDC"/>
                </a:solidFill>
                <a:highlight>
                  <a:srgbClr val="1E1E1E"/>
                </a:highlight>
                <a:latin typeface="Courier New"/>
                <a:ea typeface="Courier New"/>
                <a:cs typeface="Courier New"/>
                <a:sym typeface="Courier New"/>
              </a:rPr>
              <a:t>):</a:t>
            </a:r>
            <a:endParaRPr sz="16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D4D4D4"/>
                </a:solidFill>
                <a:highlight>
                  <a:srgbClr val="1E1E1E"/>
                </a:highlight>
                <a:latin typeface="Courier New"/>
                <a:ea typeface="Courier New"/>
                <a:cs typeface="Courier New"/>
                <a:sym typeface="Courier New"/>
              </a:rPr>
              <a:t>    </a:t>
            </a:r>
            <a:r>
              <a:rPr lang="en" sz="1600">
                <a:solidFill>
                  <a:srgbClr val="C586C0"/>
                </a:solidFill>
                <a:highlight>
                  <a:srgbClr val="1E1E1E"/>
                </a:highlight>
                <a:latin typeface="Courier New"/>
                <a:ea typeface="Courier New"/>
                <a:cs typeface="Courier New"/>
                <a:sym typeface="Courier New"/>
              </a:rPr>
              <a:t>for</a:t>
            </a:r>
            <a:r>
              <a:rPr lang="en" sz="1600">
                <a:solidFill>
                  <a:srgbClr val="D4D4D4"/>
                </a:solidFill>
                <a:highlight>
                  <a:srgbClr val="1E1E1E"/>
                </a:highlight>
                <a:latin typeface="Courier New"/>
                <a:ea typeface="Courier New"/>
                <a:cs typeface="Courier New"/>
                <a:sym typeface="Courier New"/>
              </a:rPr>
              <a:t> j </a:t>
            </a:r>
            <a:r>
              <a:rPr lang="en" sz="1600">
                <a:solidFill>
                  <a:srgbClr val="82C6FF"/>
                </a:solidFill>
                <a:highlight>
                  <a:srgbClr val="1E1E1E"/>
                </a:highlight>
                <a:latin typeface="Courier New"/>
                <a:ea typeface="Courier New"/>
                <a:cs typeface="Courier New"/>
                <a:sym typeface="Courier New"/>
              </a:rPr>
              <a:t>in</a:t>
            </a:r>
            <a:r>
              <a:rPr lang="en" sz="1600">
                <a:solidFill>
                  <a:srgbClr val="D4D4D4"/>
                </a:solidFill>
                <a:highlight>
                  <a:srgbClr val="1E1E1E"/>
                </a:highlight>
                <a:latin typeface="Courier New"/>
                <a:ea typeface="Courier New"/>
                <a:cs typeface="Courier New"/>
                <a:sym typeface="Courier New"/>
              </a:rPr>
              <a:t> </a:t>
            </a:r>
            <a:r>
              <a:rPr lang="en" sz="1600">
                <a:solidFill>
                  <a:srgbClr val="DCDCAA"/>
                </a:solidFill>
                <a:highlight>
                  <a:srgbClr val="1E1E1E"/>
                </a:highlight>
                <a:latin typeface="Courier New"/>
                <a:ea typeface="Courier New"/>
                <a:cs typeface="Courier New"/>
                <a:sym typeface="Courier New"/>
              </a:rPr>
              <a:t>range</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i</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 n</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 </a:t>
            </a:r>
            <a:r>
              <a:rPr lang="en" sz="1600">
                <a:solidFill>
                  <a:srgbClr val="B5CEA8"/>
                </a:solidFill>
                <a:highlight>
                  <a:srgbClr val="1E1E1E"/>
                </a:highlight>
                <a:latin typeface="Courier New"/>
                <a:ea typeface="Courier New"/>
                <a:cs typeface="Courier New"/>
                <a:sym typeface="Courier New"/>
              </a:rPr>
              <a:t>-1</a:t>
            </a:r>
            <a:r>
              <a:rPr lang="en" sz="1600">
                <a:solidFill>
                  <a:srgbClr val="DCDCDC"/>
                </a:solidFill>
                <a:highlight>
                  <a:srgbClr val="1E1E1E"/>
                </a:highlight>
                <a:latin typeface="Courier New"/>
                <a:ea typeface="Courier New"/>
                <a:cs typeface="Courier New"/>
                <a:sym typeface="Courier New"/>
              </a:rPr>
              <a:t>):</a:t>
            </a:r>
            <a:endParaRPr sz="16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D4D4D4"/>
                </a:solidFill>
                <a:highlight>
                  <a:srgbClr val="1E1E1E"/>
                </a:highlight>
                <a:latin typeface="Courier New"/>
                <a:ea typeface="Courier New"/>
                <a:cs typeface="Courier New"/>
                <a:sym typeface="Courier New"/>
              </a:rPr>
              <a:t>      </a:t>
            </a:r>
            <a:r>
              <a:rPr lang="en" sz="1600">
                <a:solidFill>
                  <a:srgbClr val="C586C0"/>
                </a:solidFill>
                <a:highlight>
                  <a:srgbClr val="1E1E1E"/>
                </a:highlight>
                <a:latin typeface="Courier New"/>
                <a:ea typeface="Courier New"/>
                <a:cs typeface="Courier New"/>
                <a:sym typeface="Courier New"/>
              </a:rPr>
              <a:t>if</a:t>
            </a:r>
            <a:r>
              <a:rPr lang="en" sz="1600">
                <a:solidFill>
                  <a:srgbClr val="D4D4D4"/>
                </a:solidFill>
                <a:highlight>
                  <a:srgbClr val="1E1E1E"/>
                </a:highlight>
                <a:latin typeface="Courier New"/>
                <a:ea typeface="Courier New"/>
                <a:cs typeface="Courier New"/>
                <a:sym typeface="Courier New"/>
              </a:rPr>
              <a:t> L</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j</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 &lt; L</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j</a:t>
            </a:r>
            <a:r>
              <a:rPr lang="en" sz="1600">
                <a:solidFill>
                  <a:srgbClr val="B5CEA8"/>
                </a:solidFill>
                <a:highlight>
                  <a:srgbClr val="1E1E1E"/>
                </a:highlight>
                <a:latin typeface="Courier New"/>
                <a:ea typeface="Courier New"/>
                <a:cs typeface="Courier New"/>
                <a:sym typeface="Courier New"/>
              </a:rPr>
              <a:t>-1</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 L</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j</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 L</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j</a:t>
            </a:r>
            <a:r>
              <a:rPr lang="en" sz="1600">
                <a:solidFill>
                  <a:srgbClr val="B5CEA8"/>
                </a:solidFill>
                <a:highlight>
                  <a:srgbClr val="1E1E1E"/>
                </a:highlight>
                <a:latin typeface="Courier New"/>
                <a:ea typeface="Courier New"/>
                <a:cs typeface="Courier New"/>
                <a:sym typeface="Courier New"/>
              </a:rPr>
              <a:t>-1</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 = L</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j</a:t>
            </a:r>
            <a:r>
              <a:rPr lang="en" sz="1600">
                <a:solidFill>
                  <a:srgbClr val="B5CEA8"/>
                </a:solidFill>
                <a:highlight>
                  <a:srgbClr val="1E1E1E"/>
                </a:highlight>
                <a:latin typeface="Courier New"/>
                <a:ea typeface="Courier New"/>
                <a:cs typeface="Courier New"/>
                <a:sym typeface="Courier New"/>
              </a:rPr>
              <a:t>-1</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 L</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j</a:t>
            </a:r>
            <a:r>
              <a:rPr lang="en" sz="1600">
                <a:solidFill>
                  <a:srgbClr val="DCDCDC"/>
                </a:solidFill>
                <a:highlight>
                  <a:srgbClr val="1E1E1E"/>
                </a:highlight>
                <a:latin typeface="Courier New"/>
                <a:ea typeface="Courier New"/>
                <a:cs typeface="Courier New"/>
                <a:sym typeface="Courier New"/>
              </a:rPr>
              <a:t>]</a:t>
            </a:r>
            <a:endParaRPr sz="16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D4D4D4"/>
                </a:solidFill>
                <a:highlight>
                  <a:srgbClr val="1E1E1E"/>
                </a:highlight>
                <a:latin typeface="Courier New"/>
                <a:ea typeface="Courier New"/>
                <a:cs typeface="Courier New"/>
                <a:sym typeface="Courier New"/>
              </a:rPr>
              <a:t>      </a:t>
            </a:r>
            <a:r>
              <a:rPr lang="en" sz="1600">
                <a:solidFill>
                  <a:srgbClr val="C586C0"/>
                </a:solidFill>
                <a:highlight>
                  <a:srgbClr val="1E1E1E"/>
                </a:highlight>
                <a:latin typeface="Courier New"/>
                <a:ea typeface="Courier New"/>
                <a:cs typeface="Courier New"/>
                <a:sym typeface="Courier New"/>
              </a:rPr>
              <a:t>else</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 </a:t>
            </a:r>
            <a:r>
              <a:rPr lang="en" sz="1600">
                <a:solidFill>
                  <a:srgbClr val="C586C0"/>
                </a:solidFill>
                <a:highlight>
                  <a:srgbClr val="1E1E1E"/>
                </a:highlight>
                <a:latin typeface="Courier New"/>
                <a:ea typeface="Courier New"/>
                <a:cs typeface="Courier New"/>
                <a:sym typeface="Courier New"/>
              </a:rPr>
              <a:t>break</a:t>
            </a:r>
            <a:endParaRPr sz="1600">
              <a:solidFill>
                <a:srgbClr val="C586C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6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600">
              <a:solidFill>
                <a:srgbClr val="0000FF"/>
              </a:solidFill>
              <a:highlight>
                <a:schemeClr val="dk2"/>
              </a:highlight>
              <a:latin typeface="Courier New"/>
              <a:ea typeface="Courier New"/>
              <a:cs typeface="Courier New"/>
              <a:sym typeface="Courier New"/>
            </a:endParaRPr>
          </a:p>
          <a:p>
            <a:pPr indent="0" lvl="0" marL="457200" rtl="0" algn="l">
              <a:lnSpc>
                <a:spcPct val="115000"/>
              </a:lnSpc>
              <a:spcBef>
                <a:spcPts val="0"/>
              </a:spcBef>
              <a:spcAft>
                <a:spcPts val="800"/>
              </a:spcAft>
              <a:buNone/>
            </a:pPr>
            <a:r>
              <a:t/>
            </a:r>
            <a:endParaRPr/>
          </a:p>
        </p:txBody>
      </p:sp>
      <p:sp>
        <p:nvSpPr>
          <p:cNvPr id="130" name="Google Shape;130;p15"/>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6"/>
          <p:cNvSpPr txBox="1"/>
          <p:nvPr>
            <p:ph type="title"/>
          </p:nvPr>
        </p:nvSpPr>
        <p:spPr>
          <a:xfrm>
            <a:off x="855300" y="836000"/>
            <a:ext cx="5307000" cy="396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2.   </a:t>
            </a:r>
            <a:r>
              <a:rPr lang="en"/>
              <a:t>Define Merge</a:t>
            </a:r>
            <a:endParaRPr sz="1600">
              <a:solidFill>
                <a:schemeClr val="lt2"/>
              </a:solidFill>
            </a:endParaRPr>
          </a:p>
        </p:txBody>
      </p:sp>
      <p:sp>
        <p:nvSpPr>
          <p:cNvPr id="136" name="Google Shape;136;p16"/>
          <p:cNvSpPr txBox="1"/>
          <p:nvPr>
            <p:ph idx="1" type="body"/>
          </p:nvPr>
        </p:nvSpPr>
        <p:spPr>
          <a:xfrm>
            <a:off x="855300" y="1549425"/>
            <a:ext cx="3449400" cy="2838300"/>
          </a:xfrm>
          <a:prstGeom prst="rect">
            <a:avLst/>
          </a:prstGeom>
          <a:noFill/>
          <a:ln>
            <a:noFill/>
          </a:ln>
        </p:spPr>
        <p:txBody>
          <a:bodyPr anchorCtr="0" anchor="t" bIns="0" lIns="0" spcFirstLastPara="1" rIns="0" wrap="square" tIns="0">
            <a:noAutofit/>
          </a:bodyPr>
          <a:lstStyle/>
          <a:p>
            <a:pPr indent="0" lvl="0" marL="0" rtl="0" algn="l">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def</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merge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m</a:t>
            </a:r>
            <a:r>
              <a:rPr lang="en" sz="1050">
                <a:solidFill>
                  <a:srgbClr val="D4D4D4"/>
                </a:solidFill>
                <a:highlight>
                  <a:srgbClr val="1E1E1E"/>
                </a:highlight>
                <a:latin typeface="Courier New"/>
                <a:ea typeface="Courier New"/>
                <a:cs typeface="Courier New"/>
                <a:sym typeface="Courier New"/>
              </a:rPr>
              <a:t>)</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if</a:t>
            </a:r>
            <a:r>
              <a:rPr lang="en" sz="1050">
                <a:solidFill>
                  <a:srgbClr val="D4D4D4"/>
                </a:solidFill>
                <a:highlight>
                  <a:srgbClr val="1E1E1E"/>
                </a:highlight>
                <a:latin typeface="Courier New"/>
                <a:ea typeface="Courier New"/>
                <a:cs typeface="Courier New"/>
                <a:sym typeface="Courier New"/>
              </a:rPr>
              <a:t> m-n &lt;= </a:t>
            </a:r>
            <a:r>
              <a:rPr lang="en" sz="1050">
                <a:solidFill>
                  <a:srgbClr val="B5CEA8"/>
                </a:solidFill>
                <a:highlight>
                  <a:srgbClr val="1E1E1E"/>
                </a:highlight>
                <a:latin typeface="Courier New"/>
                <a:ea typeface="Courier New"/>
                <a:cs typeface="Courier New"/>
                <a:sym typeface="Courier New"/>
              </a:rPr>
              <a:t>0</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L</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mid = n + </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m-n</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b = n</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mid+</a:t>
            </a:r>
            <a:r>
              <a:rPr lang="en" sz="1050">
                <a:solidFill>
                  <a:srgbClr val="B5CEA8"/>
                </a:solidFill>
                <a:highlight>
                  <a:srgbClr val="1E1E1E"/>
                </a:highlight>
                <a:latin typeface="Courier New"/>
                <a:ea typeface="Courier New"/>
                <a:cs typeface="Courier New"/>
                <a:sym typeface="Courier New"/>
              </a:rPr>
              <a:t>1</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while</a:t>
            </a:r>
            <a:r>
              <a:rPr lang="en" sz="1050">
                <a:solidFill>
                  <a:srgbClr val="D4D4D4"/>
                </a:solidFill>
                <a:highlight>
                  <a:srgbClr val="1E1E1E"/>
                </a:highlight>
                <a:latin typeface="Courier New"/>
                <a:ea typeface="Courier New"/>
                <a:cs typeface="Courier New"/>
                <a:sym typeface="Courier New"/>
              </a:rPr>
              <a:t> a &lt;= mid </a:t>
            </a:r>
            <a:r>
              <a:rPr lang="en" sz="1050">
                <a:solidFill>
                  <a:srgbClr val="82C6FF"/>
                </a:solidFill>
                <a:highlight>
                  <a:srgbClr val="1E1E1E"/>
                </a:highlight>
                <a:latin typeface="Courier New"/>
                <a:ea typeface="Courier New"/>
                <a:cs typeface="Courier New"/>
                <a:sym typeface="Courier New"/>
              </a:rPr>
              <a:t>and</a:t>
            </a:r>
            <a:r>
              <a:rPr lang="en" sz="1050">
                <a:solidFill>
                  <a:srgbClr val="D4D4D4"/>
                </a:solidFill>
                <a:highlight>
                  <a:srgbClr val="1E1E1E"/>
                </a:highlight>
                <a:latin typeface="Courier New"/>
                <a:ea typeface="Courier New"/>
                <a:cs typeface="Courier New"/>
                <a:sym typeface="Courier New"/>
              </a:rPr>
              <a:t> b &lt;= m</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if</a:t>
            </a:r>
            <a:r>
              <a:rPr lang="en" sz="1050">
                <a:solidFill>
                  <a:srgbClr val="D4D4D4"/>
                </a:solidFill>
                <a:highlight>
                  <a:srgbClr val="1E1E1E"/>
                </a:highlight>
                <a:latin typeface="Courier New"/>
                <a:ea typeface="Courier New"/>
                <a:cs typeface="Courier New"/>
                <a:sym typeface="Courier New"/>
              </a:rPr>
              <a:t> L</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&lt; L</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b</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 += </a:t>
            </a:r>
            <a:r>
              <a:rPr lang="en" sz="1050">
                <a:solidFill>
                  <a:srgbClr val="B5CEA8"/>
                </a:solidFill>
                <a:highlight>
                  <a:srgbClr val="1E1E1E"/>
                </a:highlight>
                <a:latin typeface="Courier New"/>
                <a:ea typeface="Courier New"/>
                <a:cs typeface="Courier New"/>
                <a:sym typeface="Courier New"/>
              </a:rPr>
              <a:t>1</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elif</a:t>
            </a:r>
            <a:r>
              <a:rPr lang="en" sz="1050">
                <a:solidFill>
                  <a:srgbClr val="D4D4D4"/>
                </a:solidFill>
                <a:highlight>
                  <a:srgbClr val="1E1E1E"/>
                </a:highlight>
                <a:latin typeface="Courier New"/>
                <a:ea typeface="Courier New"/>
                <a:cs typeface="Courier New"/>
                <a:sym typeface="Courier New"/>
              </a:rPr>
              <a:t> L</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&gt; L</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b</a:t>
            </a:r>
            <a:r>
              <a:rPr lang="en" sz="1050">
                <a:solidFill>
                  <a:srgbClr val="DCDCDC"/>
                </a:solidFill>
                <a:highlight>
                  <a:srgbClr val="1E1E1E"/>
                </a:highlight>
                <a:latin typeface="Courier New"/>
                <a:ea typeface="Courier New"/>
                <a:cs typeface="Courier New"/>
                <a:sym typeface="Courier New"/>
              </a:rPr>
              <a:t>]:</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temp = L</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b</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for</a:t>
            </a:r>
            <a:r>
              <a:rPr lang="en" sz="1050">
                <a:solidFill>
                  <a:srgbClr val="D4D4D4"/>
                </a:solidFill>
                <a:highlight>
                  <a:srgbClr val="1E1E1E"/>
                </a:highlight>
                <a:latin typeface="Courier New"/>
                <a:ea typeface="Courier New"/>
                <a:cs typeface="Courier New"/>
                <a:sym typeface="Courier New"/>
              </a:rPr>
              <a:t> i </a:t>
            </a:r>
            <a:r>
              <a:rPr lang="en" sz="1050">
                <a:solidFill>
                  <a:srgbClr val="82C6FF"/>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range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b</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-1</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L</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i</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 L</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i</a:t>
            </a:r>
            <a:r>
              <a:rPr lang="en" sz="1050">
                <a:solidFill>
                  <a:srgbClr val="B5CEA8"/>
                </a:solidFill>
                <a:highlight>
                  <a:srgbClr val="1E1E1E"/>
                </a:highlight>
                <a:latin typeface="Courier New"/>
                <a:ea typeface="Courier New"/>
                <a:cs typeface="Courier New"/>
                <a:sym typeface="Courier New"/>
              </a:rPr>
              <a:t>-1</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L</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 temp</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FF"/>
              </a:solidFill>
              <a:highlight>
                <a:srgbClr val="FFFFFE"/>
              </a:highlight>
              <a:latin typeface="Courier New"/>
              <a:ea typeface="Courier New"/>
              <a:cs typeface="Courier New"/>
              <a:sym typeface="Courier New"/>
            </a:endParaRPr>
          </a:p>
        </p:txBody>
      </p:sp>
      <p:sp>
        <p:nvSpPr>
          <p:cNvPr id="137" name="Google Shape;137;p16"/>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38" name="Google Shape;138;p16"/>
          <p:cNvSpPr txBox="1"/>
          <p:nvPr>
            <p:ph idx="1" type="body"/>
          </p:nvPr>
        </p:nvSpPr>
        <p:spPr>
          <a:xfrm>
            <a:off x="4304700" y="1549425"/>
            <a:ext cx="3449400" cy="2838300"/>
          </a:xfrm>
          <a:prstGeom prst="rect">
            <a:avLst/>
          </a:prstGeom>
          <a:noFill/>
          <a:ln>
            <a:noFill/>
          </a:ln>
        </p:spPr>
        <p:txBody>
          <a:bodyPr anchorCtr="0" anchor="t" bIns="0" lIns="0" spcFirstLastPara="1" rIns="0" wrap="square" tIns="0">
            <a:noAutofit/>
          </a:bodyPr>
          <a:lstStyle/>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 += </a:t>
            </a:r>
            <a:r>
              <a:rPr lang="en" sz="1050">
                <a:solidFill>
                  <a:srgbClr val="B5CEA8"/>
                </a:solidFill>
                <a:highlight>
                  <a:srgbClr val="1E1E1E"/>
                </a:highlight>
                <a:latin typeface="Courier New"/>
                <a:ea typeface="Courier New"/>
                <a:cs typeface="Courier New"/>
                <a:sym typeface="Courier New"/>
              </a:rPr>
              <a:t>1</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b += </a:t>
            </a:r>
            <a:r>
              <a:rPr lang="en" sz="1050">
                <a:solidFill>
                  <a:srgbClr val="B5CEA8"/>
                </a:solidFill>
                <a:highlight>
                  <a:srgbClr val="1E1E1E"/>
                </a:highlight>
                <a:latin typeface="Courier New"/>
                <a:ea typeface="Courier New"/>
                <a:cs typeface="Courier New"/>
                <a:sym typeface="Courier New"/>
              </a:rPr>
              <a:t>1</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mid += </a:t>
            </a:r>
            <a:r>
              <a:rPr lang="en" sz="1050">
                <a:solidFill>
                  <a:srgbClr val="B5CEA8"/>
                </a:solidFill>
                <a:highlight>
                  <a:srgbClr val="1E1E1E"/>
                </a:highlight>
                <a:latin typeface="Courier New"/>
                <a:ea typeface="Courier New"/>
                <a:cs typeface="Courier New"/>
                <a:sym typeface="Courier New"/>
              </a:rPr>
              <a:t>1</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else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6AA94F"/>
                </a:solidFill>
                <a:highlight>
                  <a:srgbClr val="1E1E1E"/>
                </a:highlight>
                <a:latin typeface="Courier New"/>
                <a:ea typeface="Courier New"/>
                <a:cs typeface="Courier New"/>
                <a:sym typeface="Courier New"/>
              </a:rPr>
              <a:t># L[a] == L[b]</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if</a:t>
            </a:r>
            <a:r>
              <a:rPr lang="en" sz="1050">
                <a:solidFill>
                  <a:srgbClr val="D4D4D4"/>
                </a:solidFill>
                <a:highlight>
                  <a:srgbClr val="1E1E1E"/>
                </a:highlight>
                <a:latin typeface="Courier New"/>
                <a:ea typeface="Courier New"/>
                <a:cs typeface="Courier New"/>
                <a:sym typeface="Courier New"/>
              </a:rPr>
              <a:t> a == mid </a:t>
            </a:r>
            <a:r>
              <a:rPr lang="en" sz="1050">
                <a:solidFill>
                  <a:srgbClr val="82C6FF"/>
                </a:solidFill>
                <a:highlight>
                  <a:srgbClr val="1E1E1E"/>
                </a:highlight>
                <a:latin typeface="Courier New"/>
                <a:ea typeface="Courier New"/>
                <a:cs typeface="Courier New"/>
                <a:sym typeface="Courier New"/>
              </a:rPr>
              <a:t>and</a:t>
            </a:r>
            <a:r>
              <a:rPr lang="en" sz="1050">
                <a:solidFill>
                  <a:srgbClr val="D4D4D4"/>
                </a:solidFill>
                <a:highlight>
                  <a:srgbClr val="1E1E1E"/>
                </a:highlight>
                <a:latin typeface="Courier New"/>
                <a:ea typeface="Courier New"/>
                <a:cs typeface="Courier New"/>
                <a:sym typeface="Courier New"/>
              </a:rPr>
              <a:t> b == m</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break</a:t>
            </a:r>
            <a:endParaRPr sz="1050">
              <a:solidFill>
                <a:srgbClr val="C586C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 += </a:t>
            </a:r>
            <a:r>
              <a:rPr lang="en" sz="1050">
                <a:solidFill>
                  <a:srgbClr val="B5CEA8"/>
                </a:solidFill>
                <a:highlight>
                  <a:srgbClr val="1E1E1E"/>
                </a:highlight>
                <a:latin typeface="Courier New"/>
                <a:ea typeface="Courier New"/>
                <a:cs typeface="Courier New"/>
                <a:sym typeface="Courier New"/>
              </a:rPr>
              <a:t>1</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temp = L</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b</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for</a:t>
            </a:r>
            <a:r>
              <a:rPr lang="en" sz="1050">
                <a:solidFill>
                  <a:srgbClr val="D4D4D4"/>
                </a:solidFill>
                <a:highlight>
                  <a:srgbClr val="1E1E1E"/>
                </a:highlight>
                <a:latin typeface="Courier New"/>
                <a:ea typeface="Courier New"/>
                <a:cs typeface="Courier New"/>
                <a:sym typeface="Courier New"/>
              </a:rPr>
              <a:t> i </a:t>
            </a:r>
            <a:r>
              <a:rPr lang="en" sz="1050">
                <a:solidFill>
                  <a:srgbClr val="82C6FF"/>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range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b</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-1</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L</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i</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 L</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i</a:t>
            </a:r>
            <a:r>
              <a:rPr lang="en" sz="1050">
                <a:solidFill>
                  <a:srgbClr val="B5CEA8"/>
                </a:solidFill>
                <a:highlight>
                  <a:srgbClr val="1E1E1E"/>
                </a:highlight>
                <a:latin typeface="Courier New"/>
                <a:ea typeface="Courier New"/>
                <a:cs typeface="Courier New"/>
                <a:sym typeface="Courier New"/>
              </a:rPr>
              <a:t>-1</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L</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 temp</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 += </a:t>
            </a:r>
            <a:r>
              <a:rPr lang="en" sz="1050">
                <a:solidFill>
                  <a:srgbClr val="B5CEA8"/>
                </a:solidFill>
                <a:highlight>
                  <a:srgbClr val="1E1E1E"/>
                </a:highlight>
                <a:latin typeface="Courier New"/>
                <a:ea typeface="Courier New"/>
                <a:cs typeface="Courier New"/>
                <a:sym typeface="Courier New"/>
              </a:rPr>
              <a:t>1</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b += </a:t>
            </a:r>
            <a:r>
              <a:rPr lang="en" sz="1050">
                <a:solidFill>
                  <a:srgbClr val="B5CEA8"/>
                </a:solidFill>
                <a:highlight>
                  <a:srgbClr val="1E1E1E"/>
                </a:highlight>
                <a:latin typeface="Courier New"/>
                <a:ea typeface="Courier New"/>
                <a:cs typeface="Courier New"/>
                <a:sym typeface="Courier New"/>
              </a:rPr>
              <a:t>1</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mid += </a:t>
            </a:r>
            <a:r>
              <a:rPr lang="en" sz="1050">
                <a:solidFill>
                  <a:srgbClr val="B5CEA8"/>
                </a:solidFill>
                <a:highlight>
                  <a:srgbClr val="1E1E1E"/>
                </a:highlight>
                <a:latin typeface="Courier New"/>
                <a:ea typeface="Courier New"/>
                <a:cs typeface="Courier New"/>
                <a:sym typeface="Courier New"/>
              </a:rPr>
              <a:t>1</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FF"/>
              </a:solidFill>
              <a:highlight>
                <a:schemeClr val="dk2"/>
              </a:highlight>
              <a:latin typeface="Courier New"/>
              <a:ea typeface="Courier New"/>
              <a:cs typeface="Courier New"/>
              <a:sym typeface="Courier New"/>
            </a:endParaRPr>
          </a:p>
          <a:p>
            <a:pPr indent="0" lvl="0" marL="457200" rtl="0" algn="l">
              <a:lnSpc>
                <a:spcPct val="115000"/>
              </a:lnSpc>
              <a:spcBef>
                <a:spcPts val="0"/>
              </a:spcBef>
              <a:spcAft>
                <a:spcPts val="8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7"/>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2.   Define MergeSort</a:t>
            </a:r>
            <a:endParaRPr/>
          </a:p>
        </p:txBody>
      </p:sp>
      <p:sp>
        <p:nvSpPr>
          <p:cNvPr id="144" name="Google Shape;144;p17"/>
          <p:cNvSpPr txBox="1"/>
          <p:nvPr>
            <p:ph idx="1" type="body"/>
          </p:nvPr>
        </p:nvSpPr>
        <p:spPr>
          <a:xfrm>
            <a:off x="855300" y="1443300"/>
            <a:ext cx="6763800" cy="2944500"/>
          </a:xfrm>
          <a:prstGeom prst="rect">
            <a:avLst/>
          </a:prstGeom>
          <a:noFill/>
          <a:ln>
            <a:noFill/>
          </a:ln>
        </p:spPr>
        <p:txBody>
          <a:bodyPr anchorCtr="0" anchor="t" bIns="0" lIns="0" spcFirstLastPara="1" rIns="0" wrap="square" tIns="0">
            <a:noAutofit/>
          </a:bodyPr>
          <a:lstStyle/>
          <a:p>
            <a:pPr indent="0" lvl="0" marL="0" rtl="0" algn="l">
              <a:lnSpc>
                <a:spcPct val="135714"/>
              </a:lnSpc>
              <a:spcBef>
                <a:spcPts val="0"/>
              </a:spcBef>
              <a:spcAft>
                <a:spcPts val="0"/>
              </a:spcAft>
              <a:buNone/>
            </a:pPr>
            <a:r>
              <a:rPr lang="en" sz="1600">
                <a:solidFill>
                  <a:srgbClr val="569CD6"/>
                </a:solidFill>
                <a:highlight>
                  <a:srgbClr val="1E1E1E"/>
                </a:highlight>
                <a:latin typeface="Courier New"/>
                <a:ea typeface="Courier New"/>
                <a:cs typeface="Courier New"/>
                <a:sym typeface="Courier New"/>
              </a:rPr>
              <a:t>def</a:t>
            </a:r>
            <a:r>
              <a:rPr lang="en" sz="1600">
                <a:solidFill>
                  <a:srgbClr val="D4D4D4"/>
                </a:solidFill>
                <a:highlight>
                  <a:srgbClr val="1E1E1E"/>
                </a:highlight>
                <a:latin typeface="Courier New"/>
                <a:ea typeface="Courier New"/>
                <a:cs typeface="Courier New"/>
                <a:sym typeface="Courier New"/>
              </a:rPr>
              <a:t> </a:t>
            </a:r>
            <a:r>
              <a:rPr lang="en" sz="1600">
                <a:solidFill>
                  <a:srgbClr val="DCDCAA"/>
                </a:solidFill>
                <a:highlight>
                  <a:srgbClr val="1E1E1E"/>
                </a:highlight>
                <a:latin typeface="Courier New"/>
                <a:ea typeface="Courier New"/>
                <a:cs typeface="Courier New"/>
                <a:sym typeface="Courier New"/>
              </a:rPr>
              <a:t>mergeSort</a:t>
            </a:r>
            <a:r>
              <a:rPr lang="en" sz="1600">
                <a:solidFill>
                  <a:srgbClr val="D4D4D4"/>
                </a:solidFill>
                <a:highlight>
                  <a:srgbClr val="1E1E1E"/>
                </a:highlight>
                <a:latin typeface="Courier New"/>
                <a:ea typeface="Courier New"/>
                <a:cs typeface="Courier New"/>
                <a:sym typeface="Courier New"/>
              </a:rPr>
              <a:t>(</a:t>
            </a:r>
            <a:r>
              <a:rPr lang="en" sz="1600">
                <a:solidFill>
                  <a:srgbClr val="9CDCFE"/>
                </a:solidFill>
                <a:highlight>
                  <a:srgbClr val="1E1E1E"/>
                </a:highlight>
                <a:latin typeface="Courier New"/>
                <a:ea typeface="Courier New"/>
                <a:cs typeface="Courier New"/>
                <a:sym typeface="Courier New"/>
              </a:rPr>
              <a:t>n</a:t>
            </a:r>
            <a:r>
              <a:rPr lang="en" sz="1600">
                <a:solidFill>
                  <a:srgbClr val="D4D4D4"/>
                </a:solidFill>
                <a:highlight>
                  <a:srgbClr val="1E1E1E"/>
                </a:highlight>
                <a:latin typeface="Courier New"/>
                <a:ea typeface="Courier New"/>
                <a:cs typeface="Courier New"/>
                <a:sym typeface="Courier New"/>
              </a:rPr>
              <a:t>, </a:t>
            </a:r>
            <a:r>
              <a:rPr lang="en" sz="1600">
                <a:solidFill>
                  <a:srgbClr val="9CDCFE"/>
                </a:solidFill>
                <a:highlight>
                  <a:srgbClr val="1E1E1E"/>
                </a:highlight>
                <a:latin typeface="Courier New"/>
                <a:ea typeface="Courier New"/>
                <a:cs typeface="Courier New"/>
                <a:sym typeface="Courier New"/>
              </a:rPr>
              <a:t>m</a:t>
            </a:r>
            <a:r>
              <a:rPr lang="en" sz="1600">
                <a:solidFill>
                  <a:srgbClr val="D4D4D4"/>
                </a:solidFill>
                <a:highlight>
                  <a:srgbClr val="1E1E1E"/>
                </a:highlight>
                <a:latin typeface="Courier New"/>
                <a:ea typeface="Courier New"/>
                <a:cs typeface="Courier New"/>
                <a:sym typeface="Courier New"/>
              </a:rPr>
              <a:t>)</a:t>
            </a:r>
            <a:r>
              <a:rPr lang="en" sz="1600">
                <a:solidFill>
                  <a:srgbClr val="DCDCDC"/>
                </a:solidFill>
                <a:highlight>
                  <a:srgbClr val="1E1E1E"/>
                </a:highlight>
                <a:latin typeface="Courier New"/>
                <a:ea typeface="Courier New"/>
                <a:cs typeface="Courier New"/>
                <a:sym typeface="Courier New"/>
              </a:rPr>
              <a:t>:</a:t>
            </a:r>
            <a:endParaRPr sz="16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D4D4D4"/>
                </a:solidFill>
                <a:highlight>
                  <a:srgbClr val="1E1E1E"/>
                </a:highlight>
                <a:latin typeface="Courier New"/>
                <a:ea typeface="Courier New"/>
                <a:cs typeface="Courier New"/>
                <a:sym typeface="Courier New"/>
              </a:rPr>
              <a:t>  mid = </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m-n</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a:t>
            </a:r>
            <a:r>
              <a:rPr lang="en" sz="1600">
                <a:solidFill>
                  <a:srgbClr val="B5CEA8"/>
                </a:solidFill>
                <a:highlight>
                  <a:srgbClr val="1E1E1E"/>
                </a:highlight>
                <a:latin typeface="Courier New"/>
                <a:ea typeface="Courier New"/>
                <a:cs typeface="Courier New"/>
                <a:sym typeface="Courier New"/>
              </a:rPr>
              <a:t>2</a:t>
            </a:r>
            <a:endParaRPr sz="160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D4D4D4"/>
                </a:solidFill>
                <a:highlight>
                  <a:srgbClr val="1E1E1E"/>
                </a:highlight>
                <a:latin typeface="Courier New"/>
                <a:ea typeface="Courier New"/>
                <a:cs typeface="Courier New"/>
                <a:sym typeface="Courier New"/>
              </a:rPr>
              <a:t>  </a:t>
            </a:r>
            <a:r>
              <a:rPr lang="en" sz="1600">
                <a:solidFill>
                  <a:srgbClr val="C586C0"/>
                </a:solidFill>
                <a:highlight>
                  <a:srgbClr val="1E1E1E"/>
                </a:highlight>
                <a:latin typeface="Courier New"/>
                <a:ea typeface="Courier New"/>
                <a:cs typeface="Courier New"/>
                <a:sym typeface="Courier New"/>
              </a:rPr>
              <a:t>if</a:t>
            </a:r>
            <a:r>
              <a:rPr lang="en" sz="1600">
                <a:solidFill>
                  <a:srgbClr val="D4D4D4"/>
                </a:solidFill>
                <a:highlight>
                  <a:srgbClr val="1E1E1E"/>
                </a:highlight>
                <a:latin typeface="Courier New"/>
                <a:ea typeface="Courier New"/>
                <a:cs typeface="Courier New"/>
                <a:sym typeface="Courier New"/>
              </a:rPr>
              <a:t> m-n &lt;= </a:t>
            </a:r>
            <a:r>
              <a:rPr lang="en" sz="1600">
                <a:solidFill>
                  <a:srgbClr val="B5CEA8"/>
                </a:solidFill>
                <a:highlight>
                  <a:srgbClr val="1E1E1E"/>
                </a:highlight>
                <a:latin typeface="Courier New"/>
                <a:ea typeface="Courier New"/>
                <a:cs typeface="Courier New"/>
                <a:sym typeface="Courier New"/>
              </a:rPr>
              <a:t>0</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 </a:t>
            </a:r>
            <a:r>
              <a:rPr lang="en" sz="1600">
                <a:solidFill>
                  <a:srgbClr val="C586C0"/>
                </a:solidFill>
                <a:highlight>
                  <a:srgbClr val="1E1E1E"/>
                </a:highlight>
                <a:latin typeface="Courier New"/>
                <a:ea typeface="Courier New"/>
                <a:cs typeface="Courier New"/>
                <a:sym typeface="Courier New"/>
              </a:rPr>
              <a:t>return</a:t>
            </a:r>
            <a:endParaRPr sz="1600">
              <a:solidFill>
                <a:srgbClr val="C586C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D4D4D4"/>
                </a:solidFill>
                <a:highlight>
                  <a:srgbClr val="1E1E1E"/>
                </a:highlight>
                <a:latin typeface="Courier New"/>
                <a:ea typeface="Courier New"/>
                <a:cs typeface="Courier New"/>
                <a:sym typeface="Courier New"/>
              </a:rPr>
              <a:t>  </a:t>
            </a:r>
            <a:r>
              <a:rPr lang="en" sz="1600">
                <a:solidFill>
                  <a:srgbClr val="C586C0"/>
                </a:solidFill>
                <a:highlight>
                  <a:srgbClr val="1E1E1E"/>
                </a:highlight>
                <a:latin typeface="Courier New"/>
                <a:ea typeface="Courier New"/>
                <a:cs typeface="Courier New"/>
                <a:sym typeface="Courier New"/>
              </a:rPr>
              <a:t>else</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 </a:t>
            </a:r>
            <a:r>
              <a:rPr lang="en" sz="1600">
                <a:solidFill>
                  <a:srgbClr val="6AA94F"/>
                </a:solidFill>
                <a:highlight>
                  <a:srgbClr val="1E1E1E"/>
                </a:highlight>
                <a:latin typeface="Courier New"/>
                <a:ea typeface="Courier New"/>
                <a:cs typeface="Courier New"/>
                <a:sym typeface="Courier New"/>
              </a:rPr>
              <a:t># m-n &gt;= 1</a:t>
            </a:r>
            <a:endParaRPr sz="160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D4D4D4"/>
                </a:solidFill>
                <a:highlight>
                  <a:srgbClr val="1E1E1E"/>
                </a:highlight>
                <a:latin typeface="Courier New"/>
                <a:ea typeface="Courier New"/>
                <a:cs typeface="Courier New"/>
                <a:sym typeface="Courier New"/>
              </a:rPr>
              <a:t>    mergeSort</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n</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 mid</a:t>
            </a:r>
            <a:r>
              <a:rPr lang="en" sz="1600">
                <a:solidFill>
                  <a:srgbClr val="DCDCDC"/>
                </a:solidFill>
                <a:highlight>
                  <a:srgbClr val="1E1E1E"/>
                </a:highlight>
                <a:latin typeface="Courier New"/>
                <a:ea typeface="Courier New"/>
                <a:cs typeface="Courier New"/>
                <a:sym typeface="Courier New"/>
              </a:rPr>
              <a:t>)</a:t>
            </a:r>
            <a:endParaRPr sz="16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D4D4D4"/>
                </a:solidFill>
                <a:highlight>
                  <a:srgbClr val="1E1E1E"/>
                </a:highlight>
                <a:latin typeface="Courier New"/>
                <a:ea typeface="Courier New"/>
                <a:cs typeface="Courier New"/>
                <a:sym typeface="Courier New"/>
              </a:rPr>
              <a:t>    mergeSort</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mid+</a:t>
            </a:r>
            <a:r>
              <a:rPr lang="en" sz="1600">
                <a:solidFill>
                  <a:srgbClr val="B5CEA8"/>
                </a:solidFill>
                <a:highlight>
                  <a:srgbClr val="1E1E1E"/>
                </a:highlight>
                <a:latin typeface="Courier New"/>
                <a:ea typeface="Courier New"/>
                <a:cs typeface="Courier New"/>
                <a:sym typeface="Courier New"/>
              </a:rPr>
              <a:t>1</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 m</a:t>
            </a:r>
            <a:r>
              <a:rPr lang="en" sz="1600">
                <a:solidFill>
                  <a:srgbClr val="DCDCDC"/>
                </a:solidFill>
                <a:highlight>
                  <a:srgbClr val="1E1E1E"/>
                </a:highlight>
                <a:latin typeface="Courier New"/>
                <a:ea typeface="Courier New"/>
                <a:cs typeface="Courier New"/>
                <a:sym typeface="Courier New"/>
              </a:rPr>
              <a:t>)</a:t>
            </a:r>
            <a:endParaRPr sz="16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D4D4D4"/>
                </a:solidFill>
                <a:highlight>
                  <a:srgbClr val="1E1E1E"/>
                </a:highlight>
                <a:latin typeface="Courier New"/>
                <a:ea typeface="Courier New"/>
                <a:cs typeface="Courier New"/>
                <a:sym typeface="Courier New"/>
              </a:rPr>
              <a:t>  merge</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n</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 m</a:t>
            </a:r>
            <a:r>
              <a:rPr lang="en" sz="1600">
                <a:solidFill>
                  <a:srgbClr val="DCDCDC"/>
                </a:solidFill>
                <a:highlight>
                  <a:srgbClr val="1E1E1E"/>
                </a:highlight>
                <a:latin typeface="Courier New"/>
                <a:ea typeface="Courier New"/>
                <a:cs typeface="Courier New"/>
                <a:sym typeface="Courier New"/>
              </a:rPr>
              <a:t>)</a:t>
            </a:r>
            <a:endParaRPr sz="16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600">
              <a:solidFill>
                <a:srgbClr val="0000FF"/>
              </a:solidFill>
              <a:highlight>
                <a:schemeClr val="dk2"/>
              </a:highlight>
              <a:latin typeface="Courier New"/>
              <a:ea typeface="Courier New"/>
              <a:cs typeface="Courier New"/>
              <a:sym typeface="Courier New"/>
            </a:endParaRPr>
          </a:p>
          <a:p>
            <a:pPr indent="0" lvl="0" marL="457200" rtl="0" algn="l">
              <a:lnSpc>
                <a:spcPct val="115000"/>
              </a:lnSpc>
              <a:spcBef>
                <a:spcPts val="0"/>
              </a:spcBef>
              <a:spcAft>
                <a:spcPts val="800"/>
              </a:spcAft>
              <a:buNone/>
            </a:pPr>
            <a:r>
              <a:t/>
            </a:r>
            <a:endParaRPr/>
          </a:p>
        </p:txBody>
      </p:sp>
      <p:sp>
        <p:nvSpPr>
          <p:cNvPr id="145" name="Google Shape;145;p17"/>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8"/>
          <p:cNvSpPr txBox="1"/>
          <p:nvPr>
            <p:ph type="title"/>
          </p:nvPr>
        </p:nvSpPr>
        <p:spPr>
          <a:xfrm>
            <a:off x="855300" y="836000"/>
            <a:ext cx="5307000" cy="396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3</a:t>
            </a:r>
            <a:r>
              <a:rPr lang="en"/>
              <a:t>.   Define Hybrid Sort</a:t>
            </a:r>
            <a:endParaRPr/>
          </a:p>
          <a:p>
            <a:pPr indent="-330200" lvl="0" marL="914400" rtl="0" algn="l">
              <a:spcBef>
                <a:spcPts val="0"/>
              </a:spcBef>
              <a:spcAft>
                <a:spcPts val="0"/>
              </a:spcAft>
              <a:buClr>
                <a:schemeClr val="lt2"/>
              </a:buClr>
              <a:buSzPts val="1600"/>
              <a:buChar char="●"/>
            </a:pPr>
            <a:r>
              <a:rPr lang="en" sz="1600">
                <a:solidFill>
                  <a:schemeClr val="lt2"/>
                </a:solidFill>
              </a:rPr>
              <a:t>Combine Insertion Sort and MergeSort</a:t>
            </a:r>
            <a:endParaRPr sz="1600">
              <a:solidFill>
                <a:schemeClr val="lt2"/>
              </a:solidFill>
            </a:endParaRPr>
          </a:p>
        </p:txBody>
      </p:sp>
      <p:sp>
        <p:nvSpPr>
          <p:cNvPr id="151" name="Google Shape;151;p18"/>
          <p:cNvSpPr txBox="1"/>
          <p:nvPr>
            <p:ph idx="1" type="body"/>
          </p:nvPr>
        </p:nvSpPr>
        <p:spPr>
          <a:xfrm>
            <a:off x="855300" y="1549425"/>
            <a:ext cx="6460200" cy="2838300"/>
          </a:xfrm>
          <a:prstGeom prst="rect">
            <a:avLst/>
          </a:prstGeom>
          <a:noFill/>
          <a:ln>
            <a:noFill/>
          </a:ln>
        </p:spPr>
        <p:txBody>
          <a:bodyPr anchorCtr="0" anchor="t" bIns="0" lIns="0" spcFirstLastPara="1" rIns="0" wrap="square" tIns="0">
            <a:noAutofit/>
          </a:bodyPr>
          <a:lstStyle/>
          <a:p>
            <a:pPr indent="0" lvl="0" marL="0" rtl="0" algn="l">
              <a:lnSpc>
                <a:spcPct val="135714"/>
              </a:lnSpc>
              <a:spcBef>
                <a:spcPts val="0"/>
              </a:spcBef>
              <a:spcAft>
                <a:spcPts val="0"/>
              </a:spcAft>
              <a:buNone/>
            </a:pPr>
            <a:r>
              <a:rPr lang="en" sz="1600">
                <a:solidFill>
                  <a:srgbClr val="569CD6"/>
                </a:solidFill>
                <a:highlight>
                  <a:srgbClr val="1E1E1E"/>
                </a:highlight>
                <a:latin typeface="Courier New"/>
                <a:ea typeface="Courier New"/>
                <a:cs typeface="Courier New"/>
                <a:sym typeface="Courier New"/>
              </a:rPr>
              <a:t>def</a:t>
            </a:r>
            <a:r>
              <a:rPr lang="en" sz="1600">
                <a:solidFill>
                  <a:srgbClr val="D4D4D4"/>
                </a:solidFill>
                <a:highlight>
                  <a:srgbClr val="1E1E1E"/>
                </a:highlight>
                <a:latin typeface="Courier New"/>
                <a:ea typeface="Courier New"/>
                <a:cs typeface="Courier New"/>
                <a:sym typeface="Courier New"/>
              </a:rPr>
              <a:t> </a:t>
            </a:r>
            <a:r>
              <a:rPr lang="en" sz="1600">
                <a:solidFill>
                  <a:srgbClr val="DCDCAA"/>
                </a:solidFill>
                <a:highlight>
                  <a:srgbClr val="1E1E1E"/>
                </a:highlight>
                <a:latin typeface="Courier New"/>
                <a:ea typeface="Courier New"/>
                <a:cs typeface="Courier New"/>
                <a:sym typeface="Courier New"/>
              </a:rPr>
              <a:t>mergeSort</a:t>
            </a:r>
            <a:r>
              <a:rPr lang="en" sz="1600">
                <a:solidFill>
                  <a:srgbClr val="D4D4D4"/>
                </a:solidFill>
                <a:highlight>
                  <a:srgbClr val="1E1E1E"/>
                </a:highlight>
                <a:latin typeface="Courier New"/>
                <a:ea typeface="Courier New"/>
                <a:cs typeface="Courier New"/>
                <a:sym typeface="Courier New"/>
              </a:rPr>
              <a:t>(</a:t>
            </a:r>
            <a:r>
              <a:rPr lang="en" sz="1600">
                <a:solidFill>
                  <a:srgbClr val="9CDCFE"/>
                </a:solidFill>
                <a:highlight>
                  <a:srgbClr val="1E1E1E"/>
                </a:highlight>
                <a:latin typeface="Courier New"/>
                <a:ea typeface="Courier New"/>
                <a:cs typeface="Courier New"/>
                <a:sym typeface="Courier New"/>
              </a:rPr>
              <a:t>n</a:t>
            </a:r>
            <a:r>
              <a:rPr lang="en" sz="1600">
                <a:solidFill>
                  <a:srgbClr val="D4D4D4"/>
                </a:solidFill>
                <a:highlight>
                  <a:srgbClr val="1E1E1E"/>
                </a:highlight>
                <a:latin typeface="Courier New"/>
                <a:ea typeface="Courier New"/>
                <a:cs typeface="Courier New"/>
                <a:sym typeface="Courier New"/>
              </a:rPr>
              <a:t>, </a:t>
            </a:r>
            <a:r>
              <a:rPr lang="en" sz="1600">
                <a:solidFill>
                  <a:srgbClr val="9CDCFE"/>
                </a:solidFill>
                <a:highlight>
                  <a:srgbClr val="1E1E1E"/>
                </a:highlight>
                <a:latin typeface="Courier New"/>
                <a:ea typeface="Courier New"/>
                <a:cs typeface="Courier New"/>
                <a:sym typeface="Courier New"/>
              </a:rPr>
              <a:t>m</a:t>
            </a:r>
            <a:r>
              <a:rPr lang="en" sz="1600">
                <a:solidFill>
                  <a:srgbClr val="D4D4D4"/>
                </a:solidFill>
                <a:highlight>
                  <a:srgbClr val="1E1E1E"/>
                </a:highlight>
                <a:latin typeface="Courier New"/>
                <a:ea typeface="Courier New"/>
                <a:cs typeface="Courier New"/>
                <a:sym typeface="Courier New"/>
              </a:rPr>
              <a:t>)</a:t>
            </a:r>
            <a:r>
              <a:rPr lang="en" sz="1600">
                <a:solidFill>
                  <a:srgbClr val="DCDCDC"/>
                </a:solidFill>
                <a:highlight>
                  <a:srgbClr val="1E1E1E"/>
                </a:highlight>
                <a:latin typeface="Courier New"/>
                <a:ea typeface="Courier New"/>
                <a:cs typeface="Courier New"/>
                <a:sym typeface="Courier New"/>
              </a:rPr>
              <a:t>:</a:t>
            </a:r>
            <a:endParaRPr sz="16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D4D4D4"/>
                </a:solidFill>
                <a:highlight>
                  <a:srgbClr val="1E1E1E"/>
                </a:highlight>
                <a:latin typeface="Courier New"/>
                <a:ea typeface="Courier New"/>
                <a:cs typeface="Courier New"/>
                <a:sym typeface="Courier New"/>
              </a:rPr>
              <a:t>  mid = </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m-n</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a:t>
            </a:r>
            <a:r>
              <a:rPr lang="en" sz="1600">
                <a:solidFill>
                  <a:srgbClr val="B5CEA8"/>
                </a:solidFill>
                <a:highlight>
                  <a:srgbClr val="1E1E1E"/>
                </a:highlight>
                <a:latin typeface="Courier New"/>
                <a:ea typeface="Courier New"/>
                <a:cs typeface="Courier New"/>
                <a:sym typeface="Courier New"/>
              </a:rPr>
              <a:t>2</a:t>
            </a:r>
            <a:endParaRPr sz="160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D4D4D4"/>
                </a:solidFill>
                <a:highlight>
                  <a:srgbClr val="1E1E1E"/>
                </a:highlight>
                <a:latin typeface="Courier New"/>
                <a:ea typeface="Courier New"/>
                <a:cs typeface="Courier New"/>
                <a:sym typeface="Courier New"/>
              </a:rPr>
              <a:t>  </a:t>
            </a:r>
            <a:r>
              <a:rPr lang="en" sz="1600">
                <a:solidFill>
                  <a:srgbClr val="C586C0"/>
                </a:solidFill>
                <a:highlight>
                  <a:srgbClr val="1E1E1E"/>
                </a:highlight>
                <a:latin typeface="Courier New"/>
                <a:ea typeface="Courier New"/>
                <a:cs typeface="Courier New"/>
                <a:sym typeface="Courier New"/>
              </a:rPr>
              <a:t>if</a:t>
            </a:r>
            <a:r>
              <a:rPr lang="en" sz="1600">
                <a:solidFill>
                  <a:srgbClr val="D4D4D4"/>
                </a:solidFill>
                <a:highlight>
                  <a:srgbClr val="1E1E1E"/>
                </a:highlight>
                <a:latin typeface="Courier New"/>
                <a:ea typeface="Courier New"/>
                <a:cs typeface="Courier New"/>
                <a:sym typeface="Courier New"/>
              </a:rPr>
              <a:t> m-n &lt;= </a:t>
            </a:r>
            <a:r>
              <a:rPr lang="en" sz="1600">
                <a:solidFill>
                  <a:srgbClr val="B5CEA8"/>
                </a:solidFill>
                <a:highlight>
                  <a:srgbClr val="1E1E1E"/>
                </a:highlight>
                <a:latin typeface="Courier New"/>
                <a:ea typeface="Courier New"/>
                <a:cs typeface="Courier New"/>
                <a:sym typeface="Courier New"/>
              </a:rPr>
              <a:t>0</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 </a:t>
            </a:r>
            <a:r>
              <a:rPr lang="en" sz="1600">
                <a:solidFill>
                  <a:srgbClr val="C586C0"/>
                </a:solidFill>
                <a:highlight>
                  <a:srgbClr val="1E1E1E"/>
                </a:highlight>
                <a:latin typeface="Courier New"/>
                <a:ea typeface="Courier New"/>
                <a:cs typeface="Courier New"/>
                <a:sym typeface="Courier New"/>
              </a:rPr>
              <a:t>return</a:t>
            </a:r>
            <a:endParaRPr sz="1600">
              <a:solidFill>
                <a:srgbClr val="C586C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D4D4D4"/>
                </a:solidFill>
                <a:highlight>
                  <a:srgbClr val="1E1E1E"/>
                </a:highlight>
                <a:latin typeface="Courier New"/>
                <a:ea typeface="Courier New"/>
                <a:cs typeface="Courier New"/>
                <a:sym typeface="Courier New"/>
              </a:rPr>
              <a:t>  </a:t>
            </a:r>
            <a:r>
              <a:rPr lang="en" sz="1600">
                <a:solidFill>
                  <a:srgbClr val="C586C0"/>
                </a:solidFill>
                <a:highlight>
                  <a:srgbClr val="1E1E1E"/>
                </a:highlight>
                <a:latin typeface="Courier New"/>
                <a:ea typeface="Courier New"/>
                <a:cs typeface="Courier New"/>
                <a:sym typeface="Courier New"/>
              </a:rPr>
              <a:t>else</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 </a:t>
            </a:r>
            <a:r>
              <a:rPr lang="en" sz="1600">
                <a:solidFill>
                  <a:srgbClr val="6AA94F"/>
                </a:solidFill>
                <a:highlight>
                  <a:srgbClr val="1E1E1E"/>
                </a:highlight>
                <a:latin typeface="Courier New"/>
                <a:ea typeface="Courier New"/>
                <a:cs typeface="Courier New"/>
                <a:sym typeface="Courier New"/>
              </a:rPr>
              <a:t># m-n &gt;= 1</a:t>
            </a:r>
            <a:endParaRPr sz="160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D4D4D4"/>
                </a:solidFill>
                <a:highlight>
                  <a:srgbClr val="1E1E1E"/>
                </a:highlight>
                <a:latin typeface="Courier New"/>
                <a:ea typeface="Courier New"/>
                <a:cs typeface="Courier New"/>
                <a:sym typeface="Courier New"/>
              </a:rPr>
              <a:t>    mergeSort</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n</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 mid</a:t>
            </a:r>
            <a:r>
              <a:rPr lang="en" sz="1600">
                <a:solidFill>
                  <a:srgbClr val="DCDCDC"/>
                </a:solidFill>
                <a:highlight>
                  <a:srgbClr val="1E1E1E"/>
                </a:highlight>
                <a:latin typeface="Courier New"/>
                <a:ea typeface="Courier New"/>
                <a:cs typeface="Courier New"/>
                <a:sym typeface="Courier New"/>
              </a:rPr>
              <a:t>)</a:t>
            </a:r>
            <a:endParaRPr sz="16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D4D4D4"/>
                </a:solidFill>
                <a:highlight>
                  <a:srgbClr val="1E1E1E"/>
                </a:highlight>
                <a:latin typeface="Courier New"/>
                <a:ea typeface="Courier New"/>
                <a:cs typeface="Courier New"/>
                <a:sym typeface="Courier New"/>
              </a:rPr>
              <a:t>    mergeSort</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mid+</a:t>
            </a:r>
            <a:r>
              <a:rPr lang="en" sz="1600">
                <a:solidFill>
                  <a:srgbClr val="B5CEA8"/>
                </a:solidFill>
                <a:highlight>
                  <a:srgbClr val="1E1E1E"/>
                </a:highlight>
                <a:latin typeface="Courier New"/>
                <a:ea typeface="Courier New"/>
                <a:cs typeface="Courier New"/>
                <a:sym typeface="Courier New"/>
              </a:rPr>
              <a:t>1</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 m</a:t>
            </a:r>
            <a:r>
              <a:rPr lang="en" sz="1600">
                <a:solidFill>
                  <a:srgbClr val="DCDCDC"/>
                </a:solidFill>
                <a:highlight>
                  <a:srgbClr val="1E1E1E"/>
                </a:highlight>
                <a:latin typeface="Courier New"/>
                <a:ea typeface="Courier New"/>
                <a:cs typeface="Courier New"/>
                <a:sym typeface="Courier New"/>
              </a:rPr>
              <a:t>)</a:t>
            </a:r>
            <a:endParaRPr sz="16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D4D4D4"/>
                </a:solidFill>
                <a:highlight>
                  <a:srgbClr val="1E1E1E"/>
                </a:highlight>
                <a:latin typeface="Courier New"/>
                <a:ea typeface="Courier New"/>
                <a:cs typeface="Courier New"/>
                <a:sym typeface="Courier New"/>
              </a:rPr>
              <a:t>  merge</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n</a:t>
            </a:r>
            <a:r>
              <a:rPr lang="en" sz="1600">
                <a:solidFill>
                  <a:srgbClr val="DCDCDC"/>
                </a:solidFill>
                <a:highlight>
                  <a:srgbClr val="1E1E1E"/>
                </a:highlight>
                <a:latin typeface="Courier New"/>
                <a:ea typeface="Courier New"/>
                <a:cs typeface="Courier New"/>
                <a:sym typeface="Courier New"/>
              </a:rPr>
              <a:t>,</a:t>
            </a:r>
            <a:r>
              <a:rPr lang="en" sz="1600">
                <a:solidFill>
                  <a:srgbClr val="D4D4D4"/>
                </a:solidFill>
                <a:highlight>
                  <a:srgbClr val="1E1E1E"/>
                </a:highlight>
                <a:latin typeface="Courier New"/>
                <a:ea typeface="Courier New"/>
                <a:cs typeface="Courier New"/>
                <a:sym typeface="Courier New"/>
              </a:rPr>
              <a:t> m</a:t>
            </a:r>
            <a:r>
              <a:rPr lang="en" sz="1600">
                <a:solidFill>
                  <a:srgbClr val="DCDCDC"/>
                </a:solidFill>
                <a:highlight>
                  <a:srgbClr val="1E1E1E"/>
                </a:highlight>
                <a:latin typeface="Courier New"/>
                <a:ea typeface="Courier New"/>
                <a:cs typeface="Courier New"/>
                <a:sym typeface="Courier New"/>
              </a:rPr>
              <a:t>)</a:t>
            </a:r>
            <a:endParaRPr sz="16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600">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FF"/>
              </a:solidFill>
              <a:highlight>
                <a:srgbClr val="FFFFFE"/>
              </a:highlight>
              <a:latin typeface="Courier New"/>
              <a:ea typeface="Courier New"/>
              <a:cs typeface="Courier New"/>
              <a:sym typeface="Courier New"/>
            </a:endParaRPr>
          </a:p>
        </p:txBody>
      </p:sp>
      <p:sp>
        <p:nvSpPr>
          <p:cNvPr id="152" name="Google Shape;152;p18"/>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9"/>
          <p:cNvSpPr txBox="1"/>
          <p:nvPr>
            <p:ph idx="1" type="body"/>
          </p:nvPr>
        </p:nvSpPr>
        <p:spPr>
          <a:xfrm>
            <a:off x="855300" y="2264000"/>
            <a:ext cx="5268600" cy="2140800"/>
          </a:xfrm>
          <a:prstGeom prst="rect">
            <a:avLst/>
          </a:prstGeom>
        </p:spPr>
        <p:txBody>
          <a:bodyPr anchorCtr="0" anchor="t" bIns="0" lIns="0" spcFirstLastPara="1" rIns="0" wrap="square" tIns="0">
            <a:noAutofit/>
          </a:bodyPr>
          <a:lstStyle/>
          <a:p>
            <a:pPr indent="0" lvl="0" marL="0" rtl="0" algn="l">
              <a:lnSpc>
                <a:spcPct val="135714"/>
              </a:lnSpc>
              <a:spcBef>
                <a:spcPts val="0"/>
              </a:spcBef>
              <a:spcAft>
                <a:spcPts val="0"/>
              </a:spcAft>
              <a:buNone/>
            </a:pPr>
            <a:r>
              <a:rPr lang="en" sz="1400">
                <a:solidFill>
                  <a:srgbClr val="C586C0"/>
                </a:solidFill>
                <a:highlight>
                  <a:srgbClr val="1E1E1E"/>
                </a:highlight>
                <a:latin typeface="Courier New"/>
                <a:ea typeface="Courier New"/>
                <a:cs typeface="Courier New"/>
                <a:sym typeface="Courier New"/>
              </a:rPr>
              <a:t>import</a:t>
            </a:r>
            <a:r>
              <a:rPr lang="en" sz="1400">
                <a:solidFill>
                  <a:srgbClr val="D4D4D4"/>
                </a:solidFill>
                <a:highlight>
                  <a:srgbClr val="1E1E1E"/>
                </a:highlight>
                <a:latin typeface="Courier New"/>
                <a:ea typeface="Courier New"/>
                <a:cs typeface="Courier New"/>
                <a:sym typeface="Courier New"/>
              </a:rPr>
              <a:t> random</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569CD6"/>
                </a:solidFill>
                <a:highlight>
                  <a:srgbClr val="1E1E1E"/>
                </a:highlight>
                <a:latin typeface="Courier New"/>
                <a:ea typeface="Courier New"/>
                <a:cs typeface="Courier New"/>
                <a:sym typeface="Courier New"/>
              </a:rPr>
              <a:t>def</a:t>
            </a:r>
            <a:r>
              <a:rPr lang="en" sz="1400">
                <a:solidFill>
                  <a:srgbClr val="D4D4D4"/>
                </a:solidFill>
                <a:highlight>
                  <a:srgbClr val="1E1E1E"/>
                </a:highlight>
                <a:latin typeface="Courier New"/>
                <a:ea typeface="Courier New"/>
                <a:cs typeface="Courier New"/>
                <a:sym typeface="Courier New"/>
              </a:rPr>
              <a:t> </a:t>
            </a:r>
            <a:r>
              <a:rPr lang="en" sz="1400">
                <a:solidFill>
                  <a:srgbClr val="DCDCAA"/>
                </a:solidFill>
                <a:highlight>
                  <a:srgbClr val="1E1E1E"/>
                </a:highlight>
                <a:latin typeface="Courier New"/>
                <a:ea typeface="Courier New"/>
                <a:cs typeface="Courier New"/>
                <a:sym typeface="Courier New"/>
              </a:rPr>
              <a:t>generate</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N</a:t>
            </a:r>
            <a:r>
              <a:rPr lang="en" sz="1400">
                <a:solidFill>
                  <a:srgbClr val="D4D4D4"/>
                </a:solidFill>
                <a:highlight>
                  <a:srgbClr val="1E1E1E"/>
                </a:highlight>
                <a:latin typeface="Courier New"/>
                <a:ea typeface="Courier New"/>
                <a:cs typeface="Courier New"/>
                <a:sym typeface="Courier New"/>
              </a:rPr>
              <a:t>)</a:t>
            </a:r>
            <a:r>
              <a:rPr lang="en" sz="1400">
                <a:solidFill>
                  <a:srgbClr val="DCDCDC"/>
                </a:solidFill>
                <a:highlight>
                  <a:srgbClr val="1E1E1E"/>
                </a:highlight>
                <a:latin typeface="Courier New"/>
                <a:ea typeface="Courier New"/>
                <a:cs typeface="Courier New"/>
                <a:sym typeface="Courier New"/>
              </a:rPr>
              <a:t>:</a:t>
            </a:r>
            <a:r>
              <a:rPr lang="en" sz="1400">
                <a:solidFill>
                  <a:srgbClr val="D4D4D4"/>
                </a:solidFill>
                <a:highlight>
                  <a:srgbClr val="1E1E1E"/>
                </a:highlight>
                <a:latin typeface="Courier New"/>
                <a:ea typeface="Courier New"/>
                <a:cs typeface="Courier New"/>
                <a:sym typeface="Courier New"/>
              </a:rPr>
              <a:t> </a:t>
            </a:r>
            <a:r>
              <a:rPr lang="en" sz="1400">
                <a:solidFill>
                  <a:srgbClr val="6AA94F"/>
                </a:solidFill>
                <a:highlight>
                  <a:srgbClr val="1E1E1E"/>
                </a:highlight>
                <a:latin typeface="Courier New"/>
                <a:ea typeface="Courier New"/>
                <a:cs typeface="Courier New"/>
                <a:sym typeface="Courier New"/>
              </a:rPr>
              <a:t>#create arrays of varying sizes and random int values</a:t>
            </a:r>
            <a:endParaRPr sz="140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L_arr = random.sample</a:t>
            </a:r>
            <a:r>
              <a:rPr lang="en" sz="1400">
                <a:solidFill>
                  <a:srgbClr val="DCDCDC"/>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range</a:t>
            </a:r>
            <a:r>
              <a:rPr lang="en" sz="1400">
                <a:solidFill>
                  <a:srgbClr val="DCDCDC"/>
                </a:solidFill>
                <a:highlight>
                  <a:srgbClr val="1E1E1E"/>
                </a:highlight>
                <a:latin typeface="Courier New"/>
                <a:ea typeface="Courier New"/>
                <a:cs typeface="Courier New"/>
                <a:sym typeface="Courier New"/>
              </a:rPr>
              <a:t>(</a:t>
            </a:r>
            <a:r>
              <a:rPr lang="en" sz="1400">
                <a:solidFill>
                  <a:srgbClr val="B5CEA8"/>
                </a:solidFill>
                <a:highlight>
                  <a:srgbClr val="1E1E1E"/>
                </a:highlight>
                <a:latin typeface="Courier New"/>
                <a:ea typeface="Courier New"/>
                <a:cs typeface="Courier New"/>
                <a:sym typeface="Courier New"/>
              </a:rPr>
              <a:t>1</a:t>
            </a:r>
            <a:r>
              <a:rPr lang="en" sz="1400">
                <a:solidFill>
                  <a:srgbClr val="DCDCDC"/>
                </a:solidFill>
                <a:highlight>
                  <a:srgbClr val="1E1E1E"/>
                </a:highlight>
                <a:latin typeface="Courier New"/>
                <a:ea typeface="Courier New"/>
                <a:cs typeface="Courier New"/>
                <a:sym typeface="Courier New"/>
              </a:rPr>
              <a:t>,</a:t>
            </a:r>
            <a:r>
              <a:rPr lang="en" sz="1400">
                <a:solidFill>
                  <a:srgbClr val="B5CEA8"/>
                </a:solidFill>
                <a:highlight>
                  <a:srgbClr val="1E1E1E"/>
                </a:highlight>
                <a:latin typeface="Courier New"/>
                <a:ea typeface="Courier New"/>
                <a:cs typeface="Courier New"/>
                <a:sym typeface="Courier New"/>
              </a:rPr>
              <a:t>10</a:t>
            </a:r>
            <a:r>
              <a:rPr lang="en" sz="1400">
                <a:solidFill>
                  <a:srgbClr val="D4D4D4"/>
                </a:solidFill>
                <a:highlight>
                  <a:srgbClr val="1E1E1E"/>
                </a:highlight>
                <a:latin typeface="Courier New"/>
                <a:ea typeface="Courier New"/>
                <a:cs typeface="Courier New"/>
                <a:sym typeface="Courier New"/>
              </a:rPr>
              <a:t>**</a:t>
            </a:r>
            <a:r>
              <a:rPr lang="en" sz="1400">
                <a:solidFill>
                  <a:srgbClr val="B5CEA8"/>
                </a:solidFill>
                <a:highlight>
                  <a:srgbClr val="1E1E1E"/>
                </a:highlight>
                <a:latin typeface="Courier New"/>
                <a:ea typeface="Courier New"/>
                <a:cs typeface="Courier New"/>
                <a:sym typeface="Courier New"/>
              </a:rPr>
              <a:t>5</a:t>
            </a:r>
            <a:r>
              <a:rPr lang="en" sz="1400">
                <a:solidFill>
                  <a:srgbClr val="DCDCDC"/>
                </a:solidFill>
                <a:highlight>
                  <a:srgbClr val="1E1E1E"/>
                </a:highlight>
                <a:latin typeface="Courier New"/>
                <a:ea typeface="Courier New"/>
                <a:cs typeface="Courier New"/>
                <a:sym typeface="Courier New"/>
              </a:rPr>
              <a:t>),</a:t>
            </a:r>
            <a:r>
              <a:rPr lang="en" sz="1400">
                <a:solidFill>
                  <a:srgbClr val="D4D4D4"/>
                </a:solidFill>
                <a:highlight>
                  <a:srgbClr val="1E1E1E"/>
                </a:highlight>
                <a:latin typeface="Courier New"/>
                <a:ea typeface="Courier New"/>
                <a:cs typeface="Courier New"/>
                <a:sym typeface="Courier New"/>
              </a:rPr>
              <a:t> N</a:t>
            </a:r>
            <a:r>
              <a:rPr lang="en" sz="1400">
                <a:solidFill>
                  <a:srgbClr val="DCDCDC"/>
                </a:solidFill>
                <a:highlight>
                  <a:srgbClr val="1E1E1E"/>
                </a:highlight>
                <a:latin typeface="Courier New"/>
                <a:ea typeface="Courier New"/>
                <a:cs typeface="Courier New"/>
                <a:sym typeface="Courier New"/>
              </a:rPr>
              <a:t>)</a:t>
            </a:r>
            <a:endParaRPr sz="14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C586C0"/>
                </a:solidFill>
                <a:highlight>
                  <a:srgbClr val="1E1E1E"/>
                </a:highlight>
                <a:latin typeface="Courier New"/>
                <a:ea typeface="Courier New"/>
                <a:cs typeface="Courier New"/>
                <a:sym typeface="Courier New"/>
              </a:rPr>
              <a:t>return</a:t>
            </a:r>
            <a:r>
              <a:rPr lang="en" sz="1400">
                <a:solidFill>
                  <a:srgbClr val="D4D4D4"/>
                </a:solidFill>
                <a:highlight>
                  <a:srgbClr val="1E1E1E"/>
                </a:highlight>
                <a:latin typeface="Courier New"/>
                <a:ea typeface="Courier New"/>
                <a:cs typeface="Courier New"/>
                <a:sym typeface="Courier New"/>
              </a:rPr>
              <a:t> L_arr</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AF00DB"/>
              </a:solidFill>
              <a:highlight>
                <a:srgbClr val="FFFFFE"/>
              </a:highlight>
              <a:latin typeface="Courier New"/>
              <a:ea typeface="Courier New"/>
              <a:cs typeface="Courier New"/>
              <a:sym typeface="Courier New"/>
            </a:endParaRPr>
          </a:p>
          <a:p>
            <a:pPr indent="0" lvl="0" marL="0" rtl="0" algn="l">
              <a:spcBef>
                <a:spcPts val="0"/>
              </a:spcBef>
              <a:spcAft>
                <a:spcPts val="800"/>
              </a:spcAft>
              <a:buNone/>
            </a:pPr>
            <a:r>
              <a:t/>
            </a:r>
            <a:endParaRPr/>
          </a:p>
        </p:txBody>
      </p:sp>
      <p:sp>
        <p:nvSpPr>
          <p:cNvPr id="158" name="Google Shape;158;p19"/>
          <p:cNvSpPr txBox="1"/>
          <p:nvPr>
            <p:ph type="title"/>
          </p:nvPr>
        </p:nvSpPr>
        <p:spPr>
          <a:xfrm>
            <a:off x="855300" y="836000"/>
            <a:ext cx="5268600" cy="744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(b)  Generate Input Data</a:t>
            </a:r>
            <a:endParaRPr/>
          </a:p>
          <a:p>
            <a:pPr indent="0" lvl="0" marL="0" rtl="0" algn="l">
              <a:spcBef>
                <a:spcPts val="0"/>
              </a:spcBef>
              <a:spcAft>
                <a:spcPts val="0"/>
              </a:spcAft>
              <a:buNone/>
            </a:pPr>
            <a:r>
              <a:rPr b="0" lang="en" sz="1600">
                <a:solidFill>
                  <a:schemeClr val="lt2"/>
                </a:solidFill>
                <a:latin typeface="Barlow SemiBold"/>
                <a:ea typeface="Barlow SemiBold"/>
                <a:cs typeface="Barlow SemiBold"/>
                <a:sym typeface="Barlow SemiBold"/>
              </a:rPr>
              <a:t>Generate </a:t>
            </a:r>
            <a:r>
              <a:rPr b="0" lang="en" sz="1600">
                <a:solidFill>
                  <a:schemeClr val="dk1"/>
                </a:solidFill>
                <a:latin typeface="Barlow SemiBold"/>
                <a:ea typeface="Barlow SemiBold"/>
                <a:cs typeface="Barlow SemiBold"/>
                <a:sym typeface="Barlow SemiBold"/>
              </a:rPr>
              <a:t>arrays of increasing sizes</a:t>
            </a:r>
            <a:r>
              <a:rPr b="0" lang="en" sz="1600">
                <a:solidFill>
                  <a:schemeClr val="lt2"/>
                </a:solidFill>
                <a:latin typeface="Barlow SemiBold"/>
                <a:ea typeface="Barlow SemiBold"/>
                <a:cs typeface="Barlow SemiBold"/>
                <a:sym typeface="Barlow SemiBold"/>
              </a:rPr>
              <a:t>, in a </a:t>
            </a:r>
            <a:r>
              <a:rPr b="0" lang="en" sz="1600">
                <a:solidFill>
                  <a:schemeClr val="dk1"/>
                </a:solidFill>
                <a:latin typeface="Barlow SemiBold"/>
                <a:ea typeface="Barlow SemiBold"/>
                <a:cs typeface="Barlow SemiBold"/>
                <a:sym typeface="Barlow SemiBold"/>
              </a:rPr>
              <a:t>range from </a:t>
            </a:r>
            <a:r>
              <a:rPr b="0" lang="en" sz="1600">
                <a:solidFill>
                  <a:schemeClr val="dk1"/>
                </a:solidFill>
                <a:latin typeface="Cambria Math"/>
                <a:ea typeface="Cambria Math"/>
                <a:cs typeface="Cambria Math"/>
                <a:sym typeface="Cambria Math"/>
              </a:rPr>
              <a:t>1,000</a:t>
            </a:r>
            <a:r>
              <a:rPr b="0" lang="en" sz="1600">
                <a:solidFill>
                  <a:schemeClr val="dk1"/>
                </a:solidFill>
                <a:latin typeface="Barlow SemiBold"/>
                <a:ea typeface="Barlow SemiBold"/>
                <a:cs typeface="Barlow SemiBold"/>
                <a:sym typeface="Barlow SemiBold"/>
              </a:rPr>
              <a:t> to </a:t>
            </a:r>
            <a:r>
              <a:rPr b="0" lang="en" sz="1600">
                <a:solidFill>
                  <a:schemeClr val="dk1"/>
                </a:solidFill>
                <a:latin typeface="Cambria Math"/>
                <a:ea typeface="Cambria Math"/>
                <a:cs typeface="Cambria Math"/>
                <a:sym typeface="Cambria Math"/>
              </a:rPr>
              <a:t>10</a:t>
            </a:r>
            <a:r>
              <a:rPr b="0" lang="en" sz="1600">
                <a:solidFill>
                  <a:schemeClr val="dk1"/>
                </a:solidFill>
                <a:latin typeface="Barlow SemiBold"/>
                <a:ea typeface="Barlow SemiBold"/>
                <a:cs typeface="Barlow SemiBold"/>
                <a:sym typeface="Barlow SemiBold"/>
              </a:rPr>
              <a:t> million</a:t>
            </a:r>
            <a:r>
              <a:rPr b="0" lang="en" sz="1600">
                <a:solidFill>
                  <a:schemeClr val="lt2"/>
                </a:solidFill>
                <a:latin typeface="Barlow SemiBold"/>
                <a:ea typeface="Barlow SemiBold"/>
                <a:cs typeface="Barlow SemiBold"/>
                <a:sym typeface="Barlow SemiBold"/>
              </a:rPr>
              <a:t>. For each of the sizes, generate a random dataset of integers in the range of </a:t>
            </a:r>
            <a:r>
              <a:rPr b="0" lang="en" sz="1600">
                <a:solidFill>
                  <a:schemeClr val="lt2"/>
                </a:solidFill>
                <a:latin typeface="Cambria Math"/>
                <a:ea typeface="Cambria Math"/>
                <a:cs typeface="Cambria Math"/>
                <a:sym typeface="Cambria Math"/>
              </a:rPr>
              <a:t>[1, …, x]</a:t>
            </a:r>
            <a:r>
              <a:rPr b="0" lang="en" sz="1600">
                <a:solidFill>
                  <a:schemeClr val="lt2"/>
                </a:solidFill>
                <a:latin typeface="Barlow SemiBold"/>
                <a:ea typeface="Barlow SemiBold"/>
                <a:cs typeface="Barlow SemiBold"/>
                <a:sym typeface="Barlow SemiBold"/>
              </a:rPr>
              <a:t>, where </a:t>
            </a:r>
            <a:r>
              <a:rPr b="0" lang="en" sz="1600">
                <a:solidFill>
                  <a:schemeClr val="lt2"/>
                </a:solidFill>
                <a:latin typeface="Cambria Math"/>
                <a:ea typeface="Cambria Math"/>
                <a:cs typeface="Cambria Math"/>
                <a:sym typeface="Cambria Math"/>
              </a:rPr>
              <a:t>x</a:t>
            </a:r>
            <a:r>
              <a:rPr b="0" lang="en" sz="1600">
                <a:solidFill>
                  <a:schemeClr val="lt2"/>
                </a:solidFill>
                <a:latin typeface="Barlow SemiBold"/>
                <a:ea typeface="Barlow SemiBold"/>
                <a:cs typeface="Barlow SemiBold"/>
                <a:sym typeface="Barlow SemiBold"/>
              </a:rPr>
              <a:t> is the largest number you allow for your datasets.</a:t>
            </a:r>
            <a:endParaRPr b="0" sz="1600">
              <a:solidFill>
                <a:schemeClr val="lt2"/>
              </a:solidFill>
              <a:latin typeface="Barlow SemiBold"/>
              <a:ea typeface="Barlow SemiBold"/>
              <a:cs typeface="Barlow SemiBold"/>
              <a:sym typeface="Barlow SemiBold"/>
            </a:endParaRPr>
          </a:p>
        </p:txBody>
      </p:sp>
      <p:sp>
        <p:nvSpPr>
          <p:cNvPr id="159" name="Google Shape;159;p19"/>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0"/>
          <p:cNvSpPr txBox="1"/>
          <p:nvPr>
            <p:ph type="title"/>
          </p:nvPr>
        </p:nvSpPr>
        <p:spPr>
          <a:xfrm>
            <a:off x="855300" y="836000"/>
            <a:ext cx="5307000" cy="396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  Analyze Time Complexity</a:t>
            </a:r>
            <a:endParaRPr/>
          </a:p>
          <a:p>
            <a:pPr indent="0" lvl="0" marL="0" rtl="0" algn="l">
              <a:spcBef>
                <a:spcPts val="0"/>
              </a:spcBef>
              <a:spcAft>
                <a:spcPts val="0"/>
              </a:spcAft>
              <a:buNone/>
            </a:pPr>
            <a:r>
              <a:rPr lang="en" sz="1600">
                <a:solidFill>
                  <a:schemeClr val="dk1"/>
                </a:solidFill>
              </a:rPr>
              <a:t>Run your program</a:t>
            </a:r>
            <a:r>
              <a:rPr lang="en" sz="1600">
                <a:solidFill>
                  <a:schemeClr val="lt2"/>
                </a:solidFill>
              </a:rPr>
              <a:t> of the hybrid algorithm on the datasets generated in Step (b). Record the </a:t>
            </a:r>
            <a:r>
              <a:rPr lang="en" sz="1600">
                <a:solidFill>
                  <a:schemeClr val="dk1"/>
                </a:solidFill>
              </a:rPr>
              <a:t>number of key comparisons</a:t>
            </a:r>
            <a:r>
              <a:rPr lang="en" sz="1600">
                <a:solidFill>
                  <a:schemeClr val="lt2"/>
                </a:solidFill>
              </a:rPr>
              <a:t> performed in each case.</a:t>
            </a:r>
            <a:endParaRPr sz="1600">
              <a:solidFill>
                <a:schemeClr val="lt2"/>
              </a:solidFill>
            </a:endParaRPr>
          </a:p>
        </p:txBody>
      </p:sp>
      <p:sp>
        <p:nvSpPr>
          <p:cNvPr id="165" name="Google Shape;165;p20"/>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66" name="Google Shape;166;p20"/>
          <p:cNvSpPr txBox="1"/>
          <p:nvPr>
            <p:ph idx="1" type="body"/>
          </p:nvPr>
        </p:nvSpPr>
        <p:spPr>
          <a:xfrm>
            <a:off x="855300" y="2076775"/>
            <a:ext cx="5192100" cy="21366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sz="1600"/>
              <a:t>We redefine the function </a:t>
            </a:r>
            <a:r>
              <a:rPr lang="en" sz="1600">
                <a:latin typeface="Courier New"/>
                <a:ea typeface="Courier New"/>
                <a:cs typeface="Courier New"/>
                <a:sym typeface="Courier New"/>
              </a:rPr>
              <a:t>merge</a:t>
            </a:r>
            <a:r>
              <a:rPr lang="en" sz="1600"/>
              <a:t> and </a:t>
            </a:r>
            <a:r>
              <a:rPr lang="en" sz="1600">
                <a:latin typeface="Courier New"/>
                <a:ea typeface="Courier New"/>
                <a:cs typeface="Courier New"/>
                <a:sym typeface="Courier New"/>
              </a:rPr>
              <a:t>mergeSort</a:t>
            </a:r>
            <a:r>
              <a:rPr lang="en" sz="1600"/>
              <a:t>, as well as </a:t>
            </a:r>
            <a:r>
              <a:rPr lang="en" sz="1600">
                <a:latin typeface="Courier New"/>
                <a:ea typeface="Courier New"/>
                <a:cs typeface="Courier New"/>
                <a:sym typeface="Courier New"/>
              </a:rPr>
              <a:t>insertionSort</a:t>
            </a:r>
            <a:r>
              <a:rPr lang="en" sz="1600"/>
              <a:t> and </a:t>
            </a:r>
            <a:r>
              <a:rPr lang="en" sz="1600">
                <a:latin typeface="Courier New"/>
                <a:ea typeface="Courier New"/>
                <a:cs typeface="Courier New"/>
                <a:sym typeface="Courier New"/>
              </a:rPr>
              <a:t>switchSort</a:t>
            </a:r>
            <a:r>
              <a:rPr lang="en" sz="1600"/>
              <a:t> to add counter </a:t>
            </a:r>
            <a:r>
              <a:rPr lang="en" sz="1600">
                <a:latin typeface="Courier New"/>
                <a:ea typeface="Courier New"/>
                <a:cs typeface="Courier New"/>
                <a:sym typeface="Courier New"/>
              </a:rPr>
              <a:t>key_comparison</a:t>
            </a:r>
            <a:r>
              <a:rPr lang="en" sz="1600"/>
              <a:t>.</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ssa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