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0" r:id="rId3"/>
    <p:sldId id="261" r:id="rId4"/>
    <p:sldId id="281" r:id="rId5"/>
    <p:sldId id="282" r:id="rId6"/>
    <p:sldId id="283" r:id="rId7"/>
    <p:sldId id="284" r:id="rId8"/>
    <p:sldId id="285" r:id="rId9"/>
    <p:sldId id="267" r:id="rId10"/>
    <p:sldId id="268" r:id="rId11"/>
    <p:sldId id="340" r:id="rId12"/>
    <p:sldId id="337" r:id="rId13"/>
    <p:sldId id="259" r:id="rId14"/>
    <p:sldId id="338" r:id="rId15"/>
    <p:sldId id="339" r:id="rId16"/>
    <p:sldId id="346" r:id="rId17"/>
    <p:sldId id="262" r:id="rId18"/>
    <p:sldId id="341" r:id="rId19"/>
    <p:sldId id="264" r:id="rId20"/>
    <p:sldId id="343" r:id="rId21"/>
    <p:sldId id="342" r:id="rId22"/>
    <p:sldId id="345" r:id="rId23"/>
    <p:sldId id="280" r:id="rId24"/>
    <p:sldId id="274" r:id="rId25"/>
    <p:sldId id="276" r:id="rId26"/>
    <p:sldId id="277" r:id="rId27"/>
    <p:sldId id="348" r:id="rId28"/>
    <p:sldId id="289" r:id="rId29"/>
    <p:sldId id="291" r:id="rId30"/>
    <p:sldId id="294" r:id="rId31"/>
    <p:sldId id="316" r:id="rId32"/>
    <p:sldId id="317" r:id="rId33"/>
    <p:sldId id="318" r:id="rId34"/>
    <p:sldId id="319" r:id="rId35"/>
    <p:sldId id="320" r:id="rId36"/>
    <p:sldId id="321" r:id="rId37"/>
    <p:sldId id="323" r:id="rId38"/>
    <p:sldId id="334" r:id="rId39"/>
    <p:sldId id="335" r:id="rId40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95F6-4BBA-49F3-9897-C638383B41B1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C2A7-05D5-482A-B430-0215933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54B6C1-42D9-4B5E-A7C0-0AF2C2EB10C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783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6B32533-45A4-4271-8242-5CC4B749835D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33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850CC2B-F0F9-4F34-BA71-B5FA965E876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Darwins theory – resampling</a:t>
            </a:r>
          </a:p>
        </p:txBody>
      </p:sp>
    </p:spTree>
    <p:extLst>
      <p:ext uri="{BB962C8B-B14F-4D97-AF65-F5344CB8AC3E}">
        <p14:creationId xmlns:p14="http://schemas.microsoft.com/office/powerpoint/2010/main" val="797071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71BA8A-9EEE-48EA-96F0-4A7D64B31390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ctr">
              <a:spcBef>
                <a:spcPct val="0"/>
              </a:spcBef>
            </a:pPr>
            <a:r>
              <a:rPr lang="en-US" altLang="en-US" sz="2000">
                <a:latin typeface="Tahoma" panose="020B0604030504040204" pitchFamily="34" charset="0"/>
              </a:rPr>
              <a:t>More particles </a:t>
            </a:r>
            <a:r>
              <a:rPr lang="en-US" altLang="en-US" sz="2000">
                <a:latin typeface="cmsy10" charset="0"/>
              </a:rPr>
              <a:t>)</a:t>
            </a:r>
            <a:r>
              <a:rPr lang="en-US" altLang="en-US" sz="2000">
                <a:latin typeface="Tahoma" panose="020B0604030504040204" pitchFamily="34" charset="0"/>
              </a:rPr>
              <a:t> Better approximation (and more </a:t>
            </a:r>
          </a:p>
          <a:p>
            <a:pPr lvl="1" algn="ctr">
              <a:spcBef>
                <a:spcPct val="0"/>
              </a:spcBef>
            </a:pPr>
            <a:r>
              <a:rPr lang="en-US" altLang="en-US" sz="2000">
                <a:latin typeface="Tahoma" panose="020B0604030504040204" pitchFamily="34" charset="0"/>
              </a:rPr>
              <a:t>expensive), but there</a:t>
            </a:r>
            <a:r>
              <a:rPr lang="ja-JP" altLang="en-US" sz="2000">
                <a:latin typeface="Tahoma" panose="020B0604030504040204" pitchFamily="34" charset="0"/>
              </a:rPr>
              <a:t>’</a:t>
            </a:r>
            <a:r>
              <a:rPr lang="en-US" altLang="ja-JP" sz="2000">
                <a:latin typeface="Tahoma" panose="020B0604030504040204" pitchFamily="34" charset="0"/>
              </a:rPr>
              <a:t>s no formula for the </a:t>
            </a:r>
            <a:r>
              <a:rPr lang="ja-JP" altLang="en-US" sz="2000">
                <a:latin typeface="Tahoma" panose="020B0604030504040204" pitchFamily="34" charset="0"/>
              </a:rPr>
              <a:t>“</a:t>
            </a:r>
            <a:r>
              <a:rPr lang="en-US" altLang="ja-JP" sz="2000">
                <a:latin typeface="Tahoma" panose="020B0604030504040204" pitchFamily="34" charset="0"/>
              </a:rPr>
              <a:t>right amount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23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280F6DE-F8E0-40C6-83EC-A32C0A4358C1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639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DEF5B43-E3EB-4E6C-95C1-FDD43BA945BA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87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1AFB862-2B5B-49BE-A992-16DD289DF13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88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67B5DA-C905-4EB2-9682-38C2670151AE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712788"/>
            <a:ext cx="6223000" cy="3500437"/>
          </a:xfrm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343" y="4457689"/>
            <a:ext cx="5134469" cy="42107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33" tIns="45116" rIns="90233" bIns="45116"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2956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5936152-8B50-429E-B0D6-BE261624BFDB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04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A3B5A3-EA96-4212-9AFF-B818589D2EB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04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ADA1FFF-1C4C-4A33-821A-BB65E65FB31C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86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B5C92DB-B6F4-42F0-AF71-5BF4E6BC1AB7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170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6094C34-E4DF-46FC-A9A3-A612BDC6A0BD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27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AFB14E-7F79-4ACE-B14B-644B8851E213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90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0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7BFF-BE6F-4321-8C95-6B6812A2FA1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0G1yslM5r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kumente%20und%20Einstellungen\Wolfram%20Burgard\Eigene%20Dateien\talks\animations\sampling\SONAR-FLOOR-GLOBAL.AVI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umbia.edu/~allen/F16/NOTES/simple_particle_pka.txt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html/F16/NOTES/simple_particle_pka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Dokumente%20und%20Einstellungen\Wolfram%20Burgard\Eigene%20Dateien\talks\animations\sampling\VISION-SMITHSONIAN.AVI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2DCFAB-FF62-4FCD-B2AE-A7DC7930443C}" type="slidenum">
              <a:rPr lang="en-US" altLang="en-US" sz="14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352800"/>
            <a:ext cx="7086600" cy="2667000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r>
              <a:rPr lang="en-US" altLang="zh-CN" dirty="0"/>
              <a:t>Slides from D. Fox. W. </a:t>
            </a:r>
            <a:r>
              <a:rPr lang="en-US" altLang="zh-CN" dirty="0" err="1"/>
              <a:t>Burgard</a:t>
            </a:r>
            <a:r>
              <a:rPr lang="en-US" altLang="zh-CN" dirty="0"/>
              <a:t>, C. </a:t>
            </a:r>
            <a:r>
              <a:rPr lang="en-US" altLang="zh-CN" dirty="0" err="1"/>
              <a:t>Stachniss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M. </a:t>
            </a:r>
            <a:r>
              <a:rPr lang="en-US" altLang="zh-CN" dirty="0" err="1"/>
              <a:t>Bennewitz</a:t>
            </a:r>
            <a:r>
              <a:rPr lang="en-US" altLang="zh-CN" dirty="0"/>
              <a:t>, K. Arras, S. </a:t>
            </a:r>
            <a:r>
              <a:rPr lang="en-US" altLang="zh-CN" dirty="0" err="1"/>
              <a:t>Thrun</a:t>
            </a:r>
            <a:r>
              <a:rPr lang="en-US" altLang="zh-CN" dirty="0"/>
              <a:t>, J.</a:t>
            </a:r>
            <a:r>
              <a:rPr lang="en-US" altLang="en-US" dirty="0"/>
              <a:t> Xiao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457200"/>
            <a:ext cx="7848600" cy="14478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/>
              <a:t>Particle Filter/Monte Carlo Localization</a:t>
            </a:r>
            <a:endParaRPr lang="en-US" altLang="en-US" sz="3200" dirty="0">
              <a:solidFill>
                <a:srgbClr val="000099"/>
              </a:solidFill>
            </a:endParaRPr>
          </a:p>
        </p:txBody>
      </p:sp>
      <p:sp>
        <p:nvSpPr>
          <p:cNvPr id="18436" name="Rectangle 5"/>
          <p:cNvSpPr txBox="1">
            <a:spLocks noChangeArrowheads="1"/>
          </p:cNvSpPr>
          <p:nvPr/>
        </p:nvSpPr>
        <p:spPr bwMode="auto">
          <a:xfrm>
            <a:off x="2209800" y="152400"/>
            <a:ext cx="7848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5"/>
          <p:cNvSpPr txBox="1">
            <a:spLocks noChangeArrowheads="1"/>
          </p:cNvSpPr>
          <p:nvPr/>
        </p:nvSpPr>
        <p:spPr bwMode="auto">
          <a:xfrm>
            <a:off x="2362200" y="1143000"/>
            <a:ext cx="7848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br>
              <a:rPr lang="en-US" altLang="en-US" sz="3600" dirty="0">
                <a:solidFill>
                  <a:srgbClr val="000099"/>
                </a:solidFill>
                <a:latin typeface="Arial" panose="020B0604020202020204" pitchFamily="34" charset="0"/>
              </a:rPr>
            </a:br>
            <a:endParaRPr lang="en-US" altLang="en-US" sz="28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3335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4000"/>
              <a:t>Particle Filter Basics</a:t>
            </a:r>
            <a:endParaRPr lang="en-US" altLang="en-US" sz="4000" b="1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9144000" cy="5638800"/>
          </a:xfrm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Particle filters represent a distribution by a set of samples drawn from the posterior distribution.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The denser a sub-region of the state space is populated by samples, the more likely it is that true state falls into this region.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 Such a representation is approximate, but it is nonparametric, and therefore can represent a much broader space of distributions than Gaussians.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 Weight of particle are given through the measurement model.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 Re-sampling allows to redistribute particles approximately according to the posterior .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 The re-sampling step is a probabilistic implementation of the Darwinian idea of survival of the fittest: it refocuses the particle set to regions in state space with high posterior probability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 By doing so, it focuses the computational resources of the filter algorithm to regions in the state space where they matter the most.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000">
              <a:solidFill>
                <a:srgbClr val="0070C0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753600" y="6356351"/>
            <a:ext cx="457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89D136-821A-4380-8EC3-6E361EC0136D}" type="slidenum">
              <a:rPr lang="en-US" altLang="en-US" sz="14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9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4000"/>
              <a:t>Properties of Particle Filters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/>
          <a:lstStyle/>
          <a:p>
            <a:pPr>
              <a:buClr>
                <a:schemeClr val="folHlink"/>
              </a:buClr>
              <a:buFontTx/>
              <a:buNone/>
            </a:pPr>
            <a:endParaRPr lang="en-US" altLang="en-US">
              <a:solidFill>
                <a:srgbClr val="C00000"/>
              </a:solidFill>
            </a:endParaRPr>
          </a:p>
          <a:p>
            <a:pPr>
              <a:buClr>
                <a:schemeClr val="folHlink"/>
              </a:buClr>
              <a:buFontTx/>
              <a:buNone/>
            </a:pPr>
            <a:r>
              <a:rPr lang="en-US" altLang="en-US">
                <a:solidFill>
                  <a:srgbClr val="C00000"/>
                </a:solidFill>
              </a:rPr>
              <a:t>Sampling Variance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  <a:latin typeface="Verdana" panose="020B0604030504040204" pitchFamily="34" charset="0"/>
              </a:rPr>
              <a:t>Variation due to random sampling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  <a:latin typeface="Verdana" panose="020B0604030504040204" pitchFamily="34" charset="0"/>
              </a:rPr>
              <a:t>The sampling variance decreases with the number of samples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  <a:latin typeface="Verdana" panose="020B0604030504040204" pitchFamily="34" charset="0"/>
              </a:rPr>
              <a:t>Higher number of samples result in accurate approximations with less variability</a:t>
            </a:r>
            <a:endParaRPr lang="en-US" altLang="en-US"/>
          </a:p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  <a:latin typeface="Verdana" panose="020B0604030504040204" pitchFamily="34" charset="0"/>
              </a:rPr>
              <a:t>If enough samples are chosen, the observations made by a robot – sample based belief </a:t>
            </a:r>
            <a:r>
              <a:rPr lang="ja-JP" altLang="en-US">
                <a:solidFill>
                  <a:srgbClr val="0070C0"/>
                </a:solidFill>
                <a:latin typeface="Verdana" panose="020B0604030504040204" pitchFamily="34" charset="0"/>
              </a:rPr>
              <a:t>“</a:t>
            </a:r>
            <a:r>
              <a:rPr lang="en-US" altLang="ja-JP">
                <a:solidFill>
                  <a:srgbClr val="0070C0"/>
                </a:solidFill>
                <a:latin typeface="Verdana" panose="020B0604030504040204" pitchFamily="34" charset="0"/>
              </a:rPr>
              <a:t>close enough</a:t>
            </a:r>
            <a:r>
              <a:rPr lang="ja-JP" altLang="en-US">
                <a:solidFill>
                  <a:srgbClr val="0070C0"/>
                </a:solidFill>
                <a:latin typeface="Verdana" panose="020B0604030504040204" pitchFamily="34" charset="0"/>
              </a:rPr>
              <a:t>”</a:t>
            </a:r>
            <a:r>
              <a:rPr lang="en-US" altLang="ja-JP">
                <a:solidFill>
                  <a:srgbClr val="0070C0"/>
                </a:solidFill>
                <a:latin typeface="Verdana" panose="020B0604030504040204" pitchFamily="34" charset="0"/>
              </a:rPr>
              <a:t> to the true belief.</a:t>
            </a:r>
            <a:endParaRPr lang="en-US" altLang="en-US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677400" y="6356351"/>
            <a:ext cx="533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317D518-A821-4C13-8573-F0B82BDF585E}" type="slidenum">
              <a:rPr lang="en-US" altLang="en-US" sz="14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Mobile Robot Particle Filter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179" name="SONAR-FLOOR-GLOBAL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281114"/>
            <a:ext cx="6715125" cy="4967287"/>
          </a:xfrm>
          <a:prstGeom prst="rect">
            <a:avLst/>
          </a:prstGeom>
          <a:noFill/>
          <a:ln w="508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2180" name="Freeform 4"/>
          <p:cNvSpPr>
            <a:spLocks/>
          </p:cNvSpPr>
          <p:nvPr/>
        </p:nvSpPr>
        <p:spPr bwMode="auto">
          <a:xfrm>
            <a:off x="4624388" y="2133600"/>
            <a:ext cx="1674812" cy="1549400"/>
          </a:xfrm>
          <a:custGeom>
            <a:avLst/>
            <a:gdLst>
              <a:gd name="T0" fmla="*/ 2147483647 w 1055"/>
              <a:gd name="T1" fmla="*/ 2147483647 h 976"/>
              <a:gd name="T2" fmla="*/ 2147483647 w 1055"/>
              <a:gd name="T3" fmla="*/ 2147483647 h 976"/>
              <a:gd name="T4" fmla="*/ 2147483647 w 1055"/>
              <a:gd name="T5" fmla="*/ 2147483647 h 976"/>
              <a:gd name="T6" fmla="*/ 2147483647 w 1055"/>
              <a:gd name="T7" fmla="*/ 2147483647 h 976"/>
              <a:gd name="T8" fmla="*/ 2147483647 w 1055"/>
              <a:gd name="T9" fmla="*/ 2147483647 h 976"/>
              <a:gd name="T10" fmla="*/ 2147483647 w 1055"/>
              <a:gd name="T11" fmla="*/ 2147483647 h 976"/>
              <a:gd name="T12" fmla="*/ 2147483647 w 1055"/>
              <a:gd name="T13" fmla="*/ 2147483647 h 976"/>
              <a:gd name="T14" fmla="*/ 2147483647 w 1055"/>
              <a:gd name="T15" fmla="*/ 2147483647 h 976"/>
              <a:gd name="T16" fmla="*/ 2147483647 w 1055"/>
              <a:gd name="T17" fmla="*/ 2147483647 h 976"/>
              <a:gd name="T18" fmla="*/ 2147483647 w 1055"/>
              <a:gd name="T19" fmla="*/ 0 h 97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55"/>
              <a:gd name="T31" fmla="*/ 0 h 976"/>
              <a:gd name="T32" fmla="*/ 1055 w 1055"/>
              <a:gd name="T33" fmla="*/ 976 h 97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55" h="976">
                <a:moveTo>
                  <a:pt x="1055" y="968"/>
                </a:moveTo>
                <a:cubicBezTo>
                  <a:pt x="922" y="969"/>
                  <a:pt x="427" y="976"/>
                  <a:pt x="255" y="976"/>
                </a:cubicBezTo>
                <a:cubicBezTo>
                  <a:pt x="83" y="976"/>
                  <a:pt x="46" y="976"/>
                  <a:pt x="23" y="968"/>
                </a:cubicBezTo>
                <a:cubicBezTo>
                  <a:pt x="0" y="960"/>
                  <a:pt x="102" y="936"/>
                  <a:pt x="119" y="928"/>
                </a:cubicBezTo>
                <a:cubicBezTo>
                  <a:pt x="136" y="920"/>
                  <a:pt x="90" y="925"/>
                  <a:pt x="127" y="920"/>
                </a:cubicBezTo>
                <a:cubicBezTo>
                  <a:pt x="164" y="915"/>
                  <a:pt x="282" y="916"/>
                  <a:pt x="343" y="896"/>
                </a:cubicBezTo>
                <a:cubicBezTo>
                  <a:pt x="404" y="876"/>
                  <a:pt x="460" y="849"/>
                  <a:pt x="495" y="800"/>
                </a:cubicBezTo>
                <a:cubicBezTo>
                  <a:pt x="530" y="751"/>
                  <a:pt x="543" y="669"/>
                  <a:pt x="551" y="600"/>
                </a:cubicBezTo>
                <a:cubicBezTo>
                  <a:pt x="559" y="531"/>
                  <a:pt x="552" y="484"/>
                  <a:pt x="543" y="384"/>
                </a:cubicBezTo>
                <a:cubicBezTo>
                  <a:pt x="534" y="284"/>
                  <a:pt x="502" y="67"/>
                  <a:pt x="495" y="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1" y="142876"/>
            <a:ext cx="8424863" cy="701675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</a:rPr>
              <a:t>Sample-based Localization (sonar)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949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02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021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2179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02179"/>
                </p:tgtEl>
              </p:cMediaNode>
            </p:video>
          </p:childTnLst>
        </p:cTn>
      </p:par>
    </p:tnLst>
    <p:bldLst>
      <p:bldP spid="12021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9D914B6-128A-4500-A07F-5C8BD64D8EE7}" type="slidenum">
              <a:rPr lang="en-US" altLang="en-US" sz="1400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362200" y="212726"/>
            <a:ext cx="739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prstClr val="black"/>
                </a:solidFill>
                <a:latin typeface="Times" panose="02020603050405020304" pitchFamily="18" charset="0"/>
              </a:rPr>
              <a:t>MCL in action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905000" y="1219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ja-JP" altLang="en-US">
                <a:solidFill>
                  <a:prstClr val="black"/>
                </a:solidFill>
                <a:latin typeface="Times" panose="02020603050405020304" pitchFamily="18" charset="0"/>
              </a:rPr>
              <a:t>“</a:t>
            </a:r>
            <a:r>
              <a:rPr lang="en-US" altLang="ja-JP">
                <a:solidFill>
                  <a:prstClr val="black"/>
                </a:solidFill>
                <a:latin typeface="Times" panose="02020603050405020304" pitchFamily="18" charset="0"/>
              </a:rPr>
              <a:t>Monte Carlo</a:t>
            </a:r>
            <a:r>
              <a:rPr lang="ja-JP" altLang="en-US">
                <a:solidFill>
                  <a:prstClr val="black"/>
                </a:solidFill>
                <a:latin typeface="Times" panose="02020603050405020304" pitchFamily="18" charset="0"/>
              </a:rPr>
              <a:t>”</a:t>
            </a:r>
            <a:r>
              <a:rPr lang="en-US" altLang="ja-JP">
                <a:solidFill>
                  <a:prstClr val="black"/>
                </a:solidFill>
                <a:latin typeface="Times" panose="02020603050405020304" pitchFamily="18" charset="0"/>
              </a:rPr>
              <a:t> Localization</a:t>
            </a:r>
            <a:r>
              <a:rPr lang="en-US" altLang="ja-JP" sz="2000">
                <a:solidFill>
                  <a:prstClr val="black"/>
                </a:solidFill>
                <a:latin typeface="Times" panose="02020603050405020304" pitchFamily="18" charset="0"/>
              </a:rPr>
              <a:t> -- refers to the resampling of the 		distribution each time a new observation is integrated</a:t>
            </a:r>
            <a:endParaRPr lang="en-US" altLang="en-US" sz="2000">
              <a:solidFill>
                <a:prstClr val="black"/>
              </a:solidFill>
              <a:latin typeface="Geneva" pitchFamily="-84" charset="0"/>
            </a:endParaRPr>
          </a:p>
        </p:txBody>
      </p:sp>
      <p:pic>
        <p:nvPicPr>
          <p:cNvPr id="83972" name="Picture 4" descr="global-floo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47864"/>
            <a:ext cx="6019800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73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4352" y="146304"/>
            <a:ext cx="717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2-D Mobile Robot Particle Filter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0912" y="674132"/>
            <a:ext cx="96316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a map of the scene, with features that can be sensed by the robot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N random particle locations (X,Y,</a:t>
            </a:r>
            <a:r>
              <a:rPr lang="el-GR" dirty="0">
                <a:cs typeface="Arial" panose="020B0604020202020204" pitchFamily="34" charset="0"/>
              </a:rPr>
              <a:t>θ</a:t>
            </a:r>
            <a:r>
              <a:rPr lang="en-US" dirty="0">
                <a:cs typeface="Arial" panose="020B0604020202020204" pitchFamily="34" charset="0"/>
              </a:rPr>
              <a:t>) to cover the scene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Place mobile robot in scene (unknown location).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Until robot is localized do: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Move robot according to known motion model with noise.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Move each particle with similar motion using known motion model with noise.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Compare real sensor readings with simulated sensor readings from each particle, given: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We know each Particle’s location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We have a noise model of the sensor (i.e. ultrasound)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We have a known map with feature locations (walls/obstacles/beacons)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Use comparison in (3) above to generate an “importance weight” for each particle – how close it’s measurements are to the sampled measurement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Resample the particles (with replacement) according to the new weighted distribution above.  Higher weights mean more agreement with the sensor measurement, and a more likely location for the robot.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Repeat steps 1-5 above with the newly sampled particle set until robot is localized – particles converge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After each movement update, particles that are close to the actual robot location will have their sensor measurements be consistent with the real readings, reinforcing these particles.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Particles that were not close to the actual robot location after the movement update will not be consistent with sensor measurements, and will be less likely to survive during resampling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7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19" y="247136"/>
            <a:ext cx="10744200" cy="606304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u="sng" dirty="0"/>
              <a:t>Particle Filter in Python</a:t>
            </a:r>
          </a:p>
          <a:p>
            <a:pPr marL="0" indent="0">
              <a:buNone/>
            </a:pPr>
            <a:r>
              <a:rPr lang="en-US" sz="2000" dirty="0"/>
              <a:t>p=[]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range(N):                                       #p is initial particle array with random location of particle (X,Y,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p.append</a:t>
            </a:r>
            <a:r>
              <a:rPr lang="en-US" sz="2000" dirty="0"/>
              <a:t>(p[</a:t>
            </a:r>
            <a:r>
              <a:rPr lang="en-US" sz="2000" dirty="0" err="1"/>
              <a:t>i</a:t>
            </a:r>
            <a:r>
              <a:rPr lang="en-US" sz="2000" dirty="0"/>
              <a:t>].location(X,Y,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dirty="0"/>
              <a:t>))          </a:t>
            </a:r>
          </a:p>
          <a:p>
            <a:pPr marL="0" indent="0">
              <a:buNone/>
            </a:pPr>
            <a:r>
              <a:rPr lang="en-US" sz="2000" dirty="0"/>
              <a:t>p2=[]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myrobot</a:t>
            </a:r>
            <a:r>
              <a:rPr lang="en-US" sz="2000" dirty="0"/>
              <a:t>=</a:t>
            </a:r>
            <a:r>
              <a:rPr lang="en-US" sz="2000" dirty="0" err="1"/>
              <a:t>myrobot.move</a:t>
            </a:r>
            <a:r>
              <a:rPr lang="en-US" sz="2000" dirty="0"/>
              <a:t>(</a:t>
            </a:r>
            <a:r>
              <a:rPr lang="en-US" sz="2000" dirty="0" err="1"/>
              <a:t>dX,dY</a:t>
            </a:r>
            <a:r>
              <a:rPr lang="en-US" sz="2000" dirty="0"/>
              <a:t>, d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range(N):                                       </a:t>
            </a:r>
          </a:p>
          <a:p>
            <a:pPr marL="0" indent="0">
              <a:buNone/>
            </a:pPr>
            <a:r>
              <a:rPr lang="en-US" sz="2000" dirty="0"/>
              <a:t>    p2.append(p[</a:t>
            </a:r>
            <a:r>
              <a:rPr lang="en-US" sz="2000" dirty="0" err="1"/>
              <a:t>i</a:t>
            </a:r>
            <a:r>
              <a:rPr lang="en-US" sz="2000" dirty="0"/>
              <a:t>].move(</a:t>
            </a:r>
            <a:r>
              <a:rPr lang="en-US" sz="2000" dirty="0" err="1"/>
              <a:t>dX,dY</a:t>
            </a:r>
            <a:r>
              <a:rPr lang="en-US" sz="2000" dirty="0"/>
              <a:t>, d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dirty="0"/>
              <a:t>))     #update particle position with movement (rotation, translation)</a:t>
            </a:r>
          </a:p>
          <a:p>
            <a:pPr marL="0" indent="0">
              <a:buNone/>
            </a:pPr>
            <a:r>
              <a:rPr lang="en-US" sz="2000" dirty="0"/>
              <a:t>p = p2</a:t>
            </a:r>
          </a:p>
          <a:p>
            <a:pPr marL="0" indent="0">
              <a:buNone/>
            </a:pPr>
            <a:r>
              <a:rPr lang="en-US" sz="2000" dirty="0"/>
              <a:t>w = []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range(N):                                               #w is importance weight for each particle:  P(Z |p[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w.append</a:t>
            </a:r>
            <a:r>
              <a:rPr lang="en-US" sz="2000" dirty="0"/>
              <a:t>(p[</a:t>
            </a:r>
            <a:r>
              <a:rPr lang="en-US" sz="2000" dirty="0" err="1"/>
              <a:t>i</a:t>
            </a:r>
            <a:r>
              <a:rPr lang="en-US" sz="2000" dirty="0"/>
              <a:t>].</a:t>
            </a:r>
            <a:r>
              <a:rPr lang="en-US" sz="2000" dirty="0" err="1"/>
              <a:t>measurement_prob</a:t>
            </a:r>
            <a:r>
              <a:rPr lang="en-US" sz="2000" dirty="0"/>
              <a:t>(Z))    #importance weight is how close sensor measurement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         #at particle location is to actual sensor values</a:t>
            </a:r>
          </a:p>
          <a:p>
            <a:pPr marL="0" indent="0">
              <a:buNone/>
            </a:pPr>
            <a:r>
              <a:rPr lang="en-US" sz="2000" dirty="0"/>
              <a:t>p3 = []                                                                 # now resample according to new importance weights</a:t>
            </a:r>
          </a:p>
          <a:p>
            <a:pPr marL="0" indent="0">
              <a:buNone/>
            </a:pPr>
            <a:r>
              <a:rPr lang="en-US" sz="2000" dirty="0"/>
              <a:t>….insert resampling code here to get a new set of particles weighted by their importance</a:t>
            </a:r>
          </a:p>
          <a:p>
            <a:pPr marL="0" indent="0">
              <a:buNone/>
            </a:pPr>
            <a:r>
              <a:rPr lang="en-US" sz="2000" dirty="0"/>
              <a:t>p = p3</a:t>
            </a:r>
          </a:p>
          <a:p>
            <a:pPr marL="0" indent="0">
              <a:buNone/>
            </a:pPr>
            <a:r>
              <a:rPr lang="en-US" sz="2000" dirty="0"/>
              <a:t>#  now do this again (starting with </a:t>
            </a:r>
            <a:r>
              <a:rPr lang="en-US" sz="2000" dirty="0" err="1"/>
              <a:t>myrobot.move</a:t>
            </a:r>
            <a:r>
              <a:rPr lang="en-US" sz="2000" dirty="0"/>
              <a:t>() )with the new particle set……</a:t>
            </a:r>
          </a:p>
        </p:txBody>
      </p:sp>
    </p:spTree>
    <p:extLst>
      <p:ext uri="{BB962C8B-B14F-4D97-AF65-F5344CB8AC3E}">
        <p14:creationId xmlns:p14="http://schemas.microsoft.com/office/powerpoint/2010/main" val="2880482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838200"/>
          </a:xfrm>
        </p:spPr>
        <p:txBody>
          <a:bodyPr/>
          <a:lstStyle/>
          <a:p>
            <a:r>
              <a:rPr lang="en-US" altLang="en-US" sz="3600"/>
              <a:t>Function Approximation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9144000" cy="5715000"/>
          </a:xfrm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Particle sets can be used to approximate functions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n-US" altLang="en-US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The more particles fall into an interval, the higher </a:t>
            </a:r>
          </a:p>
          <a:p>
            <a:pPr>
              <a:buClr>
                <a:schemeClr val="folHlink"/>
              </a:buClr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	the probability of that interval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829800" y="6356351"/>
            <a:ext cx="381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5DC4B7D-BA11-43C5-A19A-FDDCD31B6594}" type="slidenum">
              <a:rPr lang="en-US" altLang="en-US" sz="14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3948113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37" y="1631951"/>
            <a:ext cx="4572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48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3600"/>
              <a:t>Importance Sampling Principle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6019800"/>
          </a:xfrm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After we update the particles with the sensor readings, we have a set of particles with new “importance weights”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We want to resample the particles (with replacements – duplicates) based on the new importance weightings.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Essentially:  sample from an arbitrary prob. Distribution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Methods ( each with different efficiency/complexity)  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70C0"/>
                </a:solidFill>
              </a:rPr>
              <a:t>Rejection sampling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70C0"/>
                </a:solidFill>
              </a:rPr>
              <a:t>Cumulative Distribution Function buckets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70C0"/>
                </a:solidFill>
              </a:rPr>
              <a:t>Stochastic sampling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Importance sampling makes sure “good” particles survive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70C0"/>
              </a:solidFill>
            </a:endParaRP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829800" y="6356351"/>
            <a:ext cx="381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A51FFD6-897A-4669-9FC5-DDF7FE7514CF}" type="slidenum">
              <a:rPr lang="en-US" altLang="en-US" sz="14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17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3600"/>
              <a:t>Rejection Sampling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5791200"/>
          </a:xfrm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Let us assume that f(x)&lt;1 for all x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Sample x from a uniform distribution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Sample c from [0,1]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if f(x) &gt; c keep the sample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otherwise reject the sample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829800" y="6356351"/>
            <a:ext cx="381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B398E34-55E0-4801-99AC-3CB7FE3768EF}" type="slidenum">
              <a:rPr lang="en-US" altLang="en-US" sz="14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228976"/>
            <a:ext cx="47529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73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838200"/>
          </a:xfrm>
        </p:spPr>
        <p:txBody>
          <a:bodyPr/>
          <a:lstStyle/>
          <a:p>
            <a:r>
              <a:rPr lang="en-US" altLang="en-US" sz="3600"/>
              <a:t> Particle Filter </a:t>
            </a:r>
            <a:endParaRPr lang="en-US" altLang="en-US" sz="3600" b="1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9144000" cy="5638800"/>
          </a:xfrm>
        </p:spPr>
        <p:txBody>
          <a:bodyPr/>
          <a:lstStyle/>
          <a:p>
            <a:pPr>
              <a:buClr>
                <a:schemeClr val="folHlink"/>
              </a:buClr>
              <a:buFontTx/>
              <a:buNone/>
            </a:pPr>
            <a:r>
              <a:rPr lang="en-US" altLang="en-US">
                <a:solidFill>
                  <a:srgbClr val="C00000"/>
                </a:solidFill>
              </a:rPr>
              <a:t>Definition: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</a:rPr>
              <a:t>Particle filter is a Bayesian based filter that sample the whole robot work space by a weight function derived from the belief distribution of previous stage.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Clr>
                <a:schemeClr val="folHlink"/>
              </a:buClr>
              <a:buFontTx/>
              <a:buNone/>
            </a:pPr>
            <a:r>
              <a:rPr lang="en-US" altLang="en-US">
                <a:solidFill>
                  <a:srgbClr val="C00000"/>
                </a:solidFill>
              </a:rPr>
              <a:t>Basic principle:</a:t>
            </a:r>
            <a:endParaRPr lang="en-US" altLang="en-US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</a:rPr>
              <a:t>Set of state hypotheses (</a:t>
            </a:r>
            <a:r>
              <a:rPr lang="ja-JP" altLang="en-US">
                <a:solidFill>
                  <a:srgbClr val="0070C0"/>
                </a:solidFill>
              </a:rPr>
              <a:t>“</a:t>
            </a:r>
            <a:r>
              <a:rPr lang="en-US" altLang="ja-JP">
                <a:solidFill>
                  <a:srgbClr val="0070C0"/>
                </a:solidFill>
              </a:rPr>
              <a:t>particles</a:t>
            </a:r>
            <a:r>
              <a:rPr lang="ja-JP" altLang="en-US">
                <a:solidFill>
                  <a:srgbClr val="0070C0"/>
                </a:solidFill>
              </a:rPr>
              <a:t>”</a:t>
            </a:r>
            <a:r>
              <a:rPr lang="en-US" altLang="ja-JP">
                <a:solidFill>
                  <a:srgbClr val="0070C0"/>
                </a:solidFill>
              </a:rPr>
              <a:t>)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</a:rPr>
              <a:t>Survival-of-the-fittest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829800" y="6248401"/>
            <a:ext cx="381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317C98E-0979-4833-B130-14392B397AD6}" type="slidenum">
              <a:rPr lang="en-US" altLang="en-US" sz="14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24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326339"/>
            <a:ext cx="5857101" cy="6453402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#rejection sampling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# pick a random particle from 1 to N.  Then see if its weight (i.e. probability)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# is greater or less than a random probability from [0,1].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# if it is greater, then accept this particle, otherwise reject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import math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import random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N=5   #number of particles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w=[.1,.1,.6,.1,.1]  #probability of each particle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print 'initial particle </a:t>
            </a:r>
            <a:r>
              <a:rPr lang="en-US" sz="3500" dirty="0" err="1"/>
              <a:t>probabilities',w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err="1"/>
              <a:t>freq</a:t>
            </a:r>
            <a:r>
              <a:rPr lang="en-US" sz="3500" dirty="0"/>
              <a:t>=[0,0,0,0,0]  #resampling frequency (histogram buckets)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accepted=0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iteration=0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while (accepted&lt;1000):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iteration=iteration+1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index = </a:t>
            </a:r>
            <a:r>
              <a:rPr lang="en-US" sz="3500" dirty="0" err="1"/>
              <a:t>int</a:t>
            </a:r>
            <a:r>
              <a:rPr lang="en-US" sz="3500" dirty="0"/>
              <a:t>(</a:t>
            </a:r>
            <a:r>
              <a:rPr lang="en-US" sz="3500" dirty="0" err="1"/>
              <a:t>random.random</a:t>
            </a:r>
            <a:r>
              <a:rPr lang="en-US" sz="3500" dirty="0"/>
              <a:t>() *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c=</a:t>
            </a:r>
            <a:r>
              <a:rPr lang="en-US" sz="3500" dirty="0" err="1"/>
              <a:t>random.random</a:t>
            </a:r>
            <a:r>
              <a:rPr lang="en-US" sz="3500" dirty="0"/>
              <a:t>() *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if w[index]&gt;=c: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   </a:t>
            </a:r>
            <a:r>
              <a:rPr lang="en-US" sz="3500" dirty="0" err="1"/>
              <a:t>freq</a:t>
            </a:r>
            <a:r>
              <a:rPr lang="en-US" sz="3500" dirty="0"/>
              <a:t>[index]=</a:t>
            </a:r>
            <a:r>
              <a:rPr lang="en-US" sz="3500" dirty="0" err="1"/>
              <a:t>freq</a:t>
            </a:r>
            <a:r>
              <a:rPr lang="en-US" sz="3500" dirty="0"/>
              <a:t>[index]+1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   accepted=accepted+1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print '# of iterations', iteration, ' # accepted', accepted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print 'resampled frequencies are', </a:t>
            </a:r>
            <a:r>
              <a:rPr lang="en-US" sz="3500" dirty="0" err="1"/>
              <a:t>freq</a:t>
            </a:r>
            <a:endParaRPr lang="en-US" sz="3500" dirty="0"/>
          </a:p>
          <a:p>
            <a:pPr marL="0" indent="0">
              <a:buNone/>
            </a:pPr>
            <a:r>
              <a:rPr lang="en-US" sz="3500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8951" y="477795"/>
            <a:ext cx="57829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execution to generate 1000 new particles:</a:t>
            </a:r>
          </a:p>
          <a:p>
            <a:endParaRPr lang="en-US" dirty="0"/>
          </a:p>
          <a:p>
            <a:r>
              <a:rPr lang="en-US" dirty="0"/>
              <a:t>initial particle probabilities [0.1, 0.1, 0.6, 0.1, 0.1]</a:t>
            </a:r>
          </a:p>
          <a:p>
            <a:r>
              <a:rPr lang="en-US" dirty="0"/>
              <a:t># of iterations 4900  # accepted 1000</a:t>
            </a:r>
          </a:p>
          <a:p>
            <a:r>
              <a:rPr lang="en-US" dirty="0"/>
              <a:t>resampled frequencies are [92, 105, 598, 98, 107]</a:t>
            </a:r>
          </a:p>
          <a:p>
            <a:endParaRPr lang="en-US" dirty="0"/>
          </a:p>
          <a:p>
            <a:r>
              <a:rPr lang="en-US" dirty="0"/>
              <a:t>initial particle probabilities [0.1, 0.1, 0.6, 0.1, 0.1]</a:t>
            </a:r>
          </a:p>
          <a:p>
            <a:r>
              <a:rPr lang="en-US" dirty="0"/>
              <a:t># of iterations 5266  # accepted 1000</a:t>
            </a:r>
          </a:p>
          <a:p>
            <a:r>
              <a:rPr lang="en-US" dirty="0"/>
              <a:t>resampled frequencies are [88, 103, 592, 118, 99]</a:t>
            </a:r>
          </a:p>
          <a:p>
            <a:endParaRPr lang="en-US" dirty="0"/>
          </a:p>
          <a:p>
            <a:r>
              <a:rPr lang="en-US" dirty="0"/>
              <a:t>initial particle probabilities [0.2, 0.2, 0.2, 0.2, 0.2]</a:t>
            </a:r>
          </a:p>
          <a:p>
            <a:r>
              <a:rPr lang="en-US" dirty="0"/>
              <a:t># of iterations 4892  # accepted 1000</a:t>
            </a:r>
          </a:p>
          <a:p>
            <a:r>
              <a:rPr lang="en-US" dirty="0"/>
              <a:t>resampled frequencies are [195, 209, 185, 198, 213]</a:t>
            </a:r>
          </a:p>
          <a:p>
            <a:endParaRPr lang="en-US" dirty="0"/>
          </a:p>
          <a:p>
            <a:r>
              <a:rPr lang="en-US" dirty="0"/>
              <a:t>initial particle probabilities [0.47, 0.02, 0.02, 0.02, 0.47]</a:t>
            </a:r>
          </a:p>
          <a:p>
            <a:r>
              <a:rPr lang="en-US" dirty="0"/>
              <a:t># of iterations 5009  # accepted 1000</a:t>
            </a:r>
          </a:p>
          <a:p>
            <a:r>
              <a:rPr lang="en-US" dirty="0"/>
              <a:t>resampled frequencies are [464, 20, 17, 25, 474]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4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Importance Sampling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89" y="1005016"/>
            <a:ext cx="7416139" cy="52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6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0"/>
            <a:ext cx="11176819" cy="1325563"/>
          </a:xfrm>
        </p:spPr>
        <p:txBody>
          <a:bodyPr/>
          <a:lstStyle/>
          <a:p>
            <a:r>
              <a:rPr lang="en-US" dirty="0"/>
              <a:t>Roulette Wheel:  Cumulative Dist. Function (CDF)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77394"/>
              </p:ext>
            </p:extLst>
          </p:nvPr>
        </p:nvGraphicFramePr>
        <p:xfrm>
          <a:off x="2398866" y="1137364"/>
          <a:ext cx="5614424" cy="3279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Particle #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Cumulative weight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2890" y="4815118"/>
            <a:ext cx="8927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random number [0,…,1]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which bin in the CDF the number falls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that particle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Search on the Cumulative Weight to find the right bin – Log N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 samples, overall complexity is N Log N</a:t>
            </a:r>
          </a:p>
        </p:txBody>
      </p:sp>
    </p:spTree>
    <p:extLst>
      <p:ext uri="{BB962C8B-B14F-4D97-AF65-F5344CB8AC3E}">
        <p14:creationId xmlns:p14="http://schemas.microsoft.com/office/powerpoint/2010/main" val="121379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704850" y="-1762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Stochastic Resampling:  see </a:t>
            </a:r>
            <a:r>
              <a:rPr lang="en-US" dirty="0">
                <a:hlinkClick r:id="rId2"/>
              </a:rPr>
              <a:t>sample code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2378" y="1149351"/>
            <a:ext cx="3888432" cy="53285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#choose random particle index</a:t>
            </a:r>
          </a:p>
          <a:p>
            <a:r>
              <a:rPr lang="en-US" sz="1800"/>
              <a:t>index = int(random.random() * N)</a:t>
            </a:r>
          </a:p>
          <a:p>
            <a:r>
              <a:rPr lang="en-US" sz="1800"/>
              <a:t>beta = 0.0</a:t>
            </a:r>
          </a:p>
          <a:p>
            <a:r>
              <a:rPr lang="en-US" sz="1800"/>
              <a:t># mw =max. particle weight</a:t>
            </a:r>
          </a:p>
          <a:p>
            <a:r>
              <a:rPr lang="en-US" sz="1800"/>
              <a:t>mw = max(w)</a:t>
            </a:r>
          </a:p>
          <a:p>
            <a:r>
              <a:rPr lang="en-US" sz="1800"/>
              <a:t>for i in range(N):</a:t>
            </a:r>
          </a:p>
          <a:p>
            <a:r>
              <a:rPr lang="en-US" sz="1800"/>
              <a:t>   beta += random.random() * 2.0 * mw</a:t>
            </a:r>
          </a:p>
          <a:p>
            <a:r>
              <a:rPr lang="en-US" sz="1800"/>
              <a:t>   while beta &gt; w[index]:</a:t>
            </a:r>
          </a:p>
          <a:p>
            <a:r>
              <a:rPr lang="en-US" sz="1800"/>
              <a:t>      beta -= w[index]</a:t>
            </a:r>
          </a:p>
          <a:p>
            <a:r>
              <a:rPr lang="en-US" sz="1800"/>
              <a:t>      index = (index + 1) % N</a:t>
            </a:r>
          </a:p>
          <a:p>
            <a:r>
              <a:rPr lang="en-US" sz="1800"/>
              <a:t>   print'  accept particle = ',index </a:t>
            </a:r>
          </a:p>
          <a:p>
            <a:r>
              <a:rPr lang="en-US" sz="1800"/>
              <a:t>   p3.append(p[index])</a:t>
            </a:r>
          </a:p>
          <a:p>
            <a:r>
              <a:rPr lang="en-US" sz="1800"/>
              <a:t>   freq[index]+=1</a:t>
            </a:r>
          </a:p>
          <a:p>
            <a:r>
              <a:rPr lang="en-US" sz="1800"/>
              <a:t>p = p3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4447176" y="858992"/>
            <a:ext cx="5438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choose 2*max(weight) for sampling wheel?</a:t>
            </a:r>
          </a:p>
          <a:p>
            <a:endParaRPr lang="en-US" dirty="0"/>
          </a:p>
          <a:p>
            <a:r>
              <a:rPr lang="en-US" dirty="0"/>
              <a:t>Problem : resampling a uniform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resample P particles, each of 1/P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is the amount we “walk” around the sampling</a:t>
            </a:r>
          </a:p>
          <a:p>
            <a:r>
              <a:rPr lang="en-US" dirty="0"/>
              <a:t>      wheel each time.  If weights are probabilities, a full</a:t>
            </a:r>
          </a:p>
          <a:p>
            <a:r>
              <a:rPr lang="en-US" dirty="0"/>
              <a:t>      walk around the wheel has distance = 1.0.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Beta is chosen between  [0,…, (1.0 *max(weight)]</a:t>
            </a:r>
          </a:p>
          <a:p>
            <a:r>
              <a:rPr lang="en-US" dirty="0"/>
              <a:t>      we sample between [0,.., 1/P] each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resampling P particles, Beta has average</a:t>
            </a:r>
          </a:p>
          <a:p>
            <a:r>
              <a:rPr lang="en-US" dirty="0"/>
              <a:t>      value of 1/(2P).  If we sample P times,  expected</a:t>
            </a:r>
          </a:p>
          <a:p>
            <a:r>
              <a:rPr lang="en-US" dirty="0"/>
              <a:t>      total distance of a walk around the wheel is:</a:t>
            </a:r>
          </a:p>
          <a:p>
            <a:r>
              <a:rPr lang="en-US" dirty="0"/>
              <a:t>         Expected_walk_distance = P * 1/(2P) =0.5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1* max(weight) cannot guarantee a full “walk” around the wheel.  But using 2*max(weight) can, since now average value of Beta is 1/P. </a:t>
            </a:r>
          </a:p>
          <a:p>
            <a:r>
              <a:rPr lang="en-US" dirty="0"/>
              <a:t>         Expected_walk_distance = P * 1/P =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could use a larger value (e.g. 3*max(weight)) but this will just cause you to do more computation.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096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85726"/>
            <a:ext cx="8424863" cy="1190625"/>
          </a:xfrm>
        </p:spPr>
        <p:txBody>
          <a:bodyPr/>
          <a:lstStyle/>
          <a:p>
            <a:r>
              <a:rPr lang="en-US" altLang="en-US" sz="3200"/>
              <a:t>Importance Sampling with Resampling</a:t>
            </a:r>
          </a:p>
        </p:txBody>
      </p:sp>
      <p:pic>
        <p:nvPicPr>
          <p:cNvPr id="45058" name="Picture 3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9" y="2138363"/>
            <a:ext cx="431482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4" descr="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159000"/>
            <a:ext cx="43243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2324101" y="4824414"/>
            <a:ext cx="2124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Weighted samples</a:t>
            </a: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923089" y="4837114"/>
            <a:ext cx="199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After resampling</a:t>
            </a:r>
          </a:p>
        </p:txBody>
      </p:sp>
    </p:spTree>
    <p:extLst>
      <p:ext uri="{BB962C8B-B14F-4D97-AF65-F5344CB8AC3E}">
        <p14:creationId xmlns:p14="http://schemas.microsoft.com/office/powerpoint/2010/main" val="3452243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4000"/>
              <a:t>Particle Filter Algorithm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753600" y="6356351"/>
            <a:ext cx="457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8A27567-5FCF-4B08-810D-44200D97C882}" type="slidenum">
              <a:rPr lang="en-US" altLang="en-US" sz="14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73164"/>
            <a:ext cx="62484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8534400" y="1828800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Each particle is a hypothesis as to what the true world state may be at time t</a:t>
            </a:r>
          </a:p>
        </p:txBody>
      </p:sp>
      <p:sp>
        <p:nvSpPr>
          <p:cNvPr id="48133" name="Line 33"/>
          <p:cNvSpPr>
            <a:spLocks noChangeShapeType="1"/>
          </p:cNvSpPr>
          <p:nvPr/>
        </p:nvSpPr>
        <p:spPr bwMode="auto">
          <a:xfrm flipH="1">
            <a:off x="6096001" y="2209800"/>
            <a:ext cx="2505075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TextBox 11"/>
          <p:cNvSpPr txBox="1">
            <a:spLocks noChangeArrowheads="1"/>
          </p:cNvSpPr>
          <p:nvPr/>
        </p:nvSpPr>
        <p:spPr bwMode="auto">
          <a:xfrm>
            <a:off x="8534400" y="312420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Sampling from the state transition distribution</a:t>
            </a:r>
          </a:p>
        </p:txBody>
      </p:sp>
      <p:sp>
        <p:nvSpPr>
          <p:cNvPr id="48135" name="Line 33"/>
          <p:cNvSpPr>
            <a:spLocks noChangeShapeType="1"/>
          </p:cNvSpPr>
          <p:nvPr/>
        </p:nvSpPr>
        <p:spPr bwMode="auto">
          <a:xfrm flipH="1" flipV="1">
            <a:off x="7467600" y="2971800"/>
            <a:ext cx="12192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Box 13"/>
          <p:cNvSpPr txBox="1">
            <a:spLocks noChangeArrowheads="1"/>
          </p:cNvSpPr>
          <p:nvPr/>
        </p:nvSpPr>
        <p:spPr bwMode="auto">
          <a:xfrm>
            <a:off x="8534400" y="3886200"/>
            <a:ext cx="175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Importance factor, incorporates the measurement into particle set</a:t>
            </a:r>
          </a:p>
        </p:txBody>
      </p:sp>
      <p:sp>
        <p:nvSpPr>
          <p:cNvPr id="48137" name="Line 33"/>
          <p:cNvSpPr>
            <a:spLocks noChangeShapeType="1"/>
          </p:cNvSpPr>
          <p:nvPr/>
        </p:nvSpPr>
        <p:spPr bwMode="auto">
          <a:xfrm flipH="1" flipV="1">
            <a:off x="6858000" y="3276600"/>
            <a:ext cx="1752600" cy="914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34"/>
          <p:cNvSpPr>
            <a:spLocks noChangeShapeType="1"/>
          </p:cNvSpPr>
          <p:nvPr/>
        </p:nvSpPr>
        <p:spPr bwMode="auto">
          <a:xfrm flipH="1" flipV="1">
            <a:off x="6629400" y="4419600"/>
            <a:ext cx="2057400" cy="1066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34"/>
          <p:cNvSpPr>
            <a:spLocks noChangeShapeType="1"/>
          </p:cNvSpPr>
          <p:nvPr/>
        </p:nvSpPr>
        <p:spPr bwMode="auto">
          <a:xfrm flipH="1" flipV="1">
            <a:off x="5410200" y="5684839"/>
            <a:ext cx="3200400" cy="4603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34"/>
          <p:cNvSpPr>
            <a:spLocks noChangeShapeType="1"/>
          </p:cNvSpPr>
          <p:nvPr/>
        </p:nvSpPr>
        <p:spPr bwMode="auto">
          <a:xfrm flipH="1" flipV="1">
            <a:off x="6400800" y="5257800"/>
            <a:ext cx="22098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Text Box 31"/>
          <p:cNvSpPr txBox="1">
            <a:spLocks noChangeArrowheads="1"/>
          </p:cNvSpPr>
          <p:nvPr/>
        </p:nvSpPr>
        <p:spPr bwMode="auto">
          <a:xfrm>
            <a:off x="8534400" y="5181600"/>
            <a:ext cx="152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 Re-sampling, importance sampling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41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838200"/>
          </a:xfrm>
        </p:spPr>
        <p:txBody>
          <a:bodyPr/>
          <a:lstStyle/>
          <a:p>
            <a:r>
              <a:rPr lang="en-US" altLang="en-US" sz="3600"/>
              <a:t>Particle Filter Algorithm</a:t>
            </a:r>
            <a:endParaRPr lang="en-US" altLang="en-US" sz="3600" b="1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9144000" cy="6019800"/>
          </a:xfrm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Line 4 – hypothetical state</a:t>
            </a:r>
          </a:p>
          <a:p>
            <a:pPr>
              <a:buClr>
                <a:schemeClr val="folHlink"/>
              </a:buClr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	- sampling from the state transition distribution</a:t>
            </a:r>
          </a:p>
          <a:p>
            <a:pPr>
              <a:buClr>
                <a:schemeClr val="folHlink"/>
              </a:buClr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	- set of particles obtained after M iterations is the filter</a:t>
            </a:r>
            <a:r>
              <a:rPr lang="ja-JP" altLang="en-US" sz="2400">
                <a:solidFill>
                  <a:srgbClr val="0070C0"/>
                </a:solidFill>
              </a:rPr>
              <a:t>’</a:t>
            </a:r>
            <a:r>
              <a:rPr lang="en-US" altLang="ja-JP" sz="2400">
                <a:solidFill>
                  <a:srgbClr val="0070C0"/>
                </a:solidFill>
              </a:rPr>
              <a:t>s representation of the posterior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Line 5 – importance factor</a:t>
            </a:r>
          </a:p>
          <a:p>
            <a:pPr>
              <a:buClr>
                <a:schemeClr val="folHlink"/>
              </a:buClr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	- incorporate measurement into the particle set</a:t>
            </a:r>
          </a:p>
          <a:p>
            <a:pPr>
              <a:buClr>
                <a:schemeClr val="folHlink"/>
              </a:buClr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	- set of weighted particles represents Bayes filter posterior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Line 8 to 11 – Importance sampling</a:t>
            </a:r>
          </a:p>
          <a:p>
            <a:pPr>
              <a:buClr>
                <a:schemeClr val="folHlink"/>
              </a:buClr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Particle distribution changes - incorporating importance weights into the re-sampling process.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Survival of the fittest: After resampling step, refocuses particle set to the regions in state space with higher posterior probability, distributed according to </a:t>
            </a:r>
          </a:p>
          <a:p>
            <a:pPr>
              <a:buClr>
                <a:schemeClr val="folHlink"/>
              </a:buClr>
              <a:buFontTx/>
              <a:buNone/>
            </a:pPr>
            <a:endParaRPr lang="en-US" altLang="en-US" sz="240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n-US" altLang="en-US" sz="240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n-US" altLang="en-US" sz="2400">
              <a:solidFill>
                <a:srgbClr val="0070C0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753600" y="6356351"/>
            <a:ext cx="457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0AC28D8-0DE8-4392-B4DC-CD8C92CEC913}" type="slidenum">
              <a:rPr lang="en-US" altLang="en-US" sz="14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50180" name="Object 5"/>
          <p:cNvGraphicFramePr>
            <a:graphicFrameLocks noChangeAspect="1"/>
          </p:cNvGraphicFramePr>
          <p:nvPr/>
        </p:nvGraphicFramePr>
        <p:xfrm>
          <a:off x="6096000" y="2514601"/>
          <a:ext cx="7683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Equation" r:id="rId4" imgW="469696" imgH="253890" progId="Equation.3">
                  <p:embed/>
                </p:oleObj>
              </mc:Choice>
              <mc:Fallback>
                <p:oleObj name="Equation" r:id="rId4" imgW="46969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14601"/>
                        <a:ext cx="7683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6"/>
          <p:cNvGraphicFramePr>
            <a:graphicFrameLocks noChangeAspect="1"/>
          </p:cNvGraphicFramePr>
          <p:nvPr/>
        </p:nvGraphicFramePr>
        <p:xfrm>
          <a:off x="9829800" y="3886201"/>
          <a:ext cx="7683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Equation" r:id="rId6" imgW="469900" imgH="228600" progId="Equation.3">
                  <p:embed/>
                </p:oleObj>
              </mc:Choice>
              <mc:Fallback>
                <p:oleObj name="Equation" r:id="rId6" imgW="46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0" y="3886201"/>
                        <a:ext cx="7683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6781801" y="6172201"/>
          <a:ext cx="28035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Equation" r:id="rId8" imgW="1714500" imgH="304800" progId="Equation.3">
                  <p:embed/>
                </p:oleObj>
              </mc:Choice>
              <mc:Fallback>
                <p:oleObj name="Equation" r:id="rId8" imgW="17145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6172201"/>
                        <a:ext cx="28035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23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Simple Particle Filter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3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3600"/>
              <a:t>Drawbacks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9144000" cy="5715000"/>
          </a:xfrm>
        </p:spPr>
        <p:txBody>
          <a:bodyPr/>
          <a:lstStyle/>
          <a:p>
            <a:pPr algn="just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/>
              <a:t>In order to explore a significant part of the state space, the number of particles should be very large which induces complexity problems not adapted to a real-time implementation.</a:t>
            </a:r>
          </a:p>
          <a:p>
            <a:pPr algn="just"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400"/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/>
              <a:t>PF methods are very sensitive to non consistent measures or high measurement errors.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753600" y="6356351"/>
            <a:ext cx="457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EAF103-92BD-4F1D-A26C-509DE00BBF53}" type="slidenum">
              <a:rPr lang="en-US" altLang="en-US" sz="14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57601"/>
            <a:ext cx="61341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35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3600"/>
              <a:t>Importance Sampling with Resampling</a:t>
            </a:r>
            <a:endParaRPr lang="en-US" altLang="en-US" sz="3600" b="1"/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9144000" cy="6019800"/>
          </a:xfrm>
        </p:spPr>
        <p:txBody>
          <a:bodyPr/>
          <a:lstStyle/>
          <a:p>
            <a:pPr>
              <a:buClr>
                <a:schemeClr val="folHlink"/>
              </a:buClr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Reducing sampling error</a:t>
            </a:r>
          </a:p>
          <a:p>
            <a:pPr>
              <a:buClr>
                <a:schemeClr val="folHlink"/>
              </a:buClr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1. Variance reduction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Reduce the frequency of resampling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Maintains importance weight in memory &amp; updates them as follows:</a:t>
            </a:r>
          </a:p>
          <a:p>
            <a:pPr>
              <a:buClr>
                <a:schemeClr val="folHlink"/>
              </a:buClr>
              <a:buFontTx/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Tx/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753600" y="6356351"/>
            <a:ext cx="457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135C5F-CE3B-41E3-893C-CE6D366F263D}" type="slidenum">
              <a:rPr lang="en-US" altLang="en-US" sz="14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706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77356"/>
            <a:ext cx="69342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TextBox 7"/>
          <p:cNvSpPr txBox="1">
            <a:spLocks noChangeArrowheads="1"/>
          </p:cNvSpPr>
          <p:nvPr/>
        </p:nvSpPr>
        <p:spPr bwMode="auto">
          <a:xfrm>
            <a:off x="5867400" y="1219201"/>
            <a:ext cx="464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too often increases the risk of losing diversity. Too infrequently many samples might be wasted in regions of low probability, </a:t>
            </a:r>
          </a:p>
        </p:txBody>
      </p:sp>
    </p:spTree>
    <p:extLst>
      <p:ext uri="{BB962C8B-B14F-4D97-AF65-F5344CB8AC3E}">
        <p14:creationId xmlns:p14="http://schemas.microsoft.com/office/powerpoint/2010/main" val="392967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ChangeArrowheads="1"/>
          </p:cNvSpPr>
          <p:nvPr/>
        </p:nvSpPr>
        <p:spPr bwMode="auto">
          <a:xfrm>
            <a:off x="1905000" y="2413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7440613" y="1206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752600" y="1284288"/>
            <a:ext cx="8686800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Represent belief by random </a:t>
            </a:r>
            <a:r>
              <a:rPr lang="en-US" altLang="en-US" sz="3600">
                <a:solidFill>
                  <a:srgbClr val="C5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</a:t>
            </a:r>
            <a:r>
              <a:rPr lang="en-US" altLang="en-US" sz="3600">
                <a:solidFill>
                  <a:srgbClr val="C5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non-Gaussian, nonlinear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130000"/>
            </a:pP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filtering   </a:t>
            </a:r>
            <a:r>
              <a:rPr lang="en-US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non-parametric inference algorithm </a:t>
            </a:r>
          </a:p>
          <a:p>
            <a:pPr eaLnBrk="1" hangingPunct="1">
              <a:buClr>
                <a:schemeClr val="folHlink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suited to track non-linear dynamics.</a:t>
            </a:r>
          </a:p>
          <a:p>
            <a:pPr eaLnBrk="1" hangingPunct="1">
              <a:buClr>
                <a:schemeClr val="folHlink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efficiently represent non-Gaussian distributions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Pct val="130000"/>
            </a:pP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43138" y="381000"/>
            <a:ext cx="8424862" cy="579438"/>
          </a:xfrm>
        </p:spPr>
        <p:txBody>
          <a:bodyPr/>
          <a:lstStyle/>
          <a:p>
            <a:r>
              <a:rPr lang="en-US" altLang="en-US" sz="3200"/>
              <a:t>Why Particle Filters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903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838200"/>
          </a:xfrm>
        </p:spPr>
        <p:txBody>
          <a:bodyPr/>
          <a:lstStyle/>
          <a:p>
            <a:r>
              <a:rPr lang="en-US" altLang="en-US" sz="3600"/>
              <a:t>Advantages of Particle Filters:</a:t>
            </a:r>
            <a:endParaRPr lang="en-US" altLang="en-US" sz="3600" b="1"/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144000" cy="4800600"/>
          </a:xfrm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can deal with non-</a:t>
            </a:r>
            <a:r>
              <a:rPr lang="en-US" altLang="en-US" dirty="0" err="1">
                <a:solidFill>
                  <a:srgbClr val="0070C0"/>
                </a:solidFill>
              </a:rPr>
              <a:t>linearities</a:t>
            </a:r>
            <a:endParaRPr lang="en-US" altLang="en-US" dirty="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can deal with non-Gaussian noise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mostly parallelizable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easy to implement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PFs focus adaptively on probable regions of state-space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Parallel implementation possible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Can deal with kidnapped robot problem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829800" y="6356351"/>
            <a:ext cx="533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095F11-C9BD-42A8-9787-754D1B1EF456}" type="slidenum">
              <a:rPr lang="en-US" altLang="en-US" sz="14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78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" descr="pic_10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1"/>
            <a:ext cx="3733800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6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522288"/>
            <a:ext cx="9144000" cy="641350"/>
          </a:xfrm>
        </p:spPr>
        <p:txBody>
          <a:bodyPr/>
          <a:lstStyle/>
          <a:p>
            <a:r>
              <a:rPr lang="en-US" altLang="en-US" sz="4000"/>
              <a:t>Using Ceiling Maps for Localization</a:t>
            </a:r>
          </a:p>
        </p:txBody>
      </p:sp>
      <p:pic>
        <p:nvPicPr>
          <p:cNvPr id="103427" name="Picture 4" descr="mean-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14819" r="6839"/>
          <a:stretch>
            <a:fillRect/>
          </a:stretch>
        </p:blipFill>
        <p:spPr bwMode="auto">
          <a:xfrm>
            <a:off x="5562600" y="2209801"/>
            <a:ext cx="487680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Line 5"/>
          <p:cNvSpPr>
            <a:spLocks noChangeShapeType="1"/>
          </p:cNvSpPr>
          <p:nvPr/>
        </p:nvSpPr>
        <p:spPr bwMode="auto">
          <a:xfrm flipV="1">
            <a:off x="3581400" y="4267200"/>
            <a:ext cx="281940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68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Vision-based Localization</a:t>
            </a:r>
          </a:p>
        </p:txBody>
      </p:sp>
      <p:sp>
        <p:nvSpPr>
          <p:cNvPr id="104450" name="Line 3"/>
          <p:cNvSpPr>
            <a:spLocks noChangeShapeType="1"/>
          </p:cNvSpPr>
          <p:nvPr/>
        </p:nvSpPr>
        <p:spPr bwMode="auto">
          <a:xfrm flipH="1" flipV="1">
            <a:off x="3441700" y="2209800"/>
            <a:ext cx="76200" cy="2209800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451" name="Group 4"/>
          <p:cNvGrpSpPr>
            <a:grpSpLocks/>
          </p:cNvGrpSpPr>
          <p:nvPr/>
        </p:nvGrpSpPr>
        <p:grpSpPr bwMode="auto">
          <a:xfrm>
            <a:off x="3121026" y="4419600"/>
            <a:ext cx="701675" cy="1428750"/>
            <a:chOff x="4128" y="864"/>
            <a:chExt cx="864" cy="1824"/>
          </a:xfrm>
        </p:grpSpPr>
        <p:sp>
          <p:nvSpPr>
            <p:cNvPr id="104470" name="Rectangle 5"/>
            <p:cNvSpPr>
              <a:spLocks noChangeArrowheads="1"/>
            </p:cNvSpPr>
            <p:nvPr/>
          </p:nvSpPr>
          <p:spPr bwMode="auto">
            <a:xfrm>
              <a:off x="4128" y="1152"/>
              <a:ext cx="864" cy="1440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71" name="Rectangle 6"/>
            <p:cNvSpPr>
              <a:spLocks noChangeArrowheads="1"/>
            </p:cNvSpPr>
            <p:nvPr/>
          </p:nvSpPr>
          <p:spPr bwMode="auto">
            <a:xfrm>
              <a:off x="4128" y="1776"/>
              <a:ext cx="384" cy="720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72" name="Rectangle 7"/>
            <p:cNvSpPr>
              <a:spLocks noChangeArrowheads="1"/>
            </p:cNvSpPr>
            <p:nvPr/>
          </p:nvSpPr>
          <p:spPr bwMode="auto">
            <a:xfrm>
              <a:off x="4512" y="1776"/>
              <a:ext cx="336" cy="720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73" name="Rectangle 8"/>
            <p:cNvSpPr>
              <a:spLocks noChangeArrowheads="1"/>
            </p:cNvSpPr>
            <p:nvPr/>
          </p:nvSpPr>
          <p:spPr bwMode="auto">
            <a:xfrm>
              <a:off x="4848" y="1776"/>
              <a:ext cx="144" cy="720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74" name="Rectangle 9"/>
            <p:cNvSpPr>
              <a:spLocks noChangeArrowheads="1"/>
            </p:cNvSpPr>
            <p:nvPr/>
          </p:nvSpPr>
          <p:spPr bwMode="auto">
            <a:xfrm>
              <a:off x="4224" y="2592"/>
              <a:ext cx="240" cy="96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75" name="Rectangle 10"/>
            <p:cNvSpPr>
              <a:spLocks noChangeArrowheads="1"/>
            </p:cNvSpPr>
            <p:nvPr/>
          </p:nvSpPr>
          <p:spPr bwMode="auto">
            <a:xfrm>
              <a:off x="4752" y="2592"/>
              <a:ext cx="144" cy="96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76" name="Rectangle 11"/>
            <p:cNvSpPr>
              <a:spLocks noChangeArrowheads="1"/>
            </p:cNvSpPr>
            <p:nvPr/>
          </p:nvSpPr>
          <p:spPr bwMode="auto">
            <a:xfrm>
              <a:off x="4128" y="1392"/>
              <a:ext cx="864" cy="192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77" name="Oval 12"/>
            <p:cNvSpPr>
              <a:spLocks noChangeArrowheads="1"/>
            </p:cNvSpPr>
            <p:nvPr/>
          </p:nvSpPr>
          <p:spPr bwMode="auto">
            <a:xfrm>
              <a:off x="4176" y="1440"/>
              <a:ext cx="96" cy="96"/>
            </a:xfrm>
            <a:prstGeom prst="ellips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78" name="Oval 13"/>
            <p:cNvSpPr>
              <a:spLocks noChangeArrowheads="1"/>
            </p:cNvSpPr>
            <p:nvPr/>
          </p:nvSpPr>
          <p:spPr bwMode="auto">
            <a:xfrm>
              <a:off x="4320" y="1440"/>
              <a:ext cx="96" cy="96"/>
            </a:xfrm>
            <a:prstGeom prst="ellips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79" name="Oval 14"/>
            <p:cNvSpPr>
              <a:spLocks noChangeArrowheads="1"/>
            </p:cNvSpPr>
            <p:nvPr/>
          </p:nvSpPr>
          <p:spPr bwMode="auto">
            <a:xfrm>
              <a:off x="4464" y="1440"/>
              <a:ext cx="96" cy="96"/>
            </a:xfrm>
            <a:prstGeom prst="ellips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80" name="Oval 15"/>
            <p:cNvSpPr>
              <a:spLocks noChangeArrowheads="1"/>
            </p:cNvSpPr>
            <p:nvPr/>
          </p:nvSpPr>
          <p:spPr bwMode="auto">
            <a:xfrm>
              <a:off x="4608" y="1440"/>
              <a:ext cx="96" cy="96"/>
            </a:xfrm>
            <a:prstGeom prst="ellips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81" name="Oval 16"/>
            <p:cNvSpPr>
              <a:spLocks noChangeArrowheads="1"/>
            </p:cNvSpPr>
            <p:nvPr/>
          </p:nvSpPr>
          <p:spPr bwMode="auto">
            <a:xfrm>
              <a:off x="4752" y="1440"/>
              <a:ext cx="96" cy="96"/>
            </a:xfrm>
            <a:prstGeom prst="ellips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82" name="Oval 17"/>
            <p:cNvSpPr>
              <a:spLocks noChangeArrowheads="1"/>
            </p:cNvSpPr>
            <p:nvPr/>
          </p:nvSpPr>
          <p:spPr bwMode="auto">
            <a:xfrm>
              <a:off x="4896" y="1440"/>
              <a:ext cx="96" cy="96"/>
            </a:xfrm>
            <a:prstGeom prst="ellips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83" name="Rectangle 18"/>
            <p:cNvSpPr>
              <a:spLocks noChangeArrowheads="1"/>
            </p:cNvSpPr>
            <p:nvPr/>
          </p:nvSpPr>
          <p:spPr bwMode="auto">
            <a:xfrm>
              <a:off x="4128" y="912"/>
              <a:ext cx="144" cy="96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84" name="Rectangle 19"/>
            <p:cNvSpPr>
              <a:spLocks noChangeArrowheads="1"/>
            </p:cNvSpPr>
            <p:nvPr/>
          </p:nvSpPr>
          <p:spPr bwMode="auto">
            <a:xfrm>
              <a:off x="4272" y="864"/>
              <a:ext cx="288" cy="288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85" name="Rectangle 20"/>
            <p:cNvSpPr>
              <a:spLocks noChangeArrowheads="1"/>
            </p:cNvSpPr>
            <p:nvPr/>
          </p:nvSpPr>
          <p:spPr bwMode="auto">
            <a:xfrm>
              <a:off x="4608" y="912"/>
              <a:ext cx="48" cy="240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86" name="Rectangle 21"/>
            <p:cNvSpPr>
              <a:spLocks noChangeArrowheads="1"/>
            </p:cNvSpPr>
            <p:nvPr/>
          </p:nvSpPr>
          <p:spPr bwMode="auto">
            <a:xfrm>
              <a:off x="4752" y="1104"/>
              <a:ext cx="192" cy="48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104452" name="Line 22"/>
          <p:cNvSpPr>
            <a:spLocks noChangeShapeType="1"/>
          </p:cNvSpPr>
          <p:nvPr/>
        </p:nvSpPr>
        <p:spPr bwMode="auto">
          <a:xfrm>
            <a:off x="2146300" y="2209800"/>
            <a:ext cx="2895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Line 23"/>
          <p:cNvSpPr>
            <a:spLocks noChangeShapeType="1"/>
          </p:cNvSpPr>
          <p:nvPr/>
        </p:nvSpPr>
        <p:spPr bwMode="auto">
          <a:xfrm flipV="1">
            <a:off x="3517900" y="2209800"/>
            <a:ext cx="76200" cy="2209800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45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4495800"/>
            <a:ext cx="1828800" cy="1373188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5" name="Rectangle 25"/>
          <p:cNvSpPr>
            <a:spLocks noChangeArrowheads="1"/>
          </p:cNvSpPr>
          <p:nvPr/>
        </p:nvSpPr>
        <p:spPr bwMode="auto">
          <a:xfrm>
            <a:off x="5432425" y="51054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104456" name="Picture 26" descr="mean-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14819" r="6839"/>
          <a:stretch>
            <a:fillRect/>
          </a:stretch>
        </p:blipFill>
        <p:spPr bwMode="auto">
          <a:xfrm>
            <a:off x="7032625" y="4038600"/>
            <a:ext cx="2971800" cy="22733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508625" y="2784476"/>
            <a:ext cx="1574800" cy="2320925"/>
            <a:chOff x="2832" y="1610"/>
            <a:chExt cx="992" cy="1462"/>
          </a:xfrm>
        </p:grpSpPr>
        <p:sp>
          <p:nvSpPr>
            <p:cNvPr id="104467" name="Line 28"/>
            <p:cNvSpPr>
              <a:spLocks noChangeShapeType="1"/>
            </p:cNvSpPr>
            <p:nvPr/>
          </p:nvSpPr>
          <p:spPr bwMode="auto">
            <a:xfrm flipV="1">
              <a:off x="2832" y="2208"/>
              <a:ext cx="960" cy="864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8" name="Line 29"/>
            <p:cNvSpPr>
              <a:spLocks noChangeShapeType="1"/>
            </p:cNvSpPr>
            <p:nvPr/>
          </p:nvSpPr>
          <p:spPr bwMode="auto">
            <a:xfrm flipV="1">
              <a:off x="3792" y="1872"/>
              <a:ext cx="0" cy="336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9" name="Text Box 30"/>
            <p:cNvSpPr txBox="1">
              <a:spLocks noChangeArrowheads="1"/>
            </p:cNvSpPr>
            <p:nvPr/>
          </p:nvSpPr>
          <p:spPr bwMode="auto">
            <a:xfrm>
              <a:off x="3254" y="1610"/>
              <a:ext cx="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33CC33"/>
                  </a:solidFill>
                  <a:latin typeface="Times New Roman" panose="02020603050405020304" pitchFamily="18" charset="0"/>
                </a:rPr>
                <a:t>P(z|x)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410200" y="1676400"/>
            <a:ext cx="3352800" cy="3048000"/>
            <a:chOff x="2770" y="912"/>
            <a:chExt cx="2112" cy="1920"/>
          </a:xfrm>
        </p:grpSpPr>
        <p:sp>
          <p:nvSpPr>
            <p:cNvPr id="104459" name="Rectangle 32"/>
            <p:cNvSpPr>
              <a:spLocks noChangeArrowheads="1"/>
            </p:cNvSpPr>
            <p:nvPr/>
          </p:nvSpPr>
          <p:spPr bwMode="auto">
            <a:xfrm>
              <a:off x="3744" y="2160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h(x)</a:t>
              </a:r>
              <a:endParaRPr lang="en-US" altLang="en-US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104460" name="Group 33"/>
            <p:cNvGrpSpPr>
              <a:grpSpLocks/>
            </p:cNvGrpSpPr>
            <p:nvPr/>
          </p:nvGrpSpPr>
          <p:grpSpPr bwMode="auto">
            <a:xfrm>
              <a:off x="2770" y="912"/>
              <a:ext cx="2112" cy="1920"/>
              <a:chOff x="2770" y="912"/>
              <a:chExt cx="2112" cy="1920"/>
            </a:xfrm>
          </p:grpSpPr>
          <p:sp>
            <p:nvSpPr>
              <p:cNvPr id="104461" name="Line 34"/>
              <p:cNvSpPr>
                <a:spLocks noChangeShapeType="1"/>
              </p:cNvSpPr>
              <p:nvPr/>
            </p:nvSpPr>
            <p:spPr bwMode="auto">
              <a:xfrm>
                <a:off x="2770" y="2208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62" name="Freeform 35"/>
              <p:cNvSpPr>
                <a:spLocks/>
              </p:cNvSpPr>
              <p:nvPr/>
            </p:nvSpPr>
            <p:spPr bwMode="auto">
              <a:xfrm>
                <a:off x="3504" y="1344"/>
                <a:ext cx="864" cy="840"/>
              </a:xfrm>
              <a:custGeom>
                <a:avLst/>
                <a:gdLst>
                  <a:gd name="T0" fmla="*/ 0 w 1488"/>
                  <a:gd name="T1" fmla="*/ 317 h 984"/>
                  <a:gd name="T2" fmla="*/ 4 w 1488"/>
                  <a:gd name="T3" fmla="*/ 317 h 984"/>
                  <a:gd name="T4" fmla="*/ 9 w 1488"/>
                  <a:gd name="T5" fmla="*/ 270 h 984"/>
                  <a:gd name="T6" fmla="*/ 13 w 1488"/>
                  <a:gd name="T7" fmla="*/ 127 h 984"/>
                  <a:gd name="T8" fmla="*/ 15 w 1488"/>
                  <a:gd name="T9" fmla="*/ 32 h 984"/>
                  <a:gd name="T10" fmla="*/ 18 w 1488"/>
                  <a:gd name="T11" fmla="*/ 0 h 984"/>
                  <a:gd name="T12" fmla="*/ 20 w 1488"/>
                  <a:gd name="T13" fmla="*/ 32 h 984"/>
                  <a:gd name="T14" fmla="*/ 22 w 1488"/>
                  <a:gd name="T15" fmla="*/ 175 h 984"/>
                  <a:gd name="T16" fmla="*/ 26 w 1488"/>
                  <a:gd name="T17" fmla="*/ 286 h 984"/>
                  <a:gd name="T18" fmla="*/ 30 w 1488"/>
                  <a:gd name="T19" fmla="*/ 317 h 984"/>
                  <a:gd name="T20" fmla="*/ 33 w 1488"/>
                  <a:gd name="T21" fmla="*/ 317 h 9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88"/>
                  <a:gd name="T34" fmla="*/ 0 h 984"/>
                  <a:gd name="T35" fmla="*/ 1488 w 1488"/>
                  <a:gd name="T36" fmla="*/ 984 h 98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88" h="984">
                    <a:moveTo>
                      <a:pt x="0" y="960"/>
                    </a:moveTo>
                    <a:cubicBezTo>
                      <a:pt x="64" y="972"/>
                      <a:pt x="128" y="984"/>
                      <a:pt x="192" y="960"/>
                    </a:cubicBezTo>
                    <a:cubicBezTo>
                      <a:pt x="256" y="936"/>
                      <a:pt x="320" y="912"/>
                      <a:pt x="384" y="816"/>
                    </a:cubicBezTo>
                    <a:cubicBezTo>
                      <a:pt x="448" y="720"/>
                      <a:pt x="528" y="504"/>
                      <a:pt x="576" y="384"/>
                    </a:cubicBezTo>
                    <a:cubicBezTo>
                      <a:pt x="624" y="264"/>
                      <a:pt x="632" y="160"/>
                      <a:pt x="672" y="96"/>
                    </a:cubicBezTo>
                    <a:cubicBezTo>
                      <a:pt x="712" y="32"/>
                      <a:pt x="776" y="0"/>
                      <a:pt x="816" y="0"/>
                    </a:cubicBezTo>
                    <a:cubicBezTo>
                      <a:pt x="856" y="0"/>
                      <a:pt x="880" y="8"/>
                      <a:pt x="912" y="96"/>
                    </a:cubicBezTo>
                    <a:cubicBezTo>
                      <a:pt x="944" y="184"/>
                      <a:pt x="968" y="400"/>
                      <a:pt x="1008" y="528"/>
                    </a:cubicBezTo>
                    <a:cubicBezTo>
                      <a:pt x="1048" y="656"/>
                      <a:pt x="1096" y="792"/>
                      <a:pt x="1152" y="864"/>
                    </a:cubicBezTo>
                    <a:cubicBezTo>
                      <a:pt x="1208" y="936"/>
                      <a:pt x="1288" y="944"/>
                      <a:pt x="1344" y="960"/>
                    </a:cubicBezTo>
                    <a:cubicBezTo>
                      <a:pt x="1400" y="976"/>
                      <a:pt x="1464" y="960"/>
                      <a:pt x="1488" y="960"/>
                    </a:cubicBez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63" name="Rectangle 36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Monotype Corsiva" panose="03010101010201010101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Monotype Corsiva" panose="03010101010201010101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Monotype Corsiva" panose="03010101010201010101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Monotype Corsiva" panose="03010101010201010101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Monotype Corsiva" panose="03010101010201010101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Monotype Corsiva" panose="03010101010201010101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Monotype Corsiva" panose="03010101010201010101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Monotype Corsiva" panose="03010101010201010101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Monotype Corsiva" panose="03010101010201010101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>
                    <a:latin typeface="Times New Roman" panose="02020603050405020304" pitchFamily="18" charset="0"/>
                  </a:rPr>
                  <a:t>z</a:t>
                </a:r>
                <a:endParaRPr lang="en-US" altLang="en-US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64" name="Line 37"/>
              <p:cNvSpPr>
                <a:spLocks noChangeShapeType="1"/>
              </p:cNvSpPr>
              <p:nvPr/>
            </p:nvSpPr>
            <p:spPr bwMode="auto">
              <a:xfrm flipV="1">
                <a:off x="3970" y="912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65" name="Line 38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672" cy="62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66" name="Line 39"/>
              <p:cNvSpPr>
                <a:spLocks noChangeShapeType="1"/>
              </p:cNvSpPr>
              <p:nvPr/>
            </p:nvSpPr>
            <p:spPr bwMode="auto">
              <a:xfrm flipV="1">
                <a:off x="2784" y="129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96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 a Light</a:t>
            </a:r>
          </a:p>
        </p:txBody>
      </p:sp>
      <p:pic>
        <p:nvPicPr>
          <p:cNvPr id="105474" name="Picture 1027" descr="U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14097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75" name="Picture 1028" descr="under-d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20888"/>
            <a:ext cx="5181600" cy="4075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6" name="Text Box 1029"/>
          <p:cNvSpPr txBox="1">
            <a:spLocks noChangeArrowheads="1"/>
          </p:cNvSpPr>
          <p:nvPr/>
        </p:nvSpPr>
        <p:spPr bwMode="auto">
          <a:xfrm>
            <a:off x="1812925" y="1447801"/>
            <a:ext cx="176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Times New Roman" panose="02020603050405020304" pitchFamily="18" charset="0"/>
              </a:rPr>
              <a:t>Measurement z:</a:t>
            </a:r>
          </a:p>
        </p:txBody>
      </p:sp>
      <p:sp>
        <p:nvSpPr>
          <p:cNvPr id="105477" name="Text Box 1030"/>
          <p:cNvSpPr txBox="1">
            <a:spLocks noChangeArrowheads="1"/>
          </p:cNvSpPr>
          <p:nvPr/>
        </p:nvSpPr>
        <p:spPr bwMode="auto">
          <a:xfrm>
            <a:off x="4343400" y="144780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P(z|x)</a:t>
            </a:r>
            <a:r>
              <a:rPr lang="en-US" altLang="en-US" sz="1800" b="1"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6665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Next to a Light</a:t>
            </a:r>
          </a:p>
        </p:txBody>
      </p:sp>
      <p:pic>
        <p:nvPicPr>
          <p:cNvPr id="106498" name="Picture 5" descr="BES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1371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99" name="Picture 6" descr="besides-d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2005014"/>
            <a:ext cx="5211763" cy="409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Text Box 7"/>
          <p:cNvSpPr txBox="1">
            <a:spLocks noChangeArrowheads="1"/>
          </p:cNvSpPr>
          <p:nvPr/>
        </p:nvSpPr>
        <p:spPr bwMode="auto">
          <a:xfrm>
            <a:off x="1812925" y="1447801"/>
            <a:ext cx="176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Times New Roman" panose="02020603050405020304" pitchFamily="18" charset="0"/>
              </a:rPr>
              <a:t>Measurement z:</a:t>
            </a:r>
          </a:p>
        </p:txBody>
      </p:sp>
      <p:sp>
        <p:nvSpPr>
          <p:cNvPr id="106501" name="Text Box 8"/>
          <p:cNvSpPr txBox="1">
            <a:spLocks noChangeArrowheads="1"/>
          </p:cNvSpPr>
          <p:nvPr/>
        </p:nvSpPr>
        <p:spPr bwMode="auto">
          <a:xfrm>
            <a:off x="4343400" y="144780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P(z|x)</a:t>
            </a:r>
            <a:r>
              <a:rPr lang="en-US" altLang="en-US" sz="1800" b="1"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599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Elsewhere</a:t>
            </a:r>
          </a:p>
        </p:txBody>
      </p:sp>
      <p:pic>
        <p:nvPicPr>
          <p:cNvPr id="107522" name="Picture 1029" descr="not-u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125253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3" name="Picture 1030" descr="not-under-d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52070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1031"/>
          <p:cNvSpPr txBox="1">
            <a:spLocks noChangeArrowheads="1"/>
          </p:cNvSpPr>
          <p:nvPr/>
        </p:nvSpPr>
        <p:spPr bwMode="auto">
          <a:xfrm>
            <a:off x="1812925" y="1447801"/>
            <a:ext cx="176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Times New Roman" panose="02020603050405020304" pitchFamily="18" charset="0"/>
              </a:rPr>
              <a:t>Measurement z:</a:t>
            </a:r>
          </a:p>
        </p:txBody>
      </p:sp>
      <p:sp>
        <p:nvSpPr>
          <p:cNvPr id="107525" name="Text Box 1032"/>
          <p:cNvSpPr txBox="1">
            <a:spLocks noChangeArrowheads="1"/>
          </p:cNvSpPr>
          <p:nvPr/>
        </p:nvSpPr>
        <p:spPr bwMode="auto">
          <a:xfrm>
            <a:off x="4343400" y="144780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P(z|x)</a:t>
            </a:r>
            <a:r>
              <a:rPr lang="en-US" altLang="en-US" sz="1800" b="1"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78822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250" name="VISION-SMITHSONIAN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36664"/>
            <a:ext cx="6400800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6" name="Rectangle 3"/>
          <p:cNvSpPr>
            <a:spLocks noGrp="1" noChangeArrowheads="1"/>
          </p:cNvSpPr>
          <p:nvPr>
            <p:ph type="title"/>
          </p:nvPr>
        </p:nvSpPr>
        <p:spPr>
          <a:xfrm>
            <a:off x="1727201" y="341314"/>
            <a:ext cx="8831263" cy="579437"/>
          </a:xfrm>
        </p:spPr>
        <p:txBody>
          <a:bodyPr/>
          <a:lstStyle/>
          <a:p>
            <a:r>
              <a:rPr lang="en-US" altLang="en-US" sz="3200"/>
              <a:t>Global Localization Using Vision</a:t>
            </a:r>
          </a:p>
        </p:txBody>
      </p:sp>
      <p:sp>
        <p:nvSpPr>
          <p:cNvPr id="108547" name="Freeform 4"/>
          <p:cNvSpPr>
            <a:spLocks/>
          </p:cNvSpPr>
          <p:nvPr/>
        </p:nvSpPr>
        <p:spPr bwMode="auto">
          <a:xfrm>
            <a:off x="5715000" y="2008188"/>
            <a:ext cx="152400" cy="2971800"/>
          </a:xfrm>
          <a:custGeom>
            <a:avLst/>
            <a:gdLst>
              <a:gd name="T0" fmla="*/ 0 w 229"/>
              <a:gd name="T1" fmla="*/ 0 h 2225"/>
              <a:gd name="T2" fmla="*/ 2147483647 w 229"/>
              <a:gd name="T3" fmla="*/ 2147483647 h 2225"/>
              <a:gd name="T4" fmla="*/ 2147483647 w 229"/>
              <a:gd name="T5" fmla="*/ 2147483647 h 2225"/>
              <a:gd name="T6" fmla="*/ 2147483647 w 229"/>
              <a:gd name="T7" fmla="*/ 2147483647 h 2225"/>
              <a:gd name="T8" fmla="*/ 2147483647 w 229"/>
              <a:gd name="T9" fmla="*/ 2147483647 h 2225"/>
              <a:gd name="T10" fmla="*/ 2147483647 w 229"/>
              <a:gd name="T11" fmla="*/ 2147483647 h 2225"/>
              <a:gd name="T12" fmla="*/ 2147483647 w 229"/>
              <a:gd name="T13" fmla="*/ 2147483647 h 22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9"/>
              <a:gd name="T22" fmla="*/ 0 h 2225"/>
              <a:gd name="T23" fmla="*/ 229 w 229"/>
              <a:gd name="T24" fmla="*/ 2225 h 22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9" h="2225">
                <a:moveTo>
                  <a:pt x="0" y="0"/>
                </a:moveTo>
                <a:cubicBezTo>
                  <a:pt x="19" y="132"/>
                  <a:pt x="38" y="264"/>
                  <a:pt x="47" y="418"/>
                </a:cubicBezTo>
                <a:cubicBezTo>
                  <a:pt x="56" y="572"/>
                  <a:pt x="42" y="740"/>
                  <a:pt x="55" y="923"/>
                </a:cubicBezTo>
                <a:cubicBezTo>
                  <a:pt x="68" y="1106"/>
                  <a:pt x="102" y="1343"/>
                  <a:pt x="126" y="1515"/>
                </a:cubicBezTo>
                <a:cubicBezTo>
                  <a:pt x="150" y="1687"/>
                  <a:pt x="181" y="1851"/>
                  <a:pt x="197" y="1957"/>
                </a:cubicBezTo>
                <a:cubicBezTo>
                  <a:pt x="213" y="2063"/>
                  <a:pt x="216" y="2109"/>
                  <a:pt x="221" y="2154"/>
                </a:cubicBezTo>
                <a:cubicBezTo>
                  <a:pt x="226" y="2199"/>
                  <a:pt x="227" y="2212"/>
                  <a:pt x="229" y="2225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0" fill="hold"/>
                                        <p:tgtEl>
                                          <p:spTgt spid="12052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052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05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052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5250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909175" y="6286500"/>
            <a:ext cx="6111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B54A10E-E798-449E-B6B3-A7FBEDC00E6E}" type="slidenum">
              <a:rPr lang="en-US" altLang="en-US" sz="1400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12700"/>
            <a:ext cx="8424863" cy="1282700"/>
          </a:xfrm>
        </p:spPr>
        <p:txBody>
          <a:bodyPr/>
          <a:lstStyle/>
          <a:p>
            <a:r>
              <a:rPr lang="en-US" altLang="en-US" sz="3200"/>
              <a:t>Application: Rhino and Albert Synchronized in Munich and Bonn</a:t>
            </a:r>
            <a:endParaRPr lang="de-DE" altLang="en-US" sz="3200"/>
          </a:p>
        </p:txBody>
      </p:sp>
      <p:pic>
        <p:nvPicPr>
          <p:cNvPr id="110595" name="Picture 3" descr="bonn_frei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15925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6" name="Picture 4" descr="muenchen_donnerst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6" y="1862138"/>
            <a:ext cx="249237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565775" y="6543675"/>
            <a:ext cx="37433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[Robotics And Automation Magazine, to appear]</a:t>
            </a:r>
            <a:endParaRPr lang="de-DE" altLang="en-US" sz="1600"/>
          </a:p>
        </p:txBody>
      </p:sp>
    </p:spTree>
    <p:extLst>
      <p:ext uri="{BB962C8B-B14F-4D97-AF65-F5344CB8AC3E}">
        <p14:creationId xmlns:p14="http://schemas.microsoft.com/office/powerpoint/2010/main" val="1493902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909175" y="6286500"/>
            <a:ext cx="6111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44D8E3F-5A2E-4089-BC24-5E7EA673A0AE}" type="slidenum">
              <a:rPr lang="en-US" altLang="en-US" sz="14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  <a:endParaRPr lang="de-DE" alt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1370013"/>
            <a:ext cx="8410575" cy="4799012"/>
          </a:xfrm>
        </p:spPr>
        <p:txBody>
          <a:bodyPr/>
          <a:lstStyle/>
          <a:p>
            <a:pPr marL="517525" indent="-517525">
              <a:lnSpc>
                <a:spcPct val="80000"/>
              </a:lnSpc>
            </a:pPr>
            <a:r>
              <a:rPr lang="en-US" altLang="en-US"/>
              <a:t>Particle filters are an implementation of recursive Bayesian filtering</a:t>
            </a:r>
          </a:p>
          <a:p>
            <a:pPr marL="517525" indent="-517525">
              <a:lnSpc>
                <a:spcPct val="80000"/>
              </a:lnSpc>
            </a:pPr>
            <a:r>
              <a:rPr lang="en-US" altLang="en-US"/>
              <a:t>They represent the posterior by a set of weighted samples.</a:t>
            </a:r>
          </a:p>
          <a:p>
            <a:pPr marL="517525" indent="-517525">
              <a:lnSpc>
                <a:spcPct val="80000"/>
              </a:lnSpc>
            </a:pPr>
            <a:r>
              <a:rPr lang="en-US" altLang="en-US"/>
              <a:t>In the context of localization, the particles are propagated according to the motion model.</a:t>
            </a:r>
          </a:p>
          <a:p>
            <a:pPr marL="517525" indent="-517525">
              <a:lnSpc>
                <a:spcPct val="80000"/>
              </a:lnSpc>
            </a:pPr>
            <a:r>
              <a:rPr lang="en-US" altLang="en-US"/>
              <a:t>They are then weighted according to the likelihood of the observations.</a:t>
            </a:r>
          </a:p>
          <a:p>
            <a:pPr marL="517525" indent="-517525">
              <a:lnSpc>
                <a:spcPct val="80000"/>
              </a:lnSpc>
            </a:pPr>
            <a:r>
              <a:rPr lang="en-US" altLang="en-US"/>
              <a:t>In a re-sampling step, new particles are drawn with a probability proportional to the likelihood of the observation. 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47431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3196CFB-3694-4400-B251-90376840A849}" type="slidenum">
              <a:rPr lang="en-US" altLang="en-US" sz="14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sz="1900"/>
              <a:t>Dieter Fox, Wolfram Burgard, Frank Dellaert, Sebastian Thrun, </a:t>
            </a:r>
            <a:r>
              <a:rPr lang="ja-JP" altLang="en-US" sz="1900"/>
              <a:t>“</a:t>
            </a:r>
            <a:r>
              <a:rPr lang="en-US" altLang="ja-JP" sz="1900"/>
              <a:t>Monte Carlo Localization: Efficient Position Estimation for Mobile Robots</a:t>
            </a:r>
            <a:r>
              <a:rPr lang="ja-JP" altLang="en-US" sz="1900"/>
              <a:t>”</a:t>
            </a:r>
            <a:r>
              <a:rPr lang="en-US" altLang="ja-JP" sz="1900"/>
              <a:t>, Proc. 16th National Conference on Artificial Intelligence, AAAI</a:t>
            </a:r>
            <a:r>
              <a:rPr lang="ja-JP" altLang="en-US" sz="1900"/>
              <a:t>’</a:t>
            </a:r>
            <a:r>
              <a:rPr lang="en-US" altLang="ja-JP" sz="1900"/>
              <a:t>99, July 1999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sz="1900"/>
              <a:t>Dieter Fox, Wolfram Burgard, Sebastian Thrun, </a:t>
            </a:r>
            <a:r>
              <a:rPr lang="ja-JP" altLang="en-US" sz="1900"/>
              <a:t>“</a:t>
            </a:r>
            <a:r>
              <a:rPr lang="en-US" altLang="ja-JP" sz="1900"/>
              <a:t>Markov Localization for Mobile Robots in Dynamic Environments</a:t>
            </a:r>
            <a:r>
              <a:rPr lang="ja-JP" altLang="en-US" sz="1900"/>
              <a:t>”</a:t>
            </a:r>
            <a:r>
              <a:rPr lang="en-US" altLang="ja-JP" sz="1900"/>
              <a:t>, J. of Artificial Intelligence Research 11 (1999) 391-427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sz="1900"/>
              <a:t>Sebastian Thrun, </a:t>
            </a:r>
            <a:r>
              <a:rPr lang="ja-JP" altLang="en-US" sz="1900"/>
              <a:t>“</a:t>
            </a:r>
            <a:r>
              <a:rPr lang="en-US" altLang="ja-JP" sz="1900"/>
              <a:t>Probabilistic Algorithms in Robotics</a:t>
            </a:r>
            <a:r>
              <a:rPr lang="ja-JP" altLang="en-US" sz="1900"/>
              <a:t>”</a:t>
            </a:r>
            <a:r>
              <a:rPr lang="en-US" altLang="ja-JP" sz="1900"/>
              <a:t>, Technical Report CMU-CS-00-126, School of Computer Science, Carnegie Mellon University, Pittsburgh, USA, 2000</a:t>
            </a:r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387913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ChangeArrowheads="1"/>
          </p:cNvSpPr>
          <p:nvPr/>
        </p:nvSpPr>
        <p:spPr bwMode="auto">
          <a:xfrm>
            <a:off x="1905000" y="2413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7440613" y="1206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55299" name="Picture 4" descr="uni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1"/>
            <a:ext cx="86868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Particle Filters</a:t>
            </a: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3962400" y="4724401"/>
            <a:ext cx="373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Pose particles drawn at random and uniformly over the  entire pose space</a:t>
            </a:r>
          </a:p>
        </p:txBody>
      </p:sp>
    </p:spTree>
    <p:extLst>
      <p:ext uri="{BB962C8B-B14F-4D97-AF65-F5344CB8AC3E}">
        <p14:creationId xmlns:p14="http://schemas.microsoft.com/office/powerpoint/2010/main" val="25788204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auto">
          <a:xfrm>
            <a:off x="7440613" y="1206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219450" y="771525"/>
          <a:ext cx="539115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3" imgW="2870200" imgH="736600" progId="Equation.3">
                  <p:embed/>
                </p:oleObj>
              </mc:Choice>
              <mc:Fallback>
                <p:oleObj name="Equation" r:id="rId3" imgW="2870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771525"/>
                        <a:ext cx="5391150" cy="13731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3" name="Picture 5" descr="pGive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62400"/>
            <a:ext cx="86106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 descr="unifor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4" y="2152650"/>
            <a:ext cx="8389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1" y="120650"/>
            <a:ext cx="8424863" cy="457200"/>
          </a:xfrm>
        </p:spPr>
        <p:txBody>
          <a:bodyPr/>
          <a:lstStyle/>
          <a:p>
            <a:r>
              <a:rPr lang="en-US" altLang="en-US" sz="2400"/>
              <a:t>Sensor Information: Importance Sampling</a:t>
            </a:r>
          </a:p>
        </p:txBody>
      </p:sp>
      <p:sp>
        <p:nvSpPr>
          <p:cNvPr id="56326" name="TextBox 6"/>
          <p:cNvSpPr txBox="1">
            <a:spLocks noChangeArrowheads="1"/>
          </p:cNvSpPr>
          <p:nvPr/>
        </p:nvSpPr>
        <p:spPr bwMode="auto">
          <a:xfrm>
            <a:off x="2819400" y="4800600"/>
            <a:ext cx="731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After robot senses the door, MCL Assigns  importance factors to each particle</a:t>
            </a:r>
          </a:p>
        </p:txBody>
      </p:sp>
    </p:spTree>
    <p:extLst>
      <p:ext uri="{BB962C8B-B14F-4D97-AF65-F5344CB8AC3E}">
        <p14:creationId xmlns:p14="http://schemas.microsoft.com/office/powerpoint/2010/main" val="8690653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 descr="pGive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1905000"/>
            <a:ext cx="8389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1905000" y="2413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7440613" y="1206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1917700" y="0"/>
            <a:ext cx="81407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349" name="Rectangle 2"/>
          <p:cNvGraphicFramePr>
            <a:graphicFrameLocks/>
          </p:cNvGraphicFramePr>
          <p:nvPr/>
        </p:nvGraphicFramePr>
        <p:xfrm>
          <a:off x="3048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Clip" r:id="rId4" imgW="0" imgH="0" progId="MS_ClipArt_Gallery.2">
                  <p:embed/>
                </p:oleObj>
              </mc:Choice>
              <mc:Fallback>
                <p:oleObj name="Clip" r:id="rId4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Line 7"/>
          <p:cNvSpPr>
            <a:spLocks noChangeShapeType="1"/>
          </p:cNvSpPr>
          <p:nvPr/>
        </p:nvSpPr>
        <p:spPr bwMode="auto">
          <a:xfrm>
            <a:off x="4114800" y="2667000"/>
            <a:ext cx="685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51" name="Object 3"/>
          <p:cNvGraphicFramePr>
            <a:graphicFrameLocks noChangeAspect="1"/>
          </p:cNvGraphicFramePr>
          <p:nvPr/>
        </p:nvGraphicFramePr>
        <p:xfrm>
          <a:off x="3138488" y="1138238"/>
          <a:ext cx="51673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5" imgW="2349500" imgH="279400" progId="Equation.3">
                  <p:embed/>
                </p:oleObj>
              </mc:Choice>
              <mc:Fallback>
                <p:oleObj name="Equation" r:id="rId5" imgW="2349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1138238"/>
                        <a:ext cx="5167312" cy="614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52" name="Picture 10" descr="pGivenO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4495800"/>
            <a:ext cx="8389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1" y="150814"/>
            <a:ext cx="8424863" cy="579437"/>
          </a:xfrm>
        </p:spPr>
        <p:txBody>
          <a:bodyPr/>
          <a:lstStyle/>
          <a:p>
            <a:r>
              <a:rPr lang="en-US" altLang="en-US" sz="3200"/>
              <a:t>Robot Motion</a:t>
            </a:r>
          </a:p>
        </p:txBody>
      </p:sp>
      <p:sp>
        <p:nvSpPr>
          <p:cNvPr id="57354" name="TextBox 10"/>
          <p:cNvSpPr txBox="1">
            <a:spLocks noChangeArrowheads="1"/>
          </p:cNvSpPr>
          <p:nvPr/>
        </p:nvSpPr>
        <p:spPr bwMode="auto">
          <a:xfrm>
            <a:off x="1676400" y="3657601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After incorporating the robot motion and after resampling, leads to new particle set with uniform importance weights, but with an increased number of particles near the three likely places</a:t>
            </a:r>
          </a:p>
        </p:txBody>
      </p:sp>
    </p:spTree>
    <p:extLst>
      <p:ext uri="{BB962C8B-B14F-4D97-AF65-F5344CB8AC3E}">
        <p14:creationId xmlns:p14="http://schemas.microsoft.com/office/powerpoint/2010/main" val="11663755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69" name="Object 2"/>
          <p:cNvGraphicFramePr>
            <a:graphicFrameLocks noChangeAspect="1"/>
          </p:cNvGraphicFramePr>
          <p:nvPr/>
        </p:nvGraphicFramePr>
        <p:xfrm>
          <a:off x="3219450" y="712789"/>
          <a:ext cx="561975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3" imgW="2870200" imgH="736600" progId="Equation.3">
                  <p:embed/>
                </p:oleObj>
              </mc:Choice>
              <mc:Fallback>
                <p:oleObj name="Equation" r:id="rId3" imgW="2870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712789"/>
                        <a:ext cx="5619750" cy="1431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905000" y="2413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440613" y="1206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58372" name="Picture 5" descr="pGivenOA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8686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6" descr="pGivenO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2228850"/>
            <a:ext cx="8389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1" y="95250"/>
            <a:ext cx="8424863" cy="457200"/>
          </a:xfrm>
        </p:spPr>
        <p:txBody>
          <a:bodyPr/>
          <a:lstStyle/>
          <a:p>
            <a:r>
              <a:rPr lang="en-US" altLang="en-US" sz="2400"/>
              <a:t>Sensor Information: Importance Sampling</a:t>
            </a:r>
            <a:endParaRPr lang="en-US" altLang="en-US"/>
          </a:p>
        </p:txBody>
      </p:sp>
      <p:sp>
        <p:nvSpPr>
          <p:cNvPr id="58375" name="TextBox 7"/>
          <p:cNvSpPr txBox="1">
            <a:spLocks noChangeArrowheads="1"/>
          </p:cNvSpPr>
          <p:nvPr/>
        </p:nvSpPr>
        <p:spPr bwMode="auto">
          <a:xfrm>
            <a:off x="2590800" y="5562601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New measurement assigns non-uniform importance weights to the particle sets, most of the cumulative probability mass is centered on the second door</a:t>
            </a:r>
          </a:p>
        </p:txBody>
      </p:sp>
    </p:spTree>
    <p:extLst>
      <p:ext uri="{BB962C8B-B14F-4D97-AF65-F5344CB8AC3E}">
        <p14:creationId xmlns:p14="http://schemas.microsoft.com/office/powerpoint/2010/main" val="7564908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026" descr="pGivenOA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1924050"/>
            <a:ext cx="8389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Rectangle 1027"/>
          <p:cNvSpPr>
            <a:spLocks noChangeArrowheads="1"/>
          </p:cNvSpPr>
          <p:nvPr/>
        </p:nvSpPr>
        <p:spPr bwMode="auto">
          <a:xfrm>
            <a:off x="1905000" y="2413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9395" name="Rectangle 1028"/>
          <p:cNvSpPr>
            <a:spLocks noChangeArrowheads="1"/>
          </p:cNvSpPr>
          <p:nvPr/>
        </p:nvSpPr>
        <p:spPr bwMode="auto">
          <a:xfrm>
            <a:off x="7440613" y="1206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9396" name="Line 1029"/>
          <p:cNvSpPr>
            <a:spLocks noChangeShapeType="1"/>
          </p:cNvSpPr>
          <p:nvPr/>
        </p:nvSpPr>
        <p:spPr bwMode="auto">
          <a:xfrm>
            <a:off x="4876800" y="2438400"/>
            <a:ext cx="838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9397" name="Picture 1031" descr="pGivenOAO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4267200"/>
            <a:ext cx="8389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1035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1" y="74614"/>
            <a:ext cx="8424863" cy="579437"/>
          </a:xfrm>
        </p:spPr>
        <p:txBody>
          <a:bodyPr/>
          <a:lstStyle/>
          <a:p>
            <a:r>
              <a:rPr lang="en-US" altLang="en-US" sz="3200"/>
              <a:t>Robot Motion</a:t>
            </a:r>
            <a:endParaRPr lang="en-US" altLang="en-US"/>
          </a:p>
        </p:txBody>
      </p:sp>
      <p:graphicFrame>
        <p:nvGraphicFramePr>
          <p:cNvPr id="59399" name="Object 2"/>
          <p:cNvGraphicFramePr>
            <a:graphicFrameLocks noChangeAspect="1"/>
          </p:cNvGraphicFramePr>
          <p:nvPr/>
        </p:nvGraphicFramePr>
        <p:xfrm>
          <a:off x="3138488" y="1214438"/>
          <a:ext cx="51673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5" imgW="2349500" imgH="279400" progId="Equation.3">
                  <p:embed/>
                </p:oleObj>
              </mc:Choice>
              <mc:Fallback>
                <p:oleObj name="Equation" r:id="rId5" imgW="2349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1214438"/>
                        <a:ext cx="5167312" cy="614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Box 5"/>
          <p:cNvSpPr txBox="1">
            <a:spLocks noChangeArrowheads="1"/>
          </p:cNvSpPr>
          <p:nvPr/>
        </p:nvSpPr>
        <p:spPr bwMode="auto">
          <a:xfrm>
            <a:off x="2590800" y="5029201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Further motion leads to another re-sampling step, and a step in which a new particle set is generated according to the motion model</a:t>
            </a:r>
          </a:p>
        </p:txBody>
      </p:sp>
    </p:spTree>
    <p:extLst>
      <p:ext uri="{BB962C8B-B14F-4D97-AF65-F5344CB8AC3E}">
        <p14:creationId xmlns:p14="http://schemas.microsoft.com/office/powerpoint/2010/main" val="11019264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4000"/>
              <a:t>Particle Filter Basics</a:t>
            </a:r>
            <a:endParaRPr lang="en-US" altLang="en-US" sz="4000" b="1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6019800"/>
          </a:xfrm>
        </p:spPr>
        <p:txBody>
          <a:bodyPr>
            <a:norm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Known map of the world (2D in our case).  Location of objects of interest (i.e. obstacles, walls, beacons/cones) is also known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How can we localize ourselves given an arbitrary starting position?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Idea:  populate the space with random samples of where we might be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See if the random samples are consistent with sensor and movement readings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Keep samples that are consistent over samples that are not consistent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Sample: Randomly select M particles based on weights (same particle may be picked multiple times)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Predict: Move all particles according to movement model with noise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Measure: Integrate sensor readings into a “weight” for each sample by making a prediction about the sensor readings likelihood given this particle’s location.  Up</a:t>
            </a:r>
            <a:r>
              <a:rPr lang="en-US" altLang="ja-JP" sz="2400" dirty="0">
                <a:solidFill>
                  <a:srgbClr val="0070C0"/>
                </a:solidFill>
              </a:rPr>
              <a:t>date weight on the particle accordingly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753600" y="6356351"/>
            <a:ext cx="457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B7114B6-4087-4F51-8D1B-3996AA3D5353}" type="slidenum">
              <a:rPr lang="en-US" altLang="en-US" sz="14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4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2260</Words>
  <Application>Microsoft Office PowerPoint</Application>
  <PresentationFormat>Widescreen</PresentationFormat>
  <Paragraphs>324</Paragraphs>
  <Slides>39</Slides>
  <Notes>14</Notes>
  <HiddenSlides>0</HiddenSlides>
  <MMClips>2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6" baseType="lpstr">
      <vt:lpstr>cmsy10</vt:lpstr>
      <vt:lpstr>Geneva</vt:lpstr>
      <vt:lpstr>MS PGothic</vt:lpstr>
      <vt:lpstr>MS PGothic</vt:lpstr>
      <vt:lpstr>宋体</vt:lpstr>
      <vt:lpstr>Arial</vt:lpstr>
      <vt:lpstr>Calibri</vt:lpstr>
      <vt:lpstr>Calibri Light</vt:lpstr>
      <vt:lpstr>Monotype Corsiva</vt:lpstr>
      <vt:lpstr>Tahoma</vt:lpstr>
      <vt:lpstr>Times</vt:lpstr>
      <vt:lpstr>Times New Roman</vt:lpstr>
      <vt:lpstr>Verdana</vt:lpstr>
      <vt:lpstr>Wingdings</vt:lpstr>
      <vt:lpstr>Office Theme</vt:lpstr>
      <vt:lpstr>Equation</vt:lpstr>
      <vt:lpstr>Clip</vt:lpstr>
      <vt:lpstr>Particle Filter/Monte Carlo Localization</vt:lpstr>
      <vt:lpstr> Particle Filter </vt:lpstr>
      <vt:lpstr>Why Particle Filters</vt:lpstr>
      <vt:lpstr>Particle Filters</vt:lpstr>
      <vt:lpstr>Sensor Information: Importance Sampling</vt:lpstr>
      <vt:lpstr>Robot Motion</vt:lpstr>
      <vt:lpstr>Sensor Information: Importance Sampling</vt:lpstr>
      <vt:lpstr>Robot Motion</vt:lpstr>
      <vt:lpstr>Particle Filter Basics</vt:lpstr>
      <vt:lpstr>Particle Filter Basics</vt:lpstr>
      <vt:lpstr>Properties of Particle Filters</vt:lpstr>
      <vt:lpstr>Mobile Robot Particle Filter Video</vt:lpstr>
      <vt:lpstr>Sample-based Localization (sonar)</vt:lpstr>
      <vt:lpstr>PowerPoint Presentation</vt:lpstr>
      <vt:lpstr>PowerPoint Presentation</vt:lpstr>
      <vt:lpstr>PowerPoint Presentation</vt:lpstr>
      <vt:lpstr>Function Approximation</vt:lpstr>
      <vt:lpstr>Importance Sampling Principle</vt:lpstr>
      <vt:lpstr>Rejection Sampling</vt:lpstr>
      <vt:lpstr>PowerPoint Presentation</vt:lpstr>
      <vt:lpstr>Importance Sampling</vt:lpstr>
      <vt:lpstr>Roulette Wheel:  Cumulative Dist. Function (CDF)</vt:lpstr>
      <vt:lpstr>PowerPoint Presentation</vt:lpstr>
      <vt:lpstr>Importance Sampling with Resampling</vt:lpstr>
      <vt:lpstr>Particle Filter Algorithm</vt:lpstr>
      <vt:lpstr>Particle Filter Algorithm</vt:lpstr>
      <vt:lpstr>Simple Particle Filter in Python</vt:lpstr>
      <vt:lpstr>Drawbacks</vt:lpstr>
      <vt:lpstr>Importance Sampling with Resampling</vt:lpstr>
      <vt:lpstr>Advantages of Particle Filters:</vt:lpstr>
      <vt:lpstr>Using Ceiling Maps for Localization</vt:lpstr>
      <vt:lpstr>Vision-based Localization</vt:lpstr>
      <vt:lpstr>Under a Light</vt:lpstr>
      <vt:lpstr>Next to a Light</vt:lpstr>
      <vt:lpstr>Elsewhere</vt:lpstr>
      <vt:lpstr>Global Localization Using Vision</vt:lpstr>
      <vt:lpstr>Application: Rhino and Albert Synchronized in Munich and Bonn</vt:lpstr>
      <vt:lpstr>Summary</vt:lpstr>
      <vt:lpstr>References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Allen</dc:creator>
  <cp:lastModifiedBy>Athen Nicolas</cp:lastModifiedBy>
  <cp:revision>51</cp:revision>
  <cp:lastPrinted>2016-10-25T00:42:57Z</cp:lastPrinted>
  <dcterms:created xsi:type="dcterms:W3CDTF">2016-10-24T20:48:22Z</dcterms:created>
  <dcterms:modified xsi:type="dcterms:W3CDTF">2016-11-05T20:06:11Z</dcterms:modified>
</cp:coreProperties>
</file>