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719">
          <p15:clr>
            <a:srgbClr val="A4A3A4"/>
          </p15:clr>
        </p15:guide>
        <p15:guide id="3" orient="horz" pos="4051">
          <p15:clr>
            <a:srgbClr val="A4A3A4"/>
          </p15:clr>
        </p15:guide>
        <p15:guide id="4" orient="horz" pos="816">
          <p15:clr>
            <a:srgbClr val="A4A3A4"/>
          </p15:clr>
        </p15:guide>
        <p15:guide id="5" pos="2881">
          <p15:clr>
            <a:srgbClr val="A4A3A4"/>
          </p15:clr>
        </p15:guide>
        <p15:guide id="6" pos="2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90" y="84"/>
      </p:cViewPr>
      <p:guideLst>
        <p:guide orient="horz" pos="2161"/>
        <p:guide orient="horz" pos="719"/>
        <p:guide orient="horz" pos="4051"/>
        <p:guide orient="horz" pos="816"/>
        <p:guide pos="2881"/>
        <p:guide pos="2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FD974F-FA33-42B7-B5C2-F93C41824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76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7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EO&amp;T_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4338" y="6565900"/>
            <a:ext cx="2065337" cy="203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>
              <a:defRPr/>
            </a:pPr>
            <a:endParaRPr lang="en-US" sz="600" dirty="0">
              <a:latin typeface="Arial" charset="0"/>
              <a:cs typeface="+mn-cs"/>
            </a:endParaRPr>
          </a:p>
          <a:p>
            <a:pPr defTabSz="820738" eaLnBrk="0" hangingPunct="0">
              <a:defRPr/>
            </a:pPr>
            <a:r>
              <a:rPr lang="en-US" sz="600" dirty="0">
                <a:latin typeface="Arial" charset="0"/>
                <a:cs typeface="+mn-cs"/>
              </a:rPr>
              <a:t>Copyright © 2013 Boeing. All rights reserved.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438912" y="2286000"/>
            <a:ext cx="8247888" cy="1495794"/>
          </a:xfrm>
        </p:spPr>
        <p:txBody>
          <a:bodyPr anchor="t"/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38912" y="4572000"/>
            <a:ext cx="8247888" cy="304699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3EEB9F-BB87-42B2-BC51-9FB0F2A1DB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0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EF9FD-8C5A-4B14-A9B7-0CB8E749BA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394450"/>
            <a:ext cx="3200400" cy="3746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BOEING PROPRIETARY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5313" y="6532563"/>
            <a:ext cx="17827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/>
            </a:lvl1pPr>
          </a:lstStyle>
          <a:p>
            <a:r>
              <a:rPr lang="en-US" dirty="0" smtClean="0"/>
              <a:t>Viji Menon, </a:t>
            </a:r>
            <a:fld id="{7C8DCA4D-5940-4BF7-ADB7-F21FF107D4C4}" type="datetime1">
              <a:rPr lang="en-US" smtClean="0"/>
              <a:pPr/>
              <a:t>10/10/2013</a:t>
            </a:fld>
            <a:r>
              <a:rPr lang="en-US" dirty="0" smtClean="0"/>
              <a:t>, ESCM Mesa.pptx</a:t>
            </a:r>
            <a:r>
              <a:rPr lang="en-US" sz="800" dirty="0" smtClean="0"/>
              <a:t> </a:t>
            </a:r>
            <a:r>
              <a:rPr lang="en-US" sz="1000" dirty="0" smtClean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8485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354013"/>
            <a:ext cx="83010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1295400"/>
            <a:ext cx="8301037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865188"/>
            <a:ext cx="9144000" cy="284162"/>
          </a:xfrm>
          <a:prstGeom prst="rect">
            <a:avLst/>
          </a:prstGeom>
          <a:solidFill>
            <a:srgbClr val="A5ACB0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432000" tIns="0" rIns="0" bIns="0" anchor="ctr"/>
          <a:lstStyle/>
          <a:p>
            <a:pPr defTabSz="820738" eaLnBrk="0" hangingPunct="0">
              <a:defRPr/>
            </a:pPr>
            <a:endParaRPr lang="en-US" sz="1200" b="1" dirty="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14338" y="6657975"/>
            <a:ext cx="2065337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>
              <a:defRPr/>
            </a:pPr>
            <a:r>
              <a:rPr lang="en-US" sz="600" dirty="0">
                <a:latin typeface="Arial" charset="0"/>
                <a:cs typeface="+mn-cs"/>
              </a:rPr>
              <a:t>Copyright </a:t>
            </a:r>
            <a:r>
              <a:rPr lang="en-US" sz="600">
                <a:latin typeface="Arial" charset="0"/>
                <a:cs typeface="+mn-cs"/>
              </a:rPr>
              <a:t>© 2013 Boeing. </a:t>
            </a:r>
            <a:r>
              <a:rPr lang="en-US" sz="600" dirty="0">
                <a:latin typeface="Arial" charset="0"/>
                <a:cs typeface="+mn-cs"/>
              </a:rPr>
              <a:t>All rights reserved.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5313" y="6532563"/>
            <a:ext cx="17827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/>
            </a:lvl1pPr>
          </a:lstStyle>
          <a:p>
            <a:r>
              <a:rPr lang="en-US"/>
              <a:t>EOT_IT_Template.ppt | </a:t>
            </a:r>
            <a:fld id="{13D18C01-3A5F-4E42-AC7A-74DB6DA43F1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14338" y="868363"/>
            <a:ext cx="6313487" cy="277812"/>
          </a:xfrm>
          <a:prstGeom prst="rect">
            <a:avLst/>
          </a:prstGeom>
        </p:spPr>
        <p:txBody>
          <a:bodyPr lIns="0" rIns="0">
            <a:spAutoFit/>
          </a:bodyPr>
          <a:lstStyle/>
          <a:p>
            <a:pPr defTabSz="820738" eaLnBrk="0" hangingPunct="0">
              <a:defRPr/>
            </a:pPr>
            <a:r>
              <a:rPr lang="en-US" sz="1200" dirty="0">
                <a:solidFill>
                  <a:srgbClr val="FFFFFF"/>
                </a:solidFill>
                <a:latin typeface="Arial" charset="0"/>
              </a:rPr>
              <a:t>Engineering, Operations &amp; Technology | </a:t>
            </a:r>
            <a:r>
              <a:rPr lang="en-US" sz="1200" b="1" dirty="0">
                <a:solidFill>
                  <a:srgbClr val="FFFFFF"/>
                </a:solidFill>
                <a:latin typeface="Arial" charset="0"/>
              </a:rPr>
              <a:t>Information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169863" indent="-169863" algn="l" defTabSz="820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376238" indent="-204788" algn="l" defTabSz="820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627063" indent="-185738" algn="l" defTabSz="820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3pPr>
      <a:lvl4pPr marL="792163" indent="-163513" algn="l" defTabSz="820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4pPr>
      <a:lvl5pPr marL="957263" indent="-163513" algn="l" defTabSz="820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7"/>
          <p:cNvSpPr>
            <a:spLocks noGrp="1"/>
          </p:cNvSpPr>
          <p:nvPr>
            <p:ph type="ctrTitle"/>
          </p:nvPr>
        </p:nvSpPr>
        <p:spPr>
          <a:xfrm>
            <a:off x="438150" y="2286000"/>
            <a:ext cx="8248650" cy="747897"/>
          </a:xfrm>
        </p:spPr>
        <p:txBody>
          <a:bodyPr/>
          <a:lstStyle/>
          <a:p>
            <a:pPr eaLnBrk="1" hangingPunct="1"/>
            <a:r>
              <a:rPr lang="en-US" dirty="0" smtClean="0"/>
              <a:t>Spares New Buy Process</a:t>
            </a:r>
          </a:p>
        </p:txBody>
      </p:sp>
      <p:sp>
        <p:nvSpPr>
          <p:cNvPr id="3075" name="Subtitle 8"/>
          <p:cNvSpPr>
            <a:spLocks noGrp="1"/>
          </p:cNvSpPr>
          <p:nvPr>
            <p:ph type="subTitle" idx="1"/>
          </p:nvPr>
        </p:nvSpPr>
        <p:spPr>
          <a:xfrm>
            <a:off x="438150" y="4572000"/>
            <a:ext cx="8248650" cy="304800"/>
          </a:xfrm>
        </p:spPr>
        <p:txBody>
          <a:bodyPr/>
          <a:lstStyle/>
          <a:p>
            <a:pPr eaLnBrk="1" hangingPunct="1"/>
            <a:r>
              <a:rPr lang="en-US" dirty="0" smtClean="0"/>
              <a:t>ESCM Mesa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2971800" y="6394450"/>
            <a:ext cx="3200400" cy="3746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100" dirty="0" smtClean="0"/>
              <a:t>BOEING PROPRIETARY</a:t>
            </a:r>
            <a:endParaRPr lang="en-US" sz="11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45313" y="6532563"/>
            <a:ext cx="1782762" cy="2460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Viji Menon, </a:t>
            </a:r>
            <a:fld id="{7C8DCA4D-5940-4BF7-ADB7-F21FF107D4C4}" type="datetime1">
              <a:rPr lang="en-US" smtClean="0"/>
              <a:pPr/>
              <a:t>10/10/2013</a:t>
            </a:fld>
            <a:r>
              <a:rPr lang="en-US" dirty="0" smtClean="0"/>
              <a:t>, ESCM Mesa.pptx</a:t>
            </a:r>
            <a:r>
              <a:rPr lang="en-US" sz="800" dirty="0" smtClean="0"/>
              <a:t> </a:t>
            </a:r>
            <a:r>
              <a:rPr lang="en-US" sz="1000" dirty="0" smtClean="0"/>
              <a:t>| </a:t>
            </a:r>
            <a:fld id="{72214734-64B8-49B3-A0C1-28647B18930C}" type="slidenum">
              <a:rPr lang="en-US" sz="1000" smtClean="0"/>
              <a:t>1</a:t>
            </a:fld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8" y="335810"/>
            <a:ext cx="8301037" cy="443198"/>
          </a:xfrm>
        </p:spPr>
        <p:txBody>
          <a:bodyPr/>
          <a:lstStyle/>
          <a:p>
            <a:r>
              <a:rPr lang="en-US" dirty="0" smtClean="0"/>
              <a:t>Spares New Buy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38" y="1227815"/>
            <a:ext cx="8301037" cy="4579715"/>
          </a:xfrm>
        </p:spPr>
        <p:txBody>
          <a:bodyPr/>
          <a:lstStyle/>
          <a:p>
            <a:pPr lvl="1"/>
            <a:r>
              <a:rPr lang="en-US" dirty="0" smtClean="0"/>
              <a:t>Buys performed on a Monthly Cycle </a:t>
            </a:r>
            <a:r>
              <a:rPr lang="en-US" sz="1400" dirty="0" smtClean="0">
                <a:solidFill>
                  <a:srgbClr val="77B800"/>
                </a:solidFill>
              </a:rPr>
              <a:t>(SPO)</a:t>
            </a:r>
          </a:p>
          <a:p>
            <a:pPr lvl="1"/>
            <a:r>
              <a:rPr lang="en-US" dirty="0" smtClean="0"/>
              <a:t>Complete Service, Planning &amp; Optimization (SPO) monthly update </a:t>
            </a:r>
            <a:r>
              <a:rPr lang="en-US" sz="1400" dirty="0">
                <a:solidFill>
                  <a:srgbClr val="77B800"/>
                </a:solidFill>
              </a:rPr>
              <a:t>(SPO)</a:t>
            </a:r>
            <a:endParaRPr lang="en-US" dirty="0" smtClean="0"/>
          </a:p>
          <a:p>
            <a:pPr lvl="1"/>
            <a:r>
              <a:rPr lang="en-US" dirty="0" smtClean="0"/>
              <a:t>Evaluate SPO Tactical Recommendations </a:t>
            </a:r>
            <a:r>
              <a:rPr lang="en-US" sz="1400" dirty="0">
                <a:solidFill>
                  <a:srgbClr val="77B800"/>
                </a:solidFill>
              </a:rPr>
              <a:t>(</a:t>
            </a:r>
            <a:r>
              <a:rPr lang="en-US" sz="1400" dirty="0" smtClean="0">
                <a:solidFill>
                  <a:srgbClr val="77B800"/>
                </a:solidFill>
              </a:rPr>
              <a:t>SPO)</a:t>
            </a:r>
          </a:p>
          <a:p>
            <a:pPr lvl="1"/>
            <a:r>
              <a:rPr lang="en-US" dirty="0" smtClean="0"/>
              <a:t>Export SPO tactical recommendations</a:t>
            </a:r>
            <a:r>
              <a:rPr lang="en-US" dirty="0">
                <a:solidFill>
                  <a:srgbClr val="77B800"/>
                </a:solidFill>
              </a:rPr>
              <a:t> </a:t>
            </a:r>
            <a:r>
              <a:rPr lang="en-US" sz="1400" dirty="0">
                <a:solidFill>
                  <a:srgbClr val="77B800"/>
                </a:solidFill>
              </a:rPr>
              <a:t>(SPO)</a:t>
            </a:r>
          </a:p>
          <a:p>
            <a:pPr lvl="1"/>
            <a:r>
              <a:rPr lang="en-US" dirty="0" smtClean="0"/>
              <a:t>Supplier Long Term Agreement (LTA) visibility/evaluation </a:t>
            </a:r>
            <a:r>
              <a:rPr lang="en-US" sz="1400" dirty="0">
                <a:solidFill>
                  <a:srgbClr val="7030A0"/>
                </a:solidFill>
              </a:rPr>
              <a:t>(NB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 smtClean="0"/>
          </a:p>
          <a:p>
            <a:pPr lvl="1"/>
            <a:r>
              <a:rPr lang="en-US" dirty="0" smtClean="0"/>
              <a:t>Capture Asset manager decisions and rationale </a:t>
            </a:r>
            <a:r>
              <a:rPr lang="en-US" sz="1400" dirty="0">
                <a:solidFill>
                  <a:srgbClr val="7030A0"/>
                </a:solidFill>
              </a:rPr>
              <a:t>(NB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 smtClean="0"/>
          </a:p>
          <a:p>
            <a:pPr lvl="1"/>
            <a:r>
              <a:rPr lang="en-US" dirty="0" smtClean="0"/>
              <a:t>Combined Program review boards approves asset manager recommendations </a:t>
            </a:r>
            <a:r>
              <a:rPr lang="en-US" sz="1400" dirty="0">
                <a:solidFill>
                  <a:srgbClr val="7030A0"/>
                </a:solidFill>
              </a:rPr>
              <a:t>(NB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 smtClean="0"/>
          </a:p>
          <a:p>
            <a:pPr lvl="1"/>
            <a:r>
              <a:rPr lang="en-US" dirty="0" smtClean="0"/>
              <a:t>GOLD cap orders created automatically upon approval decision in tool </a:t>
            </a:r>
            <a:r>
              <a:rPr lang="en-US" sz="1400" dirty="0">
                <a:solidFill>
                  <a:srgbClr val="7030A0"/>
                </a:solidFill>
              </a:rPr>
              <a:t>(NB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 smtClean="0"/>
          </a:p>
          <a:p>
            <a:pPr lvl="1"/>
            <a:r>
              <a:rPr lang="en-US" dirty="0" smtClean="0"/>
              <a:t>GOLD cap order pushed to MS2 and on to supply source (Braids/Compass or NWP for direct ship) </a:t>
            </a:r>
            <a:r>
              <a:rPr lang="en-US" sz="1400" dirty="0">
                <a:solidFill>
                  <a:srgbClr val="FFA200"/>
                </a:solidFill>
              </a:rPr>
              <a:t>(GOLD)</a:t>
            </a:r>
          </a:p>
          <a:p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2971800" y="6394450"/>
            <a:ext cx="3200400" cy="3746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100" dirty="0" smtClean="0"/>
              <a:t>BOEING PROPRIETARY</a:t>
            </a:r>
            <a:endParaRPr lang="en-US" sz="110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45313" y="6532563"/>
            <a:ext cx="1782762" cy="2460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Viji Menon, </a:t>
            </a:r>
            <a:fld id="{7C8DCA4D-5940-4BF7-ADB7-F21FF107D4C4}" type="datetime1">
              <a:rPr lang="en-US" smtClean="0"/>
              <a:pPr/>
              <a:t>10/10/2013</a:t>
            </a:fld>
            <a:r>
              <a:rPr lang="en-US" dirty="0" smtClean="0"/>
              <a:t>, ESCM Mesa.pptx</a:t>
            </a:r>
            <a:r>
              <a:rPr lang="en-US" sz="800" dirty="0" smtClean="0"/>
              <a:t> </a:t>
            </a:r>
            <a:r>
              <a:rPr lang="en-US" sz="1000" dirty="0" smtClean="0"/>
              <a:t>| </a:t>
            </a:r>
            <a:fld id="{B61F7573-8BA9-4E90-BA76-C0898309E02A}" type="slidenum">
              <a:rPr lang="en-US" sz="1000" smtClean="0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54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8" y="334887"/>
            <a:ext cx="8301037" cy="443198"/>
          </a:xfrm>
        </p:spPr>
        <p:txBody>
          <a:bodyPr/>
          <a:lstStyle/>
          <a:p>
            <a:r>
              <a:rPr lang="en-US" dirty="0" smtClean="0"/>
              <a:t>Spares New </a:t>
            </a:r>
            <a:r>
              <a:rPr lang="en-US" dirty="0"/>
              <a:t>Buy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38" y="1217822"/>
            <a:ext cx="8301037" cy="1772793"/>
          </a:xfrm>
        </p:spPr>
        <p:txBody>
          <a:bodyPr/>
          <a:lstStyle/>
          <a:p>
            <a:pPr lvl="1"/>
            <a:r>
              <a:rPr lang="en-US" dirty="0" smtClean="0"/>
              <a:t>SPO/Asset manager sync Check</a:t>
            </a:r>
          </a:p>
          <a:p>
            <a:pPr lvl="2"/>
            <a:r>
              <a:rPr lang="en-US" dirty="0" smtClean="0"/>
              <a:t>Report generated from New Buy Tool that captures all recommendations </a:t>
            </a:r>
            <a:r>
              <a:rPr lang="en-US" dirty="0" err="1" smtClean="0"/>
              <a:t>vs</a:t>
            </a:r>
            <a:r>
              <a:rPr lang="en-US" dirty="0" smtClean="0"/>
              <a:t> Asset manager actions</a:t>
            </a:r>
          </a:p>
          <a:p>
            <a:pPr lvl="2"/>
            <a:r>
              <a:rPr lang="en-US" dirty="0" smtClean="0"/>
              <a:t>Analysis performed on significant differences</a:t>
            </a:r>
          </a:p>
          <a:p>
            <a:pPr lvl="2"/>
            <a:r>
              <a:rPr lang="en-US" dirty="0" smtClean="0"/>
              <a:t>Forecaster/Asset manager meeting to discuss differences, generate action items, etc.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971800" y="6394450"/>
            <a:ext cx="3200400" cy="3746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100" dirty="0" smtClean="0"/>
              <a:t>BOEING PROPRIETARY</a:t>
            </a:r>
            <a:endParaRPr lang="en-US" sz="11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45313" y="6532563"/>
            <a:ext cx="1782762" cy="2460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Viji Menon, </a:t>
            </a:r>
            <a:fld id="{7C8DCA4D-5940-4BF7-ADB7-F21FF107D4C4}" type="datetime1">
              <a:rPr lang="en-US" smtClean="0"/>
              <a:pPr/>
              <a:t>10/10/2013</a:t>
            </a:fld>
            <a:r>
              <a:rPr lang="en-US" dirty="0" smtClean="0"/>
              <a:t>, ESCM Mesa.pptx</a:t>
            </a:r>
            <a:r>
              <a:rPr lang="en-US" sz="800" dirty="0" smtClean="0"/>
              <a:t> </a:t>
            </a:r>
            <a:r>
              <a:rPr lang="en-US" sz="1000" dirty="0" smtClean="0"/>
              <a:t>| </a:t>
            </a:r>
            <a:fld id="{575404B2-BF56-4F49-8ADE-38DB961C1F53}" type="slidenum">
              <a:rPr lang="en-US" sz="1000" smtClean="0"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761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8" y="334887"/>
            <a:ext cx="8301037" cy="443198"/>
          </a:xfrm>
        </p:spPr>
        <p:txBody>
          <a:bodyPr/>
          <a:lstStyle/>
          <a:p>
            <a:r>
              <a:rPr lang="en-US" dirty="0" smtClean="0"/>
              <a:t>ESCM New Buy Tool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38" y="1217822"/>
            <a:ext cx="8301037" cy="4431983"/>
          </a:xfrm>
        </p:spPr>
        <p:txBody>
          <a:bodyPr/>
          <a:lstStyle/>
          <a:p>
            <a:r>
              <a:rPr lang="en-US" sz="2000" dirty="0" smtClean="0"/>
              <a:t>Allows Asset Managers to provide input, perform validation, and disposition SPO recommended buys. Allows loading of finalized orders to GOLD en masse. Provides report results to program management.</a:t>
            </a:r>
          </a:p>
          <a:p>
            <a:r>
              <a:rPr lang="en-US" sz="2000" dirty="0" smtClean="0"/>
              <a:t>Business </a:t>
            </a:r>
            <a:r>
              <a:rPr lang="en-US" sz="2000" dirty="0"/>
              <a:t>Value: </a:t>
            </a:r>
            <a:r>
              <a:rPr lang="en-US" sz="2000" dirty="0" smtClean="0"/>
              <a:t>Enhances support personnel ability by making it easier </a:t>
            </a:r>
            <a:r>
              <a:rPr lang="en-US" sz="2000" dirty="0"/>
              <a:t>to translate recommended buys into actual, cost-effective orders</a:t>
            </a:r>
            <a:r>
              <a:rPr lang="en-US" sz="2000" dirty="0" smtClean="0"/>
              <a:t>. Provides a platform to deliver related information to enable decision making (LTA), reduces order delay with automated system validation, captures decision metrics for continual model/process improvement. 8 Apache Programs -  US Government, Netherlands, Saudi Arabia, United Arab Emirates(UAE), Taiwan, Kuwait, United Kingdom (UK) and Corpus Christi Army Depot (CCAD). </a:t>
            </a:r>
            <a:endParaRPr lang="en-US" sz="2000" dirty="0"/>
          </a:p>
          <a:p>
            <a:r>
              <a:rPr lang="en-US" sz="2000" dirty="0"/>
              <a:t>Users: </a:t>
            </a:r>
            <a:r>
              <a:rPr lang="en-US" sz="2000" dirty="0" smtClean="0"/>
              <a:t>35 - Mesa </a:t>
            </a:r>
            <a:r>
              <a:rPr lang="en-US" sz="2000" dirty="0"/>
              <a:t>(25), Philadelphia(5), CCAD(4) and UK(1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Technology: </a:t>
            </a:r>
            <a:r>
              <a:rPr lang="en-US" sz="2000" dirty="0" smtClean="0"/>
              <a:t>Oracle </a:t>
            </a:r>
            <a:r>
              <a:rPr lang="en-US" sz="2000" dirty="0"/>
              <a:t>stored </a:t>
            </a:r>
            <a:r>
              <a:rPr lang="en-US" sz="2000" dirty="0" smtClean="0"/>
              <a:t>procedures, .NET Web Application</a:t>
            </a:r>
            <a:endParaRPr lang="en-US" sz="20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971800" y="6394450"/>
            <a:ext cx="3200400" cy="3746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100" dirty="0" smtClean="0"/>
              <a:t>BOEING PROPRIETARY</a:t>
            </a:r>
            <a:endParaRPr lang="en-US" sz="11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45313" y="6532563"/>
            <a:ext cx="1782762" cy="2460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Viji Menon, </a:t>
            </a:r>
            <a:fld id="{7C8DCA4D-5940-4BF7-ADB7-F21FF107D4C4}" type="datetime1">
              <a:rPr lang="en-US" smtClean="0"/>
              <a:pPr/>
              <a:t>10/10/2013</a:t>
            </a:fld>
            <a:r>
              <a:rPr lang="en-US" dirty="0" smtClean="0"/>
              <a:t>, ESCM Mesa.pptx</a:t>
            </a:r>
            <a:r>
              <a:rPr lang="en-US" sz="800" dirty="0" smtClean="0"/>
              <a:t> </a:t>
            </a:r>
            <a:r>
              <a:rPr lang="en-US" sz="1000" dirty="0" smtClean="0"/>
              <a:t>| </a:t>
            </a:r>
            <a:fld id="{11BEA36E-3230-43EF-9064-030CD26A10EE}" type="slidenum">
              <a:rPr lang="en-US" sz="1000" smtClean="0"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467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8" y="330897"/>
            <a:ext cx="8301037" cy="443198"/>
          </a:xfrm>
        </p:spPr>
        <p:txBody>
          <a:bodyPr/>
          <a:lstStyle/>
          <a:p>
            <a:r>
              <a:rPr lang="en-US" dirty="0" smtClean="0"/>
              <a:t>ESCM New Buy Tool - Workflow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903"/>
          <a:stretch/>
        </p:blipFill>
        <p:spPr bwMode="auto">
          <a:xfrm>
            <a:off x="1003221" y="1604514"/>
            <a:ext cx="7148670" cy="379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2971800" y="6394450"/>
            <a:ext cx="3200400" cy="3746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100" dirty="0" smtClean="0"/>
              <a:t>BOEING PROPRIETARY</a:t>
            </a:r>
            <a:endParaRPr lang="en-US" sz="11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45313" y="6532563"/>
            <a:ext cx="1782762" cy="2460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Viji Menon, </a:t>
            </a:r>
            <a:fld id="{7C8DCA4D-5940-4BF7-ADB7-F21FF107D4C4}" type="datetime1">
              <a:rPr lang="en-US" smtClean="0"/>
              <a:pPr/>
              <a:t>10/10/2013</a:t>
            </a:fld>
            <a:r>
              <a:rPr lang="en-US" dirty="0" smtClean="0"/>
              <a:t>, ESCM Mesa.pptx</a:t>
            </a:r>
            <a:r>
              <a:rPr lang="en-US" sz="800" dirty="0" smtClean="0"/>
              <a:t> </a:t>
            </a:r>
            <a:r>
              <a:rPr lang="en-US" sz="1000" dirty="0" smtClean="0"/>
              <a:t>| </a:t>
            </a:r>
            <a:fld id="{E063DBFB-932A-4C58-B802-DF82790F58B8}" type="slidenum">
              <a:rPr lang="en-US" sz="1000" smtClean="0"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761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8" y="343514"/>
            <a:ext cx="8301037" cy="443198"/>
          </a:xfrm>
        </p:spPr>
        <p:txBody>
          <a:bodyPr/>
          <a:lstStyle/>
          <a:p>
            <a:r>
              <a:rPr lang="en-US" dirty="0"/>
              <a:t>ESCM New Buy </a:t>
            </a:r>
            <a:r>
              <a:rPr lang="en-US" dirty="0" smtClean="0"/>
              <a:t>Tool -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38" y="1226449"/>
            <a:ext cx="8301037" cy="3111621"/>
          </a:xfrm>
        </p:spPr>
        <p:txBody>
          <a:bodyPr/>
          <a:lstStyle/>
          <a:p>
            <a:r>
              <a:rPr lang="en-US" dirty="0" smtClean="0"/>
              <a:t>New buy Import</a:t>
            </a:r>
          </a:p>
          <a:p>
            <a:pPr lvl="1"/>
            <a:r>
              <a:rPr lang="en-US" dirty="0" smtClean="0"/>
              <a:t>Exported orders automatically imported into new buy tool every 5 minutes</a:t>
            </a:r>
          </a:p>
          <a:p>
            <a:pPr lvl="1"/>
            <a:r>
              <a:rPr lang="en-US" dirty="0" err="1" smtClean="0"/>
              <a:t>Segcode</a:t>
            </a:r>
            <a:r>
              <a:rPr lang="en-US" dirty="0" smtClean="0"/>
              <a:t>, CCN and other data defaults added</a:t>
            </a:r>
          </a:p>
          <a:p>
            <a:pPr lvl="1"/>
            <a:r>
              <a:rPr lang="en-US" dirty="0" smtClean="0"/>
              <a:t>Default Order created to satisfy import recommendation</a:t>
            </a:r>
          </a:p>
          <a:p>
            <a:r>
              <a:rPr lang="en-US" dirty="0" smtClean="0"/>
              <a:t>Asset Manager – Requirement</a:t>
            </a:r>
          </a:p>
          <a:p>
            <a:pPr lvl="1"/>
            <a:r>
              <a:rPr lang="en-US" dirty="0" smtClean="0"/>
              <a:t>View, Sort, Group imported recommendations for all assigned parts across all Apache CLS programs</a:t>
            </a:r>
          </a:p>
          <a:p>
            <a:pPr lvl="1"/>
            <a:r>
              <a:rPr lang="en-US" dirty="0" smtClean="0"/>
              <a:t>Identify any common recommendations for multiple programs</a:t>
            </a: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971800" y="6394450"/>
            <a:ext cx="3200400" cy="3746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100" dirty="0" smtClean="0"/>
              <a:t>BOEING PROPRIETARY</a:t>
            </a:r>
            <a:endParaRPr lang="en-US" sz="11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45313" y="6532563"/>
            <a:ext cx="1782762" cy="2460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Viji Menon, </a:t>
            </a:r>
            <a:fld id="{7C8DCA4D-5940-4BF7-ADB7-F21FF107D4C4}" type="datetime1">
              <a:rPr lang="en-US" smtClean="0"/>
              <a:pPr/>
              <a:t>10/10/2013</a:t>
            </a:fld>
            <a:r>
              <a:rPr lang="en-US" dirty="0" smtClean="0"/>
              <a:t>, ESCM Mesa.pptx</a:t>
            </a:r>
            <a:r>
              <a:rPr lang="en-US" sz="800" dirty="0" smtClean="0"/>
              <a:t> </a:t>
            </a:r>
            <a:r>
              <a:rPr lang="en-US" sz="1000" dirty="0" smtClean="0"/>
              <a:t>| </a:t>
            </a:r>
            <a:fld id="{E772045A-C7EA-45DF-BE09-107B1386CDC8}" type="slidenum">
              <a:rPr lang="en-US" sz="1000"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610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8" y="343514"/>
            <a:ext cx="8301037" cy="443198"/>
          </a:xfrm>
        </p:spPr>
        <p:txBody>
          <a:bodyPr/>
          <a:lstStyle/>
          <a:p>
            <a:r>
              <a:rPr lang="en-US" dirty="0"/>
              <a:t>ESCM New Buy </a:t>
            </a:r>
            <a:r>
              <a:rPr lang="en-US" dirty="0" smtClean="0"/>
              <a:t>Tool -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38" y="1226449"/>
            <a:ext cx="8301037" cy="4625882"/>
          </a:xfrm>
        </p:spPr>
        <p:txBody>
          <a:bodyPr/>
          <a:lstStyle/>
          <a:p>
            <a:r>
              <a:rPr lang="en-US" dirty="0" smtClean="0"/>
              <a:t>Asset Manager – Order</a:t>
            </a:r>
          </a:p>
          <a:p>
            <a:pPr lvl="1"/>
            <a:r>
              <a:rPr lang="en-US" dirty="0" smtClean="0"/>
              <a:t>Accept, Reject or modify associated order(s) for 1 or selected recommendations</a:t>
            </a:r>
          </a:p>
          <a:p>
            <a:pPr lvl="1"/>
            <a:r>
              <a:rPr lang="en-US" dirty="0" smtClean="0"/>
              <a:t>Split order according to desired date and quantity</a:t>
            </a:r>
          </a:p>
          <a:p>
            <a:pPr lvl="1"/>
            <a:r>
              <a:rPr lang="en-US" dirty="0" smtClean="0"/>
              <a:t>View associated analysis data: total next year forecast, current production PR/PLO, LTA price break</a:t>
            </a:r>
          </a:p>
          <a:p>
            <a:pPr lvl="1"/>
            <a:r>
              <a:rPr lang="en-US" dirty="0" smtClean="0"/>
              <a:t>Capture asset manager comment and decision feedback</a:t>
            </a:r>
          </a:p>
          <a:p>
            <a:r>
              <a:rPr lang="en-US" dirty="0" smtClean="0"/>
              <a:t>Review Board</a:t>
            </a:r>
          </a:p>
          <a:p>
            <a:pPr lvl="1"/>
            <a:r>
              <a:rPr lang="en-US" dirty="0" smtClean="0"/>
              <a:t>Review approved orders</a:t>
            </a:r>
          </a:p>
          <a:p>
            <a:pPr lvl="1"/>
            <a:r>
              <a:rPr lang="en-US" dirty="0" smtClean="0"/>
              <a:t>Approve or Reject for order placement</a:t>
            </a:r>
          </a:p>
          <a:p>
            <a:r>
              <a:rPr lang="en-US" dirty="0" smtClean="0"/>
              <a:t>CAP Order Creation</a:t>
            </a:r>
          </a:p>
          <a:p>
            <a:pPr lvl="1"/>
            <a:r>
              <a:rPr lang="en-US" dirty="0" smtClean="0"/>
              <a:t>Create and place GOLD cap order automatically every hour</a:t>
            </a:r>
          </a:p>
          <a:p>
            <a:pPr lvl="1"/>
            <a:r>
              <a:rPr lang="en-US" dirty="0" smtClean="0"/>
              <a:t>Remove rejected exported recommendations from SPO </a:t>
            </a: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971800" y="6394450"/>
            <a:ext cx="3200400" cy="3746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100" dirty="0" smtClean="0"/>
              <a:t>BOEING PROPRIETARY</a:t>
            </a:r>
            <a:endParaRPr lang="en-US" sz="11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45313" y="6532563"/>
            <a:ext cx="1782762" cy="2460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Viji Menon, </a:t>
            </a:r>
            <a:fld id="{7C8DCA4D-5940-4BF7-ADB7-F21FF107D4C4}" type="datetime1">
              <a:rPr lang="en-US" smtClean="0"/>
              <a:pPr/>
              <a:t>10/10/2013</a:t>
            </a:fld>
            <a:r>
              <a:rPr lang="en-US" dirty="0" smtClean="0"/>
              <a:t>, ESCM Mesa.pptx</a:t>
            </a:r>
            <a:r>
              <a:rPr lang="en-US" sz="800" dirty="0" smtClean="0"/>
              <a:t> </a:t>
            </a:r>
            <a:r>
              <a:rPr lang="en-US" sz="1000" dirty="0" smtClean="0"/>
              <a:t>| </a:t>
            </a:r>
            <a:fld id="{34C828EE-683C-40E8-89C1-797F13F3C319}" type="slidenum">
              <a:rPr lang="en-US" sz="1000" smtClean="0"/>
              <a:t>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365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y729c\Desktop\ESCM Diagrams\AssetManager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" y="136585"/>
            <a:ext cx="901321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3"/>
          <p:cNvSpPr txBox="1">
            <a:spLocks/>
          </p:cNvSpPr>
          <p:nvPr/>
        </p:nvSpPr>
        <p:spPr>
          <a:xfrm>
            <a:off x="2971800" y="6394450"/>
            <a:ext cx="3200400" cy="3746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100" dirty="0" smtClean="0"/>
              <a:t>BOEING PROPRIETARY</a:t>
            </a:r>
            <a:endParaRPr lang="en-US" sz="11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45313" y="6532563"/>
            <a:ext cx="1782762" cy="2460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Viji Menon, </a:t>
            </a:r>
            <a:fld id="{7C8DCA4D-5940-4BF7-ADB7-F21FF107D4C4}" type="datetime1">
              <a:rPr lang="en-US" smtClean="0"/>
              <a:pPr/>
              <a:t>10/10/2013</a:t>
            </a:fld>
            <a:r>
              <a:rPr lang="en-US" dirty="0" smtClean="0"/>
              <a:t>, ESCM Mesa.pptx</a:t>
            </a:r>
            <a:r>
              <a:rPr lang="en-US" sz="800" dirty="0" smtClean="0"/>
              <a:t> </a:t>
            </a:r>
            <a:r>
              <a:rPr lang="en-US" sz="1000" dirty="0" smtClean="0"/>
              <a:t>| </a:t>
            </a:r>
            <a:fld id="{53D31852-8DAA-4717-A038-FB1F32BC8C12}" type="slidenum">
              <a:rPr lang="en-US" sz="1000" smtClean="0"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076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y729c\Desktop\ESCM Diagrams\AssetManager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" y="156037"/>
            <a:ext cx="8927350" cy="461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3"/>
          <p:cNvSpPr txBox="1">
            <a:spLocks/>
          </p:cNvSpPr>
          <p:nvPr/>
        </p:nvSpPr>
        <p:spPr>
          <a:xfrm>
            <a:off x="2971800" y="6394450"/>
            <a:ext cx="3200400" cy="3746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100" dirty="0" smtClean="0"/>
              <a:t>BOEING PROPRIETARY</a:t>
            </a:r>
            <a:endParaRPr lang="en-US" sz="11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45313" y="6532563"/>
            <a:ext cx="1782762" cy="2460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Viji Menon, </a:t>
            </a:r>
            <a:fld id="{7C8DCA4D-5940-4BF7-ADB7-F21FF107D4C4}" type="datetime1">
              <a:rPr lang="en-US" smtClean="0"/>
              <a:pPr/>
              <a:t>10/10/2013</a:t>
            </a:fld>
            <a:r>
              <a:rPr lang="en-US" dirty="0" smtClean="0"/>
              <a:t>, ESCM Mesa.pptx</a:t>
            </a:r>
            <a:r>
              <a:rPr lang="en-US" sz="800" dirty="0" smtClean="0"/>
              <a:t> </a:t>
            </a:r>
            <a:r>
              <a:rPr lang="en-US" sz="1000" dirty="0" smtClean="0"/>
              <a:t>| </a:t>
            </a:r>
            <a:fld id="{65156E75-03C3-4A76-A111-8FAF7659BB2C}" type="slidenum">
              <a:rPr lang="en-US" sz="1000" smtClean="0"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28924457"/>
      </p:ext>
    </p:extLst>
  </p:cSld>
  <p:clrMapOvr>
    <a:masterClrMapping/>
  </p:clrMapOvr>
</p:sld>
</file>

<file path=ppt/theme/theme1.xml><?xml version="1.0" encoding="utf-8"?>
<a:theme xmlns:a="http://schemas.openxmlformats.org/drawingml/2006/main" name="whiteback_photoband_identitybar_2007">
  <a:themeElements>
    <a:clrScheme name="GradientBar_IdentityBar_QUESTIONS 2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580F8B"/>
      </a:accent1>
      <a:accent2>
        <a:srgbClr val="E70033"/>
      </a:accent2>
      <a:accent3>
        <a:srgbClr val="FFFFFF"/>
      </a:accent3>
      <a:accent4>
        <a:srgbClr val="000000"/>
      </a:accent4>
      <a:accent5>
        <a:srgbClr val="B4AAC4"/>
      </a:accent5>
      <a:accent6>
        <a:srgbClr val="D1002D"/>
      </a:accent6>
      <a:hlink>
        <a:srgbClr val="0096DB"/>
      </a:hlink>
      <a:folHlink>
        <a:srgbClr val="77B800"/>
      </a:folHlink>
    </a:clrScheme>
    <a:fontScheme name="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radientBar_IdentityBar_QUESTIONS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dientBar_IdentityBar_QUESTIONS 2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580F8B"/>
        </a:accent1>
        <a:accent2>
          <a:srgbClr val="E70033"/>
        </a:accent2>
        <a:accent3>
          <a:srgbClr val="FFFFFF"/>
        </a:accent3>
        <a:accent4>
          <a:srgbClr val="000000"/>
        </a:accent4>
        <a:accent5>
          <a:srgbClr val="B4AAC4"/>
        </a:accent5>
        <a:accent6>
          <a:srgbClr val="D1002D"/>
        </a:accent6>
        <a:hlink>
          <a:srgbClr val="0096DB"/>
        </a:hlink>
        <a:folHlink>
          <a:srgbClr val="77B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ANTONE 7421">
      <a:srgbClr val="61162D"/>
    </a:custClr>
    <a:custClr name="PANTONE 221">
      <a:srgbClr val="96004B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9041">
      <a:srgbClr val="E2EBE4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ANTONE 7421">
      <a:srgbClr val="61162D"/>
    </a:custClr>
    <a:custClr name="PANTONE 221">
      <a:srgbClr val="96004B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9041">
      <a:srgbClr val="E2EBE4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498</Words>
  <Application>Microsoft Office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whiteback_photoband_identitybar_2007</vt:lpstr>
      <vt:lpstr>Spares New Buy Process</vt:lpstr>
      <vt:lpstr>Spares New Buy Process</vt:lpstr>
      <vt:lpstr>Spares New Buy Process</vt:lpstr>
      <vt:lpstr>ESCM New Buy Tool - Overview</vt:lpstr>
      <vt:lpstr>ESCM New Buy Tool - Workflow</vt:lpstr>
      <vt:lpstr>ESCM New Buy Tool - Function</vt:lpstr>
      <vt:lpstr>ESCM New Buy Tool - Function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franklinea</dc:creator>
  <cp:lastModifiedBy>Lewis, Bryan K</cp:lastModifiedBy>
  <cp:revision>28</cp:revision>
  <dcterms:created xsi:type="dcterms:W3CDTF">2009-11-06T20:46:12Z</dcterms:created>
  <dcterms:modified xsi:type="dcterms:W3CDTF">2013-10-10T22:12:44Z</dcterms:modified>
</cp:coreProperties>
</file>