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  <p:sldMasterId id="2147483731" r:id="rId5"/>
  </p:sldMasterIdLst>
  <p:notesMasterIdLst>
    <p:notesMasterId r:id="rId14"/>
  </p:notesMasterIdLst>
  <p:handoutMasterIdLst>
    <p:handoutMasterId r:id="rId15"/>
  </p:handoutMasterIdLst>
  <p:sldIdLst>
    <p:sldId id="271" r:id="rId6"/>
    <p:sldId id="293" r:id="rId7"/>
    <p:sldId id="290" r:id="rId8"/>
    <p:sldId id="289" r:id="rId9"/>
    <p:sldId id="291" r:id="rId10"/>
    <p:sldId id="292" r:id="rId11"/>
    <p:sldId id="284" r:id="rId12"/>
    <p:sldId id="274" r:id="rId13"/>
  </p:sldIdLst>
  <p:sldSz cx="12188825" cy="6858000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3840">
          <p15:clr>
            <a:srgbClr val="A4A3A4"/>
          </p15:clr>
        </p15:guide>
        <p15:guide id="4" pos="289">
          <p15:clr>
            <a:srgbClr val="A4A3A4"/>
          </p15:clr>
        </p15:guide>
        <p15:guide id="5" pos="1832">
          <p15:clr>
            <a:srgbClr val="A4A3A4"/>
          </p15:clr>
        </p15:guide>
        <p15:guide id="6" pos="7398">
          <p15:clr>
            <a:srgbClr val="A4A3A4"/>
          </p15:clr>
        </p15:guide>
        <p15:guide id="7" pos="18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788288"/>
    <a:srgbClr val="0039A6"/>
    <a:srgbClr val="501788"/>
    <a:srgbClr val="C3DBE5"/>
    <a:srgbClr val="002525"/>
    <a:srgbClr val="00717B"/>
    <a:srgbClr val="EEE4B4"/>
    <a:srgbClr val="25374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24" y="108"/>
      </p:cViewPr>
      <p:guideLst>
        <p:guide orient="horz"/>
        <p:guide orient="horz" pos="4046"/>
        <p:guide pos="3840"/>
        <p:guide pos="289"/>
        <p:guide pos="1832"/>
        <p:guide pos="7398"/>
        <p:guide pos="185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63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E05A4-29A6-45AB-82C9-31FC81F0251A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7148C-7D20-4A16-A012-82F3B33BE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Name – Arial Bold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5453" y="458730"/>
            <a:ext cx="11309295" cy="48936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972" y="458730"/>
            <a:ext cx="11612880" cy="489365"/>
          </a:xfrm>
        </p:spPr>
        <p:txBody>
          <a:bodyPr wrap="none">
            <a:no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87972" y="6155377"/>
            <a:ext cx="11612880" cy="411480"/>
          </a:xfrm>
          <a:solidFill>
            <a:srgbClr val="CDE4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tIns="45720">
            <a:noAutofit/>
          </a:bodyPr>
          <a:lstStyle>
            <a:lvl1pPr algn="ctr">
              <a:defRPr sz="220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87972" y="1149283"/>
            <a:ext cx="11612880" cy="16450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 marL="458787" indent="-342900">
              <a:buClrTx/>
              <a:buFont typeface="Arial" panose="020B0604020202020204" pitchFamily="34" charset="0"/>
              <a:buChar char="•"/>
              <a:defRPr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7972" y="6640251"/>
            <a:ext cx="11795760" cy="1828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4" tIns="0" rIns="9144" bIns="0" anchor="b">
            <a:noAutofit/>
          </a:bodyPr>
          <a:lstStyle/>
          <a:p>
            <a:pPr defTabSz="820738" eaLnBrk="0" hangingPunct="0">
              <a:defRPr/>
            </a:pPr>
            <a:r>
              <a:rPr lang="en-US" sz="600" dirty="0">
                <a:solidFill>
                  <a:srgbClr val="FFFFFF">
                    <a:lumMod val="50000"/>
                  </a:srgbClr>
                </a:solidFill>
              </a:rPr>
              <a:t>Copyright © </a:t>
            </a:r>
            <a:r>
              <a:rPr lang="en-US" sz="600" dirty="0" smtClean="0">
                <a:solidFill>
                  <a:srgbClr val="FFFFFF">
                    <a:lumMod val="50000"/>
                  </a:srgbClr>
                </a:solidFill>
              </a:rPr>
              <a:t>2020 </a:t>
            </a:r>
            <a:r>
              <a:rPr lang="en-US" sz="600" dirty="0">
                <a:solidFill>
                  <a:srgbClr val="FFFFFF">
                    <a:lumMod val="50000"/>
                  </a:srgbClr>
                </a:solidFill>
              </a:rPr>
              <a:t>Boeing. All rights reserved</a:t>
            </a:r>
            <a:r>
              <a:rPr lang="en-US" sz="600" dirty="0" smtClean="0">
                <a:solidFill>
                  <a:srgbClr val="FFFFFF">
                    <a:lumMod val="50000"/>
                  </a:srgbClr>
                </a:solidFill>
              </a:rPr>
              <a:t>.                                                                                                                                                                         </a:t>
            </a:r>
            <a:r>
              <a:rPr lang="en-US" sz="1050" b="1" dirty="0" smtClean="0">
                <a:solidFill>
                  <a:srgbClr val="FFFFFF">
                    <a:lumMod val="50000"/>
                  </a:srgbClr>
                </a:solidFill>
              </a:rPr>
              <a:t>BOEING PROPRIETARY                                                                                                                                      </a:t>
            </a:r>
            <a:fld id="{689318A1-174D-4DEE-8106-03A37B9BCF15}" type="slidenum">
              <a:rPr lang="en-US" sz="800" smtClean="0">
                <a:solidFill>
                  <a:srgbClr val="FFFFFF">
                    <a:lumMod val="50000"/>
                  </a:srgbClr>
                </a:solidFill>
              </a:rPr>
              <a:pPr defTabSz="820738" eaLnBrk="0" hangingPunct="0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838" y="6658305"/>
            <a:ext cx="2753066" cy="1107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2" tIns="9142" rIns="9142" bIns="9142" anchor="b">
            <a:spAutoFit/>
          </a:bodyPr>
          <a:lstStyle/>
          <a:p>
            <a:pPr defTabSz="820593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Copyright © </a:t>
            </a:r>
            <a:r>
              <a:rPr lang="is-IS" sz="60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2020</a:t>
            </a:r>
            <a:r>
              <a:rPr lang="en-US" sz="60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 </a:t>
            </a:r>
            <a:r>
              <a:rPr lang="en-US" sz="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Boeing. All rights reserved.</a:t>
            </a:r>
          </a:p>
        </p:txBody>
      </p:sp>
      <p:pic>
        <p:nvPicPr>
          <p:cNvPr id="4" name="Picture 5" descr="Boeing_RGBblue_largePPT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249737" y="2990850"/>
            <a:ext cx="3692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72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120"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239"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359"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478" algn="l" defTabSz="10205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169833" indent="-169833" algn="l" defTabSz="82059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8A8"/>
        </a:buClr>
        <a:buFont typeface="Wingdings" pitchFamily="2" charset="2"/>
        <a:buChar char="§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385695" indent="-214275" algn="l" defTabSz="82059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8A8"/>
        </a:buClr>
        <a:buFont typeface="Arial" pitchFamily="34" charset="0"/>
        <a:buChar char="–"/>
        <a:defRPr sz="2000">
          <a:solidFill>
            <a:srgbClr val="000000"/>
          </a:solidFill>
          <a:latin typeface="+mn-lt"/>
        </a:defRPr>
      </a:lvl2pPr>
      <a:lvl3pPr marL="576162" indent="-174594" algn="l" defTabSz="82059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8A8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792023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4pPr>
      <a:lvl5pPr marL="957094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1414214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1871333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2328453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2785573" indent="-163484" algn="l" defTabSz="82059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5" y="0"/>
            <a:ext cx="12192000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0672" y="458601"/>
            <a:ext cx="11607481" cy="48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977" y="1234607"/>
            <a:ext cx="1160887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 userDrawn="1"/>
        </p:nvSpPr>
        <p:spPr bwMode="auto">
          <a:xfrm>
            <a:off x="287972" y="6611970"/>
            <a:ext cx="11795760" cy="1828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4" tIns="0" rIns="9144" bIns="0" anchor="b">
            <a:noAutofit/>
          </a:bodyPr>
          <a:lstStyle/>
          <a:p>
            <a:pPr defTabSz="820738" eaLnBrk="0" hangingPunct="0">
              <a:defRPr/>
            </a:pPr>
            <a:r>
              <a:rPr lang="en-US" sz="600" dirty="0">
                <a:solidFill>
                  <a:srgbClr val="FFFFFF">
                    <a:lumMod val="50000"/>
                  </a:srgbClr>
                </a:solidFill>
              </a:rPr>
              <a:t>Copyright © </a:t>
            </a:r>
            <a:r>
              <a:rPr lang="en-US" sz="600" dirty="0" smtClean="0">
                <a:solidFill>
                  <a:srgbClr val="FFFFFF">
                    <a:lumMod val="50000"/>
                  </a:srgbClr>
                </a:solidFill>
              </a:rPr>
              <a:t>2020 </a:t>
            </a:r>
            <a:r>
              <a:rPr lang="en-US" sz="600" dirty="0">
                <a:solidFill>
                  <a:srgbClr val="FFFFFF">
                    <a:lumMod val="50000"/>
                  </a:srgbClr>
                </a:solidFill>
              </a:rPr>
              <a:t>Boeing. All rights reserved</a:t>
            </a:r>
            <a:r>
              <a:rPr lang="en-US" sz="600" dirty="0" smtClean="0">
                <a:solidFill>
                  <a:srgbClr val="FFFFFF">
                    <a:lumMod val="50000"/>
                  </a:srgbClr>
                </a:solidFill>
              </a:rPr>
              <a:t>.                                                                                                                                                                         </a:t>
            </a:r>
            <a:r>
              <a:rPr lang="en-US" sz="1050" b="1" dirty="0" smtClean="0">
                <a:solidFill>
                  <a:srgbClr val="FFFFFF">
                    <a:lumMod val="50000"/>
                  </a:srgbClr>
                </a:solidFill>
              </a:rPr>
              <a:t>BOEING PROPRIETARY                                                                                                                                      </a:t>
            </a:r>
            <a:fld id="{689318A1-174D-4DEE-8106-03A37B9BCF15}" type="slidenum">
              <a:rPr lang="en-US" sz="800" smtClean="0">
                <a:solidFill>
                  <a:srgbClr val="FFFFFF">
                    <a:lumMod val="50000"/>
                  </a:srgbClr>
                </a:solidFill>
              </a:rPr>
              <a:pPr defTabSz="820738" eaLnBrk="0" hangingPunct="0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2" name="Rectangle 2"/>
          <p:cNvSpPr>
            <a:spLocks noChangeArrowheads="1"/>
          </p:cNvSpPr>
          <p:nvPr userDrawn="1"/>
        </p:nvSpPr>
        <p:spPr bwMode="auto">
          <a:xfrm>
            <a:off x="0" y="-9144"/>
            <a:ext cx="12188825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 userDrawn="1"/>
        </p:nvSpPr>
        <p:spPr>
          <a:xfrm>
            <a:off x="5063083" y="77434"/>
            <a:ext cx="6691665" cy="1538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Boeing Research &amp;Technology </a:t>
            </a:r>
            <a:r>
              <a:rPr lang="en-US" sz="1000" b="0" dirty="0" smtClean="0">
                <a:solidFill>
                  <a:schemeClr val="bg1"/>
                </a:solidFill>
              </a:rPr>
              <a:t>| iMBMT</a:t>
            </a:r>
            <a:endParaRPr lang="en-US" sz="1000" b="0" dirty="0">
              <a:solidFill>
                <a:schemeClr val="bg1"/>
              </a:solidFill>
            </a:endParaRPr>
          </a:p>
        </p:txBody>
      </p:sp>
      <p:pic>
        <p:nvPicPr>
          <p:cNvPr id="2" name="Picture 1" descr="ET&amp;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5" y="16945"/>
            <a:ext cx="2485526" cy="2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4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qfoundry.web.boeing.com/" TargetMode="External"/><Relationship Id="rId2" Type="http://schemas.openxmlformats.org/officeDocument/2006/relationships/hyperlink" Target="https://insite.web.boeing.com/culture/viewArticle.do?id=630264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475" y="5254189"/>
            <a:ext cx="2361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51435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Scott Wardlaw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1" dirty="0" smtClean="0">
                <a:solidFill>
                  <a:srgbClr val="FFFFFF">
                    <a:lumMod val="50000"/>
                  </a:srgbClr>
                </a:solidFill>
                <a:latin typeface="Calibri" panose="020F0502020204030204" pitchFamily="34" charset="0"/>
              </a:rPr>
              <a:t>Chief Engineer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350" b="1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</a:rPr>
              <a:t>BR&amp;T </a:t>
            </a:r>
            <a:r>
              <a:rPr lang="en-US" sz="1350" b="1" dirty="0" smtClean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</a:rPr>
              <a:t>- </a:t>
            </a:r>
            <a:r>
              <a:rPr lang="en-US" sz="1350" b="1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</a:rPr>
              <a:t>Huntsville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3274" y="318380"/>
            <a:ext cx="6732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FFFF">
                    <a:lumMod val="65000"/>
                  </a:srgbClr>
                </a:solidFill>
              </a:rPr>
              <a:t>0m 30s</a:t>
            </a:r>
            <a:endParaRPr lang="en-US" sz="16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978" y="5159661"/>
            <a:ext cx="1298491" cy="12059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6236" y="1554077"/>
            <a:ext cx="915635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400" b="1" dirty="0" smtClean="0">
                <a:latin typeface="+mj-lt"/>
                <a:cs typeface="Calibri" panose="020F0502020204030204" pitchFamily="34" charset="0"/>
              </a:rPr>
              <a:t>Neo4j Label Property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12" y="3488527"/>
            <a:ext cx="7139400" cy="1112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3511" y="2650017"/>
            <a:ext cx="80470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5836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else uses Neo4j?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Neo4j is the top ranked Label Property Graph Database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94" y="1136144"/>
            <a:ext cx="1800225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430" y="2010688"/>
            <a:ext cx="1409700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415" y="1218246"/>
            <a:ext cx="100965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01" y="3445297"/>
            <a:ext cx="180975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285" y="1827494"/>
            <a:ext cx="1838325" cy="676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062" y="4241367"/>
            <a:ext cx="1457325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389" y="2063769"/>
            <a:ext cx="1171575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2972" y="3311947"/>
            <a:ext cx="1657350" cy="504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8697" y="4715235"/>
            <a:ext cx="1485900" cy="628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8601" y="4795521"/>
            <a:ext cx="1781175" cy="790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0322" y="3849394"/>
            <a:ext cx="1600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9607" y="2833516"/>
            <a:ext cx="1543050" cy="285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13330" y="5201243"/>
            <a:ext cx="1066800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653" y="4979983"/>
            <a:ext cx="1428750" cy="6953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42029" y="3681354"/>
            <a:ext cx="1143000" cy="3143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9985" y="2248813"/>
            <a:ext cx="1571625" cy="4762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22028" y="934993"/>
            <a:ext cx="914400" cy="8096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23450" y="5644973"/>
            <a:ext cx="1504950" cy="228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433274" y="318380"/>
            <a:ext cx="559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FFFF">
                    <a:lumMod val="65000"/>
                  </a:srgbClr>
                </a:solidFill>
              </a:rPr>
              <a:t>1m 0s</a:t>
            </a:r>
            <a:endParaRPr lang="en-US" sz="16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72" y="343229"/>
            <a:ext cx="6574147" cy="489365"/>
          </a:xfrm>
        </p:spPr>
        <p:txBody>
          <a:bodyPr/>
          <a:lstStyle/>
          <a:p>
            <a:r>
              <a:rPr lang="en-US" dirty="0" smtClean="0"/>
              <a:t>What is a Label Property Graph (LPG)?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is visually organized with Labeled Nodes and Relationships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72" y="1033783"/>
            <a:ext cx="7772962" cy="332399"/>
          </a:xfrm>
        </p:spPr>
        <p:txBody>
          <a:bodyPr wrap="none"/>
          <a:lstStyle/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Nodes </a:t>
            </a: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data entities that can have zero or more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287972" y="1718075"/>
            <a:ext cx="375263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7" indent="-342900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▪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Properties </a:t>
            </a:r>
            <a:r>
              <a:rPr lang="en-US" b="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key-value pairs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287972" y="2411992"/>
            <a:ext cx="8592417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7" indent="-342900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▪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Relationships </a:t>
            </a:r>
            <a:r>
              <a:rPr lang="en-US" b="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link two </a:t>
            </a:r>
            <a:r>
              <a:rPr lang="en-US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Nodes </a:t>
            </a:r>
            <a:r>
              <a:rPr lang="en-US" b="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can have zero or more </a:t>
            </a:r>
            <a:r>
              <a:rPr lang="en-US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Properties 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287972" y="3096284"/>
            <a:ext cx="7340151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7" indent="-342900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▪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ts val="72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Labels </a:t>
            </a:r>
            <a:r>
              <a:rPr lang="en-US" b="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provide identifier(s) to</a:t>
            </a:r>
            <a:r>
              <a:rPr lang="en-US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Nodes </a:t>
            </a:r>
            <a:r>
              <a:rPr lang="en-US" b="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</a:p>
        </p:txBody>
      </p:sp>
      <p:sp>
        <p:nvSpPr>
          <p:cNvPr id="8" name="Oval 7"/>
          <p:cNvSpPr/>
          <p:nvPr/>
        </p:nvSpPr>
        <p:spPr>
          <a:xfrm>
            <a:off x="9547655" y="945689"/>
            <a:ext cx="494270" cy="453185"/>
          </a:xfrm>
          <a:prstGeom prst="ellipse">
            <a:avLst/>
          </a:prstGeom>
          <a:solidFill>
            <a:srgbClr val="00B0F0"/>
          </a:solidFill>
          <a:ln>
            <a:solidFill>
              <a:srgbClr val="BAD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470598" y="719097"/>
            <a:ext cx="494270" cy="453185"/>
          </a:xfrm>
          <a:prstGeom prst="ellipse">
            <a:avLst/>
          </a:prstGeom>
          <a:solidFill>
            <a:srgbClr val="FFC000"/>
          </a:solidFill>
          <a:ln>
            <a:solidFill>
              <a:srgbClr val="FBDE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316539" y="1033782"/>
            <a:ext cx="494270" cy="4531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5568" y="1714149"/>
            <a:ext cx="712778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 System of Units,       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Acronym: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Metric,       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Definition: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International standard for measurement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9772" y="2296652"/>
            <a:ext cx="494270" cy="453185"/>
          </a:xfrm>
          <a:prstGeom prst="ellipse">
            <a:avLst/>
          </a:prstGeom>
          <a:solidFill>
            <a:srgbClr val="7030A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55666" y="2120466"/>
            <a:ext cx="494270" cy="453185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9494155" y="2242716"/>
            <a:ext cx="2265406" cy="984862"/>
          </a:xfrm>
          <a:prstGeom prst="arc">
            <a:avLst>
              <a:gd name="adj1" fmla="val 12182354"/>
              <a:gd name="adj2" fmla="val 19527224"/>
            </a:avLst>
          </a:prstGeom>
          <a:ln w="222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965" y="2822293"/>
            <a:ext cx="4065888" cy="7323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6" y="3633938"/>
            <a:ext cx="4487318" cy="24192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05" y="3627114"/>
            <a:ext cx="2976170" cy="2420096"/>
          </a:xfrm>
          <a:prstGeom prst="rect">
            <a:avLst/>
          </a:prstGeom>
        </p:spPr>
      </p:pic>
      <p:sp>
        <p:nvSpPr>
          <p:cNvPr id="15" name="Arc 14"/>
          <p:cNvSpPr/>
          <p:nvPr/>
        </p:nvSpPr>
        <p:spPr>
          <a:xfrm rot="10607718">
            <a:off x="9393654" y="1717596"/>
            <a:ext cx="2265406" cy="984862"/>
          </a:xfrm>
          <a:prstGeom prst="arc">
            <a:avLst>
              <a:gd name="adj1" fmla="val 12312243"/>
              <a:gd name="adj2" fmla="val 19905558"/>
            </a:avLst>
          </a:prstGeom>
          <a:ln w="222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816" y="3713585"/>
            <a:ext cx="3038475" cy="23336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7676" y="5824150"/>
            <a:ext cx="4487318" cy="27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3274" y="318380"/>
            <a:ext cx="559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FFFF">
                    <a:lumMod val="65000"/>
                  </a:srgbClr>
                </a:solidFill>
              </a:rPr>
              <a:t>3m 0s</a:t>
            </a:r>
            <a:endParaRPr lang="en-US" sz="16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build="p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72" y="381730"/>
            <a:ext cx="5698942" cy="489365"/>
          </a:xfrm>
        </p:spPr>
        <p:txBody>
          <a:bodyPr/>
          <a:lstStyle/>
          <a:p>
            <a:r>
              <a:rPr lang="en-US" dirty="0" smtClean="0"/>
              <a:t>Why Neo4j for ReqFoundry?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Requirements are stored as models that reference single instance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72" y="1182235"/>
            <a:ext cx="7851012" cy="448994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ReqFoundry needed:</a:t>
            </a:r>
          </a:p>
          <a:p>
            <a:pPr marL="182880">
              <a:spcBef>
                <a:spcPts val="1200"/>
              </a:spcBef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Highly scalable, high-performance storage solution</a:t>
            </a:r>
          </a:p>
          <a:p>
            <a:pPr marL="641667" lvl="1"/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 of thousands of requirements * avg. 5 components</a:t>
            </a:r>
          </a:p>
          <a:p>
            <a:pPr marL="182880">
              <a:spcBef>
                <a:spcPts val="1800"/>
              </a:spcBef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requirement components with attributes</a:t>
            </a:r>
          </a:p>
          <a:p>
            <a:pPr marL="641667" lvl="1"/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Key-Value Properties stored with specific data types</a:t>
            </a:r>
          </a:p>
          <a:p>
            <a:pPr marL="182880">
              <a:spcBef>
                <a:spcPts val="1800"/>
              </a:spcBef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relationships with attributes</a:t>
            </a:r>
          </a:p>
          <a:p>
            <a:pPr marL="641667" lvl="1"/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Labeled Relationships w/ Properties is very powerful</a:t>
            </a:r>
          </a:p>
          <a:p>
            <a:pPr marL="182880">
              <a:spcBef>
                <a:spcPts val="1800"/>
              </a:spcBef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Differentiate component types (visually &amp; retrieve performance)</a:t>
            </a:r>
          </a:p>
          <a:p>
            <a:pPr marL="641667" lvl="1"/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 are used as custom data types</a:t>
            </a:r>
          </a:p>
          <a:p>
            <a:pPr marL="182880">
              <a:spcBef>
                <a:spcPts val="1800"/>
              </a:spcBef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was also free and approved for use</a:t>
            </a:r>
          </a:p>
          <a:p>
            <a:pPr marL="641667" lvl="1"/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I</a:t>
            </a:r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the beginning, we needed to prove our concept quickly</a:t>
            </a:r>
            <a:endParaRPr 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52"/>
          <a:stretch/>
        </p:blipFill>
        <p:spPr>
          <a:xfrm>
            <a:off x="8814486" y="948095"/>
            <a:ext cx="3086366" cy="1781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8"/>
          <a:stretch/>
        </p:blipFill>
        <p:spPr>
          <a:xfrm>
            <a:off x="8817993" y="3443412"/>
            <a:ext cx="3077253" cy="19387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14486" y="2751266"/>
            <a:ext cx="3080760" cy="437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 smtClean="0">
                <a:solidFill>
                  <a:srgbClr val="68BD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Timer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shall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rgbClr val="DE9BF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transition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rgbClr val="FB95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Idle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rgbClr val="FB95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Counting Down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upon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rgbClr val="FFD8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Timer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4486" y="5405628"/>
            <a:ext cx="308075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requirements with the same subject (</a:t>
            </a:r>
            <a:r>
              <a:rPr lang="en-US" sz="1400" b="1" dirty="0" smtClean="0">
                <a:solidFill>
                  <a:srgbClr val="68BD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the same action (</a:t>
            </a:r>
            <a:r>
              <a:rPr lang="en-US" sz="1400" b="1" dirty="0" smtClean="0">
                <a:solidFill>
                  <a:srgbClr val="DE9BF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transition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and the same term (</a:t>
            </a:r>
            <a:r>
              <a:rPr lang="en-US" sz="1400" b="1" dirty="0" smtClean="0">
                <a:solidFill>
                  <a:srgbClr val="FB95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Idle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3274" y="318380"/>
            <a:ext cx="6732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FFFF">
                    <a:lumMod val="65000"/>
                  </a:srgbClr>
                </a:solidFill>
              </a:rPr>
              <a:t>2m 30s</a:t>
            </a:r>
            <a:endParaRPr lang="en-US" sz="16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Neo4j compare to other storage solutions?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With the Neo4j Browser, you can quickly, visually discover how your data relates and operates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2" y="3323070"/>
            <a:ext cx="2800350" cy="2724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9838" y="2997738"/>
            <a:ext cx="75661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Neo4j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1051" y="2953738"/>
            <a:ext cx="7421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RDF4j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0501" y="2997738"/>
            <a:ext cx="9024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918" y="3856451"/>
            <a:ext cx="4768779" cy="18768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816" y="3845580"/>
            <a:ext cx="3127036" cy="4593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013" y="4783738"/>
            <a:ext cx="712642" cy="3654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6870" y="3671520"/>
            <a:ext cx="7112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Units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75706" y="4644657"/>
            <a:ext cx="11232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Dimensions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75706" y="5366512"/>
            <a:ext cx="10873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Conversion Table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788" y="5530770"/>
            <a:ext cx="2535092" cy="496697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72" y="1182235"/>
            <a:ext cx="11612880" cy="1748171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databases have: </a:t>
            </a:r>
          </a:p>
          <a:p>
            <a:pPr marL="182880">
              <a:spcBef>
                <a:spcPts val="600"/>
              </a:spcBef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ACID (Atomicity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Consistency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Isolation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Durability) Transactions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Guarantee validity even if errors, power failures, etc.</a:t>
            </a:r>
          </a:p>
          <a:p>
            <a:pPr marL="182880">
              <a:spcBef>
                <a:spcPts val="600"/>
              </a:spcBef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Parameter-Based Transactions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Enforce data types and prevent rogue arguments (SQL injection, etc.)</a:t>
            </a:r>
          </a:p>
          <a:p>
            <a:pPr marL="182880">
              <a:spcBef>
                <a:spcPts val="600"/>
              </a:spcBef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Ability to migrate “schema” from prior version to current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data organization evolves… your database should too</a:t>
            </a:r>
          </a:p>
          <a:p>
            <a:pPr marL="182880">
              <a:spcBef>
                <a:spcPts val="600"/>
              </a:spcBef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 across multiple servers in a cluster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faster reads &amp; writes amongst high-volume traffic</a:t>
            </a:r>
            <a:endParaRPr lang="en-US" sz="1600" b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33274" y="318380"/>
            <a:ext cx="6732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FFFF">
                    <a:lumMod val="65000"/>
                  </a:srgbClr>
                </a:solidFill>
              </a:rPr>
              <a:t>2m </a:t>
            </a:r>
            <a:r>
              <a:rPr lang="en-US" sz="1600" dirty="0" smtClean="0">
                <a:solidFill>
                  <a:srgbClr val="FFFFFF">
                    <a:lumMod val="65000"/>
                  </a:srgbClr>
                </a:solidFill>
              </a:rPr>
              <a:t>30s</a:t>
            </a:r>
            <a:endParaRPr lang="en-US" sz="16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/>
      <p:bldP spid="11" grpId="0"/>
      <p:bldP spid="12" grpId="0"/>
      <p:bldP spid="16" grpId="0"/>
      <p:bldP spid="17" grpId="0"/>
      <p:bldP spid="18" grpId="0"/>
      <p:bldP spid="2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/>
              <a:t>Getting started project: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insite.web.boeing.com/culture/viewArticle.do?id=630264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72" y="1149283"/>
            <a:ext cx="11612880" cy="423090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Should it be a Node or Property?</a:t>
            </a:r>
          </a:p>
          <a:p>
            <a:pPr marL="182880">
              <a:buNone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 should be named items with attributes that can have relationships</a:t>
            </a:r>
          </a:p>
          <a:p>
            <a:pPr marL="182880">
              <a:buNone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should be data that is fixed to one item or relationship</a:t>
            </a: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Labels should not change on nodes/relationships, unlike properties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Customize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browser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size of nodes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relationships with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stylesheet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Keep all of your queries together in the same class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the browser to create queries for your code </a:t>
            </a:r>
            <a:r>
              <a:rPr lang="en-US" sz="20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neo4j browser </a:t>
            </a:r>
            <a:r>
              <a:rPr lang="en-US" sz="20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syntax and timing </a:t>
            </a:r>
            <a:r>
              <a:rPr lang="en-US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Consult the neo4j website for online documentation on Cypher Query Manual</a:t>
            </a:r>
          </a:p>
          <a:p>
            <a:pPr marL="182880">
              <a:buNone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 over Array, Loop over Map, If Statements using Case in For Each, Collect and Sort Distinct results,</a:t>
            </a:r>
          </a:p>
          <a:p>
            <a:pPr marL="182880">
              <a:buNone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Optional vs. required data, Merge to only create if not exists, Call fast </a:t>
            </a:r>
            <a:r>
              <a:rPr lang="en-US" sz="2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proceedures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6583" y="5577017"/>
            <a:ext cx="73156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 more about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ReqFoundry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https://reqfoundry.web.boeing.com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3274" y="318380"/>
            <a:ext cx="559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FFFF">
                    <a:lumMod val="65000"/>
                  </a:srgbClr>
                </a:solidFill>
              </a:rPr>
              <a:t>2m 0s</a:t>
            </a:r>
            <a:endParaRPr lang="en-US" sz="16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13" y="96077"/>
            <a:ext cx="3677949" cy="2068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3" y="4546515"/>
            <a:ext cx="3671427" cy="2065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69" y="1039910"/>
            <a:ext cx="3665463" cy="20618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69" y="3039289"/>
            <a:ext cx="3674849" cy="20671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6" y="291097"/>
            <a:ext cx="3661500" cy="2059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59" y="1164386"/>
            <a:ext cx="3665463" cy="20618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00" y="2709505"/>
            <a:ext cx="3665463" cy="2061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0506" y="4554803"/>
            <a:ext cx="3665463" cy="2061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9713" y="2195298"/>
            <a:ext cx="3229399" cy="2467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39" y="4379098"/>
            <a:ext cx="3665463" cy="20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544&quot;&gt;&lt;object type=&quot;3&quot; unique_id=&quot;10545&quot;&gt;&lt;property id=&quot;20148&quot; value=&quot;5&quot;/&gt;&lt;property id=&quot;20300&quot; value=&quot;Slide 1&quot;/&gt;&lt;property id=&quot;20307&quot; value=&quot;261&quot;/&gt;&lt;/object&gt;&lt;object type=&quot;3&quot; unique_id=&quot;10546&quot;&gt;&lt;property id=&quot;20148&quot; value=&quot;5&quot;/&gt;&lt;property id=&quot;20300&quot; value=&quot;Slide 2&quot;/&gt;&lt;property id=&quot;20307&quot; value=&quot;259&quot;/&gt;&lt;/object&gt;&lt;object type=&quot;3&quot; unique_id=&quot;10547&quot;&gt;&lt;property id=&quot;20148&quot; value=&quot;5&quot;/&gt;&lt;property id=&quot;20300&quot; value=&quot;Slide 3 - &amp;quot;Color preferences&amp;quot;&quot;/&gt;&lt;property id=&quot;20307&quot; value=&quot;262&quot;/&gt;&lt;/object&gt;&lt;/object&gt;&lt;object type=&quot;8&quot; unique_id=&quot;10552&quot;&gt;&lt;/object&gt;&lt;/object&gt;&lt;/database&gt;"/>
  <p:tag name="MMPROD_NEXTUNIQUEID" val="10030"/>
  <p:tag name="SECTOMILLISECCONVERTED" val="1"/>
</p:tagLst>
</file>

<file path=ppt/theme/theme1.xml><?xml version="1.0" encoding="utf-8"?>
<a:theme xmlns:a="http://schemas.openxmlformats.org/drawingml/2006/main" name="1_Boeing Logo Divider Slide_White BG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2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GradientBar_IdentityBar_QUESTIONS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radientBar_IdentityBar_QUESTIONS 2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580F8B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D1002D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radientBar_IdentityBar_QUESTIONS 3">
        <a:dk1>
          <a:srgbClr val="000000"/>
        </a:dk1>
        <a:lt1>
          <a:srgbClr val="FFFFFF"/>
        </a:lt1>
        <a:dk2>
          <a:srgbClr val="0039A6"/>
        </a:dk2>
        <a:lt2>
          <a:srgbClr val="848F98"/>
        </a:lt2>
        <a:accent1>
          <a:srgbClr val="580F8B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D1002D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radientBar_IdentityBar_QUESTIONS 4">
        <a:dk1>
          <a:srgbClr val="000000"/>
        </a:dk1>
        <a:lt1>
          <a:srgbClr val="FFFFFF"/>
        </a:lt1>
        <a:dk2>
          <a:srgbClr val="003CA2"/>
        </a:dk2>
        <a:lt2>
          <a:srgbClr val="848F98"/>
        </a:lt2>
        <a:accent1>
          <a:srgbClr val="580F8B"/>
        </a:accent1>
        <a:accent2>
          <a:srgbClr val="E24A12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CD420F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radientBar_IdentityBar_QUESTIONS 5">
        <a:dk1>
          <a:srgbClr val="000000"/>
        </a:dk1>
        <a:lt1>
          <a:srgbClr val="FFFFFF"/>
        </a:lt1>
        <a:dk2>
          <a:srgbClr val="003CA2"/>
        </a:dk2>
        <a:lt2>
          <a:srgbClr val="848F98"/>
        </a:lt2>
        <a:accent1>
          <a:srgbClr val="580F8B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D1002D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2400" b="1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43848406EC246A1CC0F40A76B5925" ma:contentTypeVersion="0" ma:contentTypeDescription="Create a new document." ma:contentTypeScope="" ma:versionID="230a1e8e01038bd1919687a9a84f73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B6FFB6-DE40-49A5-8704-A1FD4B021A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10DD3-62C1-4A6F-AFAA-817672CB27F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259080-5A71-433A-8E4F-F8CD6B9076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whitelogo_lowerthirdwhite</Template>
  <TotalTime>10604</TotalTime>
  <Words>505</Words>
  <Application>Microsoft Office PowerPoint</Application>
  <PresentationFormat>Custom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1_Boeing Logo Divider Slide_White BG</vt:lpstr>
      <vt:lpstr>1_EO&amp;T Slide Master</vt:lpstr>
      <vt:lpstr>PowerPoint Presentation</vt:lpstr>
      <vt:lpstr>Who else uses Neo4j?</vt:lpstr>
      <vt:lpstr>What is a Label Property Graph (LPG)?</vt:lpstr>
      <vt:lpstr>Why Neo4j for ReqFoundry?</vt:lpstr>
      <vt:lpstr>How does Neo4j compare to other storage solutions?</vt:lpstr>
      <vt:lpstr>What have we learned?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Wardlaw</dc:creator>
  <cp:lastModifiedBy>Wardlaw, Scott</cp:lastModifiedBy>
  <cp:revision>211</cp:revision>
  <dcterms:created xsi:type="dcterms:W3CDTF">2014-07-09T16:57:44Z</dcterms:created>
  <dcterms:modified xsi:type="dcterms:W3CDTF">2020-04-06T01:46:18Z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0x010100B9D43848406EC246A1CC0F40A76B5925</vt:lpwstr>
  </property>
</Properties>
</file>