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79" r:id="rId2"/>
    <p:sldMasterId id="2147483681" r:id="rId3"/>
  </p:sldMasterIdLst>
  <p:notesMasterIdLst>
    <p:notesMasterId r:id="rId48"/>
  </p:notesMasterIdLst>
  <p:handoutMasterIdLst>
    <p:handoutMasterId r:id="rId49"/>
  </p:handoutMasterIdLst>
  <p:sldIdLst>
    <p:sldId id="278" r:id="rId4"/>
    <p:sldId id="313" r:id="rId5"/>
    <p:sldId id="280" r:id="rId6"/>
    <p:sldId id="323" r:id="rId7"/>
    <p:sldId id="314" r:id="rId8"/>
    <p:sldId id="342" r:id="rId9"/>
    <p:sldId id="343" r:id="rId10"/>
    <p:sldId id="345" r:id="rId11"/>
    <p:sldId id="344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5" r:id="rId30"/>
    <p:sldId id="326" r:id="rId31"/>
    <p:sldId id="327" r:id="rId32"/>
    <p:sldId id="333" r:id="rId33"/>
    <p:sldId id="341" r:id="rId34"/>
    <p:sldId id="332" r:id="rId35"/>
    <p:sldId id="334" r:id="rId36"/>
    <p:sldId id="331" r:id="rId37"/>
    <p:sldId id="328" r:id="rId38"/>
    <p:sldId id="336" r:id="rId39"/>
    <p:sldId id="335" r:id="rId40"/>
    <p:sldId id="337" r:id="rId41"/>
    <p:sldId id="329" r:id="rId42"/>
    <p:sldId id="338" r:id="rId43"/>
    <p:sldId id="339" r:id="rId44"/>
    <p:sldId id="340" r:id="rId45"/>
    <p:sldId id="330" r:id="rId46"/>
    <p:sldId id="31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80" userDrawn="1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4224" userDrawn="1">
          <p15:clr>
            <a:srgbClr val="A4A3A4"/>
          </p15:clr>
        </p15:guide>
        <p15:guide id="5" pos="2881">
          <p15:clr>
            <a:srgbClr val="A4A3A4"/>
          </p15:clr>
        </p15:guide>
        <p15:guide id="6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0" autoAdjust="0"/>
    <p:restoredTop sz="86076" autoAdjust="0"/>
  </p:normalViewPr>
  <p:slideViewPr>
    <p:cSldViewPr snapToGrid="0" showGuides="1">
      <p:cViewPr varScale="1">
        <p:scale>
          <a:sx n="96" d="100"/>
          <a:sy n="96" d="100"/>
        </p:scale>
        <p:origin x="234" y="96"/>
      </p:cViewPr>
      <p:guideLst>
        <p:guide orient="horz" pos="2160"/>
        <p:guide orient="horz" pos="1080"/>
        <p:guide orient="horz" pos="4032"/>
        <p:guide orient="horz" pos="4224"/>
        <p:guide pos="2881"/>
        <p:guide pos="2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82B51-BB83-0440-B400-A9E405115B0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D49E7-BD3F-2A48-B411-66E70079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1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5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9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6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3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3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5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7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1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3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9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16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8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0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4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46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2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1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4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2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9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1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8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20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SPARQL Queries essentially find patterns in the </a:t>
            </a:r>
            <a:r>
              <a:rPr lang="en-US" smtClean="0"/>
              <a:t>triple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789"/>
            <a:ext cx="5722205" cy="243846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3995771" y="2252789"/>
            <a:ext cx="2308594" cy="2307900"/>
            <a:chOff x="3995771" y="2252789"/>
            <a:chExt cx="2308594" cy="2307900"/>
          </a:xfrm>
        </p:grpSpPr>
        <p:sp>
          <p:nvSpPr>
            <p:cNvPr id="7" name="Rectangle 6"/>
            <p:cNvSpPr/>
            <p:nvPr userDrawn="1"/>
          </p:nvSpPr>
          <p:spPr>
            <a:xfrm>
              <a:off x="5720772" y="2252789"/>
              <a:ext cx="576219" cy="57621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3848" y="2829008"/>
              <a:ext cx="576219" cy="576219"/>
            </a:xfrm>
            <a:prstGeom prst="rect">
              <a:avLst/>
            </a:prstGeom>
            <a:solidFill>
              <a:srgbClr val="BAD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3849" y="3405227"/>
              <a:ext cx="576219" cy="57621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995771" y="3981446"/>
              <a:ext cx="576219" cy="57621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144553" y="3405227"/>
              <a:ext cx="576219" cy="5762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144553" y="2829008"/>
              <a:ext cx="576219" cy="57621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571990" y="3981447"/>
              <a:ext cx="1732375" cy="579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0772" y="2829008"/>
              <a:ext cx="583593" cy="1521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552806"/>
            <a:ext cx="9145750" cy="2305194"/>
          </a:xfrm>
          <a:prstGeom prst="rect">
            <a:avLst/>
          </a:prstGeom>
          <a:solidFill>
            <a:srgbClr val="009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Title 19"/>
          <p:cNvSpPr>
            <a:spLocks noGrp="1"/>
          </p:cNvSpPr>
          <p:nvPr>
            <p:ph type="title" hasCustomPrompt="1"/>
          </p:nvPr>
        </p:nvSpPr>
        <p:spPr>
          <a:xfrm>
            <a:off x="775423" y="4739571"/>
            <a:ext cx="8053720" cy="58862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2" hasCustomPrompt="1"/>
          </p:nvPr>
        </p:nvSpPr>
        <p:spPr>
          <a:xfrm>
            <a:off x="775422" y="5784387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3" hasCustomPrompt="1"/>
          </p:nvPr>
        </p:nvSpPr>
        <p:spPr>
          <a:xfrm>
            <a:off x="775422" y="6194051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7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628DA6A-722E-4D40-9A4B-A7FE02A164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207759"/>
            <a:ext cx="2714823" cy="6322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EE8B63-4C5B-9645-A055-2D3D1FFD2144}"/>
              </a:ext>
            </a:extLst>
          </p:cNvPr>
          <p:cNvSpPr/>
          <p:nvPr userDrawn="1"/>
        </p:nvSpPr>
        <p:spPr>
          <a:xfrm>
            <a:off x="4644127" y="353314"/>
            <a:ext cx="1557036" cy="358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C9A827-B5CE-7247-8159-0244F766CF41}"/>
              </a:ext>
            </a:extLst>
          </p:cNvPr>
          <p:cNvSpPr txBox="1"/>
          <p:nvPr userDrawn="1"/>
        </p:nvSpPr>
        <p:spPr>
          <a:xfrm>
            <a:off x="4715879" y="410724"/>
            <a:ext cx="1420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DO NOT CHANGE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331173B-8ED6-B04C-8C17-898293DF5A99}"/>
              </a:ext>
            </a:extLst>
          </p:cNvPr>
          <p:cNvSpPr/>
          <p:nvPr userDrawn="1"/>
        </p:nvSpPr>
        <p:spPr>
          <a:xfrm>
            <a:off x="0" y="2253112"/>
            <a:ext cx="1557036" cy="358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6182779-8EB6-FF41-8172-D70BFFEDAF8D}"/>
              </a:ext>
            </a:extLst>
          </p:cNvPr>
          <p:cNvSpPr txBox="1"/>
          <p:nvPr userDrawn="1"/>
        </p:nvSpPr>
        <p:spPr>
          <a:xfrm>
            <a:off x="71752" y="2253114"/>
            <a:ext cx="14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Change</a:t>
            </a:r>
            <a:r>
              <a:rPr lang="en-US" sz="900" baseline="0" dirty="0">
                <a:solidFill>
                  <a:schemeClr val="bg1"/>
                </a:solidFill>
              </a:rPr>
              <a:t> image within</a:t>
            </a:r>
          </a:p>
          <a:p>
            <a:pPr algn="ctr"/>
            <a:r>
              <a:rPr lang="en-US" sz="900" baseline="0" dirty="0">
                <a:solidFill>
                  <a:schemeClr val="bg1"/>
                </a:solidFill>
              </a:rPr>
              <a:t>Master Slide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/>
          <a:stretch/>
        </p:blipFill>
        <p:spPr>
          <a:xfrm>
            <a:off x="-7374" y="2245765"/>
            <a:ext cx="3429000" cy="27699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81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7374" y="4544922"/>
            <a:ext cx="9153124" cy="2334341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B9FDD2-516E-C040-AECE-DEC5DDD491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34" y="242760"/>
            <a:ext cx="2892266" cy="35772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/>
          <a:stretch/>
        </p:blipFill>
        <p:spPr>
          <a:xfrm>
            <a:off x="-8636" y="2245765"/>
            <a:ext cx="3429000" cy="2427835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4" name="Rectangle 3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5C0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5C0F8C"/>
              </a:buClr>
              <a:defRPr sz="1050"/>
            </a:lvl2pPr>
            <a:lvl3pPr>
              <a:buClr>
                <a:srgbClr val="5C0F8C"/>
              </a:buClr>
              <a:defRPr sz="900"/>
            </a:lvl3pPr>
            <a:lvl4pPr>
              <a:buClr>
                <a:srgbClr val="5C0F8C"/>
              </a:buClr>
              <a:defRPr sz="825"/>
            </a:lvl4pPr>
            <a:lvl5pPr>
              <a:buClr>
                <a:srgbClr val="5C0F8C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751F7DE-3FC3-484E-B4DB-3D95B101A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05" y="241508"/>
            <a:ext cx="2414016" cy="53851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rple_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/>
          <a:stretch/>
        </p:blipFill>
        <p:spPr>
          <a:xfrm>
            <a:off x="-8636" y="2245765"/>
            <a:ext cx="3429000" cy="2427835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4" name="Rectangle 3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5C0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5C0F8C"/>
              </a:buClr>
              <a:defRPr sz="1050"/>
            </a:lvl2pPr>
            <a:lvl3pPr>
              <a:buClr>
                <a:srgbClr val="5C0F8C"/>
              </a:buClr>
              <a:defRPr sz="900"/>
            </a:lvl3pPr>
            <a:lvl4pPr>
              <a:buClr>
                <a:srgbClr val="5C0F8C"/>
              </a:buClr>
              <a:defRPr sz="825"/>
            </a:lvl4pPr>
            <a:lvl5pPr>
              <a:buClr>
                <a:srgbClr val="5C0F8C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1751F7DE-3FC3-484E-B4DB-3D95B101A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05" y="241508"/>
            <a:ext cx="2414016" cy="5385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11"/>
          <a:stretch/>
        </p:blipFill>
        <p:spPr>
          <a:xfrm>
            <a:off x="-7374" y="2247486"/>
            <a:ext cx="3532452" cy="236229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4" name="Rectangle 3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E14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25642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  <a:ln>
            <a:noFill/>
          </a:ln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BC41889-FBEE-5042-A08E-143EEA950B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19" y="241232"/>
            <a:ext cx="2423160" cy="34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 b="14647"/>
          <a:stretch/>
        </p:blipFill>
        <p:spPr>
          <a:xfrm>
            <a:off x="-7374" y="2245765"/>
            <a:ext cx="3429000" cy="2304017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81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EB9FDD2-516E-C040-AECE-DEC5DDD491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34" y="242760"/>
            <a:ext cx="2892266" cy="35772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3" b="5802"/>
          <a:stretch/>
        </p:blipFill>
        <p:spPr>
          <a:xfrm>
            <a:off x="0" y="2252789"/>
            <a:ext cx="3973302" cy="229699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2789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A9D8602-94BD-9244-B4D4-7838FDA93868}"/>
              </a:ext>
            </a:extLst>
          </p:cNvPr>
          <p:cNvCxnSpPr/>
          <p:nvPr userDrawn="1"/>
        </p:nvCxnSpPr>
        <p:spPr>
          <a:xfrm flipH="1">
            <a:off x="0" y="382249"/>
            <a:ext cx="62179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EF7188D-D937-CA45-85FB-5C7F30652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8069"/>
            <a:ext cx="2714823" cy="632276"/>
          </a:xfrm>
          <a:prstGeom prst="rect">
            <a:avLst/>
          </a:prstGeom>
        </p:spPr>
      </p:pic>
      <p:sp>
        <p:nvSpPr>
          <p:cNvPr id="24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 b="3892"/>
          <a:stretch/>
        </p:blipFill>
        <p:spPr>
          <a:xfrm>
            <a:off x="-8636" y="2245765"/>
            <a:ext cx="3429000" cy="230401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4" name="Rectangle 3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5C0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4002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5C0F8C"/>
              </a:buClr>
              <a:defRPr sz="1050"/>
            </a:lvl2pPr>
            <a:lvl3pPr>
              <a:buClr>
                <a:srgbClr val="5C0F8C"/>
              </a:buClr>
              <a:defRPr sz="900"/>
            </a:lvl3pPr>
            <a:lvl4pPr>
              <a:buClr>
                <a:srgbClr val="5C0F8C"/>
              </a:buClr>
              <a:defRPr sz="825"/>
            </a:lvl4pPr>
            <a:lvl5pPr>
              <a:buClr>
                <a:srgbClr val="5C0F8C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1751F7DE-3FC3-484E-B4DB-3D95B101A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05" y="241508"/>
            <a:ext cx="2414016" cy="5385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7"/>
          <a:stretch/>
        </p:blipFill>
        <p:spPr>
          <a:xfrm>
            <a:off x="-7374" y="2247486"/>
            <a:ext cx="3532452" cy="2302296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4" name="Rectangle 3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E14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572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BA9AB28-2585-5C44-A6DF-2068D7A43804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BC41889-FBEE-5042-A08E-143EEA950B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19" y="241232"/>
            <a:ext cx="2423160" cy="34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No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79D3EFFC-CF2C-E94F-AAE7-1F543DAE7654}"/>
              </a:ext>
            </a:extLst>
          </p:cNvPr>
          <p:cNvCxnSpPr/>
          <p:nvPr userDrawn="1"/>
        </p:nvCxnSpPr>
        <p:spPr>
          <a:xfrm flipH="1">
            <a:off x="0" y="382249"/>
            <a:ext cx="62179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9D77C3E4-306E-6F46-A9A8-9A544BB7DE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8069"/>
            <a:ext cx="2714823" cy="632276"/>
          </a:xfrm>
          <a:prstGeom prst="rect">
            <a:avLst/>
          </a:prstGeom>
        </p:spPr>
      </p:pic>
      <p:sp>
        <p:nvSpPr>
          <p:cNvPr id="16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25704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No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31089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76074BF-1E7F-B24E-952E-F3DEE14D7465}"/>
              </a:ext>
            </a:extLst>
          </p:cNvPr>
          <p:cNvCxnSpPr/>
          <p:nvPr userDrawn="1"/>
        </p:nvCxnSpPr>
        <p:spPr>
          <a:xfrm flipH="1">
            <a:off x="0" y="382249"/>
            <a:ext cx="62179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E1F04EA-A7DD-C942-BEF8-CF61564F7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8069"/>
            <a:ext cx="2714823" cy="632276"/>
          </a:xfrm>
          <a:prstGeom prst="rect">
            <a:avLst/>
          </a:prstGeom>
        </p:spPr>
      </p:pic>
      <p:sp>
        <p:nvSpPr>
          <p:cNvPr id="14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/>
          <a:stretch/>
        </p:blipFill>
        <p:spPr>
          <a:xfrm>
            <a:off x="-16010" y="2246089"/>
            <a:ext cx="3429000" cy="276998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6010" y="4555381"/>
            <a:ext cx="9145750" cy="2305194"/>
          </a:xfrm>
          <a:prstGeom prst="rect">
            <a:avLst/>
          </a:prstGeom>
          <a:solidFill>
            <a:srgbClr val="81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687989" y="2247614"/>
            <a:ext cx="2308594" cy="2306401"/>
            <a:chOff x="1695363" y="2243381"/>
            <a:chExt cx="2308594" cy="230640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3420364" y="2243381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81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/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2018 Boeing. All rights reserved.</a:t>
            </a:r>
          </a:p>
        </p:txBody>
      </p:sp>
      <p:sp>
        <p:nvSpPr>
          <p:cNvPr id="21" name="Title 19"/>
          <p:cNvSpPr>
            <a:spLocks noGrp="1"/>
          </p:cNvSpPr>
          <p:nvPr>
            <p:ph type="title" hasCustomPrompt="1"/>
          </p:nvPr>
        </p:nvSpPr>
        <p:spPr>
          <a:xfrm>
            <a:off x="775422" y="4739571"/>
            <a:ext cx="7893565" cy="58862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2" hasCustomPrompt="1"/>
          </p:nvPr>
        </p:nvSpPr>
        <p:spPr>
          <a:xfrm>
            <a:off x="775422" y="5784387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3" hasCustomPrompt="1"/>
          </p:nvPr>
        </p:nvSpPr>
        <p:spPr>
          <a:xfrm>
            <a:off x="775422" y="6194051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5EB9FDD2-516E-C040-AECE-DEC5DDD491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59" y="433588"/>
            <a:ext cx="2892266" cy="3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No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5C0F8C"/>
              </a:buClr>
              <a:defRPr sz="1050"/>
            </a:lvl2pPr>
            <a:lvl3pPr>
              <a:buClr>
                <a:srgbClr val="5C0F8C"/>
              </a:buClr>
              <a:defRPr sz="900"/>
            </a:lvl3pPr>
            <a:lvl4pPr>
              <a:buClr>
                <a:srgbClr val="5C0F8C"/>
              </a:buClr>
              <a:defRPr sz="825"/>
            </a:lvl4pPr>
            <a:lvl5pPr>
              <a:buClr>
                <a:srgbClr val="5C0F8C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15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751F7DE-3FC3-484E-B4DB-3D95B101A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05" y="241508"/>
            <a:ext cx="2414016" cy="53851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No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chemeClr val="accent6"/>
              </a:buClr>
              <a:defRPr sz="900"/>
            </a:lvl3pPr>
            <a:lvl4pPr>
              <a:buClr>
                <a:schemeClr val="accent6"/>
              </a:buClr>
              <a:defRPr sz="825"/>
            </a:lvl4pPr>
            <a:lvl5pPr>
              <a:buClr>
                <a:schemeClr val="accent6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CA63515D-C8A4-384A-9BC1-367C5FD866F9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BC41889-FBEE-5042-A08E-143EEA950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19" y="241232"/>
            <a:ext cx="2423160" cy="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No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81BC00"/>
              </a:buClr>
              <a:defRPr sz="1050"/>
            </a:lvl2pPr>
            <a:lvl3pPr>
              <a:buClr>
                <a:srgbClr val="81BC00"/>
              </a:buClr>
              <a:defRPr sz="900"/>
            </a:lvl3pPr>
            <a:lvl4pPr>
              <a:buClr>
                <a:srgbClr val="81BC00"/>
              </a:buClr>
              <a:defRPr sz="825"/>
            </a:lvl4pPr>
            <a:lvl5pPr>
              <a:buClr>
                <a:srgbClr val="81BC00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15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EB9FDD2-516E-C040-AECE-DEC5DDD49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34" y="242760"/>
            <a:ext cx="2892266" cy="35772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No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5C0F8C"/>
              </a:buClr>
              <a:defRPr sz="1050"/>
            </a:lvl2pPr>
            <a:lvl3pPr>
              <a:buClr>
                <a:srgbClr val="5C0F8C"/>
              </a:buClr>
              <a:defRPr sz="900"/>
            </a:lvl3pPr>
            <a:lvl4pPr>
              <a:buClr>
                <a:srgbClr val="5C0F8C"/>
              </a:buClr>
              <a:defRPr sz="825"/>
            </a:lvl4pPr>
            <a:lvl5pPr>
              <a:buClr>
                <a:srgbClr val="5C0F8C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31089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10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751F7DE-3FC3-484E-B4DB-3D95B101A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05" y="241508"/>
            <a:ext cx="2414016" cy="5385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No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chemeClr val="accent6"/>
              </a:buClr>
              <a:defRPr sz="900"/>
            </a:lvl3pPr>
            <a:lvl4pPr>
              <a:buClr>
                <a:schemeClr val="accent6"/>
              </a:buClr>
              <a:defRPr sz="825"/>
            </a:lvl4pPr>
            <a:lvl5pPr>
              <a:buClr>
                <a:schemeClr val="accent6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31089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EA16BDB-FA8E-DE4C-A0E0-5ABC1B9B026F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BC41889-FBEE-5042-A08E-143EEA950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19" y="241232"/>
            <a:ext cx="2423160" cy="34665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No Im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81BC00"/>
              </a:buClr>
              <a:defRPr sz="1050"/>
            </a:lvl2pPr>
            <a:lvl3pPr>
              <a:buClr>
                <a:srgbClr val="81BC00"/>
              </a:buClr>
              <a:defRPr sz="900"/>
            </a:lvl3pPr>
            <a:lvl4pPr>
              <a:buClr>
                <a:srgbClr val="81BC00"/>
              </a:buClr>
              <a:defRPr sz="825"/>
            </a:lvl4pPr>
            <a:lvl5pPr>
              <a:buClr>
                <a:srgbClr val="81BC00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310891" y="4790217"/>
            <a:ext cx="6098586" cy="171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10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EB9FDD2-516E-C040-AECE-DEC5DDD49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34" y="242760"/>
            <a:ext cx="2892266" cy="35772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A0ABB75-D9A4-3A47-96BB-5B98FE3B20FE}"/>
              </a:ext>
            </a:extLst>
          </p:cNvPr>
          <p:cNvCxnSpPr/>
          <p:nvPr userDrawn="1"/>
        </p:nvCxnSpPr>
        <p:spPr>
          <a:xfrm flipH="1">
            <a:off x="0" y="382249"/>
            <a:ext cx="58978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ImageCaption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3"/>
          <a:stretch/>
        </p:blipFill>
        <p:spPr>
          <a:xfrm>
            <a:off x="5716750" y="1769808"/>
            <a:ext cx="3429000" cy="270500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009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009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2996383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r="12379"/>
          <a:stretch/>
        </p:blipFill>
        <p:spPr>
          <a:xfrm>
            <a:off x="5716402" y="1797564"/>
            <a:ext cx="3427598" cy="2169752"/>
          </a:xfrm>
          <a:prstGeom prst="rect">
            <a:avLst/>
          </a:prstGeom>
        </p:spPr>
      </p:pic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Clr>
                <a:schemeClr val="tx1"/>
              </a:buClr>
              <a:buFont typeface="Arial" charset="0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4D96E40-C4F8-3841-8B26-8A934E70370F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099E779F-AB19-A24F-A48A-50E8D44FA2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2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3239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ImageCaption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24" hasCustomPrompt="1"/>
          </p:nvPr>
        </p:nvSpPr>
        <p:spPr>
          <a:xfrm>
            <a:off x="243710" y="2996383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/>
          <a:stretch/>
        </p:blipFill>
        <p:spPr>
          <a:xfrm>
            <a:off x="5715000" y="1782823"/>
            <a:ext cx="3429000" cy="276998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81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81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chemeClr val="tx1"/>
              </a:buClr>
              <a:buFont typeface="Wingdings" panose="05000000000000000000" pitchFamily="2" charset="2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0BBE216-E1BC-1342-987C-4BC9B6DC0C45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5217511-6A50-A641-8762-174CF9DACF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ImageCaption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/>
          <a:stretch/>
        </p:blipFill>
        <p:spPr>
          <a:xfrm>
            <a:off x="5713738" y="1769808"/>
            <a:ext cx="3429000" cy="242783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5C0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5C0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2992720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5"/>
              </a:buClr>
              <a:defRPr sz="1050"/>
            </a:lvl2pPr>
            <a:lvl3pPr>
              <a:buClr>
                <a:schemeClr val="accent5"/>
              </a:buClr>
              <a:defRPr sz="900"/>
            </a:lvl3pPr>
            <a:lvl4pPr>
              <a:buClr>
                <a:schemeClr val="accent5"/>
              </a:buClr>
              <a:defRPr sz="825"/>
            </a:lvl4pPr>
            <a:lvl5pPr>
              <a:buClr>
                <a:schemeClr val="accent5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chemeClr val="tx1"/>
              </a:buClr>
              <a:buFont typeface="Wingdings" panose="05000000000000000000" pitchFamily="2" charset="2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5"/>
              </a:buClr>
              <a:defRPr sz="1050"/>
            </a:lvl2pPr>
            <a:lvl3pPr>
              <a:buClr>
                <a:schemeClr val="accent5"/>
              </a:buClr>
              <a:defRPr sz="900"/>
            </a:lvl3pPr>
            <a:lvl4pPr>
              <a:buClr>
                <a:schemeClr val="accent5"/>
              </a:buClr>
              <a:defRPr sz="825"/>
            </a:lvl4pPr>
            <a:lvl5pPr>
              <a:buClr>
                <a:schemeClr val="accent5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9C3F28D-5FFD-774D-85A6-17A2167E5A06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85F4DC6-3A48-C947-BEC6-44B4C23AF8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21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5870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ImageCaption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84" y="1782409"/>
            <a:ext cx="3435474" cy="229031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9124" y="4559435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E1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E1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2996890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chemeClr val="tx1"/>
              </a:buClr>
              <a:buFont typeface="Wingdings" panose="05000000000000000000" pitchFamily="2" charset="2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F40BAEA-E716-0F45-AA3D-2453B094A21E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DF307740-B71A-0543-BABF-84D42FE455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2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31866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/>
          <a:stretch/>
        </p:blipFill>
        <p:spPr>
          <a:xfrm>
            <a:off x="-8636" y="2245765"/>
            <a:ext cx="3429000" cy="242783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4552806"/>
            <a:ext cx="9145750" cy="2305194"/>
          </a:xfrm>
          <a:prstGeom prst="rect">
            <a:avLst/>
          </a:prstGeom>
          <a:solidFill>
            <a:srgbClr val="5C0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5C0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/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2018 Boeing. All rights reserved.</a:t>
            </a:r>
          </a:p>
        </p:txBody>
      </p:sp>
      <p:sp>
        <p:nvSpPr>
          <p:cNvPr id="21" name="Title 19"/>
          <p:cNvSpPr>
            <a:spLocks noGrp="1"/>
          </p:cNvSpPr>
          <p:nvPr>
            <p:ph type="title" hasCustomPrompt="1"/>
          </p:nvPr>
        </p:nvSpPr>
        <p:spPr>
          <a:xfrm>
            <a:off x="775423" y="4739571"/>
            <a:ext cx="7905440" cy="58862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2" hasCustomPrompt="1"/>
          </p:nvPr>
        </p:nvSpPr>
        <p:spPr>
          <a:xfrm>
            <a:off x="775422" y="5784387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3" hasCustomPrompt="1"/>
          </p:nvPr>
        </p:nvSpPr>
        <p:spPr>
          <a:xfrm>
            <a:off x="775422" y="6194051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738015" y="1675525"/>
            <a:ext cx="2258568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751F7DE-3FC3-484E-B4DB-3D95B101AC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59" y="436349"/>
            <a:ext cx="2414016" cy="5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ImageCaptio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24" hasCustomPrompt="1"/>
          </p:nvPr>
        </p:nvSpPr>
        <p:spPr>
          <a:xfrm>
            <a:off x="243710" y="2996383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/>
          <a:stretch/>
        </p:blipFill>
        <p:spPr>
          <a:xfrm>
            <a:off x="5715000" y="1782823"/>
            <a:ext cx="3429000" cy="276998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81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81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chemeClr val="tx1"/>
              </a:buClr>
              <a:buFont typeface="Wingdings" panose="05000000000000000000" pitchFamily="2" charset="2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A8BB25B-2B23-E14F-BB76-FD7A4860316D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E1D63612-66B9-9547-869C-D05D28AD67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ImageCaptio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3"/>
          <a:stretch/>
        </p:blipFill>
        <p:spPr>
          <a:xfrm>
            <a:off x="5716750" y="1769808"/>
            <a:ext cx="3429000" cy="270500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009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009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2996383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r="12379"/>
          <a:stretch/>
        </p:blipFill>
        <p:spPr>
          <a:xfrm>
            <a:off x="5716402" y="1797564"/>
            <a:ext cx="3427598" cy="2169752"/>
          </a:xfrm>
          <a:prstGeom prst="rect">
            <a:avLst/>
          </a:prstGeom>
        </p:spPr>
      </p:pic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Clr>
                <a:schemeClr val="tx1"/>
              </a:buClr>
              <a:buFont typeface="Arial" charset="0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BABD9F4-B539-2D4F-B909-A68342E7BB66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56041A58-3A61-F14B-8E46-F11E527F4B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2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ImageCaptio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/>
          <a:stretch/>
        </p:blipFill>
        <p:spPr>
          <a:xfrm>
            <a:off x="5713738" y="1769808"/>
            <a:ext cx="3429000" cy="242783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5"/>
              </a:buClr>
              <a:defRPr sz="1050"/>
            </a:lvl2pPr>
            <a:lvl3pPr>
              <a:buClr>
                <a:schemeClr val="accent5"/>
              </a:buClr>
              <a:defRPr sz="900"/>
            </a:lvl3pPr>
            <a:lvl4pPr>
              <a:buClr>
                <a:schemeClr val="accent5"/>
              </a:buClr>
              <a:defRPr sz="825"/>
            </a:lvl4pPr>
            <a:lvl5pPr>
              <a:buClr>
                <a:schemeClr val="accent5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5C0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5C0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2992720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5"/>
              </a:buClr>
              <a:defRPr sz="1050"/>
            </a:lvl2pPr>
            <a:lvl3pPr>
              <a:buClr>
                <a:schemeClr val="accent5"/>
              </a:buClr>
              <a:defRPr sz="900"/>
            </a:lvl3pPr>
            <a:lvl4pPr>
              <a:buClr>
                <a:schemeClr val="accent5"/>
              </a:buClr>
              <a:defRPr sz="825"/>
            </a:lvl4pPr>
            <a:lvl5pPr>
              <a:buClr>
                <a:schemeClr val="accent5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chemeClr val="tx1"/>
              </a:buClr>
              <a:buFont typeface="Wingdings" panose="05000000000000000000" pitchFamily="2" charset="2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5BAF342-8610-CE47-8E93-C6E1876B458C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5839869-64A3-9F4B-A4AB-330682E915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21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ImageCaptio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84" y="1782409"/>
            <a:ext cx="3435474" cy="229031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715000" y="1727075"/>
            <a:ext cx="3427738" cy="70574"/>
          </a:xfrm>
          <a:prstGeom prst="rect">
            <a:avLst/>
          </a:prstGeom>
          <a:solidFill>
            <a:srgbClr val="E1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3967316"/>
            <a:ext cx="3427738" cy="585490"/>
          </a:xfrm>
          <a:prstGeom prst="rect">
            <a:avLst/>
          </a:prstGeom>
          <a:solidFill>
            <a:srgbClr val="E1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2996890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5" hasCustomPrompt="1"/>
          </p:nvPr>
        </p:nvSpPr>
        <p:spPr>
          <a:xfrm>
            <a:off x="5721084" y="3998047"/>
            <a:ext cx="2728256" cy="5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chemeClr val="tx1"/>
              </a:buClr>
              <a:buFont typeface="Wingdings" panose="05000000000000000000" pitchFamily="2" charset="2"/>
              <a:buNone/>
              <a:defRPr sz="9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C25F59F-2A42-4544-8DCC-28F9C434635F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BC40307-0E27-DC41-AF05-5A9120C505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2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81BC00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24" hasCustomPrompt="1"/>
          </p:nvPr>
        </p:nvSpPr>
        <p:spPr>
          <a:xfrm>
            <a:off x="243710" y="2996383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81BC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81BC00"/>
              </a:buClr>
              <a:defRPr sz="1050"/>
            </a:lvl2pPr>
            <a:lvl3pPr>
              <a:buClr>
                <a:schemeClr val="accent4"/>
              </a:buClr>
              <a:defRPr sz="900"/>
            </a:lvl3pPr>
            <a:lvl4pPr>
              <a:buClr>
                <a:schemeClr val="accent4"/>
              </a:buClr>
              <a:defRPr sz="825"/>
            </a:lvl4pPr>
            <a:lvl5pPr>
              <a:buClr>
                <a:schemeClr val="accent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55CDDEF-F0B4-E44B-BFA9-056D571BD9CD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B70D71C-C67A-CE43-B5AF-DC78F4441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1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81BC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23506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3004324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152032E0-13A8-9A4F-B0A1-4F22D10BD22F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63207F9-A351-D24E-B8D1-368AAA9F6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1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8320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5"/>
              </a:buClr>
              <a:defRPr sz="1050"/>
            </a:lvl2pPr>
            <a:lvl3pPr>
              <a:buClr>
                <a:schemeClr val="accent5"/>
              </a:buClr>
              <a:defRPr sz="900"/>
            </a:lvl3pPr>
            <a:lvl4pPr>
              <a:buClr>
                <a:schemeClr val="accent5"/>
              </a:buClr>
              <a:defRPr sz="825"/>
            </a:lvl4pPr>
            <a:lvl5pPr>
              <a:buClr>
                <a:schemeClr val="accent5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24" hasCustomPrompt="1"/>
          </p:nvPr>
        </p:nvSpPr>
        <p:spPr>
          <a:xfrm>
            <a:off x="243710" y="2996383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5C0F8C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5C0F8C"/>
              </a:buClr>
              <a:defRPr sz="1050"/>
            </a:lvl2pPr>
            <a:lvl3pPr>
              <a:buClr>
                <a:schemeClr val="accent5"/>
              </a:buClr>
              <a:defRPr sz="900"/>
            </a:lvl3pPr>
            <a:lvl4pPr>
              <a:buClr>
                <a:schemeClr val="accent5"/>
              </a:buClr>
              <a:defRPr sz="825"/>
            </a:lvl4pPr>
            <a:lvl5pPr>
              <a:buClr>
                <a:schemeClr val="accent5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C97FE5F-38C2-6A4A-81D0-7028917A572C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A5A6CBC-6658-6647-A465-ADC76B60F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13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5C0F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18797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Oran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22" hasCustomPrompt="1"/>
          </p:nvPr>
        </p:nvSpPr>
        <p:spPr>
          <a:xfrm>
            <a:off x="243710" y="1740646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374" y="4544923"/>
            <a:ext cx="9153124" cy="2313078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23" hasCustomPrompt="1"/>
          </p:nvPr>
        </p:nvSpPr>
        <p:spPr>
          <a:xfrm>
            <a:off x="243710" y="4742180"/>
            <a:ext cx="6098586" cy="184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26" hasCustomPrompt="1"/>
          </p:nvPr>
        </p:nvSpPr>
        <p:spPr>
          <a:xfrm>
            <a:off x="243710" y="3004324"/>
            <a:ext cx="4716640" cy="125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E1450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E14504"/>
              </a:buClr>
              <a:defRPr sz="1050"/>
            </a:lvl2pPr>
            <a:lvl3pPr>
              <a:buClr>
                <a:srgbClr val="E14504"/>
              </a:buClr>
              <a:defRPr sz="900"/>
            </a:lvl3pPr>
            <a:lvl4pPr>
              <a:buClr>
                <a:srgbClr val="E14504"/>
              </a:buClr>
              <a:defRPr sz="825"/>
            </a:lvl4pPr>
            <a:lvl5pPr>
              <a:buClr>
                <a:srgbClr val="E14504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5C20A38-193A-D247-8BCA-DD71D9562707}"/>
              </a:ext>
            </a:extLst>
          </p:cNvPr>
          <p:cNvCxnSpPr/>
          <p:nvPr userDrawn="1"/>
        </p:nvCxnSpPr>
        <p:spPr>
          <a:xfrm flipH="1">
            <a:off x="0" y="382249"/>
            <a:ext cx="85496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B2A8401-A985-954F-9A86-8C69453236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68" y="188849"/>
            <a:ext cx="406326" cy="392278"/>
          </a:xfrm>
          <a:prstGeom prst="rect">
            <a:avLst/>
          </a:prstGeom>
        </p:spPr>
      </p:pic>
      <p:sp>
        <p:nvSpPr>
          <p:cNvPr id="12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E1450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</p:spTree>
    <p:extLst>
      <p:ext uri="{BB962C8B-B14F-4D97-AF65-F5344CB8AC3E}">
        <p14:creationId xmlns:p14="http://schemas.microsoft.com/office/powerpoint/2010/main" val="9283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7307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9146382" cy="6858000"/>
          </a:xfrm>
          <a:prstGeom prst="rect">
            <a:avLst/>
          </a:prstGeom>
        </p:spPr>
      </p:pic>
      <p:pic>
        <p:nvPicPr>
          <p:cNvPr id="4" name="Picture 54" descr="Boeing_white_large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2990088"/>
            <a:ext cx="3692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80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4" b="2237"/>
          <a:stretch/>
        </p:blipFill>
        <p:spPr>
          <a:xfrm>
            <a:off x="-7374" y="2247486"/>
            <a:ext cx="3427738" cy="230229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4552806"/>
            <a:ext cx="9145750" cy="2305194"/>
          </a:xfrm>
          <a:prstGeom prst="rect">
            <a:avLst/>
          </a:prstGeom>
          <a:solidFill>
            <a:srgbClr val="E1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E14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/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2018 Boeing. All rights reserved.</a:t>
            </a:r>
          </a:p>
        </p:txBody>
      </p:sp>
      <p:sp>
        <p:nvSpPr>
          <p:cNvPr id="21" name="Title 19"/>
          <p:cNvSpPr>
            <a:spLocks noGrp="1"/>
          </p:cNvSpPr>
          <p:nvPr>
            <p:ph type="title" hasCustomPrompt="1"/>
          </p:nvPr>
        </p:nvSpPr>
        <p:spPr>
          <a:xfrm>
            <a:off x="775422" y="4739571"/>
            <a:ext cx="7893565" cy="58862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2" hasCustomPrompt="1"/>
          </p:nvPr>
        </p:nvSpPr>
        <p:spPr>
          <a:xfrm>
            <a:off x="775422" y="5784387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23" hasCustomPrompt="1"/>
          </p:nvPr>
        </p:nvSpPr>
        <p:spPr>
          <a:xfrm>
            <a:off x="775422" y="6194051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738015" y="1675525"/>
            <a:ext cx="2258568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BC41889-FBEE-5042-A08E-143EEA950B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59" y="435836"/>
            <a:ext cx="2423160" cy="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, Subti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10891" y="1213311"/>
            <a:ext cx="851825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22" hasCustomPrompt="1"/>
          </p:nvPr>
        </p:nvSpPr>
        <p:spPr>
          <a:xfrm>
            <a:off x="310891" y="4579182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rgbClr val="009BDF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23" hasCustomPrompt="1"/>
          </p:nvPr>
        </p:nvSpPr>
        <p:spPr>
          <a:xfrm>
            <a:off x="310891" y="4988846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rgbClr val="009BDF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8AC6751-81EB-784D-B4A2-4AB53CC58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207759"/>
            <a:ext cx="2714823" cy="6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217985"/>
            <a:ext cx="1029865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944438"/>
            <a:ext cx="1283914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670890"/>
            <a:ext cx="1283914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397342"/>
            <a:ext cx="1831010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1892" y="3397342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83914" y="3670890"/>
            <a:ext cx="273548" cy="273548"/>
          </a:xfrm>
          <a:prstGeom prst="rect">
            <a:avLst/>
          </a:prstGeom>
          <a:solidFill>
            <a:srgbClr val="92C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283914" y="3944438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09484" y="4217985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58345" y="3944438"/>
            <a:ext cx="273548" cy="27354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558345" y="3670890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2193097" y="4579182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rgbClr val="394A59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23" hasCustomPrompt="1"/>
          </p:nvPr>
        </p:nvSpPr>
        <p:spPr>
          <a:xfrm>
            <a:off x="2193097" y="4988846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rgbClr val="394A59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097" y="3249317"/>
            <a:ext cx="663604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A4D8385-311A-9B4F-A764-33DA0889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207759"/>
            <a:ext cx="2714823" cy="632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93" y="132399"/>
            <a:ext cx="2362859" cy="861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217985"/>
            <a:ext cx="1029865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944438"/>
            <a:ext cx="1283914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670890"/>
            <a:ext cx="1283914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397342"/>
            <a:ext cx="1831010" cy="273548"/>
          </a:xfrm>
          <a:prstGeom prst="rect">
            <a:avLst/>
          </a:prstGeom>
          <a:solidFill>
            <a:srgbClr val="DAD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1892" y="3397342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83914" y="3670890"/>
            <a:ext cx="273548" cy="273548"/>
          </a:xfrm>
          <a:prstGeom prst="rect">
            <a:avLst/>
          </a:prstGeom>
          <a:solidFill>
            <a:srgbClr val="92C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283914" y="3944438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09484" y="4217985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58345" y="3944438"/>
            <a:ext cx="273548" cy="27354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558345" y="3670890"/>
            <a:ext cx="273548" cy="273548"/>
          </a:xfrm>
          <a:prstGeom prst="rect">
            <a:avLst/>
          </a:prstGeom>
          <a:solidFill>
            <a:srgbClr val="009B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22" hasCustomPrompt="1"/>
          </p:nvPr>
        </p:nvSpPr>
        <p:spPr>
          <a:xfrm>
            <a:off x="1176157" y="4579182"/>
            <a:ext cx="4716640" cy="388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2000">
                <a:solidFill>
                  <a:srgbClr val="009BDF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23" hasCustomPrompt="1"/>
          </p:nvPr>
        </p:nvSpPr>
        <p:spPr>
          <a:xfrm>
            <a:off x="1176157" y="4988846"/>
            <a:ext cx="4716640" cy="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81BC00"/>
              </a:buClr>
              <a:buFontTx/>
              <a:buNone/>
              <a:defRPr sz="1600">
                <a:solidFill>
                  <a:srgbClr val="009BDF"/>
                </a:solidFill>
              </a:defRPr>
            </a:lvl1pPr>
            <a:lvl2pPr>
              <a:buClr>
                <a:srgbClr val="81BC00"/>
              </a:buCl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1" y="1213311"/>
            <a:ext cx="851825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D61664C-1204-3542-BCF0-5EE7CD392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207759"/>
            <a:ext cx="2714823" cy="6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/ Grey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 Boeing.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3E03AA4-0384-424F-950A-B1E4FBDF4113}"/>
              </a:ext>
            </a:extLst>
          </p:cNvPr>
          <p:cNvCxnSpPr/>
          <p:nvPr userDrawn="1"/>
        </p:nvCxnSpPr>
        <p:spPr>
          <a:xfrm flipH="1">
            <a:off x="0" y="382249"/>
            <a:ext cx="62179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DB38998-A200-1C4C-A91F-2D55F37519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8069"/>
            <a:ext cx="2714823" cy="632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_ Image_Content_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3"/>
          <a:stretch/>
        </p:blipFill>
        <p:spPr>
          <a:xfrm>
            <a:off x="0" y="2252789"/>
            <a:ext cx="3973302" cy="243846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695363" y="2244906"/>
            <a:ext cx="2308594" cy="2304876"/>
            <a:chOff x="1695363" y="2244906"/>
            <a:chExt cx="2308594" cy="23048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420364" y="2244906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73440" y="2821125"/>
              <a:ext cx="576219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73441" y="3397344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695363" y="3973563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844145" y="3397344"/>
              <a:ext cx="576219" cy="57621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44145" y="2821125"/>
              <a:ext cx="576219" cy="576219"/>
            </a:xfrm>
            <a:prstGeom prst="rect">
              <a:avLst/>
            </a:prstGeom>
            <a:solidFill>
              <a:srgbClr val="DA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271582" y="3973563"/>
              <a:ext cx="1732375" cy="576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3420364" y="2821125"/>
            <a:ext cx="576219" cy="172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idx="22" hasCustomPrompt="1"/>
          </p:nvPr>
        </p:nvSpPr>
        <p:spPr>
          <a:xfrm>
            <a:off x="4112502" y="2257494"/>
            <a:ext cx="4716640" cy="203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rgbClr val="009BDF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009BDF"/>
              </a:buClr>
              <a:defRPr sz="1050"/>
            </a:lvl2pPr>
            <a:lvl3pPr>
              <a:buClr>
                <a:srgbClr val="009BDF"/>
              </a:buClr>
              <a:defRPr sz="900"/>
            </a:lvl3pPr>
            <a:lvl4pPr>
              <a:buClr>
                <a:srgbClr val="009BDF"/>
              </a:buClr>
              <a:defRPr sz="825"/>
            </a:lvl4pPr>
            <a:lvl5pPr>
              <a:buClr>
                <a:srgbClr val="009BDF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9"/>
          <p:cNvSpPr>
            <a:spLocks noGrp="1"/>
          </p:cNvSpPr>
          <p:nvPr>
            <p:ph type="title" hasCustomPrompt="1"/>
          </p:nvPr>
        </p:nvSpPr>
        <p:spPr>
          <a:xfrm>
            <a:off x="243710" y="621792"/>
            <a:ext cx="8585965" cy="1001183"/>
          </a:xfrm>
        </p:spPr>
        <p:txBody>
          <a:bodyPr anchor="t" anchorCtr="0">
            <a:normAutofit/>
          </a:bodyPr>
          <a:lstStyle>
            <a:lvl1pPr>
              <a:defRPr sz="3600" b="0">
                <a:solidFill>
                  <a:srgbClr val="009BD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(Arial 36pt)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7374" y="4544923"/>
            <a:ext cx="9153124" cy="2325642"/>
          </a:xfrm>
          <a:prstGeom prst="rect">
            <a:avLst/>
          </a:prstGeom>
          <a:solidFill>
            <a:srgbClr val="DA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23" hasCustomPrompt="1"/>
          </p:nvPr>
        </p:nvSpPr>
        <p:spPr>
          <a:xfrm>
            <a:off x="1426141" y="4790217"/>
            <a:ext cx="6098586" cy="180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1pPr>
            <a:lvl2pPr>
              <a:buClr>
                <a:schemeClr val="tx1"/>
              </a:buClr>
              <a:defRPr sz="1050"/>
            </a:lvl2pPr>
            <a:lvl3pPr>
              <a:buClr>
                <a:schemeClr val="tx1"/>
              </a:buClr>
              <a:defRPr sz="900"/>
            </a:lvl3pPr>
            <a:lvl4pPr>
              <a:buClr>
                <a:schemeClr val="tx1"/>
              </a:buClr>
              <a:defRPr sz="825"/>
            </a:lvl4pPr>
            <a:lvl5pPr>
              <a:buClr>
                <a:schemeClr val="tx1"/>
              </a:buClr>
              <a:defRPr sz="8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0DE5630D-E194-6243-AD6D-BBD6CBAFA8FA}"/>
              </a:ext>
            </a:extLst>
          </p:cNvPr>
          <p:cNvCxnSpPr/>
          <p:nvPr userDrawn="1"/>
        </p:nvCxnSpPr>
        <p:spPr>
          <a:xfrm flipH="1">
            <a:off x="0" y="382249"/>
            <a:ext cx="62179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BF944645-6BEA-954A-A4B1-F30485F835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9"/>
          <a:stretch/>
        </p:blipFill>
        <p:spPr>
          <a:xfrm>
            <a:off x="6088193" y="8069"/>
            <a:ext cx="2714823" cy="6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891" y="390293"/>
            <a:ext cx="851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1" y="1825626"/>
            <a:ext cx="8518251" cy="456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12" r:id="rId2"/>
    <p:sldLayoutId id="2147483713" r:id="rId3"/>
    <p:sldLayoutId id="2147483714" r:id="rId4"/>
    <p:sldLayoutId id="2147483694" r:id="rId5"/>
    <p:sldLayoutId id="2147483684" r:id="rId6"/>
    <p:sldLayoutId id="2147483711" r:id="rId7"/>
    <p:sldLayoutId id="2147483664" r:id="rId8"/>
    <p:sldLayoutId id="2147483695" r:id="rId9"/>
    <p:sldLayoutId id="2147483685" r:id="rId10"/>
    <p:sldLayoutId id="2147483668" r:id="rId11"/>
    <p:sldLayoutId id="2147483715" r:id="rId12"/>
    <p:sldLayoutId id="2147483669" r:id="rId13"/>
    <p:sldLayoutId id="2147483699" r:id="rId14"/>
    <p:sldLayoutId id="2147483700" r:id="rId15"/>
    <p:sldLayoutId id="2147483701" r:id="rId16"/>
    <p:sldLayoutId id="2147483702" r:id="rId17"/>
    <p:sldLayoutId id="2147483698" r:id="rId18"/>
    <p:sldLayoutId id="2147483703" r:id="rId19"/>
    <p:sldLayoutId id="2147483692" r:id="rId20"/>
    <p:sldLayoutId id="2147483693" r:id="rId21"/>
    <p:sldLayoutId id="2147483688" r:id="rId22"/>
    <p:sldLayoutId id="2147483704" r:id="rId23"/>
    <p:sldLayoutId id="2147483705" r:id="rId24"/>
    <p:sldLayoutId id="2147483706" r:id="rId25"/>
    <p:sldLayoutId id="2147483696" r:id="rId26"/>
    <p:sldLayoutId id="2147483667" r:id="rId27"/>
    <p:sldLayoutId id="2147483686" r:id="rId28"/>
    <p:sldLayoutId id="2147483687" r:id="rId29"/>
    <p:sldLayoutId id="2147483707" r:id="rId30"/>
    <p:sldLayoutId id="2147483708" r:id="rId31"/>
    <p:sldLayoutId id="2147483709" r:id="rId32"/>
    <p:sldLayoutId id="2147483710" r:id="rId33"/>
    <p:sldLayoutId id="2147483689" r:id="rId34"/>
    <p:sldLayoutId id="2147483697" r:id="rId35"/>
    <p:sldLayoutId id="2147483690" r:id="rId36"/>
    <p:sldLayoutId id="2147483691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rgbClr val="009BDF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9BDF"/>
        </a:buClr>
        <a:buFont typeface="Wingdings" pitchFamily="2" charset="2"/>
        <a:buChar char="§"/>
        <a:defRPr sz="2200" b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6238" indent="-20478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9BDF"/>
        </a:buClr>
        <a:buFont typeface="Wingdings" pitchFamily="2" charset="2"/>
        <a:buChar char="§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627063" indent="-1857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9BDF"/>
        </a:buClr>
        <a:buFont typeface="Arial" charset="0"/>
        <a:buChar char="–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7921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9BDF"/>
        </a:buClr>
        <a:buFont typeface="Arial" charset="0"/>
        <a:buChar char="–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9BDF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 descr="Boeing_RGBblue_largePPT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17801" y="2990850"/>
            <a:ext cx="3692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7072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120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239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359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478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169833" indent="-169833" algn="l" defTabSz="82059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8A8"/>
        </a:buClr>
        <a:buFont typeface="Wingdings" pitchFamily="2" charset="2"/>
        <a:buChar char="§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385695" indent="-214275" algn="l" defTabSz="82059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8A8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2pPr>
      <a:lvl3pPr marL="576162" indent="-174594" algn="l" defTabSz="82059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8A8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79202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4pPr>
      <a:lvl5pPr marL="957094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414214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187133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32845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278557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9146382" cy="6858000"/>
          </a:xfrm>
          <a:prstGeom prst="rect">
            <a:avLst/>
          </a:prstGeom>
        </p:spPr>
      </p:pic>
      <p:pic>
        <p:nvPicPr>
          <p:cNvPr id="6" name="Picture 54" descr="Boeing_white_large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2990088"/>
            <a:ext cx="3692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844" y="6532563"/>
            <a:ext cx="178229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4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9318A1-174D-4DEE-8106-03A37B9BCF15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10891" y="6686001"/>
            <a:ext cx="2064800" cy="8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858" tIns="6858" rIns="6858" bIns="6858" anchor="b">
            <a:spAutoFit/>
          </a:bodyPr>
          <a:lstStyle/>
          <a:p>
            <a:pPr defTabSz="615554" eaLnBrk="0" hangingPunct="0"/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2018</a:t>
            </a:r>
            <a:r>
              <a:rPr lang="en-US" sz="4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Boe</a:t>
            </a:r>
            <a:r>
              <a:rPr lang="en-US" sz="4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63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4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2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95" indent="-22859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76" indent="-22859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57" indent="-22859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38" indent="-228591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parql11-property-path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BEE9346-BAB0-FA4C-99D8-1690250EF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92E4340-09BA-6D49-8BD4-0D988F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SysML</a:t>
            </a:r>
            <a:r>
              <a:rPr lang="en-US" dirty="0"/>
              <a:t> data in RDF/SPARQL Tutorial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85F474-AE89-204D-8DD2-94405BB4B3C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 smtClean="0"/>
              <a:t>Alek Przybylo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2164E05-FFB8-5349-B72F-5407C1530E23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10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“Spirit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	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	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 smtClean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5337312" y="1740646"/>
            <a:ext cx="3491829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4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11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4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12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13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9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14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1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15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7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16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17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	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	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“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8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18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 to: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4055166" y="1740646"/>
            <a:ext cx="5088834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 .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triples: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	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	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“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	“Tokyo”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042" y="3214571"/>
            <a:ext cx="6859586" cy="120032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 solutions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3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19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</a:t>
            </a:r>
            <a:r>
              <a:rPr lang="en-US" dirty="0" smtClean="0"/>
              <a:t>Tokyo?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5133886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We first need to locate the nodes whose type is Block and name is 787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we need to find all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Make it recursive to find parts of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find the supplier that builds the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And the city it’s headquartered in</a:t>
            </a:r>
            <a:endParaRPr lang="en-US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4572000" algn="l"/>
              </a:tabLst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Content Placeholder 7"/>
          <p:cNvSpPr>
            <a:spLocks noGrp="1"/>
          </p:cNvSpPr>
          <p:nvPr>
            <p:ph idx="22"/>
          </p:nvPr>
        </p:nvSpPr>
        <p:spPr>
          <a:xfrm>
            <a:off x="242647" y="4159439"/>
            <a:ext cx="5097440" cy="2040135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*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 smtClean="0">
                <a:solidFill>
                  <a:schemeClr val="tx1"/>
                </a:solidFill>
              </a:rPr>
              <a:t>	?supplier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	?city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0367" y="5227530"/>
            <a:ext cx="27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319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2" grpId="0"/>
      <p:bldP spid="34" grpId="0"/>
      <p:bldP spid="36" grpId="0"/>
      <p:bldP spid="37" grpId="0"/>
      <p:bldP spid="38" grpId="0"/>
      <p:bldP spid="39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RDF/SPARQL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MBSE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ontology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Query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BISQUIT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Tableau data connector</a:t>
            </a:r>
          </a:p>
          <a:p>
            <a:pPr>
              <a:tabLst>
                <a:tab pos="2286000" algn="l"/>
                <a:tab pos="4572000" algn="l"/>
              </a:tabLst>
            </a:pP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3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20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Tokyo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5133886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We first need to locate the nodes whose type is Block and name is 787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we need to find all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Make it recursive to find parts of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find the supplier that builds the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And the city it’s headquartered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Finally, the city’s name needs to be Tokyo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4572000" algn="l"/>
              </a:tabLst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ontent Placeholder 7"/>
          <p:cNvSpPr>
            <a:spLocks noGrp="1"/>
          </p:cNvSpPr>
          <p:nvPr>
            <p:ph idx="22"/>
          </p:nvPr>
        </p:nvSpPr>
        <p:spPr>
          <a:xfrm>
            <a:off x="242647" y="4159439"/>
            <a:ext cx="5097440" cy="2040135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*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+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 smtClean="0">
                <a:solidFill>
                  <a:schemeClr val="tx1"/>
                </a:solidFill>
              </a:rPr>
              <a:t>	?supplier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	?city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	?city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“Tokyo” 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21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Tokyo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5133886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We first need to locate the nodes whose type is Block and name is 787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we need to find all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Make it recursive to find parts of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find the supplier that builds the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And the city it’s headquartered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Finally, the city’s name needs to be Tokyo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4572000" algn="l"/>
              </a:tabLst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ontent Placeholder 7"/>
          <p:cNvSpPr>
            <a:spLocks noGrp="1"/>
          </p:cNvSpPr>
          <p:nvPr>
            <p:ph idx="22"/>
          </p:nvPr>
        </p:nvSpPr>
        <p:spPr>
          <a:xfrm>
            <a:off x="242647" y="4159439"/>
            <a:ext cx="5097440" cy="2040135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*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+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 smtClean="0">
                <a:solidFill>
                  <a:schemeClr val="tx1"/>
                </a:solidFill>
              </a:rPr>
              <a:t>	?supplier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“Tokyo” 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9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22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Tokyo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5133886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We first need to locate the nodes whose type is Block and name is 787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we need to find all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Make it recursive to find parts of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find the supplier that builds the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And the city it’s headquartered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Finally, the city’s name needs to be Tokyo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4572000" algn="l"/>
              </a:tabLst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ontent Placeholder 7"/>
          <p:cNvSpPr>
            <a:spLocks noGrp="1"/>
          </p:cNvSpPr>
          <p:nvPr>
            <p:ph idx="22"/>
          </p:nvPr>
        </p:nvSpPr>
        <p:spPr>
          <a:xfrm>
            <a:off x="242647" y="4159439"/>
            <a:ext cx="5097440" cy="2040135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*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+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 smtClean="0">
                <a:solidFill>
                  <a:schemeClr val="tx1"/>
                </a:solidFill>
              </a:rPr>
              <a:t>	?supplier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?</a:t>
            </a:r>
            <a:r>
              <a:rPr lang="en-US" sz="1200" dirty="0" err="1" smtClean="0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FILTER (?</a:t>
            </a:r>
            <a:r>
              <a:rPr lang="en-US" sz="1200" dirty="0" err="1" smtClean="0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= “Tokyo”)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2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23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Tokyo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ontent Placeholder 7"/>
          <p:cNvSpPr>
            <a:spLocks noGrp="1"/>
          </p:cNvSpPr>
          <p:nvPr>
            <p:ph idx="22"/>
          </p:nvPr>
        </p:nvSpPr>
        <p:spPr>
          <a:xfrm>
            <a:off x="242647" y="1730770"/>
            <a:ext cx="5097440" cy="2040135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*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+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 smtClean="0">
                <a:solidFill>
                  <a:schemeClr val="tx1"/>
                </a:solidFill>
              </a:rPr>
              <a:t>	?supplier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?</a:t>
            </a:r>
            <a:r>
              <a:rPr lang="en-US" sz="1200" dirty="0" err="1" smtClean="0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FILTER (?</a:t>
            </a:r>
            <a:r>
              <a:rPr lang="en-US" sz="1200" dirty="0" err="1" smtClean="0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= “Tokyo”)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25383"/>
              </p:ext>
            </p:extLst>
          </p:nvPr>
        </p:nvGraphicFramePr>
        <p:xfrm>
          <a:off x="346845" y="4895664"/>
          <a:ext cx="472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95"/>
                <a:gridCol w="1182495"/>
                <a:gridCol w="1182495"/>
                <a:gridCol w="11824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?787node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?supplier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r>
                        <a:rPr lang="en-US" sz="1200" dirty="0" err="1" smtClean="0"/>
                        <a:t>cityName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Tokyo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24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Tokyo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ontent Placeholder 7"/>
          <p:cNvSpPr>
            <a:spLocks noGrp="1"/>
          </p:cNvSpPr>
          <p:nvPr>
            <p:ph idx="22"/>
          </p:nvPr>
        </p:nvSpPr>
        <p:spPr>
          <a:xfrm>
            <a:off x="242647" y="1730770"/>
            <a:ext cx="5304620" cy="2803130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*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+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>
                <a:solidFill>
                  <a:schemeClr val="tx1"/>
                </a:solidFill>
              </a:rPr>
              <a:t>	?</a:t>
            </a:r>
            <a:r>
              <a:rPr lang="en-US" sz="1200" dirty="0" err="1">
                <a:solidFill>
                  <a:schemeClr val="tx1"/>
                </a:solidFill>
              </a:rPr>
              <a:t>partName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>
                <a:solidFill>
                  <a:schemeClr val="tx1"/>
                </a:solidFill>
              </a:rPr>
              <a:t>	?supplier</a:t>
            </a:r>
            <a:r>
              <a:rPr lang="en-US" sz="1200" dirty="0" smtClean="0">
                <a:solidFill>
                  <a:schemeClr val="tx1"/>
                </a:solidFill>
              </a:rPr>
              <a:t>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>
                <a:solidFill>
                  <a:schemeClr val="tx1"/>
                </a:solidFill>
              </a:rPr>
              <a:t>	?</a:t>
            </a:r>
            <a:r>
              <a:rPr lang="en-US" sz="1200" dirty="0" err="1">
                <a:solidFill>
                  <a:schemeClr val="tx1"/>
                </a:solidFill>
              </a:rPr>
              <a:t>supplierName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>
                <a:solidFill>
                  <a:schemeClr val="tx1"/>
                </a:solidFill>
              </a:rPr>
              <a:t>	?</a:t>
            </a:r>
            <a:r>
              <a:rPr lang="en-US" sz="1200" dirty="0" err="1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FILTER (?</a:t>
            </a:r>
            <a:r>
              <a:rPr lang="en-US" sz="1200" dirty="0" err="1" smtClean="0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= “Tokyo”)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89903"/>
              </p:ext>
            </p:extLst>
          </p:nvPr>
        </p:nvGraphicFramePr>
        <p:xfrm>
          <a:off x="346845" y="4895664"/>
          <a:ext cx="52004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37"/>
                <a:gridCol w="691418"/>
                <a:gridCol w="847725"/>
                <a:gridCol w="904875"/>
                <a:gridCol w="1022930"/>
                <a:gridCol w="866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?787node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?part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?part</a:t>
                      </a:r>
                    </a:p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?supplier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?supplier</a:t>
                      </a:r>
                    </a:p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?city</a:t>
                      </a:r>
                    </a:p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787 Wing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Mitsubishi</a:t>
                      </a:r>
                    </a:p>
                    <a:p>
                      <a:r>
                        <a:rPr lang="en-US" sz="1200" dirty="0" smtClean="0"/>
                        <a:t>Heavy</a:t>
                      </a:r>
                    </a:p>
                    <a:p>
                      <a:r>
                        <a:rPr lang="en-US" sz="1200" dirty="0" smtClean="0"/>
                        <a:t>Industries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Tokyo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2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25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1" y="862884"/>
            <a:ext cx="5462078" cy="7747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all the parts on the 787 program, built in Tokyo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28" name="Oval 27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6"/>
            <a:endCxn id="28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30" idx="2"/>
            <a:endCxn id="29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ontent Placeholder 7"/>
          <p:cNvSpPr>
            <a:spLocks noGrp="1"/>
          </p:cNvSpPr>
          <p:nvPr>
            <p:ph idx="22"/>
          </p:nvPr>
        </p:nvSpPr>
        <p:spPr>
          <a:xfrm>
            <a:off x="242647" y="1730770"/>
            <a:ext cx="5304620" cy="2803130"/>
          </a:xfrm>
        </p:spPr>
        <p:txBody>
          <a:bodyPr/>
          <a:lstStyle/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SELECT ?</a:t>
            </a:r>
            <a:r>
              <a:rPr lang="en-US" sz="1200" dirty="0" err="1" smtClean="0">
                <a:solidFill>
                  <a:schemeClr val="tx1"/>
                </a:solidFill>
              </a:rPr>
              <a:t>partName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WHERE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?787node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 smtClean="0">
                <a:solidFill>
                  <a:schemeClr val="tx1"/>
                </a:solidFill>
              </a:rPr>
              <a:t>	“787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rdf:type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sysml:Block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mbse:hasPart</a:t>
            </a:r>
            <a:r>
              <a:rPr lang="en-US" sz="1200" dirty="0" smtClean="0">
                <a:solidFill>
                  <a:schemeClr val="tx1"/>
                </a:solidFill>
              </a:rPr>
              <a:t>+	?part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?part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>
                <a:solidFill>
                  <a:schemeClr val="tx1"/>
                </a:solidFill>
              </a:rPr>
              <a:t>	?</a:t>
            </a:r>
            <a:r>
              <a:rPr lang="en-US" sz="1200" dirty="0" err="1">
                <a:solidFill>
                  <a:schemeClr val="tx1"/>
                </a:solidFill>
              </a:rPr>
              <a:t>partName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sm:isBuiltBy</a:t>
            </a:r>
            <a:r>
              <a:rPr lang="en-US" sz="1200" dirty="0">
                <a:solidFill>
                  <a:schemeClr val="tx1"/>
                </a:solidFill>
              </a:rPr>
              <a:t>	?supplier</a:t>
            </a:r>
            <a:r>
              <a:rPr lang="en-US" sz="1200" dirty="0" smtClean="0">
                <a:solidFill>
                  <a:schemeClr val="tx1"/>
                </a:solidFill>
              </a:rPr>
              <a:t>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?supplier	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>
                <a:solidFill>
                  <a:schemeClr val="tx1"/>
                </a:solidFill>
              </a:rPr>
              <a:t>	?</a:t>
            </a:r>
            <a:r>
              <a:rPr lang="en-US" sz="1200" dirty="0" err="1">
                <a:solidFill>
                  <a:schemeClr val="tx1"/>
                </a:solidFill>
              </a:rPr>
              <a:t>supplierName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</a:rPr>
              <a:t>sm:isHeadquarteredIn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rdfs:label</a:t>
            </a:r>
            <a:r>
              <a:rPr lang="en-US" sz="1200" dirty="0">
                <a:solidFill>
                  <a:schemeClr val="tx1"/>
                </a:solidFill>
              </a:rPr>
              <a:t>	?</a:t>
            </a:r>
            <a:r>
              <a:rPr lang="en-US" sz="1200" dirty="0" err="1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.</a:t>
            </a: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FILTER (?</a:t>
            </a:r>
            <a:r>
              <a:rPr lang="en-US" sz="1200" dirty="0" err="1" smtClean="0">
                <a:solidFill>
                  <a:schemeClr val="tx1"/>
                </a:solidFill>
              </a:rPr>
              <a:t>cityName</a:t>
            </a:r>
            <a:r>
              <a:rPr lang="en-US" sz="1200" dirty="0" smtClean="0">
                <a:solidFill>
                  <a:schemeClr val="tx1"/>
                </a:solidFill>
              </a:rPr>
              <a:t> = “Tokyo”)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228600" algn="l"/>
                <a:tab pos="1371600" algn="l"/>
                <a:tab pos="38862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93492"/>
              </p:ext>
            </p:extLst>
          </p:nvPr>
        </p:nvGraphicFramePr>
        <p:xfrm>
          <a:off x="346845" y="4895664"/>
          <a:ext cx="15952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r>
                        <a:rPr lang="en-US" sz="1200" dirty="0" err="1" smtClean="0"/>
                        <a:t>partName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787 Wing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0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26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What we learned so far?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SELECT and WHERE statements</a:t>
            </a:r>
            <a:endParaRPr lang="en-US" dirty="0">
              <a:solidFill>
                <a:srgbClr val="7030A0"/>
              </a:solidFill>
            </a:endParaRPr>
          </a:p>
          <a:p>
            <a:pPr marL="719138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The where </a:t>
            </a:r>
            <a:r>
              <a:rPr lang="en-US" sz="1800" dirty="0" smtClean="0">
                <a:solidFill>
                  <a:srgbClr val="0070C0"/>
                </a:solidFill>
              </a:rPr>
              <a:t>defines the graph pattern that we are looking for and the variables to which specific values will be bound</a:t>
            </a:r>
          </a:p>
          <a:p>
            <a:pPr marL="719138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The select statement chooses the variables that should be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pPr marL="719138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Limits the results returned to only those that satisfy some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Property paths</a:t>
            </a:r>
          </a:p>
          <a:p>
            <a:pPr marL="719138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Provide ability to traverse multiple edges at once:</a:t>
            </a:r>
          </a:p>
          <a:p>
            <a:pPr marL="969963" lvl="2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{?s p1/p2 ?o}</a:t>
            </a:r>
            <a:r>
              <a:rPr lang="en-US" sz="1650" dirty="0" smtClean="0">
                <a:solidFill>
                  <a:srgbClr val="0070C0"/>
                </a:solidFill>
              </a:rPr>
              <a:t> first traverses </a:t>
            </a:r>
            <a:r>
              <a:rPr lang="en-US" sz="16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1650" dirty="0" smtClean="0">
                <a:solidFill>
                  <a:srgbClr val="0070C0"/>
                </a:solidFill>
              </a:rPr>
              <a:t> to an anonymous object, then traverses p2 from the anonymous subject to the final object </a:t>
            </a:r>
            <a:r>
              <a:rPr lang="en-US" sz="16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</a:p>
          <a:p>
            <a:pPr marL="969963" lvl="2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{?s p+ ?o} </a:t>
            </a:r>
            <a:r>
              <a:rPr lang="en-US" sz="1650" dirty="0" smtClean="0">
                <a:solidFill>
                  <a:srgbClr val="0070C0"/>
                </a:solidFill>
              </a:rPr>
              <a:t>traverses the predicate p once, then as many more times as it is found</a:t>
            </a:r>
          </a:p>
          <a:p>
            <a:pPr marL="969963" lvl="2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See </a:t>
            </a:r>
            <a:r>
              <a:rPr lang="en-US" sz="165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sz="1650" dirty="0" smtClean="0">
                <a:solidFill>
                  <a:srgbClr val="0070C0"/>
                </a:solidFill>
                <a:hlinkClick r:id="rId3"/>
              </a:rPr>
              <a:t>www.w3.org/TR/sparql11-property-paths</a:t>
            </a:r>
            <a:r>
              <a:rPr lang="en-US" sz="1650" dirty="0" smtClean="0">
                <a:solidFill>
                  <a:srgbClr val="0070C0"/>
                </a:solidFill>
              </a:rPr>
              <a:t> for more info on property paths</a:t>
            </a:r>
          </a:p>
          <a:p>
            <a:pPr marL="969963" lvl="2" indent="-342900">
              <a:buFont typeface="Arial" panose="020B0604020202020204" pitchFamily="34" charset="0"/>
              <a:buChar char="•"/>
            </a:pPr>
            <a:endParaRPr lang="en-US" sz="1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0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27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MBSE Ontology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mms thing </a:t>
            </a:r>
            <a:r>
              <a:rPr lang="en-US" sz="1650" dirty="0">
                <a:solidFill>
                  <a:srgbClr val="0070C0"/>
                </a:solidFill>
              </a:rPr>
              <a:t>namespace: </a:t>
            </a:r>
            <a:r>
              <a:rPr lang="en-US" sz="1650" dirty="0" smtClean="0">
                <a:solidFill>
                  <a:srgbClr val="0070C0"/>
                </a:solidFill>
              </a:rPr>
              <a:t>&lt;http</a:t>
            </a:r>
            <a:r>
              <a:rPr lang="en-US" sz="1650" dirty="0">
                <a:solidFill>
                  <a:srgbClr val="0070C0"/>
                </a:solidFill>
              </a:rPr>
              <a:t>://mbse.web.boeing.com/mms</a:t>
            </a:r>
            <a:r>
              <a:rPr lang="en-US" sz="1650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en-US" sz="1650" dirty="0" smtClean="0">
                <a:solidFill>
                  <a:srgbClr val="0070C0"/>
                </a:solidFill>
              </a:rPr>
              <a:t>	used for URIs of RDF things. Generated by appending element </a:t>
            </a:r>
            <a:r>
              <a:rPr lang="en-US" sz="1650" dirty="0" err="1" smtClean="0">
                <a:solidFill>
                  <a:srgbClr val="0070C0"/>
                </a:solidFill>
              </a:rPr>
              <a:t>sysml</a:t>
            </a:r>
            <a:r>
              <a:rPr lang="en-US" sz="1650" dirty="0" smtClean="0">
                <a:solidFill>
                  <a:srgbClr val="0070C0"/>
                </a:solidFill>
              </a:rPr>
              <a:t>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</a:rPr>
              <a:t>mbse</a:t>
            </a:r>
            <a:r>
              <a:rPr lang="en-US" sz="1650" dirty="0">
                <a:solidFill>
                  <a:srgbClr val="0070C0"/>
                </a:solidFill>
              </a:rPr>
              <a:t> namespace: &lt;http://mbse.web.boeing.com/ontologies/2019/05/mbse#&gt;</a:t>
            </a:r>
          </a:p>
          <a:p>
            <a:r>
              <a:rPr lang="en-US" sz="1650" dirty="0">
                <a:solidFill>
                  <a:srgbClr val="0070C0"/>
                </a:solidFill>
              </a:rPr>
              <a:t>	</a:t>
            </a:r>
            <a:r>
              <a:rPr lang="en-US" sz="1650" dirty="0" err="1">
                <a:solidFill>
                  <a:srgbClr val="0070C0"/>
                </a:solidFill>
              </a:rPr>
              <a:t>isPartOf</a:t>
            </a:r>
            <a:r>
              <a:rPr lang="en-US" sz="1650" dirty="0">
                <a:solidFill>
                  <a:srgbClr val="0070C0"/>
                </a:solidFill>
              </a:rPr>
              <a:t>, </a:t>
            </a:r>
            <a:r>
              <a:rPr lang="en-US" sz="1650" dirty="0" err="1">
                <a:solidFill>
                  <a:srgbClr val="0070C0"/>
                </a:solidFill>
              </a:rPr>
              <a:t>isConnectedTo</a:t>
            </a:r>
            <a:r>
              <a:rPr lang="en-US" sz="1650" dirty="0">
                <a:solidFill>
                  <a:srgbClr val="0070C0"/>
                </a:solidFill>
              </a:rPr>
              <a:t>, </a:t>
            </a:r>
            <a:r>
              <a:rPr lang="en-US" sz="1650" dirty="0" err="1">
                <a:solidFill>
                  <a:srgbClr val="0070C0"/>
                </a:solidFill>
              </a:rPr>
              <a:t>isSatisfiedBy</a:t>
            </a:r>
            <a:r>
              <a:rPr lang="en-US" sz="1650" dirty="0">
                <a:solidFill>
                  <a:srgbClr val="0070C0"/>
                </a:solidFill>
              </a:rPr>
              <a:t>, </a:t>
            </a:r>
            <a:r>
              <a:rPr lang="en-US" sz="1650" dirty="0" err="1">
                <a:solidFill>
                  <a:srgbClr val="0070C0"/>
                </a:solidFill>
              </a:rPr>
              <a:t>isDecomposedBy</a:t>
            </a:r>
            <a:r>
              <a:rPr lang="en-US" sz="1650" dirty="0">
                <a:solidFill>
                  <a:srgbClr val="0070C0"/>
                </a:solidFill>
              </a:rPr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err="1" smtClean="0">
                <a:solidFill>
                  <a:srgbClr val="0070C0"/>
                </a:solidFill>
              </a:rPr>
              <a:t>uml</a:t>
            </a:r>
            <a:r>
              <a:rPr lang="en-US" sz="1650" dirty="0" smtClean="0">
                <a:solidFill>
                  <a:srgbClr val="0070C0"/>
                </a:solidFill>
              </a:rPr>
              <a:t> </a:t>
            </a:r>
            <a:r>
              <a:rPr lang="en-US" sz="1650" dirty="0">
                <a:solidFill>
                  <a:srgbClr val="0070C0"/>
                </a:solidFill>
              </a:rPr>
              <a:t>namespace: </a:t>
            </a:r>
            <a:r>
              <a:rPr lang="en-US" sz="1650" dirty="0">
                <a:solidFill>
                  <a:srgbClr val="0070C0"/>
                </a:solidFill>
              </a:rPr>
              <a:t>&lt;http</a:t>
            </a:r>
            <a:r>
              <a:rPr lang="en-US" sz="1650" dirty="0">
                <a:solidFill>
                  <a:srgbClr val="0070C0"/>
                </a:solidFill>
              </a:rPr>
              <a:t>://mbse.web.boeing.com/ontologies/2019/05/uml</a:t>
            </a:r>
            <a:r>
              <a:rPr lang="en-US" sz="1650" dirty="0">
                <a:solidFill>
                  <a:srgbClr val="0070C0"/>
                </a:solidFill>
              </a:rPr>
              <a:t>#&gt;</a:t>
            </a:r>
          </a:p>
          <a:p>
            <a:r>
              <a:rPr lang="en-US" sz="1650" dirty="0">
                <a:solidFill>
                  <a:srgbClr val="0070C0"/>
                </a:solidFill>
              </a:rPr>
              <a:t>	id, name, type, description, </a:t>
            </a:r>
            <a:r>
              <a:rPr lang="en-US" sz="1650" dirty="0" err="1">
                <a:solidFill>
                  <a:srgbClr val="0070C0"/>
                </a:solidFill>
              </a:rPr>
              <a:t>sourceId</a:t>
            </a:r>
            <a:r>
              <a:rPr lang="en-US" sz="1650" dirty="0">
                <a:solidFill>
                  <a:srgbClr val="0070C0"/>
                </a:solidFill>
              </a:rPr>
              <a:t>, </a:t>
            </a:r>
            <a:r>
              <a:rPr lang="en-US" sz="1650" dirty="0" err="1">
                <a:solidFill>
                  <a:srgbClr val="0070C0"/>
                </a:solidFill>
              </a:rPr>
              <a:t>targetId</a:t>
            </a:r>
            <a:r>
              <a:rPr lang="en-US" sz="1650" dirty="0">
                <a:solidFill>
                  <a:srgbClr val="0070C0"/>
                </a:solidFill>
              </a:rPr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mms namespace</a:t>
            </a:r>
            <a:r>
              <a:rPr lang="en-US" sz="1650" dirty="0">
                <a:solidFill>
                  <a:srgbClr val="0070C0"/>
                </a:solidFill>
              </a:rPr>
              <a:t>: </a:t>
            </a:r>
            <a:r>
              <a:rPr lang="en-US" sz="1650" dirty="0">
                <a:solidFill>
                  <a:srgbClr val="0070C0"/>
                </a:solidFill>
              </a:rPr>
              <a:t>&lt;http</a:t>
            </a:r>
            <a:r>
              <a:rPr lang="en-US" sz="1650" dirty="0">
                <a:solidFill>
                  <a:srgbClr val="0070C0"/>
                </a:solidFill>
              </a:rPr>
              <a:t>://mbse.web.boeing.com/ontologies/2019/05/mms</a:t>
            </a:r>
            <a:r>
              <a:rPr lang="en-US" sz="1650" dirty="0">
                <a:solidFill>
                  <a:srgbClr val="0070C0"/>
                </a:solidFill>
              </a:rPr>
              <a:t>#&gt;</a:t>
            </a:r>
          </a:p>
          <a:p>
            <a:r>
              <a:rPr lang="en-US" sz="1650" dirty="0">
                <a:solidFill>
                  <a:srgbClr val="0070C0"/>
                </a:solidFill>
              </a:rPr>
              <a:t>	</a:t>
            </a:r>
            <a:r>
              <a:rPr lang="en-US" sz="1650" dirty="0" err="1">
                <a:solidFill>
                  <a:srgbClr val="0070C0"/>
                </a:solidFill>
              </a:rPr>
              <a:t>appliedStereotypeId</a:t>
            </a:r>
            <a:r>
              <a:rPr lang="en-US" sz="1650" dirty="0">
                <a:solidFill>
                  <a:srgbClr val="0070C0"/>
                </a:solidFill>
              </a:rPr>
              <a:t>, </a:t>
            </a:r>
            <a:r>
              <a:rPr lang="en-US" sz="1650" dirty="0" err="1">
                <a:solidFill>
                  <a:srgbClr val="0070C0"/>
                </a:solidFill>
              </a:rPr>
              <a:t>projectId</a:t>
            </a:r>
            <a:r>
              <a:rPr lang="en-US" sz="1650" dirty="0">
                <a:solidFill>
                  <a:srgbClr val="0070C0"/>
                </a:solidFill>
              </a:rPr>
              <a:t>, </a:t>
            </a:r>
            <a:r>
              <a:rPr lang="en-US" sz="1650" dirty="0" err="1" smtClean="0">
                <a:solidFill>
                  <a:srgbClr val="0070C0"/>
                </a:solidFill>
              </a:rPr>
              <a:t>commitId</a:t>
            </a:r>
            <a:r>
              <a:rPr lang="en-US" sz="1650" dirty="0" smtClean="0">
                <a:solidFill>
                  <a:srgbClr val="0070C0"/>
                </a:solidFill>
              </a:rPr>
              <a:t>, </a:t>
            </a:r>
            <a:r>
              <a:rPr lang="en-US" sz="1650" dirty="0">
                <a:solidFill>
                  <a:srgbClr val="0070C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</a:rPr>
              <a:t>rdf</a:t>
            </a:r>
            <a:r>
              <a:rPr lang="en-US" sz="1650" dirty="0">
                <a:solidFill>
                  <a:srgbClr val="0070C0"/>
                </a:solidFill>
              </a:rPr>
              <a:t> namespaces: </a:t>
            </a:r>
            <a:r>
              <a:rPr lang="en-US" sz="1650" dirty="0">
                <a:solidFill>
                  <a:srgbClr val="0070C0"/>
                </a:solidFill>
              </a:rPr>
              <a:t>&lt;http</a:t>
            </a:r>
            <a:r>
              <a:rPr lang="en-US" sz="1650" dirty="0">
                <a:solidFill>
                  <a:srgbClr val="0070C0"/>
                </a:solidFill>
              </a:rPr>
              <a:t>://www.w3.org/1999/02/22-rdf-syntax-ns</a:t>
            </a:r>
            <a:r>
              <a:rPr lang="en-US" sz="1650" dirty="0">
                <a:solidFill>
                  <a:srgbClr val="0070C0"/>
                </a:solidFill>
              </a:rPr>
              <a:t>#&gt;</a:t>
            </a:r>
          </a:p>
          <a:p>
            <a:r>
              <a:rPr lang="en-US" sz="1650" dirty="0">
                <a:solidFill>
                  <a:srgbClr val="0070C0"/>
                </a:solidFill>
              </a:rPr>
              <a:t>	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</a:rPr>
              <a:t>rdfs</a:t>
            </a:r>
            <a:r>
              <a:rPr lang="en-US" sz="1650" dirty="0">
                <a:solidFill>
                  <a:srgbClr val="0070C0"/>
                </a:solidFill>
              </a:rPr>
              <a:t> namespace</a:t>
            </a:r>
            <a:r>
              <a:rPr lang="en-US" sz="1650" dirty="0">
                <a:solidFill>
                  <a:srgbClr val="0070C0"/>
                </a:solidFill>
              </a:rPr>
              <a:t>: &lt;http://www.w3.org/2000/01/rdf-schema#&gt; </a:t>
            </a:r>
            <a:endParaRPr lang="en-US" sz="1650" dirty="0">
              <a:solidFill>
                <a:srgbClr val="0070C0"/>
              </a:solidFill>
            </a:endParaRPr>
          </a:p>
          <a:p>
            <a:r>
              <a:rPr lang="en-US" sz="1650" dirty="0">
                <a:solidFill>
                  <a:srgbClr val="0070C0"/>
                </a:solidFill>
              </a:rPr>
              <a:t>	label, </a:t>
            </a:r>
            <a:r>
              <a:rPr lang="en-US" sz="1650" dirty="0" smtClean="0">
                <a:solidFill>
                  <a:srgbClr val="0070C0"/>
                </a:solidFill>
              </a:rPr>
              <a:t>subclass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dc namespace: </a:t>
            </a:r>
            <a:r>
              <a:rPr lang="en-US" sz="1650" dirty="0" smtClean="0">
                <a:solidFill>
                  <a:srgbClr val="0070C0"/>
                </a:solidFill>
              </a:rPr>
              <a:t>&lt;http</a:t>
            </a:r>
            <a:r>
              <a:rPr lang="en-US" sz="1650" dirty="0">
                <a:solidFill>
                  <a:srgbClr val="0070C0"/>
                </a:solidFill>
              </a:rPr>
              <a:t>://purl.org/dc/terms</a:t>
            </a:r>
            <a:r>
              <a:rPr lang="en-US" sz="1650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en-US" sz="1650" dirty="0" smtClean="0">
                <a:solidFill>
                  <a:srgbClr val="0070C0"/>
                </a:solidFill>
              </a:rPr>
              <a:t>	created, modified, creator</a:t>
            </a:r>
          </a:p>
          <a:p>
            <a:endParaRPr lang="en-US" sz="1650" dirty="0" smtClean="0">
              <a:solidFill>
                <a:srgbClr val="0070C0"/>
              </a:solidFill>
            </a:endParaRPr>
          </a:p>
          <a:p>
            <a:r>
              <a:rPr lang="en-US" sz="1650" i="1" dirty="0" smtClean="0">
                <a:solidFill>
                  <a:srgbClr val="0070C0"/>
                </a:solidFill>
              </a:rPr>
              <a:t>Example: </a:t>
            </a:r>
            <a:r>
              <a:rPr lang="en-US" sz="1650" i="1" dirty="0">
                <a:solidFill>
                  <a:srgbClr val="0070C0"/>
                </a:solidFill>
              </a:rPr>
              <a:t>&lt;http://</a:t>
            </a:r>
            <a:r>
              <a:rPr lang="en-US" sz="1650" i="1" dirty="0" smtClean="0">
                <a:solidFill>
                  <a:srgbClr val="0070C0"/>
                </a:solidFill>
              </a:rPr>
              <a:t>mbse.web.boeing.com/ontologies/2019/05/mbse#isPartOf&gt;</a:t>
            </a:r>
            <a:endParaRPr lang="en-US" sz="165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28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MBSE Ontology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80872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Each profile (standard or custom) is mapped to an additional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Properties defined under Stereotypes define additional predicates within the profile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50" dirty="0">
              <a:solidFill>
                <a:srgbClr val="0070C0"/>
              </a:solidFill>
            </a:endParaRPr>
          </a:p>
          <a:p>
            <a:r>
              <a:rPr lang="en-US" sz="1650" i="1" dirty="0" smtClean="0">
                <a:solidFill>
                  <a:srgbClr val="0070C0"/>
                </a:solidFill>
              </a:rPr>
              <a:t>Example:</a:t>
            </a:r>
          </a:p>
          <a:p>
            <a:endParaRPr lang="en-US" sz="1650" dirty="0" smtClean="0">
              <a:solidFill>
                <a:srgbClr val="0070C0"/>
              </a:solidFill>
            </a:endParaRPr>
          </a:p>
          <a:p>
            <a:endParaRPr lang="en-US" sz="1650" dirty="0">
              <a:solidFill>
                <a:srgbClr val="0070C0"/>
              </a:solidFill>
            </a:endParaRPr>
          </a:p>
          <a:p>
            <a:endParaRPr lang="en-US" sz="1650" dirty="0" smtClean="0">
              <a:solidFill>
                <a:srgbClr val="0070C0"/>
              </a:solidFill>
            </a:endParaRPr>
          </a:p>
          <a:p>
            <a:endParaRPr lang="en-US" sz="1650" dirty="0">
              <a:solidFill>
                <a:srgbClr val="0070C0"/>
              </a:solidFill>
            </a:endParaRPr>
          </a:p>
          <a:p>
            <a:endParaRPr lang="en-US" sz="1650" dirty="0" smtClean="0">
              <a:solidFill>
                <a:srgbClr val="0070C0"/>
              </a:solidFill>
            </a:endParaRPr>
          </a:p>
          <a:p>
            <a:endParaRPr lang="en-US" sz="1650" dirty="0">
              <a:solidFill>
                <a:srgbClr val="0070C0"/>
              </a:solidFill>
            </a:endParaRPr>
          </a:p>
          <a:p>
            <a:endParaRPr lang="en-US" sz="1650" dirty="0" smtClean="0">
              <a:solidFill>
                <a:srgbClr val="0070C0"/>
              </a:solidFill>
            </a:endParaRPr>
          </a:p>
          <a:p>
            <a:endParaRPr lang="en-US" sz="1650" dirty="0" smtClean="0">
              <a:solidFill>
                <a:srgbClr val="0070C0"/>
              </a:solidFill>
            </a:endParaRPr>
          </a:p>
          <a:p>
            <a:r>
              <a:rPr lang="en-US" sz="1650" i="1" dirty="0" smtClean="0">
                <a:solidFill>
                  <a:srgbClr val="0070C0"/>
                </a:solidFill>
              </a:rPr>
              <a:t>&lt;http</a:t>
            </a:r>
            <a:r>
              <a:rPr lang="en-US" sz="1650" i="1" dirty="0">
                <a:solidFill>
                  <a:srgbClr val="0070C0"/>
                </a:solidFill>
              </a:rPr>
              <a:t>://</a:t>
            </a:r>
            <a:r>
              <a:rPr lang="en-US" sz="1650" i="1" dirty="0" smtClean="0">
                <a:solidFill>
                  <a:srgbClr val="0070C0"/>
                </a:solidFill>
              </a:rPr>
              <a:t>mbse.web.boeing.com/ontologies/2019/05/ </a:t>
            </a:r>
            <a:r>
              <a:rPr lang="en-US" sz="1650" i="1" dirty="0" err="1" smtClean="0">
                <a:solidFill>
                  <a:srgbClr val="0070C0"/>
                </a:solidFill>
              </a:rPr>
              <a:t>sysml</a:t>
            </a:r>
            <a:r>
              <a:rPr lang="en-US" sz="1650" i="1" dirty="0" smtClean="0">
                <a:solidFill>
                  <a:srgbClr val="0070C0"/>
                </a:solidFill>
              </a:rPr>
              <a:t> # </a:t>
            </a:r>
            <a:r>
              <a:rPr lang="en-US" sz="1650" i="1" dirty="0" err="1" smtClean="0">
                <a:solidFill>
                  <a:srgbClr val="0070C0"/>
                </a:solidFill>
              </a:rPr>
              <a:t>isEncapsulated</a:t>
            </a:r>
            <a:r>
              <a:rPr lang="en-US" sz="1650" i="1" dirty="0" smtClean="0">
                <a:solidFill>
                  <a:srgbClr val="0070C0"/>
                </a:solidFill>
              </a:rPr>
              <a:t> &gt;</a:t>
            </a:r>
          </a:p>
          <a:p>
            <a:endParaRPr lang="en-US" sz="1650" i="1" dirty="0" smtClean="0">
              <a:solidFill>
                <a:srgbClr val="0070C0"/>
              </a:solidFill>
            </a:endParaRPr>
          </a:p>
          <a:p>
            <a:r>
              <a:rPr lang="en-US" sz="1650" i="1" dirty="0" smtClean="0">
                <a:solidFill>
                  <a:srgbClr val="0070C0"/>
                </a:solidFill>
              </a:rPr>
              <a:t>NOTE: The stereotype name is not used in the construction of the predicate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5613" y="3332045"/>
            <a:ext cx="6422823" cy="1934555"/>
            <a:chOff x="455613" y="2220604"/>
            <a:chExt cx="6422823" cy="19345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13" y="2220604"/>
              <a:ext cx="4161905" cy="180952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endCxn id="9" idx="1"/>
            </p:cNvCxnSpPr>
            <p:nvPr/>
          </p:nvCxnSpPr>
          <p:spPr>
            <a:xfrm>
              <a:off x="1321904" y="2454965"/>
              <a:ext cx="357864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00550" y="2270299"/>
              <a:ext cx="166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Profile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12" idx="1"/>
            </p:cNvCxnSpPr>
            <p:nvPr/>
          </p:nvCxnSpPr>
          <p:spPr>
            <a:xfrm>
              <a:off x="1978166" y="3667539"/>
              <a:ext cx="2922383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00549" y="3482873"/>
              <a:ext cx="1977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Stereotype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20" idx="1"/>
            </p:cNvCxnSpPr>
            <p:nvPr/>
          </p:nvCxnSpPr>
          <p:spPr>
            <a:xfrm>
              <a:off x="3031435" y="3970493"/>
              <a:ext cx="186911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00549" y="3785827"/>
              <a:ext cx="1977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Property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013325" y="5625548"/>
            <a:ext cx="600075" cy="228600"/>
          </a:xfrm>
          <a:prstGeom prst="rect">
            <a:avLst/>
          </a:prstGeom>
          <a:noFill/>
          <a:ln>
            <a:solidFill>
              <a:srgbClr val="E14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7549" y="5625548"/>
            <a:ext cx="146367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29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1: Element type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2436225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Query for types of an element </a:t>
            </a:r>
            <a:r>
              <a:rPr lang="en-US" sz="1650" dirty="0">
                <a:solidFill>
                  <a:srgbClr val="0070C0"/>
                </a:solidFill>
              </a:rPr>
              <a:t>in the “Implied Relations” sample Cameo </a:t>
            </a:r>
            <a:r>
              <a:rPr lang="en-US" sz="1650" dirty="0" smtClean="0">
                <a:solidFill>
                  <a:srgbClr val="0070C0"/>
                </a:solidFill>
              </a:rPr>
              <a:t>project</a:t>
            </a:r>
          </a:p>
          <a:p>
            <a:endParaRPr lang="en-US" sz="1650" dirty="0">
              <a:solidFill>
                <a:srgbClr val="0070C0"/>
              </a:solidFill>
            </a:endParaRPr>
          </a:p>
        </p:txBody>
      </p:sp>
      <p:pic>
        <p:nvPicPr>
          <p:cNvPr id="5124" name="Picture 4" descr="C:\Users\uq950d\AppData\Local\Temp\SNAGHTML241a6e8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71" y="1560444"/>
            <a:ext cx="6149207" cy="50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804862" y="2068069"/>
            <a:ext cx="1292087" cy="863282"/>
          </a:xfrm>
          <a:prstGeom prst="wedgeRectCallout">
            <a:avLst>
              <a:gd name="adj1" fmla="val 124485"/>
              <a:gd name="adj2" fmla="val 74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Properties must be set to “All” in order to see the Element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744974" y="3155925"/>
            <a:ext cx="1292087" cy="863282"/>
          </a:xfrm>
          <a:prstGeom prst="wedgeRectCallout">
            <a:avLst>
              <a:gd name="adj1" fmla="val 87561"/>
              <a:gd name="adj2" fmla="val 811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Element ID used to construct the URI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892287" y="4421348"/>
            <a:ext cx="1292087" cy="863282"/>
          </a:xfrm>
          <a:prstGeom prst="wedgeRectCallout">
            <a:avLst>
              <a:gd name="adj1" fmla="val 228331"/>
              <a:gd name="adj2" fmla="val 511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Applied Stereotype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537055" y="5537518"/>
            <a:ext cx="1292087" cy="863282"/>
          </a:xfrm>
          <a:prstGeom prst="wedgeRectCallout">
            <a:avLst>
              <a:gd name="adj1" fmla="val -75515"/>
              <a:gd name="adj2" fmla="val -65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UML </a:t>
            </a:r>
            <a:r>
              <a:rPr lang="en-US" sz="1200" dirty="0" err="1" smtClean="0">
                <a:solidFill>
                  <a:schemeClr val="tx1"/>
                </a:solidFill>
              </a:rPr>
              <a:t>Metatype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0" y="3332720"/>
            <a:ext cx="2152381" cy="19523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2451" y="3752850"/>
            <a:ext cx="901699" cy="163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454150" y="3834434"/>
            <a:ext cx="1397621" cy="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3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triple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triple is composed of three components: a subject, a predicate and an object, just like a basic sentence:</a:t>
            </a:r>
          </a:p>
          <a:p>
            <a:endParaRPr lang="en-US" dirty="0" smtClean="0"/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The Seattle bus #5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stops at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5"/>
                </a:solidFill>
              </a:rPr>
              <a:t>the corner of Greenwood Ave and NW 85</a:t>
            </a:r>
            <a:r>
              <a:rPr lang="en-US" sz="1800" baseline="30000" dirty="0" smtClean="0">
                <a:solidFill>
                  <a:schemeClr val="accent5"/>
                </a:solidFill>
              </a:rPr>
              <a:t>th</a:t>
            </a:r>
            <a:r>
              <a:rPr lang="en-US" sz="1800" dirty="0" smtClean="0">
                <a:solidFill>
                  <a:schemeClr val="accent5"/>
                </a:solidFill>
              </a:rPr>
              <a:t> Street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subject is always a “thing”, or rather a URI (Unique Resource Identifier) of the thing. Think of it as an instance of some type that can be uniquely identified</a:t>
            </a:r>
            <a:r>
              <a:rPr lang="en-US" dirty="0" smtClean="0"/>
              <a:t>. In Cameo, it could be the id of a </a:t>
            </a:r>
            <a:r>
              <a:rPr lang="en-US" dirty="0" err="1" smtClean="0"/>
              <a:t>SysML</a:t>
            </a:r>
            <a:r>
              <a:rPr lang="en-US" dirty="0" smtClean="0"/>
              <a:t> block.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predicate is usually described by a verb such as “</a:t>
            </a:r>
            <a:r>
              <a:rPr lang="en-US" dirty="0" err="1" smtClean="0"/>
              <a:t>belongsTo</a:t>
            </a:r>
            <a:r>
              <a:rPr lang="en-US" dirty="0" smtClean="0"/>
              <a:t>”, “</a:t>
            </a:r>
            <a:r>
              <a:rPr lang="en-US" dirty="0" err="1" smtClean="0"/>
              <a:t>isDescribedBy</a:t>
            </a:r>
            <a:r>
              <a:rPr lang="en-US" dirty="0" smtClean="0"/>
              <a:t>” etc. Think of it as the name of a property that describes the thing</a:t>
            </a:r>
            <a:r>
              <a:rPr lang="en-US" dirty="0" smtClean="0"/>
              <a:t>. In Cameo, it could be the name of a property such as “name”.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object can be a literal (</a:t>
            </a:r>
            <a:r>
              <a:rPr lang="en-US" dirty="0"/>
              <a:t>a primitive </a:t>
            </a:r>
            <a:r>
              <a:rPr lang="en-US" dirty="0" smtClean="0"/>
              <a:t>value like an integer or a string) or a URI of </a:t>
            </a:r>
            <a:r>
              <a:rPr lang="en-US" dirty="0"/>
              <a:t>(</a:t>
            </a:r>
            <a:r>
              <a:rPr lang="en-US" dirty="0" smtClean="0"/>
              <a:t>reference to) another thing</a:t>
            </a:r>
            <a:r>
              <a:rPr lang="en-US" dirty="0" smtClean="0"/>
              <a:t>. In Cameo, it could be the actual value of the name property, such as “Engine”.</a:t>
            </a:r>
            <a:endParaRPr lang="en-US" dirty="0"/>
          </a:p>
        </p:txBody>
      </p:sp>
      <p:sp>
        <p:nvSpPr>
          <p:cNvPr id="4" name="Line Callout 2 (Accent Bar) 3"/>
          <p:cNvSpPr/>
          <p:nvPr/>
        </p:nvSpPr>
        <p:spPr>
          <a:xfrm rot="16200000">
            <a:off x="1490870" y="2047464"/>
            <a:ext cx="168968" cy="1997762"/>
          </a:xfrm>
          <a:prstGeom prst="accentCallout2">
            <a:avLst>
              <a:gd name="adj1" fmla="val 18154"/>
              <a:gd name="adj2" fmla="val 46781"/>
              <a:gd name="adj3" fmla="val 18252"/>
              <a:gd name="adj4" fmla="val -99019"/>
              <a:gd name="adj5" fmla="val 38371"/>
              <a:gd name="adj6" fmla="val -996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2107" y="3100813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ine Callout 2 (Accent Bar) 8"/>
          <p:cNvSpPr/>
          <p:nvPr/>
        </p:nvSpPr>
        <p:spPr>
          <a:xfrm rot="16200000">
            <a:off x="2927867" y="2609819"/>
            <a:ext cx="168969" cy="873052"/>
          </a:xfrm>
          <a:prstGeom prst="accentCallout2">
            <a:avLst>
              <a:gd name="adj1" fmla="val 18154"/>
              <a:gd name="adj2" fmla="val 46781"/>
              <a:gd name="adj3" fmla="val 18252"/>
              <a:gd name="adj4" fmla="val -99019"/>
              <a:gd name="adj5" fmla="val 38371"/>
              <a:gd name="adj6" fmla="val -9960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6186" y="3100811"/>
            <a:ext cx="12606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predicate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Line Callout 2 (Accent Bar) 12"/>
          <p:cNvSpPr/>
          <p:nvPr/>
        </p:nvSpPr>
        <p:spPr>
          <a:xfrm rot="16200000">
            <a:off x="5883964" y="526774"/>
            <a:ext cx="168969" cy="5039141"/>
          </a:xfrm>
          <a:prstGeom prst="accentCallout2">
            <a:avLst>
              <a:gd name="adj1" fmla="val 18154"/>
              <a:gd name="adj2" fmla="val 46781"/>
              <a:gd name="adj3" fmla="val 18252"/>
              <a:gd name="adj4" fmla="val -99019"/>
              <a:gd name="adj5" fmla="val 38371"/>
              <a:gd name="adj6" fmla="val -9960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3413" y="3100811"/>
            <a:ext cx="12606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object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/>
      <p:bldP spid="9" grpId="0" animBg="1"/>
      <p:bldP spid="11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30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/>
              <a:t>Example 1: Element type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Use the mms thing (</a:t>
            </a:r>
            <a:r>
              <a:rPr lang="en-US" sz="1650" dirty="0" err="1" smtClean="0">
                <a:solidFill>
                  <a:srgbClr val="0070C0"/>
                </a:solidFill>
              </a:rPr>
              <a:t>mms_id</a:t>
            </a:r>
            <a:r>
              <a:rPr lang="en-US" sz="1650" dirty="0" smtClean="0">
                <a:solidFill>
                  <a:srgbClr val="0070C0"/>
                </a:solidFill>
              </a:rPr>
              <a:t>) namespace and the element id to get all triples where the Element is the object</a:t>
            </a:r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&lt;http://mbse.web.boeing.com/mms/&gt;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:_18_2beta_8c4028a_1433329603552_154190_16950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 ?o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81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31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/>
              <a:t>Example 1: Element type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0" y="1637615"/>
            <a:ext cx="8585432" cy="27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2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32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/>
              <a:t>Example 1: Element type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Use the mms thing (</a:t>
            </a:r>
            <a:r>
              <a:rPr lang="en-US" sz="1650" dirty="0" err="1" smtClean="0">
                <a:solidFill>
                  <a:srgbClr val="0070C0"/>
                </a:solidFill>
              </a:rPr>
              <a:t>mms_id</a:t>
            </a:r>
            <a:r>
              <a:rPr lang="en-US" sz="1650" dirty="0" smtClean="0">
                <a:solidFill>
                  <a:srgbClr val="0070C0"/>
                </a:solidFill>
              </a:rPr>
              <a:t>) namespace and the element id to get all triples where the Element is the object</a:t>
            </a:r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Use </a:t>
            </a:r>
            <a:r>
              <a:rPr lang="en-US" sz="1650" dirty="0">
                <a:solidFill>
                  <a:srgbClr val="0070C0"/>
                </a:solidFill>
              </a:rPr>
              <a:t>the </a:t>
            </a:r>
            <a:r>
              <a:rPr lang="en-US" sz="1650" dirty="0" err="1">
                <a:solidFill>
                  <a:srgbClr val="0070C0"/>
                </a:solidFill>
              </a:rPr>
              <a:t>uml</a:t>
            </a:r>
            <a:r>
              <a:rPr lang="en-US" sz="1650" dirty="0">
                <a:solidFill>
                  <a:srgbClr val="0070C0"/>
                </a:solidFill>
              </a:rPr>
              <a:t> type predicate to get all the </a:t>
            </a:r>
            <a:r>
              <a:rPr lang="en-US" sz="1650" dirty="0" err="1">
                <a:solidFill>
                  <a:srgbClr val="0070C0"/>
                </a:solidFill>
              </a:rPr>
              <a:t>Metatype</a:t>
            </a:r>
            <a:r>
              <a:rPr lang="en-US" sz="1650" dirty="0">
                <a:solidFill>
                  <a:srgbClr val="0070C0"/>
                </a:solidFill>
              </a:rPr>
              <a:t> types</a:t>
            </a: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&lt;http://mbse.web.boeing.com/mms/&gt;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://mbse.web.boeing.com/ontologies/2019/05/uml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:_18_2beta_8c4028a_1433329603552_154190_16950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uml:type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?type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66" y="5732563"/>
            <a:ext cx="459047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0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33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/>
              <a:t>Example 1: Element type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Use the mms thing (</a:t>
            </a:r>
            <a:r>
              <a:rPr lang="en-US" sz="1650" dirty="0" err="1" smtClean="0">
                <a:solidFill>
                  <a:srgbClr val="0070C0"/>
                </a:solidFill>
              </a:rPr>
              <a:t>mms_id</a:t>
            </a:r>
            <a:r>
              <a:rPr lang="en-US" sz="1650" dirty="0" smtClean="0">
                <a:solidFill>
                  <a:srgbClr val="0070C0"/>
                </a:solidFill>
              </a:rPr>
              <a:t>) namespace and the element id to get all triples where the Element is the object</a:t>
            </a:r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Use </a:t>
            </a:r>
            <a:r>
              <a:rPr lang="en-US" sz="1650" dirty="0">
                <a:solidFill>
                  <a:srgbClr val="0070C0"/>
                </a:solidFill>
              </a:rPr>
              <a:t>the </a:t>
            </a:r>
            <a:r>
              <a:rPr lang="en-US" sz="1650" dirty="0" err="1" smtClean="0">
                <a:solidFill>
                  <a:srgbClr val="0070C0"/>
                </a:solidFill>
              </a:rPr>
              <a:t>rdf</a:t>
            </a:r>
            <a:r>
              <a:rPr lang="en-US" sz="1650" dirty="0" smtClean="0">
                <a:solidFill>
                  <a:srgbClr val="0070C0"/>
                </a:solidFill>
              </a:rPr>
              <a:t> type </a:t>
            </a:r>
            <a:r>
              <a:rPr lang="en-US" sz="1650" dirty="0">
                <a:solidFill>
                  <a:srgbClr val="0070C0"/>
                </a:solidFill>
              </a:rPr>
              <a:t>predicate to get all </a:t>
            </a:r>
            <a:r>
              <a:rPr lang="en-US" sz="1650" dirty="0" smtClean="0">
                <a:solidFill>
                  <a:srgbClr val="0070C0"/>
                </a:solidFill>
              </a:rPr>
              <a:t>types including stereotypes</a:t>
            </a:r>
            <a:endParaRPr lang="en-US" sz="1650" dirty="0">
              <a:solidFill>
                <a:srgbClr val="0070C0"/>
              </a:solidFill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&lt;http://mbse.web.boeing.com/mms/&gt;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&lt;http://www.w3.org/1999/02/22-rdf-syntax-ns#&gt;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:_18_2beta_8c4028a_1433329603552_154190_16950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?type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66" y="5523039"/>
            <a:ext cx="4790476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34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Find subsystems satisfying requirements (user needs) in the “Implied Relations” sample Cameo project. Report the requirement ID.</a:t>
            </a:r>
          </a:p>
          <a:p>
            <a:endParaRPr lang="en-US" sz="165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2315124"/>
            <a:ext cx="5400000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35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First, find the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Filter the requirements to only those present under the “User Needs” package</a:t>
            </a: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&lt;http://www.w3.org/1999/02/22-rdf-syntax-ns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&lt;http://mbse.web.boeing.com/ontologies/2019/05/sysml#&gt;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&lt;http://mbse.web.boeing.com/ontologies/2019/05/mbse#&gt;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&lt;http://www.w3.org/2000/01/rdf-schema#&gt;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sysml:Requirement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mbse:isHeldBy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"User Needs"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8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36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9" y="1785108"/>
            <a:ext cx="6638095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37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First, find the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Filter the requirements to only those present under the “User Needs”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Fetch the requirement ID</a:t>
            </a:r>
          </a:p>
          <a:p>
            <a:endParaRPr lang="en-US" sz="16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&lt;http://www.w3.org/1999/02/22-rdf-syntax-ns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&lt;http://mbse.web.boeing.com/ontologies/2019/05/sysml#&gt;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&lt;http://mbse.web.boeing.com/ontologies/2019/05/mbse#&gt;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&lt;http://www.w3.org/2000/01/rdf-schema#&gt;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sysml:Requirement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mbse:isHeldBy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 Needs" 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sysml:Id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?Id .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19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38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5" y="1744317"/>
            <a:ext cx="7733333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39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First, find the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Filter the requirements to only those present under the “User Needs”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Fetch </a:t>
            </a:r>
            <a:r>
              <a:rPr lang="en-US" sz="1650" dirty="0">
                <a:solidFill>
                  <a:srgbClr val="0070C0"/>
                </a:solidFill>
              </a:rPr>
              <a:t>the requirement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Find all objects pointing to the requirements through Satisfy links</a:t>
            </a:r>
          </a:p>
          <a:p>
            <a:endParaRPr lang="en-US" sz="165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&lt;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http://www.w3.org/1999/02/22-rdf-syntax-ns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&lt;http://mbse.web.boeing.com/ontologies/2019/05/sysml#&gt;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&lt;http://mbse.web.boeing.com/ontologies/2019/05/mbse#&gt;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&lt;http://www.w3.org/2000/01/rdf-schema#&gt;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sysml:Requirement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mbse:isHeldBy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 Needs"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sysml:Id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?Id .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?subsystem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sysml:Satisfy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9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4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triple store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triple store is simply a collection of triples</a:t>
            </a:r>
            <a:r>
              <a:rPr lang="en-US" dirty="0"/>
              <a:t> </a:t>
            </a:r>
            <a:r>
              <a:rPr lang="en-US" dirty="0" smtClean="0"/>
              <a:t>that represents the entire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RDF Triple stores are a type of graph database because the chaining of objects and subjects forms a graph where objects and subjects are nodes and predicates are </a:t>
            </a:r>
            <a:r>
              <a:rPr lang="en-US" dirty="0" smtClean="0"/>
              <a:t>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following two triples:</a:t>
            </a:r>
          </a:p>
          <a:p>
            <a:r>
              <a:rPr lang="en-US" dirty="0"/>
              <a:t>	</a:t>
            </a:r>
            <a:r>
              <a:rPr lang="en-US" dirty="0" smtClean="0"/>
              <a:t>airplane	</a:t>
            </a:r>
            <a:r>
              <a:rPr lang="en-US" dirty="0" err="1" smtClean="0"/>
              <a:t>hasPart</a:t>
            </a:r>
            <a:r>
              <a:rPr lang="en-US" dirty="0" smtClean="0"/>
              <a:t>	wing</a:t>
            </a:r>
          </a:p>
          <a:p>
            <a:r>
              <a:rPr lang="en-US" dirty="0"/>
              <a:t>	</a:t>
            </a:r>
            <a:r>
              <a:rPr lang="en-US" dirty="0" smtClean="0"/>
              <a:t>wing		</a:t>
            </a:r>
            <a:r>
              <a:rPr lang="en-US" dirty="0" err="1" smtClean="0"/>
              <a:t>hasPart</a:t>
            </a:r>
            <a:r>
              <a:rPr lang="en-US" dirty="0"/>
              <a:t>	</a:t>
            </a:r>
            <a:r>
              <a:rPr lang="en-US" dirty="0" smtClean="0"/>
              <a:t>leading edge</a:t>
            </a:r>
          </a:p>
          <a:p>
            <a:pPr marL="347663"/>
            <a:r>
              <a:rPr lang="en-US" dirty="0"/>
              <a:t>w</a:t>
            </a:r>
            <a:r>
              <a:rPr lang="en-US" dirty="0" smtClean="0"/>
              <a:t>here the wing plays the role of the object in one triple but subject in the other forms the following graph:</a:t>
            </a:r>
            <a:endParaRPr lang="en-US" dirty="0"/>
          </a:p>
          <a:p>
            <a:pPr>
              <a:tabLst>
                <a:tab pos="2286000" algn="l"/>
                <a:tab pos="4572000" algn="l"/>
              </a:tabLst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73292" y="5187961"/>
            <a:ext cx="1267792" cy="1267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5" idx="6"/>
            <a:endCxn id="33" idx="2"/>
          </p:cNvCxnSpPr>
          <p:nvPr/>
        </p:nvCxnSpPr>
        <p:spPr>
          <a:xfrm>
            <a:off x="2141084" y="5821857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7391" y="548086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33" idx="6"/>
            <a:endCxn id="24" idx="2"/>
          </p:cNvCxnSpPr>
          <p:nvPr/>
        </p:nvCxnSpPr>
        <p:spPr>
          <a:xfrm>
            <a:off x="5191165" y="5821857"/>
            <a:ext cx="197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2167" y="548086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3529" y="56190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162844" y="5187961"/>
            <a:ext cx="1267792" cy="1267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9857" y="5498691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leading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23373" y="5187961"/>
            <a:ext cx="1267792" cy="12677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97174" y="56190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8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10" grpId="0"/>
      <p:bldP spid="20" grpId="0"/>
      <p:bldP spid="21" grpId="0"/>
      <p:bldP spid="24" grpId="0" animBg="1"/>
      <p:bldP spid="32" grpId="0"/>
      <p:bldP spid="33" grpId="0" animBg="1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40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0" y="1637615"/>
            <a:ext cx="8518251" cy="26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41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5117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First, find the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Filter the requirements to only those present under the “User Needs”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Fetch </a:t>
            </a:r>
            <a:r>
              <a:rPr lang="en-US" sz="1650" dirty="0">
                <a:solidFill>
                  <a:srgbClr val="0070C0"/>
                </a:solidFill>
              </a:rPr>
              <a:t>the requirement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Find all objects pointing to the </a:t>
            </a:r>
            <a:r>
              <a:rPr lang="en-US" sz="1650" dirty="0">
                <a:solidFill>
                  <a:srgbClr val="0070C0"/>
                </a:solidFill>
              </a:rPr>
              <a:t>requirements through Satisfy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Replace the ids with names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&lt;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http://www.w3.org/1999/02/22-rdf-syntax-ns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&lt;http://mbse.web.boeing.com/ontologies/2019/05/sysml#&gt; 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&lt;http://mbse.web.boeing.com/ontologies/2019/05/mbse#&gt;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&lt;http://www.w3.org/2000/01/rdf-schema#&gt;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reqName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?Id 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subSystemName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sysml:Requirement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mbse:isHeldBy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 Needs"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sysml:Id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?Id 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reqName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?subsystem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sysml:Satisfy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subSystemName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95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42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Satisfy links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0" y="1714501"/>
            <a:ext cx="8518251" cy="37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3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43</a:t>
            </a:fld>
            <a:endParaRPr lang="en-US" sz="75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What we learned so far?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685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0070C0"/>
                </a:solidFill>
              </a:rPr>
              <a:t>UML </a:t>
            </a:r>
            <a:r>
              <a:rPr lang="en-US" sz="1650" dirty="0" err="1">
                <a:solidFill>
                  <a:srgbClr val="0070C0"/>
                </a:solidFill>
              </a:rPr>
              <a:t>metatypes</a:t>
            </a:r>
            <a:r>
              <a:rPr lang="en-US" sz="1650" dirty="0">
                <a:solidFill>
                  <a:srgbClr val="0070C0"/>
                </a:solidFill>
              </a:rPr>
              <a:t> and </a:t>
            </a:r>
            <a:r>
              <a:rPr lang="en-US" sz="1650" dirty="0" smtClean="0">
                <a:solidFill>
                  <a:srgbClr val="0070C0"/>
                </a:solidFill>
              </a:rPr>
              <a:t>stereotype </a:t>
            </a:r>
            <a:r>
              <a:rPr lang="en-US" sz="1650" dirty="0">
                <a:solidFill>
                  <a:srgbClr val="0070C0"/>
                </a:solidFill>
              </a:rPr>
              <a:t>names can both be used to filter elements by </a:t>
            </a:r>
            <a:r>
              <a:rPr lang="en-US" sz="1650" dirty="0" smtClean="0">
                <a:solidFill>
                  <a:srgbClr val="0070C0"/>
                </a:solidFill>
              </a:rPr>
              <a:t>type</a:t>
            </a:r>
          </a:p>
          <a:p>
            <a:pPr marL="719138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UML types are in the </a:t>
            </a:r>
            <a:r>
              <a:rPr lang="en-US" sz="1600" dirty="0" err="1" smtClean="0">
                <a:solidFill>
                  <a:srgbClr val="0070C0"/>
                </a:solidFill>
              </a:rPr>
              <a:t>uml</a:t>
            </a:r>
            <a:r>
              <a:rPr lang="en-US" sz="1600" dirty="0" smtClean="0">
                <a:solidFill>
                  <a:srgbClr val="0070C0"/>
                </a:solidFill>
              </a:rPr>
              <a:t> namespace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&lt;http</a:t>
            </a:r>
            <a:r>
              <a:rPr lang="en-US" sz="1600" dirty="0">
                <a:solidFill>
                  <a:srgbClr val="0070C0"/>
                </a:solidFill>
              </a:rPr>
              <a:t>://</a:t>
            </a:r>
            <a:r>
              <a:rPr lang="en-US" sz="1600" dirty="0" smtClean="0">
                <a:solidFill>
                  <a:srgbClr val="0070C0"/>
                </a:solidFill>
              </a:rPr>
              <a:t>mbse.web.boeing.com/ontologies/2019/05/uml#Class&gt;</a:t>
            </a:r>
          </a:p>
          <a:p>
            <a:pPr marL="661988" lvl="1" indent="-285750"/>
            <a:r>
              <a:rPr lang="en-US" sz="1600" dirty="0" smtClean="0">
                <a:solidFill>
                  <a:srgbClr val="0070C0"/>
                </a:solidFill>
              </a:rPr>
              <a:t>Profile specific types are in the corresponding profile namespace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&lt;http</a:t>
            </a:r>
            <a:r>
              <a:rPr lang="en-US" sz="1600" dirty="0">
                <a:solidFill>
                  <a:srgbClr val="0070C0"/>
                </a:solidFill>
              </a:rPr>
              <a:t>://</a:t>
            </a:r>
            <a:r>
              <a:rPr lang="en-US" sz="1600" dirty="0" smtClean="0">
                <a:solidFill>
                  <a:srgbClr val="0070C0"/>
                </a:solidFill>
              </a:rPr>
              <a:t>mbse.web.boeing.com/ontologies/2019/05/sysml#Requirement&gt;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The profile namespaces can be applied to tag names and relationships in the predicate or to types in the object portion of the triple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rgbClr val="0070C0"/>
                </a:solidFill>
              </a:rPr>
              <a:t>Relationships can be directly traversed using the </a:t>
            </a:r>
            <a:r>
              <a:rPr lang="en-US" sz="1650" dirty="0" err="1" smtClean="0">
                <a:solidFill>
                  <a:srgbClr val="0070C0"/>
                </a:solidFill>
              </a:rPr>
              <a:t>metatype</a:t>
            </a:r>
            <a:r>
              <a:rPr lang="en-US" sz="1650" dirty="0" smtClean="0">
                <a:solidFill>
                  <a:srgbClr val="0070C0"/>
                </a:solidFill>
              </a:rPr>
              <a:t> or stereotype of the link element</a:t>
            </a:r>
          </a:p>
          <a:p>
            <a:pPr marL="969963" lvl="2" indent="-342900">
              <a:buFont typeface="Arial" panose="020B0604020202020204" pitchFamily="34" charset="0"/>
              <a:buChar char="•"/>
            </a:pPr>
            <a:endParaRPr lang="en-US" sz="1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4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3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5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Fuselage”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 Integration”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 Section 41”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  <a:tab pos="3429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“Tokyo”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0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0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75947" y="242787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39650" y="967949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84167" y="3640924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89530" y="4738490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32794" y="5823502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5374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9707" y="5825020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53746"/>
              </a:solidFill>
            </a:endParaRPr>
          </a:p>
        </p:txBody>
      </p:sp>
      <p:cxnSp>
        <p:nvCxnSpPr>
          <p:cNvPr id="12" name="Straight Arrow Connector 11"/>
          <p:cNvCxnSpPr>
            <a:stCxn id="4" idx="7"/>
            <a:endCxn id="7" idx="3"/>
          </p:cNvCxnSpPr>
          <p:nvPr/>
        </p:nvCxnSpPr>
        <p:spPr>
          <a:xfrm flipV="1">
            <a:off x="5684962" y="1476964"/>
            <a:ext cx="1042021" cy="103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8" idx="1"/>
          </p:cNvCxnSpPr>
          <p:nvPr/>
        </p:nvCxnSpPr>
        <p:spPr>
          <a:xfrm>
            <a:off x="5684962" y="2936894"/>
            <a:ext cx="786538" cy="79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900000">
            <a:off x="5633789" y="1891074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700000">
            <a:off x="5704233" y="311373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8" idx="5"/>
            <a:endCxn id="9" idx="1"/>
          </p:cNvCxnSpPr>
          <p:nvPr/>
        </p:nvCxnSpPr>
        <p:spPr>
          <a:xfrm>
            <a:off x="6893182" y="4149939"/>
            <a:ext cx="683681" cy="67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700000">
            <a:off x="6886981" y="4312858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9" idx="3"/>
            <a:endCxn id="11" idx="7"/>
          </p:cNvCxnSpPr>
          <p:nvPr/>
        </p:nvCxnSpPr>
        <p:spPr>
          <a:xfrm flipH="1">
            <a:off x="6408722" y="5247505"/>
            <a:ext cx="1168141" cy="6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800000">
            <a:off x="6581381" y="5357103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stCxn id="11" idx="6"/>
            <a:endCxn id="10" idx="2"/>
          </p:cNvCxnSpPr>
          <p:nvPr/>
        </p:nvCxnSpPr>
        <p:spPr>
          <a:xfrm flipV="1">
            <a:off x="6496055" y="6121676"/>
            <a:ext cx="1736739" cy="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36269" y="5936394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5264" y="3697774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5678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6166" y="102839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23389" y="4804839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 41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70520" y="589240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</a:p>
          <a:p>
            <a:pPr algn="ctr"/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55892" y="596502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253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7890</a:t>
            </a:r>
          </a:p>
          <a:p>
            <a:pPr algn="ctr"/>
            <a:r>
              <a:rPr lang="en-US" sz="800" dirty="0" smtClean="0">
                <a:solidFill>
                  <a:srgbClr val="253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Kansas</a:t>
            </a:r>
            <a:endParaRPr lang="en-US" sz="800" dirty="0">
              <a:solidFill>
                <a:srgbClr val="253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4889" y="258156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</a:t>
            </a:r>
          </a:p>
        </p:txBody>
      </p:sp>
      <p:sp>
        <p:nvSpPr>
          <p:cNvPr id="67" name="Oval 66"/>
          <p:cNvSpPr/>
          <p:nvPr/>
        </p:nvSpPr>
        <p:spPr>
          <a:xfrm>
            <a:off x="8252260" y="974578"/>
            <a:ext cx="596348" cy="5963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156852" y="2487578"/>
            <a:ext cx="596348" cy="596348"/>
          </a:xfrm>
          <a:prstGeom prst="ellipse">
            <a:avLst/>
          </a:prstGeom>
          <a:solidFill>
            <a:srgbClr val="FFA400"/>
          </a:solidFill>
          <a:ln>
            <a:solidFill>
              <a:srgbClr val="FF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53746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56374" y="2486465"/>
            <a:ext cx="596348" cy="596348"/>
          </a:xfrm>
          <a:prstGeom prst="ellipse">
            <a:avLst/>
          </a:prstGeom>
          <a:solidFill>
            <a:srgbClr val="FFDB00"/>
          </a:solidFill>
          <a:ln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53746"/>
              </a:solidFill>
            </a:endParaRPr>
          </a:p>
        </p:txBody>
      </p:sp>
      <p:cxnSp>
        <p:nvCxnSpPr>
          <p:cNvPr id="70" name="Straight Arrow Connector 69"/>
          <p:cNvCxnSpPr>
            <a:stCxn id="7" idx="6"/>
            <a:endCxn id="67" idx="2"/>
          </p:cNvCxnSpPr>
          <p:nvPr/>
        </p:nvCxnSpPr>
        <p:spPr>
          <a:xfrm>
            <a:off x="7235998" y="1266123"/>
            <a:ext cx="1016262" cy="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65630" y="1082835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/>
          <p:cNvCxnSpPr>
            <a:stCxn id="67" idx="4"/>
            <a:endCxn id="69" idx="0"/>
          </p:cNvCxnSpPr>
          <p:nvPr/>
        </p:nvCxnSpPr>
        <p:spPr>
          <a:xfrm>
            <a:off x="8550434" y="1570926"/>
            <a:ext cx="4114" cy="91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8001560" y="1914026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Straight Arrow Connector 73"/>
          <p:cNvCxnSpPr>
            <a:stCxn id="69" idx="2"/>
            <a:endCxn id="68" idx="6"/>
          </p:cNvCxnSpPr>
          <p:nvPr/>
        </p:nvCxnSpPr>
        <p:spPr>
          <a:xfrm flipH="1">
            <a:off x="6753200" y="2784639"/>
            <a:ext cx="1503174" cy="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57972" y="259033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20824" y="1122452"/>
            <a:ext cx="671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8901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787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84708" y="256049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Mitsubishi</a:t>
            </a:r>
          </a:p>
          <a:p>
            <a:pPr algn="ctr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Heavy Industries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10407" y="2629098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253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6789</a:t>
            </a:r>
            <a:endParaRPr lang="en-US" sz="800" b="1" dirty="0">
              <a:solidFill>
                <a:srgbClr val="253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 smtClean="0">
                <a:solidFill>
                  <a:srgbClr val="253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endParaRPr lang="en-US" sz="800" dirty="0">
              <a:solidFill>
                <a:srgbClr val="253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  <p:bldP spid="22" grpId="0"/>
      <p:bldP spid="26" grpId="0"/>
      <p:bldP spid="30" grpId="0"/>
      <p:bldP spid="34" grpId="0"/>
      <p:bldP spid="36" grpId="0"/>
      <p:bldP spid="37" grpId="0"/>
      <p:bldP spid="42" grpId="0"/>
      <p:bldP spid="63" grpId="0"/>
      <p:bldP spid="64" grpId="0"/>
      <p:bldP spid="65" grpId="0"/>
      <p:bldP spid="67" grpId="0" animBg="1"/>
      <p:bldP spid="68" grpId="0" animBg="1"/>
      <p:bldP spid="69" grpId="0" animBg="1"/>
      <p:bldP spid="71" grpId="0"/>
      <p:bldP spid="73" grpId="0"/>
      <p:bldP spid="75" grpId="0"/>
      <p:bldP spid="76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6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Fuselage”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 Integration”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 Section 41”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“Tokyo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2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7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5337312" y="1740646"/>
            <a:ext cx="3491829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7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8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787 Fuselage”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 Integration”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 Section 41”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9012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“787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	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 smtClean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“Tokyo”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endParaRPr lang="en-US" sz="1000" dirty="0" smtClean="0">
              <a:solidFill>
                <a:srgbClr val="7030A0"/>
              </a:solidFill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5337312" y="1740646"/>
            <a:ext cx="3491829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 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?p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4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5B3A34-62D4-A44F-AD3F-A2743E8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9318A1-174D-4DEE-8106-03A37B9BCF15}" type="slidenum">
              <a:rPr lang="en-US" sz="750" smtClean="0"/>
              <a:pPr/>
              <a:t>9</a:t>
            </a:fld>
            <a:endParaRPr lang="en-US" sz="750" dirty="0"/>
          </a:p>
        </p:txBody>
      </p:sp>
      <p:sp>
        <p:nvSpPr>
          <p:cNvPr id="6" name="Content Placeholder 7"/>
          <p:cNvSpPr>
            <a:spLocks noGrp="1"/>
          </p:cNvSpPr>
          <p:nvPr>
            <p:ph idx="22"/>
          </p:nvPr>
        </p:nvSpPr>
        <p:spPr>
          <a:xfrm>
            <a:off x="243710" y="1740646"/>
            <a:ext cx="8585432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mms_id:1234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mms_id:5678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 Integration”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mms_id:2345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mbse:hasPart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Fuselage Section 41”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mms_id:9012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sysml:Block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“787 Wing”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mms_id:8901 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sm:isBuiltBy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“Spirit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AeroSystems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mms_id:3456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mms_id:7890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Kasnas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sm:Company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“Mitsubishi Heavy Industries”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mms_id:4567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sm:isHeadquarteredIn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	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sm:City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mms_id:6789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“Tokyo”</a:t>
            </a:r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itle 2">
            <a:extLst>
              <a:ext uri="{FF2B5EF4-FFF2-40B4-BE49-F238E27FC236}">
                <a16:creationId xmlns="" xmlns:a16="http://schemas.microsoft.com/office/drawing/2014/main" id="{5F6BD360-A510-2340-B086-164E72C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0" y="862884"/>
            <a:ext cx="8518251" cy="774731"/>
          </a:xfrm>
        </p:spPr>
        <p:txBody>
          <a:bodyPr>
            <a:normAutofit/>
          </a:bodyPr>
          <a:lstStyle/>
          <a:p>
            <a:r>
              <a:rPr lang="en-US" dirty="0" smtClean="0"/>
              <a:t>The anatomy of 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idx="22"/>
          </p:nvPr>
        </p:nvSpPr>
        <p:spPr>
          <a:xfrm>
            <a:off x="5337312" y="1740646"/>
            <a:ext cx="3491829" cy="4964954"/>
          </a:xfrm>
        </p:spPr>
        <p:txBody>
          <a:bodyPr/>
          <a:lstStyle/>
          <a:p>
            <a:pPr>
              <a:tabLst>
                <a:tab pos="1033463" algn="l"/>
                <a:tab pos="2633663" algn="l"/>
                <a:tab pos="4572000" algn="l"/>
              </a:tabLst>
            </a:pP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?s 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?o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0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back_bluesig">
  <a:themeElements>
    <a:clrScheme name="Custom 4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BDF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3A1"/>
        </a:dk2>
        <a:lt2>
          <a:srgbClr val="A5ACB0"/>
        </a:lt2>
        <a:accent1>
          <a:srgbClr val="0033A1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253746"/>
    </a:custClr>
    <a:custClr name="PANTONE 431">
      <a:srgbClr val="5B6770"/>
    </a:custClr>
    <a:custClr name="PANTONE 429">
      <a:srgbClr val="A3AAAE"/>
    </a:custClr>
    <a:custClr name="PANTONE CG1">
      <a:srgbClr val="DAD9D7"/>
    </a:custClr>
    <a:custClr name="Process Magenta">
      <a:srgbClr val="E5007E"/>
    </a:custClr>
    <a:custClr name="PANTONE 4975">
      <a:srgbClr val="402020"/>
    </a:custClr>
    <a:custClr name="PANTONE 201">
      <a:srgbClr val="A32136"/>
    </a:custClr>
    <a:custClr name="PANTONE 185">
      <a:srgbClr val="EA002A"/>
    </a:custClr>
    <a:custClr name="PANTONE 1665">
      <a:srgbClr val="E14504"/>
    </a:custClr>
    <a:custClr name="PANTONE 137">
      <a:srgbClr val="FFA400"/>
    </a:custClr>
    <a:custClr name="PANTONE 108">
      <a:srgbClr val="FFDB00"/>
    </a:custClr>
    <a:custClr name="PANTONE 1215">
      <a:srgbClr val="FDD773"/>
    </a:custClr>
    <a:custClr name="PANTONE 7499">
      <a:srgbClr val="F2E5B3"/>
    </a:custClr>
    <a:custClr name="PANTONE 553">
      <a:srgbClr val="294635"/>
    </a:custClr>
    <a:custClr name="PANTONE 376">
      <a:srgbClr val="81BC00"/>
    </a:custClr>
    <a:custClr name="PANTONE 373">
      <a:srgbClr val="CCE981"/>
    </a:custClr>
    <a:custClr name="PANTONE 328">
      <a:srgbClr val="007167"/>
    </a:custClr>
    <a:custClr name="PANTONE 309">
      <a:srgbClr val="003B4A"/>
    </a:custClr>
    <a:custClr name="PANTONE 3135">
      <a:srgbClr val="008BAC"/>
    </a:custClr>
    <a:custClr name="PANTONE 7457">
      <a:srgbClr val="BADCE6"/>
    </a:custClr>
    <a:custClr name="PANTONE 289">
      <a:srgbClr val="0A2240"/>
    </a:custClr>
    <a:custClr name="PANTONE 2925">
      <a:srgbClr val="009BDF"/>
    </a:custClr>
    <a:custClr name="PANTONE 283">
      <a:srgbClr val="92C0EA"/>
    </a:custClr>
    <a:custClr name="PANTONE 2597">
      <a:srgbClr val="5C0F8C"/>
    </a:custClr>
  </a:custClrLst>
</a:theme>
</file>

<file path=ppt/theme/theme2.xml><?xml version="1.0" encoding="utf-8"?>
<a:theme xmlns:a="http://schemas.openxmlformats.org/drawingml/2006/main" name="Boeing Logo Divider Slide_White BG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2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GradientBar_IdentityBar_QUESTIONS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2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3">
        <a:dk1>
          <a:srgbClr val="000000"/>
        </a:dk1>
        <a:lt1>
          <a:srgbClr val="FFFFFF"/>
        </a:lt1>
        <a:dk2>
          <a:srgbClr val="0039A6"/>
        </a:dk2>
        <a:lt2>
          <a:srgbClr val="848F98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4">
        <a:dk1>
          <a:srgbClr val="000000"/>
        </a:dk1>
        <a:lt1>
          <a:srgbClr val="FFFFFF"/>
        </a:lt1>
        <a:dk2>
          <a:srgbClr val="003CA2"/>
        </a:dk2>
        <a:lt2>
          <a:srgbClr val="848F98"/>
        </a:lt2>
        <a:accent1>
          <a:srgbClr val="580F8B"/>
        </a:accent1>
        <a:accent2>
          <a:srgbClr val="E24A12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CD420F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5">
        <a:dk1>
          <a:srgbClr val="000000"/>
        </a:dk1>
        <a:lt1>
          <a:srgbClr val="FFFFFF"/>
        </a:lt1>
        <a:dk2>
          <a:srgbClr val="003CA2"/>
        </a:dk2>
        <a:lt2>
          <a:srgbClr val="848F98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oeing Logo Divider Slide_Blue BG">
  <a:themeElements>
    <a:clrScheme name="153585_SLMP_Template_MidLevel 1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007165"/>
      </a:accent2>
      <a:accent3>
        <a:srgbClr val="FFFFFF"/>
      </a:accent3>
      <a:accent4>
        <a:srgbClr val="000000"/>
      </a:accent4>
      <a:accent5>
        <a:srgbClr val="AAAED0"/>
      </a:accent5>
      <a:accent6>
        <a:srgbClr val="00665B"/>
      </a:accent6>
      <a:hlink>
        <a:srgbClr val="0039A6"/>
      </a:hlink>
      <a:folHlink>
        <a:srgbClr val="A5ACB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007165"/>
        </a:accent2>
        <a:accent3>
          <a:srgbClr val="FFFFFF"/>
        </a:accent3>
        <a:accent4>
          <a:srgbClr val="000000"/>
        </a:accent4>
        <a:accent5>
          <a:srgbClr val="AAAED0"/>
        </a:accent5>
        <a:accent6>
          <a:srgbClr val="00665B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whiteback_bluesig</Template>
  <TotalTime>21801</TotalTime>
  <Words>2149</Words>
  <Application>Microsoft Office PowerPoint</Application>
  <PresentationFormat>On-screen Show (4:3)</PresentationFormat>
  <Paragraphs>1066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Courier New</vt:lpstr>
      <vt:lpstr>Wingdings</vt:lpstr>
      <vt:lpstr>whiteback_bluesig</vt:lpstr>
      <vt:lpstr>Boeing Logo Divider Slide_White BG</vt:lpstr>
      <vt:lpstr>Boeing Logo Divider Slide_Blue BG</vt:lpstr>
      <vt:lpstr>SysML data in RDF/SPARQL Tutorial</vt:lpstr>
      <vt:lpstr>Contents</vt:lpstr>
      <vt:lpstr>The anatomy of a triple</vt:lpstr>
      <vt:lpstr>The anatomy of a triple store</vt:lpstr>
      <vt:lpstr>The anatomy of a graph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The anatomy of a query</vt:lpstr>
      <vt:lpstr>What are all the parts on the 787 program, built in Tokyo?</vt:lpstr>
      <vt:lpstr>What are all the parts on the 787 program, built in Tokyo?</vt:lpstr>
      <vt:lpstr>What are all the parts on the 787 program, built in Tokyo?</vt:lpstr>
      <vt:lpstr>What are all the parts on the 787 program, built in Tokyo?</vt:lpstr>
      <vt:lpstr>What are all the parts on the 787 program, built in Tokyo?</vt:lpstr>
      <vt:lpstr>What are all the parts on the 787 program, built in Tokyo?</vt:lpstr>
      <vt:lpstr>What are all the parts on the 787 program, built in Tokyo?</vt:lpstr>
      <vt:lpstr>What we learned so far?</vt:lpstr>
      <vt:lpstr>MBSE Ontology</vt:lpstr>
      <vt:lpstr>MBSE Ontology</vt:lpstr>
      <vt:lpstr>Example 1: Element type</vt:lpstr>
      <vt:lpstr>Example 1: Element type</vt:lpstr>
      <vt:lpstr>Example 1: Element type</vt:lpstr>
      <vt:lpstr>Example 1: Element type</vt:lpstr>
      <vt:lpstr>Example 1: Element type</vt:lpstr>
      <vt:lpstr>Example 2: Satisfy links</vt:lpstr>
      <vt:lpstr>Example 2: Satisfy links</vt:lpstr>
      <vt:lpstr>Example 2: Satisfy links</vt:lpstr>
      <vt:lpstr>Example 2: Satisfy links</vt:lpstr>
      <vt:lpstr>Example 2: Satisfy links</vt:lpstr>
      <vt:lpstr>Example 2: Satisfy links</vt:lpstr>
      <vt:lpstr>Example 2: Satisfy links</vt:lpstr>
      <vt:lpstr>Example 2: Satisfy links</vt:lpstr>
      <vt:lpstr>Example 2: Satisfy links</vt:lpstr>
      <vt:lpstr>What we learned so far?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EXT-Weaver, Cass W</dc:creator>
  <cp:lastModifiedBy>Przybylo (US), Aleksander</cp:lastModifiedBy>
  <cp:revision>201</cp:revision>
  <dcterms:created xsi:type="dcterms:W3CDTF">2018-01-18T00:47:28Z</dcterms:created>
  <dcterms:modified xsi:type="dcterms:W3CDTF">2020-03-03T02:30:27Z</dcterms:modified>
</cp:coreProperties>
</file>