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3"/>
  </p:notesMasterIdLst>
  <p:sldIdLst>
    <p:sldId id="256" r:id="rId2"/>
    <p:sldId id="332" r:id="rId3"/>
    <p:sldId id="333" r:id="rId4"/>
    <p:sldId id="334" r:id="rId5"/>
    <p:sldId id="341" r:id="rId6"/>
    <p:sldId id="339" r:id="rId7"/>
    <p:sldId id="340" r:id="rId8"/>
    <p:sldId id="342" r:id="rId9"/>
    <p:sldId id="343" r:id="rId10"/>
    <p:sldId id="344" r:id="rId11"/>
    <p:sldId id="335" r:id="rId12"/>
  </p:sldIdLst>
  <p:sldSz cx="9144000" cy="6858000" type="screen4x3"/>
  <p:notesSz cx="6946900" cy="92710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CB4"/>
    <a:srgbClr val="4D4D4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7997" autoAdjust="0"/>
  </p:normalViewPr>
  <p:slideViewPr>
    <p:cSldViewPr>
      <p:cViewPr>
        <p:scale>
          <a:sx n="100" d="100"/>
          <a:sy n="100" d="100"/>
        </p:scale>
        <p:origin x="-294" y="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92"/>
    </p:cViewPr>
  </p:sorterViewPr>
  <p:notesViewPr>
    <p:cSldViewPr>
      <p:cViewPr varScale="1">
        <p:scale>
          <a:sx n="59" d="100"/>
          <a:sy n="59" d="100"/>
        </p:scale>
        <p:origin x="-2496" y="-78"/>
      </p:cViewPr>
      <p:guideLst>
        <p:guide orient="horz" pos="2920"/>
        <p:guide pos="218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9900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5413" y="0"/>
            <a:ext cx="3009900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8346E82-0250-4DC2-A8D9-CAD2FE6CA20B}" type="datetimeFigureOut">
              <a:rPr lang="en-US"/>
              <a:pPr>
                <a:defRPr/>
              </a:pPr>
              <a:t>3/4/2012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5700" y="695325"/>
            <a:ext cx="4635500" cy="3476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403725"/>
            <a:ext cx="5556250" cy="4171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05863"/>
            <a:ext cx="3009900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5413" y="8805863"/>
            <a:ext cx="3009900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F281360-5B24-4348-AF74-906CB2095E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4EC69C4-7BB0-45FE-9720-EDFB8D9B184F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oeing_RGBblue_standard"/>
          <p:cNvPicPr preferRelativeResize="0"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1638" y="361950"/>
            <a:ext cx="1838325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291138" y="349250"/>
            <a:ext cx="3519487" cy="311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r" defTabSz="820738" eaLnBrk="0" hangingPunct="0">
              <a:lnSpc>
                <a:spcPct val="95000"/>
              </a:lnSpc>
              <a:spcBef>
                <a:spcPct val="0"/>
              </a:spcBef>
              <a:defRPr/>
            </a:pPr>
            <a:r>
              <a:rPr lang="en-US" sz="1500" b="1" dirty="0"/>
              <a:t>Boeing  Defense Space and Security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14338" y="6565900"/>
            <a:ext cx="2065337" cy="203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4" tIns="9144" rIns="9144" bIns="9144" anchor="b">
            <a:spAutoFit/>
          </a:bodyPr>
          <a:lstStyle/>
          <a:p>
            <a:pPr defTabSz="820738" eaLnBrk="0" hangingPunct="0">
              <a:spcBef>
                <a:spcPct val="0"/>
              </a:spcBef>
              <a:defRPr/>
            </a:pPr>
            <a:r>
              <a:rPr lang="en-US" sz="600"/>
              <a:t>BOEING is a trademark of Boeing Management Company.</a:t>
            </a:r>
          </a:p>
          <a:p>
            <a:pPr defTabSz="820738" eaLnBrk="0" hangingPunct="0">
              <a:spcBef>
                <a:spcPct val="0"/>
              </a:spcBef>
              <a:defRPr/>
            </a:pPr>
            <a:r>
              <a:rPr lang="en-US" sz="600"/>
              <a:t>Copyright © 2009 Boeing. All rights reserved.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11163" y="1143000"/>
            <a:ext cx="5484812" cy="1887538"/>
          </a:xfrm>
        </p:spPr>
        <p:txBody>
          <a:bodyPr anchor="t"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33400" y="3276600"/>
            <a:ext cx="2755900" cy="1730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spcBef>
                <a:spcPct val="0"/>
              </a:spcBef>
              <a:defRPr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/>
              <a:t>Last updated: mm/</a:t>
            </a:r>
            <a:r>
              <a:rPr lang="en-US" err="1"/>
              <a:t>dd</a:t>
            </a:r>
            <a:r>
              <a:rPr lang="en-US"/>
              <a:t>/</a:t>
            </a:r>
            <a:r>
              <a:rPr lang="en-US" err="1"/>
              <a:t>yy</a:t>
            </a:r>
            <a:endParaRPr lang="en-US"/>
          </a:p>
          <a:p>
            <a:pPr>
              <a:defRPr/>
            </a:pPr>
            <a:r>
              <a:rPr lang="en-US"/>
              <a:t>For Training Purposes Only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BOEING PROPRIETARY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/>
              <a:t>Author, , Filename.ppt</a:t>
            </a:r>
            <a:r>
              <a:rPr lang="en-US" sz="800"/>
              <a:t> </a:t>
            </a:r>
            <a:r>
              <a:rPr lang="en-US"/>
              <a:t>| </a:t>
            </a:r>
            <a:fld id="{7F2CD7A2-62BC-426C-9AF4-13D7FB1BCA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BOEING PROPRIETARY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0513" y="609600"/>
            <a:ext cx="2074862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4338" y="609600"/>
            <a:ext cx="6073775" cy="55165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/>
              <a:t>Author, , Filename.ppt</a:t>
            </a:r>
            <a:r>
              <a:rPr lang="en-US" sz="800"/>
              <a:t> </a:t>
            </a:r>
            <a:r>
              <a:rPr lang="en-US"/>
              <a:t>| </a:t>
            </a:r>
            <a:fld id="{C0387215-6891-4A80-86AB-67F38EC75A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BOEING PROPRIETARY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/>
              <a:t>For Training Purposes Only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BOEING PROPRIETARY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/>
              <a:t>Author, , Filename.ppt</a:t>
            </a:r>
            <a:r>
              <a:rPr lang="en-US" sz="800"/>
              <a:t> </a:t>
            </a:r>
            <a:r>
              <a:rPr lang="en-US"/>
              <a:t>| </a:t>
            </a:r>
            <a:fld id="{FE447FB2-4D08-4858-8687-37B36E0D49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BOEING PROPRIETARY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/>
              <a:t>Author, , Filename.ppt</a:t>
            </a:r>
            <a:r>
              <a:rPr lang="en-US" sz="800"/>
              <a:t> </a:t>
            </a:r>
            <a:r>
              <a:rPr lang="en-US"/>
              <a:t>| </a:t>
            </a:r>
            <a:fld id="{A6E7A3BC-36A4-4375-BB03-1CAECBCAB6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BOEING PROPRIETARY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/>
              <a:t>Author, , Filename.ppt</a:t>
            </a:r>
            <a:r>
              <a:rPr lang="en-US" sz="800"/>
              <a:t> </a:t>
            </a:r>
            <a:r>
              <a:rPr lang="en-US"/>
              <a:t>| </a:t>
            </a:r>
            <a:fld id="{72ADFB2F-83AF-421A-9B98-ABDB48CC81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BOEING PROPRIETARY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/>
              <a:t>Author, , Filename.ppt</a:t>
            </a:r>
            <a:r>
              <a:rPr lang="en-US" sz="800"/>
              <a:t> </a:t>
            </a:r>
            <a:r>
              <a:rPr lang="en-US"/>
              <a:t>| </a:t>
            </a:r>
            <a:fld id="{9AB79D16-979A-47A6-B8D1-817D394D00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BOEING PROPRIETARY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/>
              <a:t>Author, , Filename.ppt</a:t>
            </a:r>
            <a:r>
              <a:rPr lang="en-US" sz="800"/>
              <a:t> </a:t>
            </a:r>
            <a:r>
              <a:rPr lang="en-US"/>
              <a:t>| </a:t>
            </a:r>
            <a:fld id="{29283082-8F19-4A99-B299-06C3FA3848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BOEING PROPRIETARY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/>
              <a:t>Author, , Filename.ppt</a:t>
            </a:r>
            <a:r>
              <a:rPr lang="en-US" sz="800"/>
              <a:t> </a:t>
            </a:r>
            <a:r>
              <a:rPr lang="en-US"/>
              <a:t>| </a:t>
            </a:r>
            <a:fld id="{C7AE569C-562C-4875-B180-2DA29DB23E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BOEING PROPRIETARY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/>
              <a:t>Author, , Filename.ppt</a:t>
            </a:r>
            <a:r>
              <a:rPr lang="en-US" sz="800"/>
              <a:t> </a:t>
            </a:r>
            <a:r>
              <a:rPr lang="en-US"/>
              <a:t>| </a:t>
            </a:r>
            <a:fld id="{6E524796-9294-445D-8684-53219BABE3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BOEING PROPRIETARY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1462088"/>
          </a:xfrm>
          <a:prstGeom prst="rect">
            <a:avLst/>
          </a:prstGeom>
          <a:gradFill rotWithShape="1">
            <a:gsLst>
              <a:gs pos="0">
                <a:srgbClr val="0038A8"/>
              </a:gs>
              <a:gs pos="100000">
                <a:srgbClr val="3A75C4"/>
              </a:gs>
            </a:gsLst>
            <a:lin ang="0" scaled="1"/>
          </a:gradFill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14338" y="609600"/>
            <a:ext cx="8301037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1311275"/>
            <a:ext cx="9144000" cy="284163"/>
          </a:xfrm>
          <a:prstGeom prst="rect">
            <a:avLst/>
          </a:prstGeom>
          <a:solidFill>
            <a:srgbClr val="969696"/>
          </a:solidFill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432000" tIns="0" rIns="0" bIns="0" anchor="ctr"/>
          <a:lstStyle/>
          <a:p>
            <a:pPr defTabSz="820738" eaLnBrk="0" hangingPunct="0">
              <a:spcBef>
                <a:spcPct val="0"/>
              </a:spcBef>
              <a:defRPr/>
            </a:pPr>
            <a:r>
              <a:rPr lang="en-US" sz="1200" dirty="0">
                <a:solidFill>
                  <a:srgbClr val="FFFFFF"/>
                </a:solidFill>
              </a:rPr>
              <a:t>PTAci | Parts Tracking and  Accountability (Common Image)</a:t>
            </a:r>
            <a:endParaRPr lang="en-US" sz="1200" b="1" dirty="0">
              <a:solidFill>
                <a:srgbClr val="FFFFFF"/>
              </a:solidFill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414338" y="6657975"/>
            <a:ext cx="2065337" cy="111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4" tIns="9144" rIns="9144" bIns="9144" anchor="b">
            <a:spAutoFit/>
          </a:bodyPr>
          <a:lstStyle/>
          <a:p>
            <a:pPr defTabSz="820738" eaLnBrk="0" hangingPunct="0">
              <a:spcBef>
                <a:spcPct val="0"/>
              </a:spcBef>
              <a:defRPr/>
            </a:pPr>
            <a:r>
              <a:rPr lang="en-US" sz="600"/>
              <a:t>Copyright © 2009 Boeing. All rights reserved.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5313" y="6532563"/>
            <a:ext cx="1782762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" tIns="9144" rIns="9144" bIns="9144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000"/>
            </a:lvl1pPr>
          </a:lstStyle>
          <a:p>
            <a:pPr>
              <a:defRPr/>
            </a:pPr>
            <a:r>
              <a:rPr lang="en-US"/>
              <a:t>Last updated: MM/DD/YY</a:t>
            </a:r>
          </a:p>
          <a:p>
            <a:pPr>
              <a:defRPr/>
            </a:pPr>
            <a:r>
              <a:rPr lang="en-US"/>
              <a:t>For Training Purposes Only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394450"/>
            <a:ext cx="3200400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defRPr sz="1000" b="1"/>
            </a:lvl1pPr>
          </a:lstStyle>
          <a:p>
            <a:pPr>
              <a:defRPr/>
            </a:pPr>
            <a:r>
              <a:rPr lang="en-US"/>
              <a:t>BOEING PROPRIETARY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3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hf sldNum="0" hdr="0" dt="0"/>
  <p:txStyles>
    <p:titleStyle>
      <a:lvl1pPr algn="l" defTabSz="10207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defTabSz="10207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2pPr>
      <a:lvl3pPr algn="l" defTabSz="10207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3pPr>
      <a:lvl4pPr algn="l" defTabSz="10207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4pPr>
      <a:lvl5pPr algn="l" defTabSz="10207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5pPr>
      <a:lvl6pPr marL="457200" algn="l" defTabSz="10207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6pPr>
      <a:lvl7pPr marL="914400" algn="l" defTabSz="10207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7pPr>
      <a:lvl8pPr marL="1371600" algn="l" defTabSz="10207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8pPr>
      <a:lvl9pPr marL="1828800" algn="l" defTabSz="10207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9pPr>
    </p:titleStyle>
    <p:bodyStyle>
      <a:lvl1pPr marL="169863" indent="-169863" algn="l" defTabSz="820738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defRPr>
          <a:solidFill>
            <a:schemeClr val="bg1"/>
          </a:solidFill>
          <a:latin typeface="+mn-lt"/>
          <a:ea typeface="+mn-ea"/>
          <a:cs typeface="+mn-cs"/>
        </a:defRPr>
      </a:lvl1pPr>
      <a:lvl2pPr marL="376238" indent="-204788" algn="l" defTabSz="820738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627063" indent="-185738" algn="l" defTabSz="820738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3pPr>
      <a:lvl4pPr marL="792163" indent="-163513" algn="l" defTabSz="820738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4pPr>
      <a:lvl5pPr marL="957263" indent="-163513" algn="l" defTabSz="820738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5pPr>
      <a:lvl6pPr marL="1414463" indent="-163513" algn="l" defTabSz="820738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6pPr>
      <a:lvl7pPr marL="1871663" indent="-163513" algn="l" defTabSz="820738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7pPr>
      <a:lvl8pPr marL="2328863" indent="-163513" algn="l" defTabSz="820738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8pPr>
      <a:lvl9pPr marL="2786063" indent="-163513" algn="l" defTabSz="820738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8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BOEING PROPRIETARY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2909888"/>
            <a:ext cx="8305800" cy="519112"/>
          </a:xfrm>
        </p:spPr>
        <p:txBody>
          <a:bodyPr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PTAci- Training Tip Sheet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 sz="2000" b="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7396163" y="6551613"/>
            <a:ext cx="1595437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/>
              <a:t>For Training Purposes Only</a:t>
            </a:r>
          </a:p>
        </p:txBody>
      </p:sp>
      <p:sp>
        <p:nvSpPr>
          <p:cNvPr id="14341" name="TextBox 5"/>
          <p:cNvSpPr txBox="1">
            <a:spLocks noChangeArrowheads="1"/>
          </p:cNvSpPr>
          <p:nvPr/>
        </p:nvSpPr>
        <p:spPr bwMode="auto">
          <a:xfrm>
            <a:off x="1143000" y="3535363"/>
            <a:ext cx="70104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800" dirty="0" smtClean="0"/>
              <a:t>Mobile Hand Held Functions</a:t>
            </a:r>
            <a:endParaRPr lang="en-US" sz="4800" dirty="0"/>
          </a:p>
        </p:txBody>
      </p:sp>
      <p:pic>
        <p:nvPicPr>
          <p:cNvPr id="14342" name="Picture 6" descr="C:\Documents and Settings\lawlerla\Desktop\PTA_LOGO_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609600"/>
            <a:ext cx="287655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26875" t="20672" r="53125" b="30749"/>
          <a:stretch>
            <a:fillRect/>
          </a:stretch>
        </p:blipFill>
        <p:spPr bwMode="auto">
          <a:xfrm>
            <a:off x="5715000" y="1828800"/>
            <a:ext cx="3200400" cy="470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BOEING PROPRIETARY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63200"/>
            <a:ext cx="8301037" cy="886397"/>
          </a:xfrm>
        </p:spPr>
        <p:txBody>
          <a:bodyPr/>
          <a:lstStyle/>
          <a:p>
            <a:r>
              <a:rPr lang="en-US" sz="3600" dirty="0" smtClean="0"/>
              <a:t>Mobile Hand Held Functions</a:t>
            </a:r>
            <a:br>
              <a:rPr lang="en-US" sz="3600" dirty="0" smtClean="0"/>
            </a:br>
            <a:r>
              <a:rPr lang="en-US" sz="2800" dirty="0" smtClean="0"/>
              <a:t>(Request to Move Tracker)</a:t>
            </a:r>
            <a:endParaRPr lang="en-US" sz="2800" dirty="0" smtClean="0"/>
          </a:p>
        </p:txBody>
      </p:sp>
      <p:sp>
        <p:nvSpPr>
          <p:cNvPr id="16388" name="TextBox 6"/>
          <p:cNvSpPr txBox="1">
            <a:spLocks noChangeArrowheads="1"/>
          </p:cNvSpPr>
          <p:nvPr/>
        </p:nvSpPr>
        <p:spPr bwMode="auto">
          <a:xfrm>
            <a:off x="381000" y="1600200"/>
            <a:ext cx="85344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2400" b="1">
              <a:solidFill>
                <a:schemeClr val="tx2"/>
              </a:solidFill>
            </a:endParaRPr>
          </a:p>
          <a:p>
            <a:endParaRPr lang="en-US" sz="2400" b="1">
              <a:solidFill>
                <a:schemeClr val="tx2"/>
              </a:solidFill>
            </a:endParaRPr>
          </a:p>
          <a:p>
            <a:endParaRPr lang="en-US" sz="2400"/>
          </a:p>
          <a:p>
            <a:endParaRPr lang="en-US" sz="2400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7319963" y="6551613"/>
            <a:ext cx="1595437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/>
              <a:t>For Training Purposes Only</a:t>
            </a:r>
          </a:p>
        </p:txBody>
      </p:sp>
      <p:pic>
        <p:nvPicPr>
          <p:cNvPr id="16390" name="Picture 12" descr="C:\Documents and Settings\lawlerla\Desktop\PTA_LOGO_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57150"/>
            <a:ext cx="17526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0" y="1676400"/>
            <a:ext cx="54599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Select the </a:t>
            </a:r>
            <a:r>
              <a:rPr lang="en-US" sz="2400" dirty="0" smtClean="0"/>
              <a:t>“</a:t>
            </a:r>
            <a:r>
              <a:rPr lang="en-US" sz="2400" dirty="0" smtClean="0">
                <a:solidFill>
                  <a:srgbClr val="FF0000"/>
                </a:solidFill>
              </a:rPr>
              <a:t>Request to Move Tracker</a:t>
            </a:r>
            <a:r>
              <a:rPr lang="en-US" sz="2400" dirty="0" smtClean="0"/>
              <a:t>”</a:t>
            </a:r>
            <a:endParaRPr lang="en-US" sz="2400" dirty="0" smtClean="0"/>
          </a:p>
          <a:p>
            <a:pPr>
              <a:spcBef>
                <a:spcPts val="0"/>
              </a:spcBef>
            </a:pPr>
            <a:r>
              <a:rPr lang="en-US" sz="2400" dirty="0" smtClean="0"/>
              <a:t>Transaction from the Main Menu to get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 to this screen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2895600"/>
            <a:ext cx="486543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Scan a </a:t>
            </a:r>
            <a:r>
              <a:rPr lang="en-US" dirty="0" smtClean="0"/>
              <a:t>tracker barcode</a:t>
            </a:r>
            <a:endParaRPr lang="en-US" dirty="0" smtClean="0"/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Scan </a:t>
            </a:r>
            <a:r>
              <a:rPr lang="en-US" dirty="0" smtClean="0"/>
              <a:t>a From Location barcode, or key it in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Scan a To </a:t>
            </a:r>
            <a:r>
              <a:rPr lang="en-US" dirty="0" smtClean="0"/>
              <a:t>L</a:t>
            </a:r>
            <a:r>
              <a:rPr lang="en-US" dirty="0" smtClean="0"/>
              <a:t>ocation barcode</a:t>
            </a:r>
            <a:r>
              <a:rPr lang="en-US" dirty="0" smtClean="0"/>
              <a:t>, or key it in</a:t>
            </a:r>
            <a:endParaRPr lang="en-US" dirty="0" smtClean="0"/>
          </a:p>
          <a:p>
            <a:pPr marL="342900" indent="-342900">
              <a:spcBef>
                <a:spcPts val="0"/>
              </a:spcBef>
            </a:pPr>
            <a:r>
              <a:rPr lang="en-US" dirty="0" smtClean="0"/>
              <a:t>	Bar codes can be scanned in any </a:t>
            </a:r>
            <a:r>
              <a:rPr lang="en-US" dirty="0" smtClean="0"/>
              <a:t>order</a:t>
            </a:r>
          </a:p>
          <a:p>
            <a:pPr marL="342900" indent="-342900">
              <a:spcBef>
                <a:spcPts val="0"/>
              </a:spcBef>
            </a:pPr>
            <a:r>
              <a:rPr lang="en-US" dirty="0" smtClean="0"/>
              <a:t>4.	Click Submit to execute the transaction</a:t>
            </a:r>
            <a:endParaRPr lang="en-US" dirty="0" smtClean="0"/>
          </a:p>
          <a:p>
            <a:pPr marL="342900" indent="-342900">
              <a:spcBef>
                <a:spcPts val="0"/>
              </a:spcBef>
            </a:pPr>
            <a:r>
              <a:rPr lang="en-US" dirty="0" smtClean="0"/>
              <a:t>5</a:t>
            </a:r>
            <a:r>
              <a:rPr lang="en-US" dirty="0" smtClean="0"/>
              <a:t>.</a:t>
            </a:r>
            <a:r>
              <a:rPr lang="en-US" dirty="0" smtClean="0"/>
              <a:t>	</a:t>
            </a:r>
            <a:r>
              <a:rPr lang="en-US" dirty="0" smtClean="0"/>
              <a:t>Click </a:t>
            </a:r>
            <a:r>
              <a:rPr lang="en-US" dirty="0" smtClean="0"/>
              <a:t>Clear to remove all input</a:t>
            </a:r>
          </a:p>
          <a:p>
            <a:pPr marL="342900" indent="-342900">
              <a:spcBef>
                <a:spcPts val="0"/>
              </a:spcBef>
            </a:pPr>
            <a:r>
              <a:rPr lang="en-US" dirty="0" smtClean="0"/>
              <a:t>6</a:t>
            </a:r>
            <a:r>
              <a:rPr lang="en-US" dirty="0" smtClean="0"/>
              <a:t>.</a:t>
            </a:r>
            <a:r>
              <a:rPr lang="en-US" dirty="0" smtClean="0"/>
              <a:t>	Click Exit to close this screen and return</a:t>
            </a:r>
          </a:p>
          <a:p>
            <a:pPr marL="342900" indent="-342900">
              <a:spcBef>
                <a:spcPts val="0"/>
              </a:spcBef>
            </a:pPr>
            <a:r>
              <a:rPr lang="en-US" dirty="0" smtClean="0"/>
              <a:t>	to the Main Menu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33400" y="5562600"/>
            <a:ext cx="500797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600" dirty="0" smtClean="0"/>
              <a:t>If transaction successful, message “</a:t>
            </a:r>
            <a:r>
              <a:rPr lang="en-US" sz="1600" b="1" dirty="0" smtClean="0">
                <a:solidFill>
                  <a:srgbClr val="00B050"/>
                </a:solidFill>
              </a:rPr>
              <a:t>Transaction</a:t>
            </a:r>
          </a:p>
          <a:p>
            <a:pPr>
              <a:spcBef>
                <a:spcPts val="0"/>
              </a:spcBef>
            </a:pPr>
            <a:r>
              <a:rPr lang="en-US" sz="1600" b="1" dirty="0" smtClean="0">
                <a:solidFill>
                  <a:srgbClr val="00B050"/>
                </a:solidFill>
              </a:rPr>
              <a:t>successful</a:t>
            </a:r>
            <a:r>
              <a:rPr lang="en-US" sz="1600" dirty="0" smtClean="0"/>
              <a:t>” will be displayed. If not, message </a:t>
            </a:r>
          </a:p>
          <a:p>
            <a:pPr>
              <a:spcBef>
                <a:spcPts val="0"/>
              </a:spcBef>
            </a:pPr>
            <a:r>
              <a:rPr lang="en-US" sz="1600" dirty="0" smtClean="0"/>
              <a:t>“</a:t>
            </a:r>
            <a:r>
              <a:rPr lang="en-US" sz="1600" b="1" dirty="0" smtClean="0">
                <a:solidFill>
                  <a:srgbClr val="FF0000"/>
                </a:solidFill>
              </a:rPr>
              <a:t>Transaction failed</a:t>
            </a:r>
            <a:r>
              <a:rPr lang="en-US" sz="1600" dirty="0" smtClean="0"/>
              <a:t>”  will be displayed with a pop up </a:t>
            </a:r>
          </a:p>
          <a:p>
            <a:pPr>
              <a:spcBef>
                <a:spcPts val="0"/>
              </a:spcBef>
            </a:pPr>
            <a:r>
              <a:rPr lang="en-US" sz="1600" dirty="0" smtClean="0"/>
              <a:t>box for details.</a:t>
            </a:r>
            <a:endParaRPr lang="en-US" sz="1600" dirty="0"/>
          </a:p>
        </p:txBody>
      </p:sp>
      <p:cxnSp>
        <p:nvCxnSpPr>
          <p:cNvPr id="25" name="Straight Connector 24"/>
          <p:cNvCxnSpPr/>
          <p:nvPr/>
        </p:nvCxnSpPr>
        <p:spPr bwMode="auto">
          <a:xfrm flipH="1">
            <a:off x="228600" y="3886200"/>
            <a:ext cx="53340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228600" y="3886200"/>
            <a:ext cx="0" cy="182880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228600" y="5715000"/>
            <a:ext cx="381000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Oval 8"/>
          <p:cNvSpPr>
            <a:spLocks noChangeArrowheads="1"/>
          </p:cNvSpPr>
          <p:nvPr/>
        </p:nvSpPr>
        <p:spPr bwMode="auto">
          <a:xfrm>
            <a:off x="6172200" y="3581400"/>
            <a:ext cx="381000" cy="3810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b="1" dirty="0" smtClean="0"/>
              <a:t>1</a:t>
            </a:r>
            <a:endParaRPr lang="en-US" sz="1600" b="1" dirty="0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6705600" y="4191000"/>
            <a:ext cx="381000" cy="3810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b="1" dirty="0" smtClean="0"/>
              <a:t>2</a:t>
            </a:r>
            <a:endParaRPr lang="en-US" sz="1600" b="1" dirty="0"/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7239000" y="4724400"/>
            <a:ext cx="381000" cy="3810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b="1" dirty="0" smtClean="0"/>
              <a:t>3</a:t>
            </a:r>
            <a:endParaRPr lang="en-US" sz="1600" b="1" dirty="0"/>
          </a:p>
        </p:txBody>
      </p:sp>
      <p:sp>
        <p:nvSpPr>
          <p:cNvPr id="21" name="Oval 8"/>
          <p:cNvSpPr>
            <a:spLocks noChangeArrowheads="1"/>
          </p:cNvSpPr>
          <p:nvPr/>
        </p:nvSpPr>
        <p:spPr bwMode="auto">
          <a:xfrm>
            <a:off x="8001000" y="5715000"/>
            <a:ext cx="381000" cy="3810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b="1" dirty="0" smtClean="0"/>
              <a:t>6</a:t>
            </a:r>
            <a:endParaRPr lang="en-US" sz="1600" b="1" dirty="0"/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7086600" y="5715000"/>
            <a:ext cx="381000" cy="3810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b="1" dirty="0" smtClean="0"/>
              <a:t>4</a:t>
            </a:r>
            <a:endParaRPr lang="en-US" sz="1600" b="1" dirty="0"/>
          </a:p>
        </p:txBody>
      </p:sp>
      <p:sp>
        <p:nvSpPr>
          <p:cNvPr id="19" name="Oval 8"/>
          <p:cNvSpPr>
            <a:spLocks noChangeArrowheads="1"/>
          </p:cNvSpPr>
          <p:nvPr/>
        </p:nvSpPr>
        <p:spPr bwMode="auto">
          <a:xfrm>
            <a:off x="6248400" y="5715000"/>
            <a:ext cx="381000" cy="3810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b="1" dirty="0" smtClean="0"/>
              <a:t>5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BOEING PROPRIETARY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439738"/>
            <a:ext cx="8301037" cy="498475"/>
          </a:xfrm>
        </p:spPr>
        <p:txBody>
          <a:bodyPr/>
          <a:lstStyle/>
          <a:p>
            <a:r>
              <a:rPr lang="en-US" sz="3600" dirty="0" smtClean="0"/>
              <a:t>Mobile Hand Held Functions</a:t>
            </a:r>
          </a:p>
        </p:txBody>
      </p:sp>
      <p:sp>
        <p:nvSpPr>
          <p:cNvPr id="16388" name="TextBox 6"/>
          <p:cNvSpPr txBox="1">
            <a:spLocks noChangeArrowheads="1"/>
          </p:cNvSpPr>
          <p:nvPr/>
        </p:nvSpPr>
        <p:spPr bwMode="auto">
          <a:xfrm>
            <a:off x="381000" y="1600200"/>
            <a:ext cx="85344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2400" b="1">
              <a:solidFill>
                <a:schemeClr val="tx2"/>
              </a:solidFill>
            </a:endParaRPr>
          </a:p>
          <a:p>
            <a:endParaRPr lang="en-US" sz="2400" b="1">
              <a:solidFill>
                <a:schemeClr val="tx2"/>
              </a:solidFill>
            </a:endParaRPr>
          </a:p>
          <a:p>
            <a:endParaRPr lang="en-US" sz="2400"/>
          </a:p>
          <a:p>
            <a:endParaRPr lang="en-US" sz="2400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7319963" y="6551613"/>
            <a:ext cx="1595437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/>
              <a:t>For Training Purposes Only</a:t>
            </a:r>
          </a:p>
        </p:txBody>
      </p:sp>
      <p:pic>
        <p:nvPicPr>
          <p:cNvPr id="16390" name="Picture 12" descr="C:\Documents and Settings\lawlerla\Desktop\PTA_LOGO_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1400" y="57150"/>
            <a:ext cx="17526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BOEING PROPRIETARY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256604"/>
            <a:ext cx="8301037" cy="886397"/>
          </a:xfrm>
        </p:spPr>
        <p:txBody>
          <a:bodyPr/>
          <a:lstStyle/>
          <a:p>
            <a:r>
              <a:rPr lang="en-US" sz="3600" dirty="0" smtClean="0"/>
              <a:t>Mobile Hand Held Functions</a:t>
            </a:r>
            <a:br>
              <a:rPr lang="en-US" sz="3600" dirty="0" smtClean="0"/>
            </a:br>
            <a:r>
              <a:rPr lang="en-US" sz="2800" dirty="0" smtClean="0"/>
              <a:t>(Log On)</a:t>
            </a:r>
          </a:p>
        </p:txBody>
      </p:sp>
      <p:sp>
        <p:nvSpPr>
          <p:cNvPr id="15364" name="TextBox 6"/>
          <p:cNvSpPr txBox="1">
            <a:spLocks noChangeArrowheads="1"/>
          </p:cNvSpPr>
          <p:nvPr/>
        </p:nvSpPr>
        <p:spPr bwMode="auto">
          <a:xfrm>
            <a:off x="381000" y="1600200"/>
            <a:ext cx="85344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2400" b="1">
              <a:solidFill>
                <a:schemeClr val="tx2"/>
              </a:solidFill>
            </a:endParaRPr>
          </a:p>
          <a:p>
            <a:endParaRPr lang="en-US" sz="2400" b="1">
              <a:solidFill>
                <a:schemeClr val="tx2"/>
              </a:solidFill>
            </a:endParaRPr>
          </a:p>
          <a:p>
            <a:endParaRPr lang="en-US" sz="2400"/>
          </a:p>
          <a:p>
            <a:endParaRPr lang="en-US" sz="2400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7319963" y="6551613"/>
            <a:ext cx="1595437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/>
              <a:t>For Training Purposes Only</a:t>
            </a:r>
          </a:p>
        </p:txBody>
      </p:sp>
      <p:pic>
        <p:nvPicPr>
          <p:cNvPr id="15366" name="Picture 12" descr="C:\Documents and Settings\lawlerla\Desktop\PTA_LOGO_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1400" y="57150"/>
            <a:ext cx="17526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26875" t="42377" r="56250" b="16279"/>
          <a:stretch>
            <a:fillRect/>
          </a:stretch>
        </p:blipFill>
        <p:spPr bwMode="auto">
          <a:xfrm>
            <a:off x="5867400" y="1828800"/>
            <a:ext cx="3048000" cy="4515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7010400" y="3124200"/>
            <a:ext cx="381000" cy="3810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b="1" dirty="0"/>
              <a:t>1</a:t>
            </a: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7543800" y="3505200"/>
            <a:ext cx="381000" cy="3810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b="1" dirty="0" smtClean="0"/>
              <a:t>2</a:t>
            </a:r>
            <a:endParaRPr lang="en-US" sz="1600" b="1" dirty="0"/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6096000" y="4572000"/>
            <a:ext cx="381000" cy="3810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b="1" dirty="0" smtClean="0"/>
              <a:t>3</a:t>
            </a:r>
            <a:endParaRPr lang="en-US" sz="1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6200" y="2133600"/>
            <a:ext cx="556434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sz="2400" dirty="0" smtClean="0"/>
              <a:t>Either scan your employee badge or </a:t>
            </a:r>
          </a:p>
          <a:p>
            <a:pPr marL="342900" indent="-342900">
              <a:spcBef>
                <a:spcPts val="0"/>
              </a:spcBef>
            </a:pPr>
            <a:r>
              <a:rPr lang="en-US" sz="2400" dirty="0" smtClean="0"/>
              <a:t>      type in your BEMSID</a:t>
            </a:r>
          </a:p>
          <a:p>
            <a:pPr marL="342900" indent="-342900">
              <a:spcBef>
                <a:spcPts val="0"/>
              </a:spcBef>
            </a:pPr>
            <a:endParaRPr lang="en-US" sz="1200" dirty="0" smtClean="0"/>
          </a:p>
          <a:p>
            <a:pPr marL="342900" indent="-342900">
              <a:spcBef>
                <a:spcPts val="0"/>
              </a:spcBef>
              <a:buAutoNum type="arabicPeriod" startAt="2"/>
            </a:pPr>
            <a:r>
              <a:rPr lang="en-US" sz="2400" dirty="0" smtClean="0"/>
              <a:t>Type in your Windows/Network</a:t>
            </a:r>
          </a:p>
          <a:p>
            <a:pPr marL="342900" indent="-342900">
              <a:spcBef>
                <a:spcPts val="0"/>
              </a:spcBef>
            </a:pPr>
            <a:r>
              <a:rPr lang="en-US" sz="2400" dirty="0" smtClean="0"/>
              <a:t>	password which is case sensitive</a:t>
            </a:r>
          </a:p>
          <a:p>
            <a:pPr marL="342900" indent="-342900">
              <a:spcBef>
                <a:spcPts val="0"/>
              </a:spcBef>
            </a:pPr>
            <a:endParaRPr lang="en-US" sz="1200" dirty="0" smtClean="0"/>
          </a:p>
          <a:p>
            <a:pPr marL="342900" indent="-342900">
              <a:spcBef>
                <a:spcPts val="0"/>
              </a:spcBef>
              <a:buAutoNum type="arabicPeriod" startAt="3"/>
            </a:pPr>
            <a:r>
              <a:rPr lang="en-US" sz="2400" dirty="0" smtClean="0"/>
              <a:t>Click the Login Button to get to </a:t>
            </a:r>
          </a:p>
          <a:p>
            <a:pPr marL="342900" indent="-342900">
              <a:spcBef>
                <a:spcPts val="0"/>
              </a:spcBef>
            </a:pPr>
            <a:r>
              <a:rPr lang="en-US" sz="2400" dirty="0" smtClean="0"/>
              <a:t>	the Main Menu</a:t>
            </a:r>
          </a:p>
          <a:p>
            <a:pPr marL="342900" indent="-342900">
              <a:spcBef>
                <a:spcPts val="0"/>
              </a:spcBef>
            </a:pPr>
            <a:endParaRPr lang="en-US" sz="2400" dirty="0" smtClean="0"/>
          </a:p>
          <a:p>
            <a:pPr marL="342900" indent="-342900">
              <a:spcBef>
                <a:spcPts val="0"/>
              </a:spcBef>
            </a:pPr>
            <a:r>
              <a:rPr lang="en-US" sz="2400" b="1" dirty="0" smtClean="0">
                <a:solidFill>
                  <a:srgbClr val="FF0000"/>
                </a:solidFill>
              </a:rPr>
              <a:t>NOTE</a:t>
            </a:r>
            <a:r>
              <a:rPr lang="en-US" sz="2400" dirty="0" smtClean="0"/>
              <a:t>: If login is unsuccessful, an error</a:t>
            </a:r>
          </a:p>
          <a:p>
            <a:pPr marL="342900" indent="-342900">
              <a:spcBef>
                <a:spcPts val="0"/>
              </a:spcBef>
            </a:pPr>
            <a:r>
              <a:rPr lang="en-US" sz="2400" dirty="0" smtClean="0"/>
              <a:t>	    	message will be displayed, and </a:t>
            </a:r>
          </a:p>
          <a:p>
            <a:pPr marL="342900" indent="-342900">
              <a:spcBef>
                <a:spcPts val="0"/>
              </a:spcBef>
            </a:pPr>
            <a:r>
              <a:rPr lang="en-US" sz="2400" dirty="0" smtClean="0"/>
              <a:t>		you can try again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BOEING PROPRIETARY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256604"/>
            <a:ext cx="8301037" cy="886397"/>
          </a:xfrm>
        </p:spPr>
        <p:txBody>
          <a:bodyPr/>
          <a:lstStyle/>
          <a:p>
            <a:r>
              <a:rPr lang="en-US" sz="3600" dirty="0" smtClean="0"/>
              <a:t>Mobile Hand Held Functions</a:t>
            </a:r>
            <a:br>
              <a:rPr lang="en-US" sz="3600" dirty="0" smtClean="0"/>
            </a:br>
            <a:r>
              <a:rPr lang="en-US" sz="2800" dirty="0" smtClean="0"/>
              <a:t>(Main Menu)</a:t>
            </a:r>
          </a:p>
        </p:txBody>
      </p:sp>
      <p:sp>
        <p:nvSpPr>
          <p:cNvPr id="16388" name="TextBox 6"/>
          <p:cNvSpPr txBox="1">
            <a:spLocks noChangeArrowheads="1"/>
          </p:cNvSpPr>
          <p:nvPr/>
        </p:nvSpPr>
        <p:spPr bwMode="auto">
          <a:xfrm>
            <a:off x="381000" y="1600200"/>
            <a:ext cx="85344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2400" b="1">
              <a:solidFill>
                <a:schemeClr val="tx2"/>
              </a:solidFill>
            </a:endParaRPr>
          </a:p>
          <a:p>
            <a:endParaRPr lang="en-US" sz="2400" b="1">
              <a:solidFill>
                <a:schemeClr val="tx2"/>
              </a:solidFill>
            </a:endParaRPr>
          </a:p>
          <a:p>
            <a:endParaRPr lang="en-US" sz="2400"/>
          </a:p>
          <a:p>
            <a:endParaRPr lang="en-US" sz="2400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7319963" y="6551613"/>
            <a:ext cx="1595437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/>
              <a:t>For Training Purposes Only</a:t>
            </a:r>
          </a:p>
        </p:txBody>
      </p:sp>
      <p:pic>
        <p:nvPicPr>
          <p:cNvPr id="16390" name="Picture 12" descr="C:\Documents and Settings\lawlerla\Desktop\PTA_LOGO_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1400" y="57150"/>
            <a:ext cx="17526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l="26875" t="45478" r="53125" b="5943"/>
          <a:stretch>
            <a:fillRect/>
          </a:stretch>
        </p:blipFill>
        <p:spPr bwMode="auto">
          <a:xfrm>
            <a:off x="5715000" y="1776413"/>
            <a:ext cx="3200400" cy="470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0" y="2514600"/>
            <a:ext cx="550304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Font typeface="Arial" pitchFamily="34" charset="0"/>
              <a:buChar char="•"/>
            </a:pPr>
            <a:r>
              <a:rPr lang="en-US" sz="2400" dirty="0" smtClean="0"/>
              <a:t>The Main Menu shows a list of all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  your available Transactions</a:t>
            </a:r>
          </a:p>
          <a:p>
            <a:pPr>
              <a:spcBef>
                <a:spcPts val="0"/>
              </a:spcBef>
            </a:pPr>
            <a:endParaRPr lang="en-US" sz="2400" dirty="0" smtClean="0"/>
          </a:p>
          <a:p>
            <a:pPr>
              <a:spcBef>
                <a:spcPts val="0"/>
              </a:spcBef>
              <a:buFont typeface="Arial" pitchFamily="34" charset="0"/>
              <a:buChar char="•"/>
            </a:pPr>
            <a:r>
              <a:rPr lang="en-US" sz="2400" dirty="0" smtClean="0"/>
              <a:t>Contact your PTA Focal if…</a:t>
            </a:r>
          </a:p>
          <a:p>
            <a:pPr lvl="1">
              <a:spcBef>
                <a:spcPts val="0"/>
              </a:spcBef>
              <a:buFont typeface="Arial" pitchFamily="34" charset="0"/>
              <a:buChar char="•"/>
            </a:pPr>
            <a:r>
              <a:rPr lang="en-US" sz="2400" dirty="0" smtClean="0"/>
              <a:t>The list is empty, or the transaction</a:t>
            </a:r>
          </a:p>
          <a:p>
            <a:pPr lvl="1">
              <a:spcBef>
                <a:spcPts val="0"/>
              </a:spcBef>
            </a:pPr>
            <a:r>
              <a:rPr lang="en-US" sz="2400" dirty="0" smtClean="0"/>
              <a:t>  you want is not in the list</a:t>
            </a:r>
          </a:p>
          <a:p>
            <a:pPr lvl="1">
              <a:spcBef>
                <a:spcPts val="0"/>
              </a:spcBef>
              <a:buFont typeface="Arial" pitchFamily="34" charset="0"/>
              <a:buChar char="•"/>
            </a:pPr>
            <a:r>
              <a:rPr lang="en-US" sz="2400" dirty="0" smtClean="0"/>
              <a:t>If a message appears on the </a:t>
            </a:r>
          </a:p>
          <a:p>
            <a:pPr lvl="1">
              <a:spcBef>
                <a:spcPts val="0"/>
              </a:spcBef>
            </a:pPr>
            <a:r>
              <a:rPr lang="en-US" sz="2400" dirty="0" smtClean="0"/>
              <a:t>  menu and your transaction</a:t>
            </a:r>
          </a:p>
          <a:p>
            <a:pPr lvl="1">
              <a:spcBef>
                <a:spcPts val="0"/>
              </a:spcBef>
            </a:pPr>
            <a:r>
              <a:rPr lang="en-US" sz="2400" dirty="0" smtClean="0"/>
              <a:t>  is not on the list</a:t>
            </a:r>
            <a:endParaRPr lang="en-US" sz="2400" dirty="0"/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4114800" y="3048000"/>
            <a:ext cx="2057400" cy="114300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 l="30000" t="36176" r="55625" b="61757"/>
          <a:stretch>
            <a:fillRect/>
          </a:stretch>
        </p:blipFill>
        <p:spPr bwMode="auto">
          <a:xfrm>
            <a:off x="6248400" y="4495800"/>
            <a:ext cx="2286000" cy="19878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BOEING PROPRIETARY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256604"/>
            <a:ext cx="8301037" cy="886397"/>
          </a:xfrm>
        </p:spPr>
        <p:txBody>
          <a:bodyPr/>
          <a:lstStyle/>
          <a:p>
            <a:r>
              <a:rPr lang="en-US" sz="3600" dirty="0" smtClean="0"/>
              <a:t>Mobile Hand Held Functions</a:t>
            </a:r>
            <a:br>
              <a:rPr lang="en-US" sz="3600" dirty="0" smtClean="0"/>
            </a:br>
            <a:r>
              <a:rPr lang="en-US" sz="2800" dirty="0" smtClean="0"/>
              <a:t>(Add/Update Conveyance RFID)</a:t>
            </a:r>
          </a:p>
        </p:txBody>
      </p:sp>
      <p:sp>
        <p:nvSpPr>
          <p:cNvPr id="16388" name="TextBox 6"/>
          <p:cNvSpPr txBox="1">
            <a:spLocks noChangeArrowheads="1"/>
          </p:cNvSpPr>
          <p:nvPr/>
        </p:nvSpPr>
        <p:spPr bwMode="auto">
          <a:xfrm>
            <a:off x="381000" y="1600200"/>
            <a:ext cx="85344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2400" b="1">
              <a:solidFill>
                <a:schemeClr val="tx2"/>
              </a:solidFill>
            </a:endParaRPr>
          </a:p>
          <a:p>
            <a:endParaRPr lang="en-US" sz="2400" b="1">
              <a:solidFill>
                <a:schemeClr val="tx2"/>
              </a:solidFill>
            </a:endParaRPr>
          </a:p>
          <a:p>
            <a:endParaRPr lang="en-US" sz="2400"/>
          </a:p>
          <a:p>
            <a:endParaRPr lang="en-US" sz="2400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7319963" y="6551613"/>
            <a:ext cx="1595437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/>
              <a:t>For Training Purposes Only</a:t>
            </a:r>
          </a:p>
        </p:txBody>
      </p:sp>
      <p:pic>
        <p:nvPicPr>
          <p:cNvPr id="16390" name="Picture 12" descr="C:\Documents and Settings\lawlerla\Desktop\PTA_LOGO_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1400" y="57150"/>
            <a:ext cx="17526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0" y="1981200"/>
            <a:ext cx="60724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Select the “</a:t>
            </a:r>
            <a:r>
              <a:rPr lang="en-US" sz="2400" dirty="0" smtClean="0">
                <a:solidFill>
                  <a:srgbClr val="FF0000"/>
                </a:solidFill>
              </a:rPr>
              <a:t>Add/Update Conveyance RFID</a:t>
            </a:r>
            <a:r>
              <a:rPr lang="en-US" sz="2400" dirty="0" smtClean="0"/>
              <a:t>”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Transaction from the Main Menu to get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 to this screen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3276600"/>
            <a:ext cx="557075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Scan a conveyance barcode, which then appears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Scan an RFID barcode or key in the number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Click  </a:t>
            </a:r>
            <a:r>
              <a:rPr lang="en-US" dirty="0" smtClean="0"/>
              <a:t>Submit </a:t>
            </a:r>
            <a:r>
              <a:rPr lang="en-US" dirty="0" smtClean="0"/>
              <a:t>to execute this transaction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Click Clear to remove all input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Click Exit to close this screen and return</a:t>
            </a:r>
          </a:p>
          <a:p>
            <a:pPr marL="342900" indent="-342900">
              <a:spcBef>
                <a:spcPts val="0"/>
              </a:spcBef>
            </a:pPr>
            <a:r>
              <a:rPr lang="en-US" dirty="0" smtClean="0"/>
              <a:t>	to the Main Menu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54626" y="5552182"/>
            <a:ext cx="500797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600" dirty="0" smtClean="0"/>
              <a:t>If transaction successful, message “</a:t>
            </a:r>
            <a:r>
              <a:rPr lang="en-US" sz="1600" b="1" dirty="0" smtClean="0">
                <a:solidFill>
                  <a:srgbClr val="00B050"/>
                </a:solidFill>
              </a:rPr>
              <a:t>Transaction</a:t>
            </a:r>
          </a:p>
          <a:p>
            <a:pPr>
              <a:spcBef>
                <a:spcPts val="0"/>
              </a:spcBef>
            </a:pPr>
            <a:r>
              <a:rPr lang="en-US" sz="1600" b="1" dirty="0" smtClean="0">
                <a:solidFill>
                  <a:srgbClr val="00B050"/>
                </a:solidFill>
              </a:rPr>
              <a:t>successful</a:t>
            </a:r>
            <a:r>
              <a:rPr lang="en-US" sz="1600" dirty="0" smtClean="0"/>
              <a:t>” will be displayed. If not, message </a:t>
            </a:r>
          </a:p>
          <a:p>
            <a:pPr>
              <a:spcBef>
                <a:spcPts val="0"/>
              </a:spcBef>
            </a:pPr>
            <a:r>
              <a:rPr lang="en-US" sz="1600" dirty="0" smtClean="0"/>
              <a:t>“</a:t>
            </a:r>
            <a:r>
              <a:rPr lang="en-US" sz="1600" b="1" dirty="0" smtClean="0">
                <a:solidFill>
                  <a:srgbClr val="FF0000"/>
                </a:solidFill>
              </a:rPr>
              <a:t>Transaction failed</a:t>
            </a:r>
            <a:r>
              <a:rPr lang="en-US" sz="1600" dirty="0" smtClean="0"/>
              <a:t>”  will be displayed with a pop up </a:t>
            </a:r>
          </a:p>
          <a:p>
            <a:pPr>
              <a:spcBef>
                <a:spcPts val="0"/>
              </a:spcBef>
            </a:pPr>
            <a:r>
              <a:rPr lang="en-US" sz="1600" dirty="0" smtClean="0"/>
              <a:t>box for details.</a:t>
            </a:r>
            <a:endParaRPr lang="en-US" sz="1600" dirty="0"/>
          </a:p>
        </p:txBody>
      </p:sp>
      <p:cxnSp>
        <p:nvCxnSpPr>
          <p:cNvPr id="25" name="Straight Connector 24"/>
          <p:cNvCxnSpPr/>
          <p:nvPr/>
        </p:nvCxnSpPr>
        <p:spPr bwMode="auto">
          <a:xfrm flipH="1">
            <a:off x="228600" y="4038600"/>
            <a:ext cx="22860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228600" y="4038600"/>
            <a:ext cx="0" cy="167640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228600" y="5715000"/>
            <a:ext cx="381000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 l="26875" t="19638" r="53125" b="30749"/>
          <a:stretch>
            <a:fillRect/>
          </a:stretch>
        </p:blipFill>
        <p:spPr bwMode="auto">
          <a:xfrm>
            <a:off x="5943600" y="1981200"/>
            <a:ext cx="297180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Oval 8"/>
          <p:cNvSpPr>
            <a:spLocks noChangeArrowheads="1"/>
          </p:cNvSpPr>
          <p:nvPr/>
        </p:nvSpPr>
        <p:spPr bwMode="auto">
          <a:xfrm>
            <a:off x="6324600" y="4038600"/>
            <a:ext cx="381000" cy="3810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b="1" dirty="0" smtClean="0"/>
              <a:t>1</a:t>
            </a:r>
            <a:endParaRPr lang="en-US" sz="1600" b="1" dirty="0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6781800" y="4648200"/>
            <a:ext cx="381000" cy="3810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b="1" dirty="0" smtClean="0"/>
              <a:t>2</a:t>
            </a:r>
            <a:endParaRPr lang="en-US" sz="1600" b="1" dirty="0"/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7239000" y="5715000"/>
            <a:ext cx="381000" cy="3810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b="1" dirty="0" smtClean="0"/>
              <a:t>3</a:t>
            </a:r>
            <a:endParaRPr lang="en-US" sz="1600" b="1" dirty="0"/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6400800" y="5715000"/>
            <a:ext cx="381000" cy="3810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b="1" dirty="0" smtClean="0"/>
              <a:t>4</a:t>
            </a:r>
            <a:endParaRPr lang="en-US" sz="1600" b="1" dirty="0"/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8077200" y="5715000"/>
            <a:ext cx="381000" cy="3810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b="1" dirty="0" smtClean="0"/>
              <a:t>5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BOEING PROPRIETARY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256604"/>
            <a:ext cx="8301037" cy="886397"/>
          </a:xfrm>
        </p:spPr>
        <p:txBody>
          <a:bodyPr/>
          <a:lstStyle/>
          <a:p>
            <a:r>
              <a:rPr lang="en-US" sz="3600" dirty="0" smtClean="0"/>
              <a:t>Mobile Hand Held Functions</a:t>
            </a:r>
            <a:br>
              <a:rPr lang="en-US" sz="3600" dirty="0" smtClean="0"/>
            </a:br>
            <a:r>
              <a:rPr lang="en-US" sz="2800" dirty="0" smtClean="0"/>
              <a:t>(Add/Update Tracker RFID)</a:t>
            </a:r>
          </a:p>
        </p:txBody>
      </p:sp>
      <p:sp>
        <p:nvSpPr>
          <p:cNvPr id="16388" name="TextBox 6"/>
          <p:cNvSpPr txBox="1">
            <a:spLocks noChangeArrowheads="1"/>
          </p:cNvSpPr>
          <p:nvPr/>
        </p:nvSpPr>
        <p:spPr bwMode="auto">
          <a:xfrm>
            <a:off x="381000" y="1600200"/>
            <a:ext cx="85344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2400" b="1">
              <a:solidFill>
                <a:schemeClr val="tx2"/>
              </a:solidFill>
            </a:endParaRPr>
          </a:p>
          <a:p>
            <a:endParaRPr lang="en-US" sz="2400" b="1">
              <a:solidFill>
                <a:schemeClr val="tx2"/>
              </a:solidFill>
            </a:endParaRPr>
          </a:p>
          <a:p>
            <a:endParaRPr lang="en-US" sz="2400"/>
          </a:p>
          <a:p>
            <a:endParaRPr lang="en-US" sz="2400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7319963" y="6551613"/>
            <a:ext cx="1595437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/>
              <a:t>For Training Purposes Only</a:t>
            </a:r>
          </a:p>
        </p:txBody>
      </p:sp>
      <p:pic>
        <p:nvPicPr>
          <p:cNvPr id="16390" name="Picture 12" descr="C:\Documents and Settings\lawlerla\Desktop\PTA_LOGO_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1400" y="57150"/>
            <a:ext cx="17526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l="26875" t="41344" r="53125" b="9044"/>
          <a:stretch>
            <a:fillRect/>
          </a:stretch>
        </p:blipFill>
        <p:spPr bwMode="auto">
          <a:xfrm>
            <a:off x="5791200" y="1905000"/>
            <a:ext cx="3048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28600" y="1981200"/>
            <a:ext cx="54599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Select the “</a:t>
            </a:r>
            <a:r>
              <a:rPr lang="en-US" sz="2400" dirty="0" smtClean="0">
                <a:solidFill>
                  <a:srgbClr val="FF0000"/>
                </a:solidFill>
              </a:rPr>
              <a:t>Add/Update Tracker RFID</a:t>
            </a:r>
            <a:r>
              <a:rPr lang="en-US" sz="2400" dirty="0" smtClean="0"/>
              <a:t>”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Transaction from the Main Menu to get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 to this screen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3276600"/>
            <a:ext cx="517321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Scan a tracker barcode, which then appears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Scan an RFID barcode or key in the number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Click  </a:t>
            </a:r>
            <a:r>
              <a:rPr lang="en-US" dirty="0" smtClean="0"/>
              <a:t>Submit </a:t>
            </a:r>
            <a:r>
              <a:rPr lang="en-US" dirty="0" smtClean="0"/>
              <a:t>to execute this transaction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Click Clear to remove all input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Click Exit to close this screen and return</a:t>
            </a:r>
          </a:p>
          <a:p>
            <a:pPr marL="342900" indent="-342900">
              <a:spcBef>
                <a:spcPts val="0"/>
              </a:spcBef>
            </a:pPr>
            <a:r>
              <a:rPr lang="en-US" dirty="0" smtClean="0"/>
              <a:t>	to the Main Menu</a:t>
            </a:r>
            <a:endParaRPr lang="en-US" dirty="0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6477000" y="4495800"/>
            <a:ext cx="381000" cy="3810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b="1" dirty="0" smtClean="0"/>
              <a:t>2</a:t>
            </a:r>
            <a:endParaRPr lang="en-US" sz="1600" b="1" dirty="0"/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7086600" y="5562600"/>
            <a:ext cx="381000" cy="3810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b="1" dirty="0" smtClean="0"/>
              <a:t>3</a:t>
            </a:r>
            <a:endParaRPr lang="en-US" sz="1600" b="1" dirty="0"/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6248400" y="5562600"/>
            <a:ext cx="381000" cy="3810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b="1" dirty="0" smtClean="0"/>
              <a:t>4</a:t>
            </a:r>
            <a:endParaRPr lang="en-US" sz="1600" b="1" dirty="0"/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8001000" y="5562600"/>
            <a:ext cx="381000" cy="3810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b="1" dirty="0" smtClean="0"/>
              <a:t>5</a:t>
            </a:r>
            <a:endParaRPr lang="en-US" sz="1600" b="1" dirty="0"/>
          </a:p>
        </p:txBody>
      </p:sp>
      <p:sp>
        <p:nvSpPr>
          <p:cNvPr id="14" name="Oval 8"/>
          <p:cNvSpPr>
            <a:spLocks noChangeArrowheads="1"/>
          </p:cNvSpPr>
          <p:nvPr/>
        </p:nvSpPr>
        <p:spPr bwMode="auto">
          <a:xfrm>
            <a:off x="6629400" y="3886200"/>
            <a:ext cx="381000" cy="3810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b="1" dirty="0" smtClean="0"/>
              <a:t>1</a:t>
            </a:r>
            <a:endParaRPr lang="en-US" sz="1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54626" y="5552182"/>
            <a:ext cx="500797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600" dirty="0" smtClean="0"/>
              <a:t>If transaction successful, message “</a:t>
            </a:r>
            <a:r>
              <a:rPr lang="en-US" sz="1600" b="1" dirty="0" smtClean="0">
                <a:solidFill>
                  <a:srgbClr val="00B050"/>
                </a:solidFill>
              </a:rPr>
              <a:t>Transaction</a:t>
            </a:r>
          </a:p>
          <a:p>
            <a:pPr>
              <a:spcBef>
                <a:spcPts val="0"/>
              </a:spcBef>
            </a:pPr>
            <a:r>
              <a:rPr lang="en-US" sz="1600" b="1" dirty="0" smtClean="0">
                <a:solidFill>
                  <a:srgbClr val="00B050"/>
                </a:solidFill>
              </a:rPr>
              <a:t>successful</a:t>
            </a:r>
            <a:r>
              <a:rPr lang="en-US" sz="1600" dirty="0" smtClean="0"/>
              <a:t>” will be displayed. If not, message </a:t>
            </a:r>
          </a:p>
          <a:p>
            <a:pPr>
              <a:spcBef>
                <a:spcPts val="0"/>
              </a:spcBef>
            </a:pPr>
            <a:r>
              <a:rPr lang="en-US" sz="1600" dirty="0" smtClean="0"/>
              <a:t>“</a:t>
            </a:r>
            <a:r>
              <a:rPr lang="en-US" sz="1600" b="1" dirty="0" smtClean="0">
                <a:solidFill>
                  <a:srgbClr val="FF0000"/>
                </a:solidFill>
              </a:rPr>
              <a:t>Transaction failed</a:t>
            </a:r>
            <a:r>
              <a:rPr lang="en-US" sz="1600" dirty="0" smtClean="0"/>
              <a:t>”  will be displayed with a pop up </a:t>
            </a:r>
          </a:p>
          <a:p>
            <a:pPr>
              <a:spcBef>
                <a:spcPts val="0"/>
              </a:spcBef>
            </a:pPr>
            <a:r>
              <a:rPr lang="en-US" sz="1600" dirty="0" smtClean="0"/>
              <a:t>box for details.</a:t>
            </a:r>
            <a:endParaRPr lang="en-US" sz="1600" dirty="0"/>
          </a:p>
        </p:txBody>
      </p:sp>
      <p:cxnSp>
        <p:nvCxnSpPr>
          <p:cNvPr id="25" name="Straight Connector 24"/>
          <p:cNvCxnSpPr/>
          <p:nvPr/>
        </p:nvCxnSpPr>
        <p:spPr bwMode="auto">
          <a:xfrm flipH="1">
            <a:off x="228600" y="4038600"/>
            <a:ext cx="22860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228600" y="4038600"/>
            <a:ext cx="0" cy="167640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228600" y="5715000"/>
            <a:ext cx="381000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BOEING PROPRIETARY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256604"/>
            <a:ext cx="8301037" cy="886397"/>
          </a:xfrm>
        </p:spPr>
        <p:txBody>
          <a:bodyPr/>
          <a:lstStyle/>
          <a:p>
            <a:r>
              <a:rPr lang="en-US" sz="3600" dirty="0" smtClean="0"/>
              <a:t>Mobile Hand Held Functions</a:t>
            </a:r>
            <a:br>
              <a:rPr lang="en-US" sz="3600" dirty="0" smtClean="0"/>
            </a:br>
            <a:r>
              <a:rPr lang="en-US" sz="2800" dirty="0" smtClean="0"/>
              <a:t>(Close Tracking ID)</a:t>
            </a:r>
          </a:p>
        </p:txBody>
      </p:sp>
      <p:sp>
        <p:nvSpPr>
          <p:cNvPr id="16388" name="TextBox 6"/>
          <p:cNvSpPr txBox="1">
            <a:spLocks noChangeArrowheads="1"/>
          </p:cNvSpPr>
          <p:nvPr/>
        </p:nvSpPr>
        <p:spPr bwMode="auto">
          <a:xfrm>
            <a:off x="381000" y="1600200"/>
            <a:ext cx="85344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2400" b="1">
              <a:solidFill>
                <a:schemeClr val="tx2"/>
              </a:solidFill>
            </a:endParaRPr>
          </a:p>
          <a:p>
            <a:endParaRPr lang="en-US" sz="2400" b="1">
              <a:solidFill>
                <a:schemeClr val="tx2"/>
              </a:solidFill>
            </a:endParaRPr>
          </a:p>
          <a:p>
            <a:endParaRPr lang="en-US" sz="2400"/>
          </a:p>
          <a:p>
            <a:endParaRPr lang="en-US" sz="2400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7319963" y="6551613"/>
            <a:ext cx="1595437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/>
              <a:t>For Training Purposes Only</a:t>
            </a:r>
          </a:p>
        </p:txBody>
      </p:sp>
      <p:pic>
        <p:nvPicPr>
          <p:cNvPr id="16390" name="Picture 12" descr="C:\Documents and Settings\lawlerla\Desktop\PTA_LOGO_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1400" y="57150"/>
            <a:ext cx="17526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28600" y="1981200"/>
            <a:ext cx="54599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Select the “</a:t>
            </a:r>
            <a:r>
              <a:rPr lang="en-US" sz="2400" dirty="0" smtClean="0">
                <a:solidFill>
                  <a:srgbClr val="FF0000"/>
                </a:solidFill>
              </a:rPr>
              <a:t>Close Tracking ID</a:t>
            </a:r>
            <a:r>
              <a:rPr lang="en-US" sz="2400" dirty="0" smtClean="0"/>
              <a:t>”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Transaction from the Main Menu to get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 to this screen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3276600"/>
            <a:ext cx="49039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Scan a tracker barcode, to auto execute</a:t>
            </a:r>
          </a:p>
          <a:p>
            <a:pPr marL="342900" indent="-342900">
              <a:spcBef>
                <a:spcPts val="0"/>
              </a:spcBef>
            </a:pPr>
            <a:r>
              <a:rPr lang="en-US" dirty="0" smtClean="0"/>
              <a:t>	the transaction which has no submit button</a:t>
            </a:r>
          </a:p>
          <a:p>
            <a:pPr marL="342900" indent="-342900">
              <a:spcBef>
                <a:spcPts val="0"/>
              </a:spcBef>
            </a:pPr>
            <a:r>
              <a:rPr lang="en-US" dirty="0" smtClean="0"/>
              <a:t>2.	Click Exit to close this screen and return</a:t>
            </a:r>
          </a:p>
          <a:p>
            <a:pPr marL="342900" indent="-342900">
              <a:spcBef>
                <a:spcPts val="0"/>
              </a:spcBef>
            </a:pPr>
            <a:r>
              <a:rPr lang="en-US" dirty="0" smtClean="0"/>
              <a:t>	to the Main Menu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33400" y="5475982"/>
            <a:ext cx="500797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600" dirty="0" smtClean="0"/>
              <a:t>If transaction successful, message “</a:t>
            </a:r>
            <a:r>
              <a:rPr lang="en-US" sz="1600" b="1" dirty="0" smtClean="0">
                <a:solidFill>
                  <a:srgbClr val="00B050"/>
                </a:solidFill>
              </a:rPr>
              <a:t>Transaction</a:t>
            </a:r>
          </a:p>
          <a:p>
            <a:pPr>
              <a:spcBef>
                <a:spcPts val="0"/>
              </a:spcBef>
            </a:pPr>
            <a:r>
              <a:rPr lang="en-US" sz="1600" b="1" dirty="0" smtClean="0">
                <a:solidFill>
                  <a:srgbClr val="00B050"/>
                </a:solidFill>
              </a:rPr>
              <a:t>successful</a:t>
            </a:r>
            <a:r>
              <a:rPr lang="en-US" sz="1600" dirty="0" smtClean="0"/>
              <a:t>” will be displayed. If not, message </a:t>
            </a:r>
          </a:p>
          <a:p>
            <a:pPr>
              <a:spcBef>
                <a:spcPts val="0"/>
              </a:spcBef>
            </a:pPr>
            <a:r>
              <a:rPr lang="en-US" sz="1600" dirty="0" smtClean="0"/>
              <a:t>“</a:t>
            </a:r>
            <a:r>
              <a:rPr lang="en-US" sz="1600" b="1" dirty="0" smtClean="0">
                <a:solidFill>
                  <a:srgbClr val="FF0000"/>
                </a:solidFill>
              </a:rPr>
              <a:t>Transaction failed</a:t>
            </a:r>
            <a:r>
              <a:rPr lang="en-US" sz="1600" dirty="0" smtClean="0"/>
              <a:t>”  will be displayed with a pop up </a:t>
            </a:r>
          </a:p>
          <a:p>
            <a:pPr>
              <a:spcBef>
                <a:spcPts val="0"/>
              </a:spcBef>
            </a:pPr>
            <a:r>
              <a:rPr lang="en-US" sz="1600" dirty="0" smtClean="0"/>
              <a:t>box for details.</a:t>
            </a:r>
            <a:endParaRPr lang="en-US" sz="1600" dirty="0"/>
          </a:p>
        </p:txBody>
      </p:sp>
      <p:cxnSp>
        <p:nvCxnSpPr>
          <p:cNvPr id="17" name="Straight Connector 16"/>
          <p:cNvCxnSpPr/>
          <p:nvPr/>
        </p:nvCxnSpPr>
        <p:spPr bwMode="auto">
          <a:xfrm flipH="1">
            <a:off x="228600" y="3505200"/>
            <a:ext cx="22860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228600" y="3505200"/>
            <a:ext cx="0" cy="213360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228600" y="5638800"/>
            <a:ext cx="381000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6875" t="23773" r="53125" b="26615"/>
          <a:stretch>
            <a:fillRect/>
          </a:stretch>
        </p:blipFill>
        <p:spPr bwMode="auto">
          <a:xfrm>
            <a:off x="5791200" y="1905000"/>
            <a:ext cx="3048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Oval 8"/>
          <p:cNvSpPr>
            <a:spLocks noChangeArrowheads="1"/>
          </p:cNvSpPr>
          <p:nvPr/>
        </p:nvSpPr>
        <p:spPr bwMode="auto">
          <a:xfrm>
            <a:off x="6477000" y="4343400"/>
            <a:ext cx="381000" cy="3810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b="1" dirty="0" smtClean="0"/>
              <a:t>1</a:t>
            </a:r>
            <a:endParaRPr lang="en-US" sz="1600" b="1" dirty="0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6553200" y="5257800"/>
            <a:ext cx="381000" cy="3810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b="1" dirty="0" smtClean="0"/>
              <a:t>2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BOEING PROPRIETARY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256604"/>
            <a:ext cx="8301037" cy="886397"/>
          </a:xfrm>
        </p:spPr>
        <p:txBody>
          <a:bodyPr/>
          <a:lstStyle/>
          <a:p>
            <a:r>
              <a:rPr lang="en-US" sz="3600" dirty="0" smtClean="0"/>
              <a:t>Mobile Hand Held Functions</a:t>
            </a:r>
            <a:br>
              <a:rPr lang="en-US" sz="3600" dirty="0" smtClean="0"/>
            </a:br>
            <a:r>
              <a:rPr lang="en-US" sz="2800" dirty="0" smtClean="0"/>
              <a:t>(Update Conveyance Location)</a:t>
            </a:r>
          </a:p>
        </p:txBody>
      </p:sp>
      <p:sp>
        <p:nvSpPr>
          <p:cNvPr id="16388" name="TextBox 6"/>
          <p:cNvSpPr txBox="1">
            <a:spLocks noChangeArrowheads="1"/>
          </p:cNvSpPr>
          <p:nvPr/>
        </p:nvSpPr>
        <p:spPr bwMode="auto">
          <a:xfrm>
            <a:off x="381000" y="1600200"/>
            <a:ext cx="85344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2400" b="1">
              <a:solidFill>
                <a:schemeClr val="tx2"/>
              </a:solidFill>
            </a:endParaRPr>
          </a:p>
          <a:p>
            <a:endParaRPr lang="en-US" sz="2400" b="1">
              <a:solidFill>
                <a:schemeClr val="tx2"/>
              </a:solidFill>
            </a:endParaRPr>
          </a:p>
          <a:p>
            <a:endParaRPr lang="en-US" sz="2400"/>
          </a:p>
          <a:p>
            <a:endParaRPr lang="en-US" sz="2400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7319963" y="6551613"/>
            <a:ext cx="1595437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/>
              <a:t>For Training Purposes Only</a:t>
            </a:r>
          </a:p>
        </p:txBody>
      </p:sp>
      <p:pic>
        <p:nvPicPr>
          <p:cNvPr id="16390" name="Picture 12" descr="C:\Documents and Settings\lawlerla\Desktop\PTA_LOGO_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1400" y="57150"/>
            <a:ext cx="17526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76200" y="1981200"/>
            <a:ext cx="58865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Select the “</a:t>
            </a:r>
            <a:r>
              <a:rPr lang="en-US" sz="2400" dirty="0" smtClean="0">
                <a:solidFill>
                  <a:srgbClr val="FF0000"/>
                </a:solidFill>
              </a:rPr>
              <a:t>Update Conveyance Location</a:t>
            </a:r>
            <a:r>
              <a:rPr lang="en-US" sz="2400" dirty="0" smtClean="0"/>
              <a:t>”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Transaction from the Main Menu to get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 to this screen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3276600"/>
            <a:ext cx="510915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Scan a shop location barcode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Scan an conveyance barcode</a:t>
            </a:r>
          </a:p>
          <a:p>
            <a:pPr marL="342900" indent="-342900">
              <a:spcBef>
                <a:spcPts val="0"/>
              </a:spcBef>
            </a:pPr>
            <a:r>
              <a:rPr lang="en-US" dirty="0" smtClean="0"/>
              <a:t>	Bar codes can be scanned in any order, and </a:t>
            </a:r>
          </a:p>
          <a:p>
            <a:pPr marL="342900" indent="-342900">
              <a:spcBef>
                <a:spcPts val="0"/>
              </a:spcBef>
            </a:pPr>
            <a:r>
              <a:rPr lang="en-US" dirty="0" smtClean="0"/>
              <a:t>	transaction will auto execute with no submit </a:t>
            </a:r>
          </a:p>
          <a:p>
            <a:pPr marL="342900" indent="-342900">
              <a:spcBef>
                <a:spcPts val="0"/>
              </a:spcBef>
            </a:pPr>
            <a:r>
              <a:rPr lang="en-US" dirty="0" smtClean="0"/>
              <a:t>	</a:t>
            </a:r>
            <a:r>
              <a:rPr lang="en-US" dirty="0" smtClean="0"/>
              <a:t>button when both have been scanned</a:t>
            </a:r>
            <a:endParaRPr lang="en-US" dirty="0" smtClean="0"/>
          </a:p>
          <a:p>
            <a:pPr marL="342900" indent="-342900">
              <a:spcBef>
                <a:spcPts val="0"/>
              </a:spcBef>
            </a:pPr>
            <a:r>
              <a:rPr lang="en-US" dirty="0" smtClean="0"/>
              <a:t>3.	Click Clear to remove all input</a:t>
            </a:r>
          </a:p>
          <a:p>
            <a:pPr marL="342900" indent="-342900">
              <a:spcBef>
                <a:spcPts val="0"/>
              </a:spcBef>
            </a:pPr>
            <a:r>
              <a:rPr lang="en-US" dirty="0" smtClean="0"/>
              <a:t>4.	Click Exit to close this screen and return</a:t>
            </a:r>
          </a:p>
          <a:p>
            <a:pPr marL="342900" indent="-342900">
              <a:spcBef>
                <a:spcPts val="0"/>
              </a:spcBef>
            </a:pPr>
            <a:r>
              <a:rPr lang="en-US" dirty="0" smtClean="0"/>
              <a:t>	to the Main Menu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33400" y="5562600"/>
            <a:ext cx="500797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600" dirty="0" smtClean="0"/>
              <a:t>If transaction successful, message “</a:t>
            </a:r>
            <a:r>
              <a:rPr lang="en-US" sz="1600" b="1" dirty="0" smtClean="0">
                <a:solidFill>
                  <a:srgbClr val="00B050"/>
                </a:solidFill>
              </a:rPr>
              <a:t>Transaction</a:t>
            </a:r>
          </a:p>
          <a:p>
            <a:pPr>
              <a:spcBef>
                <a:spcPts val="0"/>
              </a:spcBef>
            </a:pPr>
            <a:r>
              <a:rPr lang="en-US" sz="1600" b="1" dirty="0" smtClean="0">
                <a:solidFill>
                  <a:srgbClr val="00B050"/>
                </a:solidFill>
              </a:rPr>
              <a:t>successful</a:t>
            </a:r>
            <a:r>
              <a:rPr lang="en-US" sz="1600" dirty="0" smtClean="0"/>
              <a:t>” will be displayed. If not, message </a:t>
            </a:r>
          </a:p>
          <a:p>
            <a:pPr>
              <a:spcBef>
                <a:spcPts val="0"/>
              </a:spcBef>
            </a:pPr>
            <a:r>
              <a:rPr lang="en-US" sz="1600" dirty="0" smtClean="0"/>
              <a:t>“</a:t>
            </a:r>
            <a:r>
              <a:rPr lang="en-US" sz="1600" b="1" dirty="0" smtClean="0">
                <a:solidFill>
                  <a:srgbClr val="FF0000"/>
                </a:solidFill>
              </a:rPr>
              <a:t>Transaction failed</a:t>
            </a:r>
            <a:r>
              <a:rPr lang="en-US" sz="1600" dirty="0" smtClean="0"/>
              <a:t>”  will be displayed with a pop up </a:t>
            </a:r>
          </a:p>
          <a:p>
            <a:pPr>
              <a:spcBef>
                <a:spcPts val="0"/>
              </a:spcBef>
            </a:pPr>
            <a:r>
              <a:rPr lang="en-US" sz="1600" dirty="0" smtClean="0"/>
              <a:t>box for details.</a:t>
            </a:r>
            <a:endParaRPr lang="en-US" sz="1600" dirty="0"/>
          </a:p>
        </p:txBody>
      </p:sp>
      <p:cxnSp>
        <p:nvCxnSpPr>
          <p:cNvPr id="25" name="Straight Connector 24"/>
          <p:cNvCxnSpPr/>
          <p:nvPr/>
        </p:nvCxnSpPr>
        <p:spPr bwMode="auto">
          <a:xfrm flipH="1">
            <a:off x="228600" y="4038600"/>
            <a:ext cx="53340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228600" y="4038600"/>
            <a:ext cx="0" cy="167640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228600" y="5715000"/>
            <a:ext cx="381000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 l="26875" t="25840" r="53125" b="24548"/>
          <a:stretch>
            <a:fillRect/>
          </a:stretch>
        </p:blipFill>
        <p:spPr bwMode="auto">
          <a:xfrm>
            <a:off x="5943600" y="1981200"/>
            <a:ext cx="297180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Oval 8"/>
          <p:cNvSpPr>
            <a:spLocks noChangeArrowheads="1"/>
          </p:cNvSpPr>
          <p:nvPr/>
        </p:nvSpPr>
        <p:spPr bwMode="auto">
          <a:xfrm>
            <a:off x="6400800" y="3962400"/>
            <a:ext cx="381000" cy="3810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b="1" dirty="0" smtClean="0"/>
              <a:t>1</a:t>
            </a:r>
            <a:endParaRPr lang="en-US" sz="1600" b="1" dirty="0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6858000" y="4572000"/>
            <a:ext cx="381000" cy="3810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b="1" dirty="0" smtClean="0"/>
              <a:t>2</a:t>
            </a:r>
            <a:endParaRPr lang="en-US" sz="1600" b="1" dirty="0"/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6019800" y="5410200"/>
            <a:ext cx="381000" cy="3810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b="1" dirty="0" smtClean="0"/>
              <a:t>3</a:t>
            </a:r>
            <a:endParaRPr lang="en-US" sz="1600" b="1" dirty="0"/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7467600" y="5410200"/>
            <a:ext cx="381000" cy="3810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b="1" dirty="0" smtClean="0"/>
              <a:t>4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BOEING PROPRIETARY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63200"/>
            <a:ext cx="8301037" cy="886397"/>
          </a:xfrm>
        </p:spPr>
        <p:txBody>
          <a:bodyPr/>
          <a:lstStyle/>
          <a:p>
            <a:r>
              <a:rPr lang="en-US" sz="3600" dirty="0" smtClean="0"/>
              <a:t>Mobile Hand Held Functions</a:t>
            </a:r>
            <a:br>
              <a:rPr lang="en-US" sz="3600" dirty="0" smtClean="0"/>
            </a:br>
            <a:r>
              <a:rPr lang="en-US" sz="2800" dirty="0" smtClean="0"/>
              <a:t>(Update Conveyance Tracker ID)</a:t>
            </a:r>
          </a:p>
        </p:txBody>
      </p:sp>
      <p:sp>
        <p:nvSpPr>
          <p:cNvPr id="16388" name="TextBox 6"/>
          <p:cNvSpPr txBox="1">
            <a:spLocks noChangeArrowheads="1"/>
          </p:cNvSpPr>
          <p:nvPr/>
        </p:nvSpPr>
        <p:spPr bwMode="auto">
          <a:xfrm>
            <a:off x="381000" y="1600200"/>
            <a:ext cx="85344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2400" b="1">
              <a:solidFill>
                <a:schemeClr val="tx2"/>
              </a:solidFill>
            </a:endParaRPr>
          </a:p>
          <a:p>
            <a:endParaRPr lang="en-US" sz="2400" b="1">
              <a:solidFill>
                <a:schemeClr val="tx2"/>
              </a:solidFill>
            </a:endParaRPr>
          </a:p>
          <a:p>
            <a:endParaRPr lang="en-US" sz="2400"/>
          </a:p>
          <a:p>
            <a:endParaRPr lang="en-US" sz="2400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7319963" y="6551613"/>
            <a:ext cx="1595437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/>
              <a:t>For Training Purposes Only</a:t>
            </a:r>
          </a:p>
        </p:txBody>
      </p:sp>
      <p:pic>
        <p:nvPicPr>
          <p:cNvPr id="16390" name="Picture 12" descr="C:\Documents and Settings\lawlerla\Desktop\PTA_LOGO_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1400" y="57150"/>
            <a:ext cx="17526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0" y="1981200"/>
            <a:ext cx="61404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Select the “</a:t>
            </a:r>
            <a:r>
              <a:rPr lang="en-US" sz="2400" dirty="0" smtClean="0">
                <a:solidFill>
                  <a:srgbClr val="FF0000"/>
                </a:solidFill>
              </a:rPr>
              <a:t>Update Conveyance Tracker ID</a:t>
            </a:r>
            <a:r>
              <a:rPr lang="en-US" sz="2400" dirty="0" smtClean="0"/>
              <a:t>”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Transaction from the Main Menu to get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 to this screen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3276600"/>
            <a:ext cx="528862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Scan a </a:t>
            </a:r>
            <a:r>
              <a:rPr lang="en-US" dirty="0" smtClean="0"/>
              <a:t>conveyance barcode</a:t>
            </a:r>
            <a:endParaRPr lang="en-US" dirty="0" smtClean="0"/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Scan </a:t>
            </a:r>
            <a:r>
              <a:rPr lang="en-US" dirty="0" smtClean="0"/>
              <a:t>a tracker barcode</a:t>
            </a:r>
            <a:endParaRPr lang="en-US" dirty="0" smtClean="0"/>
          </a:p>
          <a:p>
            <a:pPr marL="342900" indent="-342900">
              <a:spcBef>
                <a:spcPts val="0"/>
              </a:spcBef>
            </a:pPr>
            <a:r>
              <a:rPr lang="en-US" dirty="0" smtClean="0"/>
              <a:t>	Bar codes can be scanned in any order, and </a:t>
            </a:r>
          </a:p>
          <a:p>
            <a:pPr marL="342900" indent="-342900">
              <a:spcBef>
                <a:spcPts val="0"/>
              </a:spcBef>
            </a:pPr>
            <a:r>
              <a:rPr lang="en-US" dirty="0" smtClean="0"/>
              <a:t>	transaction will auto execute </a:t>
            </a:r>
            <a:r>
              <a:rPr lang="en-US" dirty="0" smtClean="0"/>
              <a:t>with no submit</a:t>
            </a:r>
            <a:endParaRPr lang="en-US" dirty="0" smtClean="0"/>
          </a:p>
          <a:p>
            <a:pPr marL="342900" indent="-342900">
              <a:spcBef>
                <a:spcPts val="0"/>
              </a:spcBef>
            </a:pPr>
            <a:r>
              <a:rPr lang="en-US" dirty="0" smtClean="0"/>
              <a:t>	</a:t>
            </a:r>
            <a:r>
              <a:rPr lang="en-US" dirty="0" smtClean="0"/>
              <a:t>button when both have been scanned</a:t>
            </a:r>
            <a:endParaRPr lang="en-US" dirty="0" smtClean="0"/>
          </a:p>
          <a:p>
            <a:pPr marL="342900" indent="-342900">
              <a:spcBef>
                <a:spcPts val="0"/>
              </a:spcBef>
            </a:pPr>
            <a:r>
              <a:rPr lang="en-US" dirty="0" smtClean="0"/>
              <a:t>3.	Click Clear to remove all input</a:t>
            </a:r>
          </a:p>
          <a:p>
            <a:pPr marL="342900" indent="-342900">
              <a:spcBef>
                <a:spcPts val="0"/>
              </a:spcBef>
            </a:pPr>
            <a:r>
              <a:rPr lang="en-US" dirty="0" smtClean="0"/>
              <a:t>4.	Click Exit to close this screen and return</a:t>
            </a:r>
          </a:p>
          <a:p>
            <a:pPr marL="342900" indent="-342900">
              <a:spcBef>
                <a:spcPts val="0"/>
              </a:spcBef>
            </a:pPr>
            <a:r>
              <a:rPr lang="en-US" dirty="0" smtClean="0"/>
              <a:t>	to the Main Menu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33400" y="5562600"/>
            <a:ext cx="500797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600" dirty="0" smtClean="0"/>
              <a:t>If transaction successful, message “</a:t>
            </a:r>
            <a:r>
              <a:rPr lang="en-US" sz="1600" b="1" dirty="0" smtClean="0">
                <a:solidFill>
                  <a:srgbClr val="00B050"/>
                </a:solidFill>
              </a:rPr>
              <a:t>Transaction</a:t>
            </a:r>
          </a:p>
          <a:p>
            <a:pPr>
              <a:spcBef>
                <a:spcPts val="0"/>
              </a:spcBef>
            </a:pPr>
            <a:r>
              <a:rPr lang="en-US" sz="1600" b="1" dirty="0" smtClean="0">
                <a:solidFill>
                  <a:srgbClr val="00B050"/>
                </a:solidFill>
              </a:rPr>
              <a:t>successful</a:t>
            </a:r>
            <a:r>
              <a:rPr lang="en-US" sz="1600" dirty="0" smtClean="0"/>
              <a:t>” will be displayed. If not, message </a:t>
            </a:r>
          </a:p>
          <a:p>
            <a:pPr>
              <a:spcBef>
                <a:spcPts val="0"/>
              </a:spcBef>
            </a:pPr>
            <a:r>
              <a:rPr lang="en-US" sz="1600" dirty="0" smtClean="0"/>
              <a:t>“</a:t>
            </a:r>
            <a:r>
              <a:rPr lang="en-US" sz="1600" b="1" dirty="0" smtClean="0">
                <a:solidFill>
                  <a:srgbClr val="FF0000"/>
                </a:solidFill>
              </a:rPr>
              <a:t>Transaction failed</a:t>
            </a:r>
            <a:r>
              <a:rPr lang="en-US" sz="1600" dirty="0" smtClean="0"/>
              <a:t>”  will be displayed with a pop up </a:t>
            </a:r>
          </a:p>
          <a:p>
            <a:pPr>
              <a:spcBef>
                <a:spcPts val="0"/>
              </a:spcBef>
            </a:pPr>
            <a:r>
              <a:rPr lang="en-US" sz="1600" dirty="0" smtClean="0"/>
              <a:t>box for details.</a:t>
            </a:r>
            <a:endParaRPr lang="en-US" sz="1600" dirty="0"/>
          </a:p>
        </p:txBody>
      </p:sp>
      <p:cxnSp>
        <p:nvCxnSpPr>
          <p:cNvPr id="25" name="Straight Connector 24"/>
          <p:cNvCxnSpPr/>
          <p:nvPr/>
        </p:nvCxnSpPr>
        <p:spPr bwMode="auto">
          <a:xfrm flipH="1">
            <a:off x="228600" y="4038600"/>
            <a:ext cx="53340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228600" y="4038600"/>
            <a:ext cx="0" cy="167640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228600" y="5715000"/>
            <a:ext cx="381000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26875" t="23773" r="53125" b="26615"/>
          <a:stretch>
            <a:fillRect/>
          </a:stretch>
        </p:blipFill>
        <p:spPr bwMode="auto">
          <a:xfrm>
            <a:off x="6019800" y="2095500"/>
            <a:ext cx="28194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Oval 8"/>
          <p:cNvSpPr>
            <a:spLocks noChangeArrowheads="1"/>
          </p:cNvSpPr>
          <p:nvPr/>
        </p:nvSpPr>
        <p:spPr bwMode="auto">
          <a:xfrm>
            <a:off x="6477000" y="3962400"/>
            <a:ext cx="381000" cy="3810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b="1" dirty="0" smtClean="0"/>
              <a:t>1</a:t>
            </a:r>
            <a:endParaRPr lang="en-US" sz="1600" b="1" dirty="0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7086600" y="4495800"/>
            <a:ext cx="381000" cy="3810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b="1" dirty="0" smtClean="0"/>
              <a:t>2</a:t>
            </a:r>
            <a:endParaRPr lang="en-US" sz="1600" b="1" dirty="0"/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6553200" y="5562600"/>
            <a:ext cx="381000" cy="3810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b="1" dirty="0" smtClean="0"/>
              <a:t>3</a:t>
            </a:r>
            <a:endParaRPr lang="en-US" sz="1600" b="1" dirty="0"/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7924800" y="5562600"/>
            <a:ext cx="381000" cy="3810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b="1" dirty="0" smtClean="0"/>
              <a:t>4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BOEING PROPRIETARY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63200"/>
            <a:ext cx="8301037" cy="886397"/>
          </a:xfrm>
        </p:spPr>
        <p:txBody>
          <a:bodyPr/>
          <a:lstStyle/>
          <a:p>
            <a:r>
              <a:rPr lang="en-US" sz="3600" dirty="0" smtClean="0"/>
              <a:t>Mobile Hand Held Functions</a:t>
            </a:r>
            <a:br>
              <a:rPr lang="en-US" sz="3600" dirty="0" smtClean="0"/>
            </a:br>
            <a:r>
              <a:rPr lang="en-US" sz="2800" dirty="0" smtClean="0"/>
              <a:t>(Update </a:t>
            </a:r>
            <a:r>
              <a:rPr lang="en-US" sz="2800" dirty="0" smtClean="0"/>
              <a:t>Tracker Location)</a:t>
            </a:r>
            <a:endParaRPr lang="en-US" sz="2800" dirty="0" smtClean="0"/>
          </a:p>
        </p:txBody>
      </p:sp>
      <p:sp>
        <p:nvSpPr>
          <p:cNvPr id="16388" name="TextBox 6"/>
          <p:cNvSpPr txBox="1">
            <a:spLocks noChangeArrowheads="1"/>
          </p:cNvSpPr>
          <p:nvPr/>
        </p:nvSpPr>
        <p:spPr bwMode="auto">
          <a:xfrm>
            <a:off x="381000" y="1600200"/>
            <a:ext cx="85344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2400" b="1">
              <a:solidFill>
                <a:schemeClr val="tx2"/>
              </a:solidFill>
            </a:endParaRPr>
          </a:p>
          <a:p>
            <a:endParaRPr lang="en-US" sz="2400" b="1">
              <a:solidFill>
                <a:schemeClr val="tx2"/>
              </a:solidFill>
            </a:endParaRPr>
          </a:p>
          <a:p>
            <a:endParaRPr lang="en-US" sz="2400"/>
          </a:p>
          <a:p>
            <a:endParaRPr lang="en-US" sz="2400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7319963" y="6551613"/>
            <a:ext cx="1595437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/>
              <a:t>For Training Purposes Only</a:t>
            </a:r>
          </a:p>
        </p:txBody>
      </p:sp>
      <p:pic>
        <p:nvPicPr>
          <p:cNvPr id="16390" name="Picture 12" descr="C:\Documents and Settings\lawlerla\Desktop\PTA_LOGO_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1400" y="57150"/>
            <a:ext cx="17526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0" y="1676400"/>
            <a:ext cx="54599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Select the “</a:t>
            </a:r>
            <a:r>
              <a:rPr lang="en-US" sz="2400" dirty="0" smtClean="0">
                <a:solidFill>
                  <a:srgbClr val="FF0000"/>
                </a:solidFill>
              </a:rPr>
              <a:t>Update </a:t>
            </a:r>
            <a:r>
              <a:rPr lang="en-US" sz="2400" dirty="0" smtClean="0">
                <a:solidFill>
                  <a:srgbClr val="FF0000"/>
                </a:solidFill>
              </a:rPr>
              <a:t>Tracker Location</a:t>
            </a:r>
            <a:r>
              <a:rPr lang="en-US" sz="2400" dirty="0" smtClean="0"/>
              <a:t>”</a:t>
            </a:r>
            <a:endParaRPr lang="en-US" sz="2400" dirty="0" smtClean="0"/>
          </a:p>
          <a:p>
            <a:pPr>
              <a:spcBef>
                <a:spcPts val="0"/>
              </a:spcBef>
            </a:pPr>
            <a:r>
              <a:rPr lang="en-US" sz="2400" dirty="0" smtClean="0"/>
              <a:t>Transaction from the Main Menu to get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 to this </a:t>
            </a:r>
            <a:r>
              <a:rPr lang="en-US" sz="2400" dirty="0" smtClean="0"/>
              <a:t>screen </a:t>
            </a:r>
            <a:r>
              <a:rPr lang="en-US" sz="1400" dirty="0" smtClean="0"/>
              <a:t>(updates cart/rack location)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2895600"/>
            <a:ext cx="555793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Scan a </a:t>
            </a:r>
            <a:r>
              <a:rPr lang="en-US" dirty="0" smtClean="0"/>
              <a:t>shop location barcode</a:t>
            </a:r>
            <a:endParaRPr lang="en-US" dirty="0" smtClean="0"/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Scan </a:t>
            </a:r>
            <a:r>
              <a:rPr lang="en-US" dirty="0" smtClean="0"/>
              <a:t>a tracker barcode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Optionally scan a cart/rack location (not required)</a:t>
            </a:r>
          </a:p>
          <a:p>
            <a:pPr marL="342900" indent="-342900">
              <a:spcBef>
                <a:spcPts val="0"/>
              </a:spcBef>
            </a:pPr>
            <a:r>
              <a:rPr lang="en-US" dirty="0" smtClean="0"/>
              <a:t>	Bar codes can be scanned in any </a:t>
            </a:r>
            <a:r>
              <a:rPr lang="en-US" dirty="0" smtClean="0"/>
              <a:t>order</a:t>
            </a:r>
          </a:p>
          <a:p>
            <a:pPr marL="342900" indent="-342900">
              <a:spcBef>
                <a:spcPts val="0"/>
              </a:spcBef>
            </a:pPr>
            <a:r>
              <a:rPr lang="en-US" dirty="0" smtClean="0"/>
              <a:t>4.	Click Submit to execute the transaction</a:t>
            </a:r>
            <a:endParaRPr lang="en-US" dirty="0" smtClean="0"/>
          </a:p>
          <a:p>
            <a:pPr marL="342900" indent="-342900">
              <a:spcBef>
                <a:spcPts val="0"/>
              </a:spcBef>
            </a:pPr>
            <a:r>
              <a:rPr lang="en-US" dirty="0" smtClean="0"/>
              <a:t>5</a:t>
            </a:r>
            <a:r>
              <a:rPr lang="en-US" dirty="0" smtClean="0"/>
              <a:t>.</a:t>
            </a:r>
            <a:r>
              <a:rPr lang="en-US" dirty="0" smtClean="0"/>
              <a:t>	</a:t>
            </a:r>
            <a:r>
              <a:rPr lang="en-US" dirty="0" smtClean="0"/>
              <a:t>Click </a:t>
            </a:r>
            <a:r>
              <a:rPr lang="en-US" dirty="0" smtClean="0"/>
              <a:t>Clear to remove all input</a:t>
            </a:r>
          </a:p>
          <a:p>
            <a:pPr marL="342900" indent="-342900">
              <a:spcBef>
                <a:spcPts val="0"/>
              </a:spcBef>
            </a:pPr>
            <a:r>
              <a:rPr lang="en-US" dirty="0" smtClean="0"/>
              <a:t>6</a:t>
            </a:r>
            <a:r>
              <a:rPr lang="en-US" dirty="0" smtClean="0"/>
              <a:t>.</a:t>
            </a:r>
            <a:r>
              <a:rPr lang="en-US" dirty="0" smtClean="0"/>
              <a:t>	Click Exit to close this screen and return</a:t>
            </a:r>
          </a:p>
          <a:p>
            <a:pPr marL="342900" indent="-342900">
              <a:spcBef>
                <a:spcPts val="0"/>
              </a:spcBef>
            </a:pPr>
            <a:r>
              <a:rPr lang="en-US" dirty="0" smtClean="0"/>
              <a:t>	to the Main Menu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33400" y="5562600"/>
            <a:ext cx="500797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600" dirty="0" smtClean="0"/>
              <a:t>If transaction successful, message “</a:t>
            </a:r>
            <a:r>
              <a:rPr lang="en-US" sz="1600" b="1" dirty="0" smtClean="0">
                <a:solidFill>
                  <a:srgbClr val="00B050"/>
                </a:solidFill>
              </a:rPr>
              <a:t>Transaction</a:t>
            </a:r>
          </a:p>
          <a:p>
            <a:pPr>
              <a:spcBef>
                <a:spcPts val="0"/>
              </a:spcBef>
            </a:pPr>
            <a:r>
              <a:rPr lang="en-US" sz="1600" b="1" dirty="0" smtClean="0">
                <a:solidFill>
                  <a:srgbClr val="00B050"/>
                </a:solidFill>
              </a:rPr>
              <a:t>successful</a:t>
            </a:r>
            <a:r>
              <a:rPr lang="en-US" sz="1600" dirty="0" smtClean="0"/>
              <a:t>” will be displayed. If not, message </a:t>
            </a:r>
          </a:p>
          <a:p>
            <a:pPr>
              <a:spcBef>
                <a:spcPts val="0"/>
              </a:spcBef>
            </a:pPr>
            <a:r>
              <a:rPr lang="en-US" sz="1600" dirty="0" smtClean="0"/>
              <a:t>“</a:t>
            </a:r>
            <a:r>
              <a:rPr lang="en-US" sz="1600" b="1" dirty="0" smtClean="0">
                <a:solidFill>
                  <a:srgbClr val="FF0000"/>
                </a:solidFill>
              </a:rPr>
              <a:t>Transaction failed</a:t>
            </a:r>
            <a:r>
              <a:rPr lang="en-US" sz="1600" dirty="0" smtClean="0"/>
              <a:t>”  will be displayed with a pop up </a:t>
            </a:r>
          </a:p>
          <a:p>
            <a:pPr>
              <a:spcBef>
                <a:spcPts val="0"/>
              </a:spcBef>
            </a:pPr>
            <a:r>
              <a:rPr lang="en-US" sz="1600" dirty="0" smtClean="0"/>
              <a:t>box for details.</a:t>
            </a:r>
            <a:endParaRPr lang="en-US" sz="1600" dirty="0"/>
          </a:p>
        </p:txBody>
      </p:sp>
      <p:cxnSp>
        <p:nvCxnSpPr>
          <p:cNvPr id="25" name="Straight Connector 24"/>
          <p:cNvCxnSpPr/>
          <p:nvPr/>
        </p:nvCxnSpPr>
        <p:spPr bwMode="auto">
          <a:xfrm flipH="1">
            <a:off x="228600" y="3886200"/>
            <a:ext cx="53340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228600" y="3886200"/>
            <a:ext cx="0" cy="182880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228600" y="5715000"/>
            <a:ext cx="381000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l="26875" t="22739" r="53125" b="27649"/>
          <a:stretch>
            <a:fillRect/>
          </a:stretch>
        </p:blipFill>
        <p:spPr bwMode="auto">
          <a:xfrm>
            <a:off x="5791200" y="1828800"/>
            <a:ext cx="3098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Oval 8"/>
          <p:cNvSpPr>
            <a:spLocks noChangeArrowheads="1"/>
          </p:cNvSpPr>
          <p:nvPr/>
        </p:nvSpPr>
        <p:spPr bwMode="auto">
          <a:xfrm>
            <a:off x="6172200" y="3581400"/>
            <a:ext cx="381000" cy="3810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b="1" dirty="0" smtClean="0"/>
              <a:t>1</a:t>
            </a:r>
            <a:endParaRPr lang="en-US" sz="1600" b="1" dirty="0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6705600" y="4191000"/>
            <a:ext cx="381000" cy="3810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b="1" dirty="0" smtClean="0"/>
              <a:t>2</a:t>
            </a:r>
            <a:endParaRPr lang="en-US" sz="1600" b="1" dirty="0"/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7239000" y="4724400"/>
            <a:ext cx="381000" cy="3810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b="1" dirty="0" smtClean="0"/>
              <a:t>3</a:t>
            </a:r>
            <a:endParaRPr lang="en-US" sz="1600" b="1" dirty="0"/>
          </a:p>
        </p:txBody>
      </p:sp>
      <p:sp>
        <p:nvSpPr>
          <p:cNvPr id="21" name="Oval 8"/>
          <p:cNvSpPr>
            <a:spLocks noChangeArrowheads="1"/>
          </p:cNvSpPr>
          <p:nvPr/>
        </p:nvSpPr>
        <p:spPr bwMode="auto">
          <a:xfrm>
            <a:off x="8001000" y="5715000"/>
            <a:ext cx="381000" cy="3810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b="1" dirty="0" smtClean="0"/>
              <a:t>6</a:t>
            </a:r>
            <a:endParaRPr lang="en-US" sz="1600" b="1" dirty="0"/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7086600" y="5715000"/>
            <a:ext cx="381000" cy="3810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b="1" dirty="0" smtClean="0"/>
              <a:t>4</a:t>
            </a:r>
            <a:endParaRPr lang="en-US" sz="1600" b="1" dirty="0"/>
          </a:p>
        </p:txBody>
      </p:sp>
      <p:sp>
        <p:nvSpPr>
          <p:cNvPr id="19" name="Oval 8"/>
          <p:cNvSpPr>
            <a:spLocks noChangeArrowheads="1"/>
          </p:cNvSpPr>
          <p:nvPr/>
        </p:nvSpPr>
        <p:spPr bwMode="auto">
          <a:xfrm>
            <a:off x="6248400" y="5715000"/>
            <a:ext cx="381000" cy="381000"/>
          </a:xfrm>
          <a:prstGeom prst="ellipse">
            <a:avLst/>
          </a:prstGeom>
          <a:solidFill>
            <a:schemeClr val="bg1"/>
          </a:solidFill>
          <a:ln w="28575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b="1" dirty="0" smtClean="0"/>
              <a:t>5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eing New">
  <a:themeElements>
    <a:clrScheme name="Boeing New 2">
      <a:dk1>
        <a:srgbClr val="000000"/>
      </a:dk1>
      <a:lt1>
        <a:srgbClr val="FFFFFF"/>
      </a:lt1>
      <a:dk2>
        <a:srgbClr val="0039A6"/>
      </a:dk2>
      <a:lt2>
        <a:srgbClr val="A5ACB0"/>
      </a:lt2>
      <a:accent1>
        <a:srgbClr val="580F8B"/>
      </a:accent1>
      <a:accent2>
        <a:srgbClr val="E70033"/>
      </a:accent2>
      <a:accent3>
        <a:srgbClr val="FFFFFF"/>
      </a:accent3>
      <a:accent4>
        <a:srgbClr val="000000"/>
      </a:accent4>
      <a:accent5>
        <a:srgbClr val="B4AAC4"/>
      </a:accent5>
      <a:accent6>
        <a:srgbClr val="D1002D"/>
      </a:accent6>
      <a:hlink>
        <a:srgbClr val="0096DB"/>
      </a:hlink>
      <a:folHlink>
        <a:srgbClr val="77B800"/>
      </a:folHlink>
    </a:clrScheme>
    <a:fontScheme name="Boeing New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oeing New 1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eing New 2">
        <a:dk1>
          <a:srgbClr val="000000"/>
        </a:dk1>
        <a:lt1>
          <a:srgbClr val="FFFFFF"/>
        </a:lt1>
        <a:dk2>
          <a:srgbClr val="0039A6"/>
        </a:dk2>
        <a:lt2>
          <a:srgbClr val="A5ACB0"/>
        </a:lt2>
        <a:accent1>
          <a:srgbClr val="580F8B"/>
        </a:accent1>
        <a:accent2>
          <a:srgbClr val="E70033"/>
        </a:accent2>
        <a:accent3>
          <a:srgbClr val="FFFFFF"/>
        </a:accent3>
        <a:accent4>
          <a:srgbClr val="000000"/>
        </a:accent4>
        <a:accent5>
          <a:srgbClr val="B4AAC4"/>
        </a:accent5>
        <a:accent6>
          <a:srgbClr val="D1002D"/>
        </a:accent6>
        <a:hlink>
          <a:srgbClr val="0096DB"/>
        </a:hlink>
        <a:folHlink>
          <a:srgbClr val="77B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Boeing New</Template>
  <TotalTime>3259</TotalTime>
  <Words>714</Words>
  <Application>Microsoft Office PowerPoint</Application>
  <PresentationFormat>On-screen Show (4:3)</PresentationFormat>
  <Paragraphs>208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Boeing New</vt:lpstr>
      <vt:lpstr>PTAci- Training Tip Sheet  </vt:lpstr>
      <vt:lpstr>Mobile Hand Held Functions (Log On)</vt:lpstr>
      <vt:lpstr>Mobile Hand Held Functions (Main Menu)</vt:lpstr>
      <vt:lpstr>Mobile Hand Held Functions (Add/Update Conveyance RFID)</vt:lpstr>
      <vt:lpstr>Mobile Hand Held Functions (Add/Update Tracker RFID)</vt:lpstr>
      <vt:lpstr>Mobile Hand Held Functions (Close Tracking ID)</vt:lpstr>
      <vt:lpstr>Mobile Hand Held Functions (Update Conveyance Location)</vt:lpstr>
      <vt:lpstr>Mobile Hand Held Functions (Update Conveyance Tracker ID)</vt:lpstr>
      <vt:lpstr>Mobile Hand Held Functions (Update Tracker Location)</vt:lpstr>
      <vt:lpstr>Mobile Hand Held Functions (Request to Move Tracker)</vt:lpstr>
      <vt:lpstr>Mobile Hand Held Functions</vt:lpstr>
    </vt:vector>
  </TitlesOfParts>
  <Company>The Boeing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Various titles for Enterprise PTAci training</dc:title>
  <dc:subject>PTAci Training Tip Sheet packages</dc:subject>
  <dc:creator>Lynette A Lawler</dc:creator>
  <cp:keywords>Training</cp:keywords>
  <dc:description>This is the basic format that I set up to create the Enterprise PTAci Training Tip Sheet Packages.  The packages needed for each site will depend on the aspects (modules) of PTAci that they will be using</dc:description>
  <cp:lastModifiedBy>lawlerla</cp:lastModifiedBy>
  <cp:revision>275</cp:revision>
  <dcterms:created xsi:type="dcterms:W3CDTF">2010-01-07T15:20:37Z</dcterms:created>
  <dcterms:modified xsi:type="dcterms:W3CDTF">2012-03-04T18:50:47Z</dcterms:modified>
  <cp:category>PTAci Training</cp:category>
  <cp:contentStatus/>
</cp:coreProperties>
</file>