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1" r:id="rId2"/>
  </p:sldMasterIdLst>
  <p:notesMasterIdLst>
    <p:notesMasterId r:id="rId20"/>
  </p:notesMasterIdLst>
  <p:handoutMasterIdLst>
    <p:handoutMasterId r:id="rId21"/>
  </p:handoutMasterIdLst>
  <p:sldIdLst>
    <p:sldId id="265" r:id="rId3"/>
    <p:sldId id="310" r:id="rId4"/>
    <p:sldId id="326" r:id="rId5"/>
    <p:sldId id="327" r:id="rId6"/>
    <p:sldId id="320" r:id="rId7"/>
    <p:sldId id="321" r:id="rId8"/>
    <p:sldId id="322" r:id="rId9"/>
    <p:sldId id="330" r:id="rId10"/>
    <p:sldId id="329" r:id="rId11"/>
    <p:sldId id="333" r:id="rId12"/>
    <p:sldId id="332" r:id="rId13"/>
    <p:sldId id="331" r:id="rId14"/>
    <p:sldId id="334" r:id="rId15"/>
    <p:sldId id="341" r:id="rId16"/>
    <p:sldId id="335" r:id="rId17"/>
    <p:sldId id="342" r:id="rId18"/>
    <p:sldId id="336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8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62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3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66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85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51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5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1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1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7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3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29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3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23/02/2015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107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Elementos de linguagem r</a:t>
            </a:r>
            <a:endParaRPr lang="pt-BR" sz="5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Aula 1</a:t>
            </a:r>
            <a:endParaRPr lang="pt-BR" sz="2400" dirty="0"/>
          </a:p>
        </p:txBody>
      </p:sp>
      <p:pic>
        <p:nvPicPr>
          <p:cNvPr id="1026" name="Picture 2" descr="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644506"/>
            <a:ext cx="2748355" cy="208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 </a:t>
            </a:r>
            <a:r>
              <a:rPr lang="pt-BR" dirty="0" smtClean="0">
                <a:sym typeface="Wingdings" panose="05000000000000000000" pitchFamily="2" charset="2"/>
              </a:rPr>
              <a:t> criado na Nova </a:t>
            </a:r>
            <a:r>
              <a:rPr lang="pt-BR" dirty="0" err="1" smtClean="0">
                <a:sym typeface="Wingdings" panose="05000000000000000000" pitchFamily="2" charset="2"/>
              </a:rPr>
              <a:t>Zelância</a:t>
            </a:r>
            <a:r>
              <a:rPr lang="pt-BR" dirty="0" smtClean="0">
                <a:sym typeface="Wingdings" panose="05000000000000000000" pitchFamily="2" charset="2"/>
              </a:rPr>
              <a:t> em 1991, por </a:t>
            </a:r>
            <a:r>
              <a:rPr lang="pt-BR" u="sng" dirty="0" smtClean="0">
                <a:sym typeface="Wingdings" panose="05000000000000000000" pitchFamily="2" charset="2"/>
              </a:rPr>
              <a:t>R</a:t>
            </a:r>
            <a:r>
              <a:rPr lang="pt-BR" dirty="0" smtClean="0">
                <a:sym typeface="Wingdings" panose="05000000000000000000" pitchFamily="2" charset="2"/>
              </a:rPr>
              <a:t>oss </a:t>
            </a:r>
            <a:r>
              <a:rPr lang="pt-BR" dirty="0" err="1" smtClean="0">
                <a:sym typeface="Wingdings" panose="05000000000000000000" pitchFamily="2" charset="2"/>
              </a:rPr>
              <a:t>Ihaka</a:t>
            </a:r>
            <a:r>
              <a:rPr lang="pt-BR" dirty="0" smtClean="0">
                <a:sym typeface="Wingdings" panose="05000000000000000000" pitchFamily="2" charset="2"/>
              </a:rPr>
              <a:t> e </a:t>
            </a:r>
            <a:r>
              <a:rPr lang="pt-BR" u="sng" dirty="0" smtClean="0">
                <a:sym typeface="Wingdings" panose="05000000000000000000" pitchFamily="2" charset="2"/>
              </a:rPr>
              <a:t>R</a:t>
            </a:r>
            <a:r>
              <a:rPr lang="pt-BR" dirty="0" smtClean="0">
                <a:sym typeface="Wingdings" panose="05000000000000000000" pitchFamily="2" charset="2"/>
              </a:rPr>
              <a:t>obert Gentleman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1993: primeiro anúncio de R para o público</a:t>
            </a:r>
            <a:endParaRPr lang="pt-BR" dirty="0" smtClean="0"/>
          </a:p>
          <a:p>
            <a:r>
              <a:rPr lang="pt-BR" dirty="0" smtClean="0"/>
              <a:t>Apenas no ano 2000 a versão 1.0 foi lançada para o público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9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similar ao S, facilitando para pessoas acostumadas com o S</a:t>
            </a:r>
          </a:p>
          <a:p>
            <a:endParaRPr lang="pt-BR" dirty="0" smtClean="0"/>
          </a:p>
          <a:p>
            <a:r>
              <a:rPr lang="pt-BR" dirty="0" smtClean="0"/>
              <a:t>Funcional em praticamente qualquer sistema operacional</a:t>
            </a:r>
          </a:p>
          <a:p>
            <a:endParaRPr lang="pt-BR" dirty="0" smtClean="0"/>
          </a:p>
          <a:p>
            <a:r>
              <a:rPr lang="pt-BR" dirty="0" smtClean="0"/>
              <a:t>Atualizações frequentes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4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Funcionalidade dividida em pacotes; você baixa apenas o pacote básico e instala funcionalidades mais avançadas quando você </a:t>
            </a:r>
            <a:r>
              <a:rPr lang="pt-BR" dirty="0" smtClean="0"/>
              <a:t>precisar</a:t>
            </a:r>
          </a:p>
          <a:p>
            <a:endParaRPr lang="pt-BR" dirty="0"/>
          </a:p>
          <a:p>
            <a:r>
              <a:rPr lang="pt-BR" dirty="0" smtClean="0"/>
              <a:t>Mais de 4000 pacotes disponíveis no CRAN; muitos outros pacotes no site do projeto </a:t>
            </a:r>
            <a:r>
              <a:rPr lang="pt-BR" dirty="0" err="1" smtClean="0"/>
              <a:t>Bioconductor</a:t>
            </a:r>
            <a:r>
              <a:rPr lang="pt-BR" dirty="0" smtClean="0"/>
              <a:t> e em sites pessoais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1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Capacidades gráficas sofisticadas e melhor que muitos pacotes estatísticos</a:t>
            </a:r>
          </a:p>
          <a:p>
            <a:endParaRPr lang="pt-BR" dirty="0" smtClean="0"/>
          </a:p>
          <a:p>
            <a:r>
              <a:rPr lang="pt-BR" dirty="0"/>
              <a:t>Ó</a:t>
            </a:r>
            <a:r>
              <a:rPr lang="pt-BR" dirty="0" smtClean="0"/>
              <a:t>timo software para trabalho, mas também permite a criação de novas ferramentas</a:t>
            </a:r>
          </a:p>
          <a:p>
            <a:pPr lvl="1"/>
            <a:r>
              <a:rPr lang="pt-BR" dirty="0" smtClean="0"/>
              <a:t>Transição usuário </a:t>
            </a:r>
            <a:r>
              <a:rPr lang="pt-BR" dirty="0" smtClean="0">
                <a:sym typeface="Wingdings" panose="05000000000000000000" pitchFamily="2" charset="2"/>
              </a:rPr>
              <a:t> programador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70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41115" y="1844824"/>
            <a:ext cx="9903419" cy="4608511"/>
          </a:xfrm>
        </p:spPr>
        <p:txBody>
          <a:bodyPr>
            <a:normAutofit/>
          </a:bodyPr>
          <a:lstStyle/>
          <a:p>
            <a:r>
              <a:rPr lang="pt-BR" dirty="0" smtClean="0"/>
              <a:t>É grátis! </a:t>
            </a:r>
            <a:r>
              <a:rPr lang="pt-BR" dirty="0" err="1" smtClean="0"/>
              <a:t>Sofware</a:t>
            </a:r>
            <a:r>
              <a:rPr lang="pt-BR" dirty="0" smtClean="0"/>
              <a:t> livre!</a:t>
            </a:r>
          </a:p>
          <a:p>
            <a:endParaRPr lang="pt-BR" dirty="0" smtClean="0"/>
          </a:p>
          <a:p>
            <a:r>
              <a:rPr lang="pt-BR" dirty="0" smtClean="0"/>
              <a:t>Liberdade 0 </a:t>
            </a:r>
            <a:r>
              <a:rPr lang="pt-BR" dirty="0" smtClean="0">
                <a:sym typeface="Wingdings" panose="05000000000000000000" pitchFamily="2" charset="2"/>
              </a:rPr>
              <a:t> liberdade para usar o programa, para qualquer propósito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Liberdade 1  liberdade para estudar como o programa funciona e adaptá-lo às suas necessidades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Liberdade 2  liberdade para redistribuir cópias para quem quiser</a:t>
            </a:r>
          </a:p>
          <a:p>
            <a:r>
              <a:rPr lang="pt-BR" dirty="0" smtClean="0">
                <a:sym typeface="Wingdings" panose="05000000000000000000" pitchFamily="2" charset="2"/>
              </a:rPr>
              <a:t>Liberdade 3  liberdade para melhorar o programa e distribuir suas melhorias para o público, de forma que toda a comunidade se beneficia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610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Baseado essencialmente em tecnologia de 40 anos atrás</a:t>
            </a:r>
          </a:p>
          <a:p>
            <a:r>
              <a:rPr lang="pt-BR" dirty="0" smtClean="0"/>
              <a:t>Pouco suporte interno para gráficos dinâmicos ou em 3D</a:t>
            </a:r>
          </a:p>
          <a:p>
            <a:r>
              <a:rPr lang="pt-BR" dirty="0" smtClean="0"/>
              <a:t>Sua funcionalidade se baseia no que outros usuários produziram e disponibilizaram; se você tem uma demanda que ninguém teve antes, é sua tarefa desenvolver esta funcionalidade (pacote, por exemplo) e tornar disponível para outras pessoas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normalmente precisam ficar armazenados na memória física do computador; pode atrapalhar quem trabalha com “big data”</a:t>
            </a:r>
          </a:p>
          <a:p>
            <a:endParaRPr lang="pt-BR" dirty="0"/>
          </a:p>
          <a:p>
            <a:r>
              <a:rPr lang="pt-BR" dirty="0" smtClean="0"/>
              <a:t>Não é ideal para todas as situações possíveis (mas nenhum software é ideal para todas as situações possíveis)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CRAN </a:t>
            </a:r>
            <a:r>
              <a:rPr lang="pt-BR" dirty="0" smtClean="0">
                <a:sym typeface="Wingdings" panose="05000000000000000000" pitchFamily="2" charset="2"/>
              </a:rPr>
              <a:t> The </a:t>
            </a:r>
            <a:r>
              <a:rPr lang="pt-BR" dirty="0" err="1" smtClean="0">
                <a:sym typeface="Wingdings" panose="05000000000000000000" pitchFamily="2" charset="2"/>
              </a:rPr>
              <a:t>Comprehensive</a:t>
            </a:r>
            <a:r>
              <a:rPr lang="pt-BR" dirty="0" smtClean="0">
                <a:sym typeface="Wingdings" panose="05000000000000000000" pitchFamily="2" charset="2"/>
              </a:rPr>
              <a:t> R </a:t>
            </a:r>
            <a:r>
              <a:rPr lang="pt-BR" dirty="0" err="1" smtClean="0">
                <a:sym typeface="Wingdings" panose="05000000000000000000" pitchFamily="2" charset="2"/>
              </a:rPr>
              <a:t>Archive</a:t>
            </a:r>
            <a:r>
              <a:rPr lang="pt-BR" dirty="0" smtClean="0">
                <a:sym typeface="Wingdings" panose="05000000000000000000" pitchFamily="2" charset="2"/>
              </a:rPr>
              <a:t> Network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http://cran.r-project.org/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7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R?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1971601"/>
          </a:xfrm>
        </p:spPr>
        <p:txBody>
          <a:bodyPr/>
          <a:lstStyle/>
          <a:p>
            <a:r>
              <a:rPr lang="pt-BR" dirty="0" smtClean="0"/>
              <a:t>O que é o R?</a:t>
            </a:r>
          </a:p>
          <a:p>
            <a:endParaRPr lang="pt-BR" dirty="0"/>
          </a:p>
          <a:p>
            <a:r>
              <a:rPr lang="pt-BR" dirty="0" smtClean="0"/>
              <a:t>Software estatístico?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26260" y="2924944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 é muito usado para estatística, mas não é exatamente um software estatístico</a:t>
            </a:r>
            <a:endParaRPr lang="pt-BR" sz="2400" dirty="0"/>
          </a:p>
        </p:txBody>
      </p:sp>
      <p:sp>
        <p:nvSpPr>
          <p:cNvPr id="5" name="Seta para a direita 4"/>
          <p:cNvSpPr/>
          <p:nvPr/>
        </p:nvSpPr>
        <p:spPr>
          <a:xfrm>
            <a:off x="4078188" y="3429000"/>
            <a:ext cx="576064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41115" y="2249487"/>
            <a:ext cx="9903419" cy="3411761"/>
          </a:xfrm>
        </p:spPr>
        <p:txBody>
          <a:bodyPr>
            <a:normAutofit/>
          </a:bodyPr>
          <a:lstStyle/>
          <a:p>
            <a:r>
              <a:rPr lang="pt-BR" dirty="0" smtClean="0"/>
              <a:t>O que é o R?</a:t>
            </a:r>
          </a:p>
          <a:p>
            <a:endParaRPr lang="pt-BR" dirty="0"/>
          </a:p>
          <a:p>
            <a:r>
              <a:rPr lang="pt-BR" dirty="0" smtClean="0"/>
              <a:t>Software estatístico?</a:t>
            </a:r>
          </a:p>
          <a:p>
            <a:endParaRPr lang="pt-BR" dirty="0"/>
          </a:p>
          <a:p>
            <a:r>
              <a:rPr lang="pt-BR" dirty="0" smtClean="0"/>
              <a:t>Linguagem de programação!  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59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r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gráfica do usuário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/>
              <a:t>permite </a:t>
            </a:r>
            <a:r>
              <a:rPr lang="pt-BR" dirty="0" smtClean="0"/>
              <a:t>a interação com dispositivos digitais através </a:t>
            </a:r>
            <a:r>
              <a:rPr lang="pt-BR" dirty="0"/>
              <a:t>de elementos gráficos como ícones e outros indicadores </a:t>
            </a:r>
            <a:r>
              <a:rPr lang="pt-BR" dirty="0" smtClean="0"/>
              <a:t>visuais; corresponde à maioria dos programas de computador que utilizamos</a:t>
            </a:r>
          </a:p>
          <a:p>
            <a:r>
              <a:rPr lang="pt-BR" dirty="0" smtClean="0"/>
              <a:t>Interface de linha de comando </a:t>
            </a:r>
            <a:r>
              <a:rPr lang="pt-BR" dirty="0" smtClean="0">
                <a:sym typeface="Wingdings" panose="05000000000000000000" pitchFamily="2" charset="2"/>
              </a:rPr>
              <a:t> comandos precisam ser aprendidos e digitados; permite uma interação mais precisa com o dispositivo, mas pode assustar iniciantes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Ficheiro:Bash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260"/>
            <a:ext cx="5040560" cy="686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R?</a:t>
            </a:r>
          </a:p>
          <a:p>
            <a:pPr lvl="1"/>
            <a:r>
              <a:rPr lang="pt-BR" dirty="0" smtClean="0"/>
              <a:t>É um dialeto da linguagem 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R?</a:t>
            </a:r>
          </a:p>
          <a:p>
            <a:pPr lvl="1"/>
            <a:r>
              <a:rPr lang="pt-BR" dirty="0" smtClean="0"/>
              <a:t>É um dialeto da linguagem S</a:t>
            </a:r>
          </a:p>
          <a:p>
            <a:r>
              <a:rPr lang="pt-BR" dirty="0" smtClean="0"/>
              <a:t>E o que é o 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4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 é uma linguagem de programação desenvolvida por John </a:t>
            </a:r>
            <a:r>
              <a:rPr lang="pt-BR" dirty="0" err="1" smtClean="0"/>
              <a:t>Chambers</a:t>
            </a:r>
            <a:r>
              <a:rPr lang="pt-BR" dirty="0" smtClean="0"/>
              <a:t> e outros, a partir de 1976, como um ambiente para análises estatísticas</a:t>
            </a:r>
          </a:p>
          <a:p>
            <a:r>
              <a:rPr lang="pt-BR" dirty="0" smtClean="0"/>
              <a:t>Em 1988 S foi reescrita usando a linguagem C, e esta versão (3) se parece com a atual</a:t>
            </a:r>
          </a:p>
          <a:p>
            <a:r>
              <a:rPr lang="pt-BR" dirty="0" smtClean="0"/>
              <a:t>A versão 4 do S foi lançada em 1998, e esta é a versão que usamos hoje</a:t>
            </a:r>
          </a:p>
          <a:p>
            <a:r>
              <a:rPr lang="pt-BR" dirty="0" smtClean="0"/>
              <a:t>Em 2006, lançado o S-PLUS, com algumas funcionalidades extras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1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550</Words>
  <Application>Microsoft Office PowerPoint</Application>
  <PresentationFormat>Personalizar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Corbel</vt:lpstr>
      <vt:lpstr>Trebuchet MS</vt:lpstr>
      <vt:lpstr>Tw Cen MT</vt:lpstr>
      <vt:lpstr>Wingdings</vt:lpstr>
      <vt:lpstr>Circuito</vt:lpstr>
      <vt:lpstr>Elementos de linguagem r</vt:lpstr>
      <vt:lpstr>Introdução ao r</vt:lpstr>
      <vt:lpstr>Introdução ao r</vt:lpstr>
      <vt:lpstr>Introdução ao r</vt:lpstr>
      <vt:lpstr>Introdução ao r</vt:lpstr>
      <vt:lpstr>Introdução ao r</vt:lpstr>
      <vt:lpstr>Breve histórico</vt:lpstr>
      <vt:lpstr>Breve histórico</vt:lpstr>
      <vt:lpstr>Breve histórico</vt:lpstr>
      <vt:lpstr>Breve histórico</vt:lpstr>
      <vt:lpstr>Características do R</vt:lpstr>
      <vt:lpstr>Características do R</vt:lpstr>
      <vt:lpstr>Características do r</vt:lpstr>
      <vt:lpstr>Características do r</vt:lpstr>
      <vt:lpstr>Desvantagens do R</vt:lpstr>
      <vt:lpstr>Desvantagens do R</vt:lpstr>
      <vt:lpstr>Instalando o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2015-01-19T19:49:48Z</dcterms:created>
  <dcterms:modified xsi:type="dcterms:W3CDTF">2015-02-23T15:14:24Z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