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t-BR"/>
              <a:pPr/>
              <a:t>07/02/2015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t-BR"/>
              <a:pPr/>
              <a:t>07/02/2015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noProof="0" dirty="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noProof="0" dirty="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t-BR" noProof="0" smtClean="0"/>
              <a:pPr/>
              <a:t>07/02/2015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FUNÇÕES</a:t>
            </a:r>
            <a:endParaRPr lang="pt-BR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sz="2800" b="0" i="0" spc="200" baseline="0" dirty="0" smtClean="0">
                <a:solidFill>
                  <a:srgbClr val="009999"/>
                </a:solidFill>
              </a:rPr>
              <a:t>Minicurso elementos de linguagem r</a:t>
            </a:r>
            <a:endParaRPr lang="pt-BR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Resumindo, ao ler funções, o R: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514350" indent="-51435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+mj-lt"/>
              <a:buAutoNum type="arabicPeriod"/>
            </a:pPr>
            <a:r>
              <a:rPr lang="pt-BR" dirty="0" smtClean="0">
                <a:latin typeface="Calibri"/>
              </a:rPr>
              <a:t>Checa os argumentos pelo nome exato;</a:t>
            </a:r>
          </a:p>
          <a:p>
            <a:pPr marL="514350" indent="-51435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+mj-lt"/>
              <a:buAutoNum type="arabicPeriod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Checa argumentos pelo nome parcial</a:t>
            </a:r>
          </a:p>
          <a:p>
            <a:pPr marL="514350" indent="-51435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+mj-lt"/>
              <a:buAutoNum type="arabicPeriod"/>
            </a:pPr>
            <a:r>
              <a:rPr lang="pt-BR" dirty="0" smtClean="0">
                <a:latin typeface="Calibri"/>
              </a:rPr>
              <a:t>Checa os argumentos restantes pela posição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5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Algumas funções levam reticências como argumentos (...)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Isto significa que a função tem um número variável de argumentos.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dirty="0" smtClean="0">
                <a:latin typeface="Calibri"/>
              </a:rPr>
              <a:t>Exemplo: função c()</a:t>
            </a:r>
            <a:endParaRPr lang="pt-B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Em alguns casos, reticências significam que a função utiliza argumentos “emprestados” de outra função.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Exemplo: função </a:t>
            </a:r>
            <a:r>
              <a:rPr lang="pt-BR" sz="24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apply</a:t>
            </a: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() </a:t>
            </a: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falaremos mais sobre ela mais tarde.</a:t>
            </a:r>
            <a:endParaRPr lang="pt-BR" sz="24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50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Atenção! </a:t>
            </a:r>
            <a:r>
              <a:rPr lang="pt-BR" dirty="0" smtClean="0">
                <a:latin typeface="Calibri"/>
              </a:rPr>
              <a:t>Argumentos que vem depois de reticências não podem ser correspondidos pela posição nem pelo nome parcial.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 smtClean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paste(...,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sep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=“ “,colapse=NULL)</a:t>
            </a:r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altLang="pt-BR" dirty="0">
                <a:latin typeface="Lucida Console" panose="020B0609040504020204" pitchFamily="49" charset="0"/>
              </a:rPr>
              <a:t>&gt; paste("A","B",</a:t>
            </a:r>
            <a:r>
              <a:rPr lang="pt-BR" altLang="pt-BR" dirty="0" err="1">
                <a:latin typeface="Lucida Console" panose="020B0609040504020204" pitchFamily="49" charset="0"/>
              </a:rPr>
              <a:t>sep</a:t>
            </a:r>
            <a:r>
              <a:rPr lang="pt-BR" altLang="pt-BR" dirty="0">
                <a:latin typeface="Lucida Console" panose="020B0609040504020204" pitchFamily="49" charset="0"/>
              </a:rPr>
              <a:t>="/") </a:t>
            </a:r>
            <a:endParaRPr lang="pt-BR" altLang="pt-BR" dirty="0" smtClean="0">
              <a:latin typeface="Lucida Console" panose="020B0609040504020204" pitchFamily="49" charset="0"/>
            </a:endParaRPr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altLang="pt-BR" dirty="0" smtClean="0">
                <a:latin typeface="Lucida Console" panose="020B0609040504020204" pitchFamily="49" charset="0"/>
              </a:rPr>
              <a:t>[</a:t>
            </a:r>
            <a:r>
              <a:rPr lang="pt-BR" altLang="pt-BR" dirty="0">
                <a:latin typeface="Lucida Console" panose="020B0609040504020204" pitchFamily="49" charset="0"/>
              </a:rPr>
              <a:t>1] "A/B" </a:t>
            </a:r>
            <a:endParaRPr lang="pt-BR" altLang="pt-BR" dirty="0" smtClean="0">
              <a:latin typeface="Lucida Console" panose="020B0609040504020204" pitchFamily="49" charset="0"/>
            </a:endParaRPr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altLang="pt-BR" dirty="0" smtClean="0">
                <a:latin typeface="Lucida Console" panose="020B0609040504020204" pitchFamily="49" charset="0"/>
              </a:rPr>
              <a:t>&gt; paste</a:t>
            </a:r>
            <a:r>
              <a:rPr lang="pt-BR" altLang="pt-BR" dirty="0">
                <a:latin typeface="Lucida Console" panose="020B0609040504020204" pitchFamily="49" charset="0"/>
              </a:rPr>
              <a:t>("</a:t>
            </a:r>
            <a:r>
              <a:rPr lang="pt-BR" altLang="pt-BR" dirty="0" err="1">
                <a:latin typeface="Lucida Console" panose="020B0609040504020204" pitchFamily="49" charset="0"/>
              </a:rPr>
              <a:t>A","B",se</a:t>
            </a:r>
            <a:r>
              <a:rPr lang="pt-BR" altLang="pt-BR" dirty="0" smtClean="0">
                <a:latin typeface="Lucida Console" panose="020B0609040504020204" pitchFamily="49" charset="0"/>
              </a:rPr>
              <a:t>="/")</a:t>
            </a:r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altLang="pt-BR" dirty="0" smtClean="0">
                <a:latin typeface="Lucida Console" panose="020B0609040504020204" pitchFamily="49" charset="0"/>
              </a:rPr>
              <a:t>[</a:t>
            </a:r>
            <a:r>
              <a:rPr lang="pt-BR" altLang="pt-BR" dirty="0">
                <a:latin typeface="Lucida Console" panose="020B0609040504020204" pitchFamily="49" charset="0"/>
              </a:rPr>
              <a:t>1] "A B </a:t>
            </a:r>
            <a:r>
              <a:rPr lang="pt-BR" altLang="pt-BR" dirty="0" smtClean="0">
                <a:latin typeface="Lucida Console" panose="020B0609040504020204" pitchFamily="49" charset="0"/>
              </a:rPr>
              <a:t>/"</a:t>
            </a:r>
            <a:endParaRPr lang="pt-BR" altLang="pt-BR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Funções são um tipo especial de objeto do R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Pode ser necessário criar sua própria função para facilitar seu trabalho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A habilidade de criar funções faz com que um mero usuário do R possa se tornar programador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Observe as funções abaixo. Qual (</a:t>
            </a:r>
            <a:r>
              <a:rPr lang="pt-BR" dirty="0" err="1" smtClean="0">
                <a:latin typeface="Calibri"/>
              </a:rPr>
              <a:t>is</a:t>
            </a:r>
            <a:r>
              <a:rPr lang="pt-BR" dirty="0" smtClean="0">
                <a:latin typeface="Calibri"/>
              </a:rPr>
              <a:t>) delas resultarão em erro?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err="1"/>
              <a:t>rnorm</a:t>
            </a:r>
            <a:r>
              <a:rPr lang="en-US" dirty="0"/>
              <a:t>(n=10</a:t>
            </a:r>
            <a:r>
              <a:rPr lang="en-US" dirty="0" smtClean="0"/>
              <a:t>, mean=5, </a:t>
            </a:r>
            <a:r>
              <a:rPr lang="en-US" dirty="0" err="1" smtClean="0"/>
              <a:t>sd</a:t>
            </a:r>
            <a:r>
              <a:rPr lang="en-US" dirty="0" smtClean="0"/>
              <a:t>=1</a:t>
            </a:r>
            <a:r>
              <a:rPr lang="en-US" dirty="0"/>
              <a:t>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err="1"/>
              <a:t>rnorm</a:t>
            </a:r>
            <a:r>
              <a:rPr lang="en-US" dirty="0"/>
              <a:t>(mean=5</a:t>
            </a:r>
            <a:r>
              <a:rPr lang="en-US" dirty="0" smtClean="0"/>
              <a:t>, </a:t>
            </a:r>
            <a:r>
              <a:rPr lang="en-US" dirty="0" err="1" smtClean="0"/>
              <a:t>sd</a:t>
            </a:r>
            <a:r>
              <a:rPr lang="en-US" dirty="0" smtClean="0"/>
              <a:t>=1, n=10</a:t>
            </a:r>
            <a:r>
              <a:rPr lang="en-US" dirty="0"/>
              <a:t>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err="1" smtClean="0"/>
              <a:t>rnorm</a:t>
            </a:r>
            <a:r>
              <a:rPr lang="en-US" dirty="0" smtClean="0"/>
              <a:t>(n=10, m=5, s=1</a:t>
            </a:r>
            <a:r>
              <a:rPr lang="en-US" dirty="0"/>
              <a:t>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err="1"/>
              <a:t>rnorm</a:t>
            </a:r>
            <a:r>
              <a:rPr lang="en-US" dirty="0"/>
              <a:t>(mean=5</a:t>
            </a:r>
            <a:r>
              <a:rPr lang="en-US" dirty="0" smtClean="0"/>
              <a:t>, 10, 1</a:t>
            </a:r>
            <a:r>
              <a:rPr lang="en-US" dirty="0"/>
              <a:t>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err="1"/>
              <a:t>rnorm</a:t>
            </a:r>
            <a:r>
              <a:rPr lang="en-US" dirty="0"/>
              <a:t>(mean=10)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err="1"/>
              <a:t>rnorm</a:t>
            </a:r>
            <a:r>
              <a:rPr lang="en-US" dirty="0"/>
              <a:t>(10</a:t>
            </a:r>
            <a:r>
              <a:rPr lang="en-US" dirty="0" smtClean="0"/>
              <a:t>, 5,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Como o R avalia as funções?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Em primeiro lugar, o R avalia os argumentos com o nome por extenso.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1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Os argumentos podem estar fora da ordem se estiverem com seu nome.</a:t>
            </a:r>
          </a:p>
        </p:txBody>
      </p:sp>
    </p:spTree>
    <p:extLst>
      <p:ext uri="{BB962C8B-B14F-4D97-AF65-F5344CB8AC3E}">
        <p14:creationId xmlns:p14="http://schemas.microsoft.com/office/powerpoint/2010/main" val="217198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rnorm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n,mean,sd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 ; log(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x,base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err="1"/>
              <a:t>rnorm</a:t>
            </a:r>
            <a:r>
              <a:rPr lang="pt-BR" dirty="0"/>
              <a:t>(</a:t>
            </a:r>
            <a:r>
              <a:rPr lang="pt-BR" dirty="0" err="1"/>
              <a:t>sd</a:t>
            </a:r>
            <a:r>
              <a:rPr lang="pt-BR" dirty="0"/>
              <a:t>=10,n=100)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err="1"/>
              <a:t>rnorm</a:t>
            </a:r>
            <a:r>
              <a:rPr lang="pt-BR" dirty="0"/>
              <a:t>(</a:t>
            </a:r>
            <a:r>
              <a:rPr lang="pt-BR" dirty="0" err="1"/>
              <a:t>mean</a:t>
            </a:r>
            <a:r>
              <a:rPr lang="pt-BR" dirty="0"/>
              <a:t>=1,sd=4,n=12)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log(base=10,x=5)</a:t>
            </a:r>
            <a:endParaRPr lang="pt-BR" dirty="0">
              <a:latin typeface="Calibri"/>
            </a:endParaRP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Todos os exemplos acima rodam perfeitamente no R.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t-BR" dirty="0" smtClean="0">
                <a:latin typeface="Calibri"/>
              </a:rPr>
              <a:t>Entretanto, não é recomendado alterar muito a ordem dos argumentos para não confundir a você nem a outras pessoas que forem ler o seu código.</a:t>
            </a:r>
            <a:endParaRPr lang="pt-B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32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 R também reconhece argumentos parcialmente escritos 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  <a:sym typeface="Wingdings" panose="05000000000000000000" pitchFamily="2" charset="2"/>
              </a:rPr>
              <a:t>ara bom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  <a:sym typeface="Wingdings" panose="05000000000000000000" pitchFamily="2" charset="2"/>
              </a:rPr>
              <a:t>entendendor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  <a:sym typeface="Wingdings" panose="05000000000000000000" pitchFamily="2" charset="2"/>
              </a:rPr>
              <a:t>, meia palavra basta</a:t>
            </a:r>
            <a:r>
              <a:rPr lang="pt-BR" dirty="0">
                <a:latin typeface="Calibri"/>
                <a:sym typeface="Wingdings" panose="05000000000000000000" pitchFamily="2" charset="2"/>
              </a:rPr>
              <a:t>!</a:t>
            </a:r>
            <a:endParaRPr lang="pt-BR" dirty="0" smtClean="0">
              <a:latin typeface="Calibri"/>
              <a:sym typeface="Wingdings" panose="05000000000000000000" pitchFamily="2" charset="2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Por exemplo, na função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rnorm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pt-BR" dirty="0" smtClean="0">
                <a:latin typeface="Calibri"/>
              </a:rPr>
              <a:t>só há um argumento que começa com a letra m (</a:t>
            </a:r>
            <a:r>
              <a:rPr lang="pt-BR" dirty="0" err="1" smtClean="0">
                <a:latin typeface="Calibri"/>
              </a:rPr>
              <a:t>mean</a:t>
            </a:r>
            <a:r>
              <a:rPr lang="pt-BR" dirty="0" smtClean="0">
                <a:latin typeface="Calibri"/>
              </a:rPr>
              <a:t>). Basta escrever a palavra incompleta que o R reconhecerá o argumento.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rnorm</a:t>
            </a: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(n=20,m=4,s=2)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err="1" smtClean="0">
                <a:latin typeface="Calibri"/>
              </a:rPr>
              <a:t>rnorm</a:t>
            </a:r>
            <a:r>
              <a:rPr lang="pt-BR" dirty="0" smtClean="0">
                <a:latin typeface="Calibri"/>
              </a:rPr>
              <a:t>(n=30,me=10)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log(x=10,b=3)</a:t>
            </a:r>
            <a:endParaRPr lang="pt-B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7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Usar os nomes dos argumentos é especialmente útil quando: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dirty="0" smtClean="0">
                <a:latin typeface="Calibri"/>
              </a:rPr>
              <a:t>Você não lembra a ordem dos argumentos, mas lembra o nome deles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400" dirty="0" smtClean="0">
              <a:latin typeface="Calibri"/>
            </a:endParaRP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 função tem uma grande lista de argumentos com defaults, e você quer mudar apenas alguns deles que estão no meio ou final da lista.</a:t>
            </a:r>
          </a:p>
          <a:p>
            <a:pPr marL="911245" lvl="2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dirty="0" smtClean="0">
                <a:latin typeface="Calibri"/>
              </a:rPr>
              <a:t>Lembra da função </a:t>
            </a:r>
            <a:r>
              <a:rPr lang="pt-BR" sz="2400" dirty="0" err="1" smtClean="0">
                <a:latin typeface="Calibri"/>
              </a:rPr>
              <a:t>read.table</a:t>
            </a:r>
            <a:r>
              <a:rPr lang="pt-BR" sz="2400" dirty="0" smtClean="0">
                <a:latin typeface="Calibri"/>
              </a:rPr>
              <a:t>()?´É um exemplo disto acima.</a:t>
            </a:r>
            <a:endParaRPr lang="pt-B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8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Após checar os argumentos com nome, o R entende os argumentos pela POSIÇÃO.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Exemplos: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rnorm</a:t>
            </a: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(100,0,10) == </a:t>
            </a:r>
            <a:r>
              <a:rPr lang="pt-BR" sz="24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rnorm</a:t>
            </a:r>
            <a:r>
              <a:rPr lang="pt-B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(n=100,mean=0,sd=10)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log(15,2) == log(x=15,base=2)</a:t>
            </a:r>
            <a:endParaRPr lang="pt-B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42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alibri"/>
              </a:rPr>
              <a:t>Funções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 que acontece quando alguns argumentos da função estão nomeados e outros não?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Primeiro, o R entende os argumentos nomeados e os “retira” da lista; os argumentos restantes são lidos de acordo com a sua posição.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400" dirty="0" err="1" smtClean="0">
                <a:latin typeface="Calibri"/>
              </a:rPr>
              <a:t>rnorm</a:t>
            </a:r>
            <a:r>
              <a:rPr lang="pt-BR" sz="2400" dirty="0" smtClean="0">
                <a:latin typeface="Calibri"/>
              </a:rPr>
              <a:t>(</a:t>
            </a:r>
            <a:r>
              <a:rPr lang="pt-BR" sz="2400" dirty="0" err="1" smtClean="0">
                <a:latin typeface="Calibri"/>
              </a:rPr>
              <a:t>mean</a:t>
            </a:r>
            <a:r>
              <a:rPr lang="pt-BR" sz="2400" dirty="0" smtClean="0">
                <a:latin typeface="Calibri"/>
              </a:rPr>
              <a:t>=4,20,3)  == </a:t>
            </a:r>
            <a:r>
              <a:rPr lang="pt-BR" sz="2400" dirty="0" err="1" smtClean="0">
                <a:latin typeface="Calibri"/>
              </a:rPr>
              <a:t>rnorm</a:t>
            </a:r>
            <a:r>
              <a:rPr lang="pt-BR" sz="2400" dirty="0" smtClean="0">
                <a:latin typeface="Calibri"/>
              </a:rPr>
              <a:t>(20,4,3)</a:t>
            </a:r>
            <a:endParaRPr lang="pt-B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28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_TP102787989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CFFB320-FA1C-4B32-BAA3-761C5AF552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0</TotalTime>
  <Words>510</Words>
  <Application>Microsoft Office PowerPoint</Application>
  <PresentationFormat>Personalizar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Console</vt:lpstr>
      <vt:lpstr>Wingdings</vt:lpstr>
      <vt:lpstr>Tech_16x9_TP102787989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2015-02-07T11:56:18Z</dcterms:created>
  <dcterms:modified xsi:type="dcterms:W3CDTF">2015-02-07T13:10:51Z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