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33" r:id="rId2"/>
    <p:sldId id="257" r:id="rId3"/>
    <p:sldId id="260" r:id="rId4"/>
    <p:sldId id="265" r:id="rId5"/>
    <p:sldId id="271" r:id="rId6"/>
    <p:sldId id="261" r:id="rId7"/>
    <p:sldId id="335" r:id="rId8"/>
    <p:sldId id="263" r:id="rId9"/>
    <p:sldId id="264" r:id="rId10"/>
    <p:sldId id="266" r:id="rId11"/>
    <p:sldId id="267" r:id="rId12"/>
    <p:sldId id="268" r:id="rId13"/>
    <p:sldId id="269" r:id="rId14"/>
    <p:sldId id="336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1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08" y="180"/>
      </p:cViewPr>
      <p:guideLst>
        <p:guide orient="horz" pos="2160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32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A5D1-6FB6-49D6-BF5A-C9E2836E84BF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EB2CE-94E3-4EBD-BAB0-46056B8CF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5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9AA17-494B-452A-8290-DC93D9ED2332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F4EB-F1A9-44EA-AED6-DAAC96A4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5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8" descr="회사소개 &gt; 회사개요 &gt; CI - MAND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1419" r="56442" b="27603"/>
          <a:stretch>
            <a:fillRect/>
          </a:stretch>
        </p:blipFill>
        <p:spPr bwMode="auto">
          <a:xfrm>
            <a:off x="149629" y="238876"/>
            <a:ext cx="1393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2B5D150-ACD1-4234-B732-01EC02175503}"/>
              </a:ext>
            </a:extLst>
          </p:cNvPr>
          <p:cNvSpPr/>
          <p:nvPr userDrawn="1"/>
        </p:nvSpPr>
        <p:spPr>
          <a:xfrm>
            <a:off x="0" y="798022"/>
            <a:ext cx="12192000" cy="56662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81DB4B-EBC7-4CAB-B133-E286251B373A}"/>
              </a:ext>
            </a:extLst>
          </p:cNvPr>
          <p:cNvSpPr/>
          <p:nvPr userDrawn="1"/>
        </p:nvSpPr>
        <p:spPr>
          <a:xfrm>
            <a:off x="149629" y="989214"/>
            <a:ext cx="11892742" cy="5306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75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29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B5D150-ACD1-4234-B732-01EC02175503}"/>
              </a:ext>
            </a:extLst>
          </p:cNvPr>
          <p:cNvSpPr/>
          <p:nvPr userDrawn="1"/>
        </p:nvSpPr>
        <p:spPr>
          <a:xfrm>
            <a:off x="0" y="798022"/>
            <a:ext cx="12192000" cy="56662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81DB4B-EBC7-4CAB-B133-E286251B373A}"/>
              </a:ext>
            </a:extLst>
          </p:cNvPr>
          <p:cNvSpPr/>
          <p:nvPr userDrawn="1"/>
        </p:nvSpPr>
        <p:spPr>
          <a:xfrm>
            <a:off x="149629" y="989214"/>
            <a:ext cx="11892742" cy="5306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18" descr="회사소개 &gt; 회사개요 &gt; CI - MAND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1419" r="56442" b="27603"/>
          <a:stretch>
            <a:fillRect/>
          </a:stretch>
        </p:blipFill>
        <p:spPr bwMode="auto">
          <a:xfrm>
            <a:off x="149629" y="238876"/>
            <a:ext cx="1393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4092887" y="350114"/>
            <a:ext cx="4014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AI-</a:t>
            </a:r>
            <a:r>
              <a:rPr lang="en-US" altLang="ko-KR" sz="2000" baseline="0" dirty="0">
                <a:solidFill>
                  <a:srgbClr val="0000F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Mobility Accelerator Platform</a:t>
            </a:r>
            <a:endParaRPr lang="ko-KR" altLang="en-US" sz="2000" dirty="0">
              <a:solidFill>
                <a:srgbClr val="0000FF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4AA289-8159-4F6F-A38A-2B3BBA2E3A1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353" y="143213"/>
            <a:ext cx="1897896" cy="6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2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7780C3A-0C91-48DB-A292-F1B0A6AB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72" y="1064922"/>
            <a:ext cx="7565257" cy="25440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74FD45B-D341-48C7-A6FE-D1FEF7EC5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165" y="3846119"/>
            <a:ext cx="1098518" cy="767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D4E8BF-72CE-4803-A968-93B97B13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73" y="5069013"/>
            <a:ext cx="1867842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FCE6661-35B3-4ED2-BD35-1191E963D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59" y="5069013"/>
            <a:ext cx="1869977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C8E62576-3A2F-4EFA-A6FB-62239E87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69012"/>
            <a:ext cx="1867840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BEAD3299-2A0B-4FD7-8EBF-4EE5B82EC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20" y="5069012"/>
            <a:ext cx="1867841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라즈베리파이(Raspberry Pi) OpenCV 4.1.2 설치">
            <a:extLst>
              <a:ext uri="{FF2B5EF4-FFF2-40B4-BE49-F238E27FC236}">
                <a16:creationId xmlns:a16="http://schemas.microsoft.com/office/drawing/2014/main" id="{AB5D4C62-6B08-42C3-8E6D-FDC3E8803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244" y="3801149"/>
            <a:ext cx="783698" cy="81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366052C-8C82-4CE6-AB10-E2CA5D10F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711" y="3846119"/>
            <a:ext cx="2334946" cy="62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에서 opencv 세팅하는 방법 - gaussian37">
            <a:extLst>
              <a:ext uri="{FF2B5EF4-FFF2-40B4-BE49-F238E27FC236}">
                <a16:creationId xmlns:a16="http://schemas.microsoft.com/office/drawing/2014/main" id="{7412BD45-7480-4641-9DA9-854440304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7" t="25726" r="28528" b="23614"/>
          <a:stretch/>
        </p:blipFill>
        <p:spPr bwMode="auto">
          <a:xfrm>
            <a:off x="7835426" y="3750817"/>
            <a:ext cx="2393264" cy="81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266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387" y="1328383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ROS(Robot Operating System)- </a:t>
            </a:r>
            <a:r>
              <a:rPr lang="ko-KR" altLang="en-US" dirty="0"/>
              <a:t>메시지 통신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5541" y="1810266"/>
            <a:ext cx="6001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Topic – </a:t>
            </a:r>
            <a:r>
              <a:rPr lang="ko-KR" altLang="en-US" dirty="0" err="1"/>
              <a:t>단방향</a:t>
            </a:r>
            <a:r>
              <a:rPr lang="ko-KR" altLang="en-US" dirty="0"/>
              <a:t> 통신</a:t>
            </a:r>
            <a:r>
              <a:rPr lang="en-US" altLang="ko-KR" dirty="0"/>
              <a:t>, </a:t>
            </a:r>
            <a:r>
              <a:rPr lang="ko-KR" altLang="en-US" dirty="0"/>
              <a:t>비동기 통신</a:t>
            </a:r>
            <a:endParaRPr lang="en-US" altLang="ko-KR" dirty="0"/>
          </a:p>
          <a:p>
            <a:r>
              <a:rPr lang="en-US" altLang="ko-KR" dirty="0"/>
              <a:t>     :  Publisher : </a:t>
            </a:r>
            <a:r>
              <a:rPr lang="ko-KR" altLang="en-US" dirty="0"/>
              <a:t>메시지 통신 </a:t>
            </a:r>
            <a:r>
              <a:rPr lang="en-US" altLang="ko-KR" dirty="0"/>
              <a:t>/ Subscriber : </a:t>
            </a:r>
            <a:r>
              <a:rPr lang="ko-KR" altLang="en-US" dirty="0"/>
              <a:t>메시지 수신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333" y="2779213"/>
            <a:ext cx="3435343" cy="2899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726" y="1744104"/>
            <a:ext cx="5114925" cy="552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69125" y="581623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 n </a:t>
            </a:r>
            <a:r>
              <a:rPr lang="ko-KR" altLang="en-US" dirty="0"/>
              <a:t>가능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5232" y="4967417"/>
            <a:ext cx="77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Talker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3821" y="2456597"/>
            <a:ext cx="9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Listener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71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387" y="1328383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ROS(Robot Operating System)- </a:t>
            </a:r>
            <a:r>
              <a:rPr lang="ko-KR" altLang="en-US" dirty="0"/>
              <a:t>메시지 통신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5541" y="1810266"/>
            <a:ext cx="52902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Service – </a:t>
            </a:r>
            <a:r>
              <a:rPr lang="ko-KR" altLang="en-US" dirty="0"/>
              <a:t>양방향 통신</a:t>
            </a:r>
            <a:r>
              <a:rPr lang="en-US" altLang="ko-KR" dirty="0"/>
              <a:t>, </a:t>
            </a:r>
            <a:r>
              <a:rPr lang="ko-KR" altLang="en-US" dirty="0"/>
              <a:t>동기 통신</a:t>
            </a:r>
            <a:endParaRPr lang="en-US" altLang="ko-KR" dirty="0"/>
          </a:p>
          <a:p>
            <a:r>
              <a:rPr lang="en-US" altLang="ko-KR" dirty="0"/>
              <a:t>     : </a:t>
            </a:r>
            <a:r>
              <a:rPr lang="ko-KR" altLang="en-US" dirty="0"/>
              <a:t>서비스 서버</a:t>
            </a:r>
            <a:r>
              <a:rPr lang="en-US" altLang="ko-KR" dirty="0"/>
              <a:t>, </a:t>
            </a:r>
            <a:r>
              <a:rPr lang="ko-KR" altLang="en-US" dirty="0"/>
              <a:t>서비스 클라이언트간 통신</a:t>
            </a:r>
            <a:endParaRPr lang="en-US" altLang="ko-KR" dirty="0"/>
          </a:p>
          <a:p>
            <a:r>
              <a:rPr lang="en-US" altLang="ko-KR" dirty="0"/>
              <a:t>     : 1-to-1 request-response</a:t>
            </a:r>
          </a:p>
          <a:p>
            <a:r>
              <a:rPr lang="en-US" altLang="ko-KR" dirty="0"/>
              <a:t>     : </a:t>
            </a:r>
            <a:r>
              <a:rPr lang="ko-KR" altLang="en-US" dirty="0"/>
              <a:t>클라이언트 요청이 있을 때만 서버에서 응답</a:t>
            </a:r>
            <a:endParaRPr lang="en-US" altLang="ko-KR" dirty="0"/>
          </a:p>
          <a:p>
            <a:r>
              <a:rPr lang="en-US" altLang="ko-KR" dirty="0"/>
              <a:t>     : </a:t>
            </a:r>
            <a:r>
              <a:rPr lang="ko-KR" altLang="en-US" dirty="0"/>
              <a:t>요청과 응답이 끊어지면 노드 접속이 끊어짐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063" y="1983002"/>
            <a:ext cx="5086350" cy="704850"/>
          </a:xfrm>
          <a:prstGeom prst="rect">
            <a:avLst/>
          </a:prstGeom>
        </p:spPr>
      </p:pic>
      <p:pic>
        <p:nvPicPr>
          <p:cNvPr id="8194" name="Picture 2" descr="ROS] 메시지 통신 (Topic, Service, Action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45" y="3734279"/>
            <a:ext cx="2488771" cy="185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Launch the Turtlesim Robot Simulation in ROS – Automatic Addi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170" y="2973139"/>
            <a:ext cx="479107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417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8387" y="1328383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ROS(Robot Operating System)- </a:t>
            </a:r>
            <a:r>
              <a:rPr lang="ko-KR" altLang="en-US" dirty="0"/>
              <a:t>메시지 통신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13" y="2520778"/>
            <a:ext cx="3621072" cy="18596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153" y="2261285"/>
            <a:ext cx="2770176" cy="211918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775616" y="3320877"/>
            <a:ext cx="444843" cy="290384"/>
          </a:xfrm>
          <a:prstGeom prst="rightArrow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7214710" y="3305431"/>
            <a:ext cx="444843" cy="290384"/>
          </a:xfrm>
          <a:prstGeom prst="rightArrow">
            <a:avLst/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237" y="1376110"/>
            <a:ext cx="2859817" cy="22893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675" y="3913364"/>
            <a:ext cx="2859817" cy="2289335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 flipV="1">
            <a:off x="8983362" y="4955059"/>
            <a:ext cx="877330" cy="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70296" y="4615150"/>
            <a:ext cx="703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request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234819" y="5443469"/>
            <a:ext cx="525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reply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3724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387" y="1328383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ROS(Robot Operating System)- </a:t>
            </a:r>
            <a:r>
              <a:rPr lang="ko-KR" altLang="en-US" dirty="0"/>
              <a:t>진정한 목적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05" y="2357256"/>
            <a:ext cx="5858004" cy="28796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41011" y="6030098"/>
            <a:ext cx="2109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ROBOTIS ROS </a:t>
            </a:r>
            <a:r>
              <a:rPr lang="ko-KR" altLang="en-US" sz="1100" dirty="0"/>
              <a:t>교육자료</a:t>
            </a:r>
          </a:p>
        </p:txBody>
      </p:sp>
    </p:spTree>
    <p:extLst>
      <p:ext uri="{BB962C8B-B14F-4D97-AF65-F5344CB8AC3E}">
        <p14:creationId xmlns:p14="http://schemas.microsoft.com/office/powerpoint/2010/main" val="3649667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2DFA91-6E70-471B-AC8D-54DD20C2144E}"/>
              </a:ext>
            </a:extLst>
          </p:cNvPr>
          <p:cNvSpPr txBox="1"/>
          <p:nvPr/>
        </p:nvSpPr>
        <p:spPr>
          <a:xfrm>
            <a:off x="1008387" y="1328383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ROS(Robot Operating System)- </a:t>
            </a:r>
            <a:r>
              <a:rPr lang="ko-KR" altLang="en-US" dirty="0"/>
              <a:t>환경 파이 설정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A6566F-7E85-42E5-9791-7697E7FAE3AD}"/>
              </a:ext>
            </a:extLst>
          </p:cNvPr>
          <p:cNvSpPr/>
          <p:nvPr/>
        </p:nvSpPr>
        <p:spPr>
          <a:xfrm>
            <a:off x="1494526" y="1803932"/>
            <a:ext cx="3087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터미널 창에 </a:t>
            </a:r>
            <a:r>
              <a:rPr lang="en-US" altLang="ko-KR" dirty="0"/>
              <a:t>nano</a:t>
            </a:r>
            <a:r>
              <a:rPr lang="ko-KR" altLang="en-US" dirty="0"/>
              <a:t> ~/.</a:t>
            </a:r>
            <a:r>
              <a:rPr lang="ko-KR" altLang="en-US" dirty="0" err="1"/>
              <a:t>bashrc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368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476CE3-E486-4E5D-A990-CF35C3E99CC7}"/>
              </a:ext>
            </a:extLst>
          </p:cNvPr>
          <p:cNvSpPr txBox="1"/>
          <p:nvPr/>
        </p:nvSpPr>
        <p:spPr>
          <a:xfrm>
            <a:off x="4602543" y="4069957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 감사합니다</a:t>
            </a:r>
          </a:p>
        </p:txBody>
      </p:sp>
      <p:pic>
        <p:nvPicPr>
          <p:cNvPr id="5" name="Picture 4" descr="라즈베리파이(Raspberry Pi) OpenCV 4.1.2 설치">
            <a:extLst>
              <a:ext uri="{FF2B5EF4-FFF2-40B4-BE49-F238E27FC236}">
                <a16:creationId xmlns:a16="http://schemas.microsoft.com/office/drawing/2014/main" id="{19036A3E-D976-4601-A74C-BFFC104DD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135" y="2322457"/>
            <a:ext cx="1259891" cy="130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796F440-BA58-4B3C-896B-406418092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663" y="2524815"/>
            <a:ext cx="3384753" cy="90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93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23110" y="2241227"/>
            <a:ext cx="747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F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자율주행  경진대회 프로그래밍 교육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76929" y="3450281"/>
            <a:ext cx="156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00FF"/>
                </a:solidFill>
                <a:latin typeface="Monospac821 BT" panose="020B0609020202020204" pitchFamily="49" charset="0"/>
              </a:rPr>
              <a:t>Class</a:t>
            </a:r>
            <a:r>
              <a:rPr lang="en-US" altLang="ko-KR" sz="1100" dirty="0">
                <a:solidFill>
                  <a:srgbClr val="0000FF"/>
                </a:solidFill>
                <a:latin typeface="Monospac821 BT" panose="020B0609020202020204" pitchFamily="49" charset="0"/>
              </a:rPr>
              <a:t> </a:t>
            </a:r>
            <a:r>
              <a:rPr lang="en-US" altLang="ko-KR" sz="2800" dirty="0">
                <a:solidFill>
                  <a:srgbClr val="0000FF"/>
                </a:solidFill>
                <a:latin typeface="Monospac821 BT" panose="020B0609020202020204" pitchFamily="49" charset="0"/>
              </a:rPr>
              <a:t>1</a:t>
            </a:r>
            <a:endParaRPr lang="ko-KR" altLang="en-US" sz="2800" dirty="0">
              <a:solidFill>
                <a:srgbClr val="0000FF"/>
              </a:solidFill>
              <a:latin typeface="Monospac821 BT" panose="020B060902020202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90601" y="3353349"/>
            <a:ext cx="739142" cy="9078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2316" y="4086356"/>
            <a:ext cx="521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00FF"/>
                </a:solidFill>
                <a:latin typeface="Monospac821 BT" panose="020B0609020202020204" pitchFamily="49" charset="0"/>
              </a:rPr>
              <a:t>ROS </a:t>
            </a:r>
            <a:r>
              <a:rPr lang="ko-KR" altLang="en-US" b="1" dirty="0">
                <a:solidFill>
                  <a:srgbClr val="0000FF"/>
                </a:solidFill>
                <a:latin typeface="Monospac821 BT" panose="020B0609020202020204" pitchFamily="49" charset="0"/>
              </a:rPr>
              <a:t>기초</a:t>
            </a:r>
            <a:r>
              <a:rPr lang="en-US" altLang="ko-KR" b="1" dirty="0">
                <a:solidFill>
                  <a:srgbClr val="0000FF"/>
                </a:solidFill>
                <a:latin typeface="Monospac821 BT" panose="020B0609020202020204" pitchFamily="49" charset="0"/>
              </a:rPr>
              <a:t>1 – </a:t>
            </a:r>
            <a:r>
              <a:rPr lang="ko-KR" altLang="en-US" b="1" dirty="0">
                <a:solidFill>
                  <a:srgbClr val="0000FF"/>
                </a:solidFill>
                <a:latin typeface="Monospac821 BT" panose="020B0609020202020204" pitchFamily="49" charset="0"/>
              </a:rPr>
              <a:t>환경 설정 및 기초 프로그램</a:t>
            </a:r>
            <a:endParaRPr lang="en-US" altLang="ko-KR" b="1" dirty="0">
              <a:solidFill>
                <a:srgbClr val="0000FF"/>
              </a:solidFill>
              <a:latin typeface="Monospac821 BT" panose="020B0609020202020204" pitchFamily="49" charset="0"/>
            </a:endParaRPr>
          </a:p>
        </p:txBody>
      </p:sp>
      <p:pic>
        <p:nvPicPr>
          <p:cNvPr id="1028" name="Picture 4" descr="라즈베리파이(Raspberry Pi) OpenCV 4.1.2 설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62" y="4695988"/>
            <a:ext cx="922973" cy="95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8E6AD2D-51CD-40E9-B295-58079B8D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895" y="4712652"/>
            <a:ext cx="3384753" cy="90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94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ROS(Robot Operating System)- </a:t>
            </a:r>
            <a:r>
              <a:rPr lang="ko-KR" altLang="en-US" dirty="0"/>
              <a:t>로봇 운영 체제</a:t>
            </a:r>
          </a:p>
        </p:txBody>
      </p:sp>
      <p:pic>
        <p:nvPicPr>
          <p:cNvPr id="5" name="Picture 2" descr="ROS 개발자가 직접 집필한 로봇 프로그래밍 서적!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441" y="1153135"/>
            <a:ext cx="1129526" cy="6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48033" y="1884781"/>
            <a:ext cx="9218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로봇 응용 프로그램을 개발할 때 필요한 하드웨어 추상화</a:t>
            </a:r>
            <a:r>
              <a:rPr lang="en-US" altLang="ko-KR" dirty="0"/>
              <a:t>, </a:t>
            </a:r>
            <a:r>
              <a:rPr lang="ko-KR" altLang="en-US" dirty="0"/>
              <a:t>하위 디바이스 제어</a:t>
            </a:r>
            <a:r>
              <a:rPr lang="en-US" altLang="ko-KR" dirty="0"/>
              <a:t>, </a:t>
            </a:r>
            <a:r>
              <a:rPr lang="ko-KR" altLang="en-US" dirty="0"/>
              <a:t>일반적으로 사용되는 기능의 구현</a:t>
            </a:r>
            <a:r>
              <a:rPr lang="en-US" altLang="ko-KR" dirty="0"/>
              <a:t>, </a:t>
            </a:r>
            <a:r>
              <a:rPr lang="ko-KR" altLang="en-US" dirty="0"/>
              <a:t>프로세스간의 메시지 </a:t>
            </a:r>
            <a:r>
              <a:rPr lang="ko-KR" altLang="en-US" dirty="0" err="1"/>
              <a:t>패싱</a:t>
            </a:r>
            <a:r>
              <a:rPr lang="en-US" altLang="ko-KR" dirty="0"/>
              <a:t>, </a:t>
            </a:r>
            <a:r>
              <a:rPr lang="ko-KR" altLang="en-US" dirty="0"/>
              <a:t>패키지 관리</a:t>
            </a:r>
            <a:r>
              <a:rPr lang="en-US" altLang="ko-KR" dirty="0"/>
              <a:t>, </a:t>
            </a:r>
            <a:r>
              <a:rPr lang="ko-KR" altLang="en-US" dirty="0"/>
              <a:t>개발환경에 필요한 라이브러리와 다양한 개발 및 디버깅 도구를 제공하는</a:t>
            </a:r>
            <a:r>
              <a:rPr lang="en-US" altLang="ko-KR" dirty="0"/>
              <a:t> </a:t>
            </a:r>
            <a:r>
              <a:rPr lang="ko-KR" altLang="en-US" dirty="0"/>
              <a:t>소프트웨어를 제공하는 플랫폼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48033" y="3025350"/>
            <a:ext cx="5133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ROS is an open-source robot operating system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48033" y="3542299"/>
            <a:ext cx="964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Originally developed in 2007 at the Stanford Artificial Intelligence Laboratory and development continued at Willow Garage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48033" y="4397491"/>
            <a:ext cx="9347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Since 2013 managed by OSRF (Open Source Robotics Foundation)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43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ROS(Robot Operating System)- </a:t>
            </a:r>
            <a:r>
              <a:rPr lang="ko-KR" altLang="en-US" dirty="0"/>
              <a:t>로봇 운영 체제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60" y="1822621"/>
            <a:ext cx="5918243" cy="37052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24465" y="5911218"/>
            <a:ext cx="877947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출처 </a:t>
            </a:r>
            <a:r>
              <a:rPr lang="en-US" altLang="ko-KR" sz="1050" dirty="0"/>
              <a:t>: </a:t>
            </a:r>
            <a:r>
              <a:rPr lang="ko-KR" altLang="en-US" sz="1050" dirty="0"/>
              <a:t>https://m.blog.naver.com/PostView.nhn?blogId=jws2218&amp;logNo=221497574574&amp;proxyReferer=https:%2F%2Fwww.google.co.kr%2F</a:t>
            </a:r>
          </a:p>
        </p:txBody>
      </p:sp>
    </p:spTree>
    <p:extLst>
      <p:ext uri="{BB962C8B-B14F-4D97-AF65-F5344CB8AC3E}">
        <p14:creationId xmlns:p14="http://schemas.microsoft.com/office/powerpoint/2010/main" val="394948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560" y="1279982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ROS(Robot Operating System)- </a:t>
            </a:r>
            <a:r>
              <a:rPr lang="ko-KR" altLang="en-US" dirty="0"/>
              <a:t>로봇 운영 체제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88" y="1781690"/>
            <a:ext cx="4426036" cy="41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5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387" y="1328383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ROS(Robot Operating System)- </a:t>
            </a:r>
            <a:r>
              <a:rPr lang="ko-KR" altLang="en-US" dirty="0"/>
              <a:t>주요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3639" y="1828800"/>
            <a:ext cx="6878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 hardware abstraction </a:t>
            </a:r>
          </a:p>
          <a:p>
            <a:r>
              <a:rPr lang="en-US" altLang="ko-KR" dirty="0"/>
              <a:t>o low-level device control </a:t>
            </a:r>
          </a:p>
          <a:p>
            <a:r>
              <a:rPr lang="en-US" altLang="ko-KR" dirty="0"/>
              <a:t>o implementation of commonly used functionality </a:t>
            </a:r>
          </a:p>
          <a:p>
            <a:r>
              <a:rPr lang="en-US" altLang="ko-KR" dirty="0"/>
              <a:t>o message-passing between processes o package management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021" y="4508198"/>
            <a:ext cx="5854400" cy="17037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6344"/>
          <a:stretch/>
        </p:blipFill>
        <p:spPr>
          <a:xfrm>
            <a:off x="543697" y="2942631"/>
            <a:ext cx="6153665" cy="168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5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387" y="1328383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ROS(Robot Operating System)- ROS Wiki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87" y="1697715"/>
            <a:ext cx="5625413" cy="45521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12909" y="2310714"/>
            <a:ext cx="202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http://wiki.ros.org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90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387" y="1328383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ROS(Robot Operating System)- </a:t>
            </a:r>
            <a:r>
              <a:rPr lang="ko-KR" altLang="en-US" dirty="0"/>
              <a:t>중요 개념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62448" y="201226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Nodes </a:t>
            </a:r>
          </a:p>
          <a:p>
            <a:r>
              <a:rPr lang="en-US" altLang="ko-KR" dirty="0"/>
              <a:t>Messages and Topics </a:t>
            </a:r>
          </a:p>
          <a:p>
            <a:r>
              <a:rPr lang="en-US" altLang="ko-KR" dirty="0"/>
              <a:t>Services </a:t>
            </a:r>
          </a:p>
          <a:p>
            <a:r>
              <a:rPr lang="en-US" altLang="ko-KR" dirty="0"/>
              <a:t>Actions </a:t>
            </a:r>
          </a:p>
          <a:p>
            <a:r>
              <a:rPr lang="en-US" altLang="ko-KR" dirty="0"/>
              <a:t>ROS Master </a:t>
            </a:r>
          </a:p>
          <a:p>
            <a:r>
              <a:rPr lang="en-US" altLang="ko-KR" dirty="0"/>
              <a:t>Parameters </a:t>
            </a:r>
          </a:p>
          <a:p>
            <a:r>
              <a:rPr lang="en-US" altLang="ko-KR" dirty="0"/>
              <a:t>Packages and Stacks</a:t>
            </a:r>
            <a:endParaRPr lang="ko-KR" altLang="en-US" dirty="0"/>
          </a:p>
        </p:txBody>
      </p:sp>
      <p:pic>
        <p:nvPicPr>
          <p:cNvPr id="2052" name="Picture 4" descr="ROS graph conce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03" y="1901601"/>
            <a:ext cx="4577063" cy="377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re concepts of the ROS framework.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641" y="4043587"/>
            <a:ext cx="3977760" cy="216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42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Fundamentals of ROS - ROS Robotics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092" y="3186446"/>
            <a:ext cx="5805150" cy="304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8387" y="1328383"/>
            <a:ext cx="576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ROS(Robot Operating System)- Node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5541" y="1810266"/>
            <a:ext cx="105094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최소 실행 단위 프로그램 </a:t>
            </a:r>
            <a:r>
              <a:rPr lang="en-US" altLang="ko-KR" dirty="0"/>
              <a:t>- e.g. sensor driver(s), actuator driver(s), map building, planner, UI, etc.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독립적으로 컴파일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관리 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Nodes are written using a ROS client library </a:t>
            </a:r>
          </a:p>
          <a:p>
            <a:r>
              <a:rPr lang="en-US" altLang="ko-KR" dirty="0"/>
              <a:t>     : </a:t>
            </a:r>
            <a:r>
              <a:rPr lang="en-US" altLang="ko-KR" dirty="0" err="1"/>
              <a:t>roscpp</a:t>
            </a:r>
            <a:r>
              <a:rPr lang="en-US" altLang="ko-KR" dirty="0"/>
              <a:t> – C++ client library </a:t>
            </a:r>
          </a:p>
          <a:p>
            <a:r>
              <a:rPr lang="en-US" altLang="ko-KR" dirty="0"/>
              <a:t>     : </a:t>
            </a:r>
            <a:r>
              <a:rPr lang="en-US" altLang="ko-KR" dirty="0" err="1"/>
              <a:t>rospy</a:t>
            </a:r>
            <a:r>
              <a:rPr lang="en-US" altLang="ko-KR" dirty="0"/>
              <a:t>   – python client library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Node</a:t>
            </a:r>
            <a:r>
              <a:rPr lang="ko-KR" altLang="en-US" dirty="0"/>
              <a:t>는 </a:t>
            </a:r>
            <a:r>
              <a:rPr lang="en-US" altLang="ko-KR" dirty="0"/>
              <a:t>Topic </a:t>
            </a:r>
            <a:r>
              <a:rPr lang="ko-KR" altLang="en-US" dirty="0"/>
              <a:t>을 사용하여 </a:t>
            </a:r>
            <a:r>
              <a:rPr lang="en-US" altLang="ko-KR" dirty="0"/>
              <a:t>Publish </a:t>
            </a:r>
            <a:r>
              <a:rPr lang="ko-KR" altLang="en-US" dirty="0"/>
              <a:t>또는 </a:t>
            </a:r>
            <a:r>
              <a:rPr lang="en-US" altLang="ko-KR" dirty="0"/>
              <a:t>Subscriber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42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13949</TotalTime>
  <Words>434</Words>
  <Application>Microsoft Office PowerPoint</Application>
  <PresentationFormat>와이드스크린</PresentationFormat>
  <Paragraphs>56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Adobe 고딕 Std B</vt:lpstr>
      <vt:lpstr>맑은 고딕</vt:lpstr>
      <vt:lpstr>휴먼둥근헤드라인</vt:lpstr>
      <vt:lpstr>Arial</vt:lpstr>
      <vt:lpstr>Monospac821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integrity</dc:creator>
  <cp:lastModifiedBy>Ko Kuk Won</cp:lastModifiedBy>
  <cp:revision>62</cp:revision>
  <dcterms:created xsi:type="dcterms:W3CDTF">2019-12-27T04:19:41Z</dcterms:created>
  <dcterms:modified xsi:type="dcterms:W3CDTF">2021-09-23T00:42:29Z</dcterms:modified>
</cp:coreProperties>
</file>