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8"/>
  </p:notesMasterIdLst>
  <p:handoutMasterIdLst>
    <p:handoutMasterId r:id="rId29"/>
  </p:handoutMasterIdLst>
  <p:sldIdLst>
    <p:sldId id="256" r:id="rId5"/>
    <p:sldId id="262" r:id="rId6"/>
    <p:sldId id="257" r:id="rId7"/>
    <p:sldId id="258" r:id="rId8"/>
    <p:sldId id="286" r:id="rId9"/>
    <p:sldId id="285" r:id="rId10"/>
    <p:sldId id="260" r:id="rId11"/>
    <p:sldId id="287" r:id="rId12"/>
    <p:sldId id="288" r:id="rId13"/>
    <p:sldId id="261" r:id="rId14"/>
    <p:sldId id="289" r:id="rId15"/>
    <p:sldId id="291" r:id="rId16"/>
    <p:sldId id="292" r:id="rId17"/>
    <p:sldId id="293" r:id="rId18"/>
    <p:sldId id="296" r:id="rId19"/>
    <p:sldId id="295" r:id="rId20"/>
    <p:sldId id="297" r:id="rId21"/>
    <p:sldId id="298" r:id="rId22"/>
    <p:sldId id="299" r:id="rId23"/>
    <p:sldId id="300" r:id="rId24"/>
    <p:sldId id="267" r:id="rId25"/>
    <p:sldId id="301" r:id="rId26"/>
    <p:sldId id="26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43" autoAdjust="0"/>
    <p:restoredTop sz="60141" autoAdjust="0"/>
  </p:normalViewPr>
  <p:slideViewPr>
    <p:cSldViewPr snapToGrid="0">
      <p:cViewPr varScale="1">
        <p:scale>
          <a:sx n="68" d="100"/>
          <a:sy n="68" d="100"/>
        </p:scale>
        <p:origin x="2232" y="78"/>
      </p:cViewPr>
      <p:guideLst>
        <p:guide orient="horz" pos="2160"/>
        <p:guide pos="3840"/>
      </p:guideLst>
    </p:cSldViewPr>
  </p:slideViewPr>
  <p:notesTextViewPr>
    <p:cViewPr>
      <p:scale>
        <a:sx n="125" d="100"/>
        <a:sy n="125" d="100"/>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5/18/2022</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5/18/2022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Hello everyone, in this machine learning project, I focus on question answering with KG problem.</a:t>
            </a:r>
            <a:endParaRPr lang="zh-CN" altLang="en-US" dirty="0"/>
          </a:p>
        </p:txBody>
      </p:sp>
      <p:sp>
        <p:nvSpPr>
          <p:cNvPr id="4" name="灯片编号占位符 3"/>
          <p:cNvSpPr>
            <a:spLocks noGrp="1"/>
          </p:cNvSpPr>
          <p:nvPr>
            <p:ph type="sldNum" sz="quarter" idx="5"/>
          </p:nvPr>
        </p:nvSpPr>
        <p:spPr/>
        <p:txBody>
          <a:bodyPr/>
          <a:lstStyle/>
          <a:p>
            <a:fld id="{1734D747-9380-41EE-9946-EC9EC0CA5D1E}" type="slidenum">
              <a:rPr lang="en-US" noProof="0" smtClean="0"/>
              <a:t>1</a:t>
            </a:fld>
            <a:endParaRPr lang="en-US" noProof="0" dirty="0"/>
          </a:p>
        </p:txBody>
      </p:sp>
    </p:spTree>
    <p:extLst>
      <p:ext uri="{BB962C8B-B14F-4D97-AF65-F5344CB8AC3E}">
        <p14:creationId xmlns:p14="http://schemas.microsoft.com/office/powerpoint/2010/main" val="18798316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next part is attention-based GNN architecture, I draw a basic graph which represent the formula shown on the right hand side of ppt, where white node means the source node, green node means target node, alpha means multi-head attention weight:</a:t>
            </a:r>
          </a:p>
          <a:p>
            <a:r>
              <a:rPr lang="en-US" altLang="zh-CN" dirty="0"/>
              <a:t>Then, for a Lth –layer GNN, the model will take the attention weight to scaled each message for different sources, and sum all of it and passing a MLP, with add on last layer.</a:t>
            </a:r>
            <a:endParaRPr lang="zh-CN" altLang="en-US" dirty="0"/>
          </a:p>
        </p:txBody>
      </p:sp>
      <p:sp>
        <p:nvSpPr>
          <p:cNvPr id="4" name="灯片编号占位符 3"/>
          <p:cNvSpPr>
            <a:spLocks noGrp="1"/>
          </p:cNvSpPr>
          <p:nvPr>
            <p:ph type="sldNum" sz="quarter" idx="5"/>
          </p:nvPr>
        </p:nvSpPr>
        <p:spPr/>
        <p:txBody>
          <a:bodyPr/>
          <a:lstStyle/>
          <a:p>
            <a:fld id="{1734D747-9380-41EE-9946-EC9EC0CA5D1E}" type="slidenum">
              <a:rPr lang="en-US" noProof="0" smtClean="0"/>
              <a:t>15</a:t>
            </a:fld>
            <a:endParaRPr lang="en-US" noProof="0" dirty="0"/>
          </a:p>
        </p:txBody>
      </p:sp>
    </p:spTree>
    <p:extLst>
      <p:ext uri="{BB962C8B-B14F-4D97-AF65-F5344CB8AC3E}">
        <p14:creationId xmlns:p14="http://schemas.microsoft.com/office/powerpoint/2010/main" val="3708689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en-US" altLang="zh-CN" sz="1200" dirty="0">
                    <a:effectLst/>
                    <a:latin typeface="Cambria" panose="02040503050406030204" pitchFamily="18" charset="0"/>
                    <a:ea typeface="宋体" panose="02010600030101010101" pitchFamily="2" charset="-122"/>
                    <a:cs typeface="Times New Roman" panose="02020603050405020304" pitchFamily="18" charset="0"/>
                  </a:rPr>
                  <a:t>Then let me move to the message passing detailed part:</a:t>
                </a:r>
              </a:p>
              <a:p>
                <a:r>
                  <a:rPr lang="en-US" altLang="zh-CN" sz="1200" dirty="0">
                    <a:effectLst/>
                    <a:latin typeface="Cambria" panose="02040503050406030204" pitchFamily="18" charset="0"/>
                    <a:ea typeface="宋体" panose="02010600030101010101" pitchFamily="2" charset="-122"/>
                    <a:cs typeface="Times New Roman" panose="02020603050405020304" pitchFamily="18" charset="0"/>
                  </a:rPr>
                  <a:t>Here the model encode the following 3 type of information as message:</a:t>
                </a:r>
              </a:p>
              <a:p>
                <a:pPr marL="228600" indent="-228600">
                  <a:buAutoNum type="arabicPeriod"/>
                </a:pPr>
                <a:r>
                  <a:rPr lang="en-US" altLang="zh-CN" sz="1200" dirty="0">
                    <a:effectLst/>
                    <a:latin typeface="Cambria" panose="02040503050406030204" pitchFamily="18" charset="0"/>
                    <a:ea typeface="宋体" panose="02010600030101010101" pitchFamily="2" charset="-122"/>
                    <a:cs typeface="Times New Roman" panose="02020603050405020304" pitchFamily="18" charset="0"/>
                  </a:rPr>
                  <a:t>Node type</a:t>
                </a:r>
              </a:p>
              <a:p>
                <a:pPr marL="228600" indent="-228600">
                  <a:buAutoNum type="arabicPeriod"/>
                </a:pPr>
                <a:r>
                  <a:rPr lang="en-US" altLang="zh-CN" sz="1200" dirty="0">
                    <a:effectLst/>
                    <a:latin typeface="Cambria" panose="02040503050406030204" pitchFamily="18" charset="0"/>
                    <a:ea typeface="宋体" panose="02010600030101010101" pitchFamily="2" charset="-122"/>
                    <a:cs typeface="Times New Roman" panose="02020603050405020304" pitchFamily="18" charset="0"/>
                  </a:rPr>
                  <a:t>Relation type with direction</a:t>
                </a:r>
              </a:p>
              <a:p>
                <a:pPr marL="228600" indent="-228600">
                  <a:buAutoNum type="arabicPeriod"/>
                </a:pPr>
                <a:r>
                  <a:rPr lang="en-US" altLang="zh-CN" sz="1200" dirty="0">
                    <a:effectLst/>
                    <a:latin typeface="Cambria" panose="02040503050406030204" pitchFamily="18" charset="0"/>
                    <a:ea typeface="宋体" panose="02010600030101010101" pitchFamily="2" charset="-122"/>
                    <a:cs typeface="Times New Roman" panose="02020603050405020304" pitchFamily="18" charset="0"/>
                  </a:rPr>
                  <a:t>Previous layers hidden state</a:t>
                </a:r>
              </a:p>
              <a:p>
                <a:r>
                  <a:rPr lang="en-US" altLang="zh-CN" sz="1200" dirty="0">
                    <a:effectLst/>
                    <a:latin typeface="Cambria" panose="02040503050406030204" pitchFamily="18" charset="0"/>
                    <a:ea typeface="宋体" panose="02010600030101010101" pitchFamily="2" charset="-122"/>
                    <a:cs typeface="Times New Roman" panose="02020603050405020304" pitchFamily="18" charset="0"/>
                  </a:rPr>
                  <a:t>Let’s consider an example shown on the ppt, the question is: Who has been president of the united states? Answer is …</a:t>
                </a:r>
              </a:p>
              <a:p>
                <a:r>
                  <a:rPr lang="en-US" altLang="zh-CN" sz="1200" dirty="0">
                    <a:effectLst/>
                    <a:latin typeface="Cambria" panose="02040503050406030204" pitchFamily="18" charset="0"/>
                    <a:ea typeface="宋体" panose="02010600030101010101" pitchFamily="2" charset="-122"/>
                    <a:cs typeface="Times New Roman" panose="02020603050405020304" pitchFamily="18" charset="0"/>
                  </a:rPr>
                  <a:t>It’s clear to see that:</a:t>
                </a:r>
              </a:p>
              <a:p>
                <a:r>
                  <a:rPr lang="en-US" altLang="zh-CN" sz="1200" dirty="0">
                    <a:effectLst/>
                    <a:latin typeface="Cambria" panose="02040503050406030204" pitchFamily="18" charset="0"/>
                    <a:ea typeface="宋体" panose="02010600030101010101" pitchFamily="2" charset="-122"/>
                    <a:cs typeface="Times New Roman" panose="02020603050405020304" pitchFamily="18" charset="0"/>
                  </a:rPr>
                  <a:t>Source node s is Obama, target node are Hawaii and united states, with relation born in and is the president of respectively.  Then, model will first embedding the type of source node s, which is question node here. Then, model will encode the relation type from source to target with direction. So, the final message is calculated by passing an MLP with concatenation of (last hidden state of source node, node type embedding ,relation embedding)</a:t>
                </a:r>
              </a:p>
              <a:p>
                <a:endParaRPr lang="en-US" altLang="zh-CN" sz="1200" dirty="0">
                  <a:effectLst/>
                  <a:latin typeface="Cambria" panose="02040503050406030204" pitchFamily="18" charset="0"/>
                  <a:ea typeface="宋体" panose="02010600030101010101" pitchFamily="2" charset="-122"/>
                  <a:cs typeface="Times New Roman" panose="02020603050405020304" pitchFamily="18" charset="0"/>
                </a:endParaRPr>
              </a:p>
              <a:p>
                <a:r>
                  <a:rPr lang="en-US" altLang="zh-CN" sz="1200" dirty="0">
                    <a:effectLst/>
                    <a:latin typeface="Cambria" panose="02040503050406030204" pitchFamily="18" charset="0"/>
                    <a:ea typeface="宋体" panose="02010600030101010101" pitchFamily="2" charset="-122"/>
                    <a:cs typeface="Times New Roman" panose="02020603050405020304" pitchFamily="18" charset="0"/>
                  </a:rPr>
                  <a:t>Then, the attention weight of each edge is just the dot product attention with score aware.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00" dirty="0">
                  <a:effectLst/>
                  <a:latin typeface="Calibri" panose="020F0502020204030204" pitchFamily="34" charset="0"/>
                  <a:ea typeface="Cambria" panose="02040503050406030204" pitchFamily="18" charset="0"/>
                  <a:cs typeface="Times New Roman" panose="02020603050405020304" pitchFamily="18" charset="0"/>
                </a:endParaRPr>
              </a:p>
              <a:p>
                <a:pPr marL="0" lvl="0" indent="0" algn="just">
                  <a:buFont typeface="+mj-lt"/>
                  <a:buNone/>
                </a:pPr>
                <a:endParaRPr lang="zh-CN" altLang="en-US" dirty="0"/>
              </a:p>
            </p:txBody>
          </p:sp>
        </mc:Choice>
        <mc:Fallback xmlns="">
          <p:sp>
            <p:nvSpPr>
              <p:cNvPr id="3" name="备注占位符 2"/>
              <p:cNvSpPr>
                <a:spLocks noGrp="1"/>
              </p:cNvSpPr>
              <p:nvPr>
                <p:ph type="body" idx="1"/>
              </p:nvPr>
            </p:nvSpPr>
            <p:spPr/>
            <p:txBody>
              <a:bodyPr/>
              <a:lstStyle/>
              <a:p>
                <a:r>
                  <a:rPr lang="en-US" altLang="zh-CN" sz="1200" dirty="0">
                    <a:effectLst/>
                    <a:latin typeface="Cambria" panose="02040503050406030204" pitchFamily="18" charset="0"/>
                    <a:ea typeface="宋体" panose="02010600030101010101" pitchFamily="2" charset="-122"/>
                    <a:cs typeface="Times New Roman" panose="02020603050405020304" pitchFamily="18" charset="0"/>
                  </a:rPr>
                  <a:t>Since traditional </a:t>
                </a:r>
                <a:r>
                  <a:rPr lang="en-US" altLang="zh-CN" sz="1200" dirty="0">
                    <a:solidFill>
                      <a:srgbClr val="FF0000"/>
                    </a:solidFill>
                    <a:effectLst/>
                    <a:latin typeface="Cambria" panose="02040503050406030204" pitchFamily="18" charset="0"/>
                    <a:ea typeface="宋体" panose="02010600030101010101" pitchFamily="2" charset="-122"/>
                    <a:cs typeface="Times New Roman" panose="02020603050405020304" pitchFamily="18" charset="0"/>
                  </a:rPr>
                  <a:t>GAT </a:t>
                </a:r>
                <a:r>
                  <a:rPr lang="en-US" altLang="zh-CN" sz="1200" dirty="0">
                    <a:effectLst/>
                    <a:latin typeface="Cambria" panose="02040503050406030204" pitchFamily="18" charset="0"/>
                    <a:ea typeface="宋体" panose="02010600030101010101" pitchFamily="2" charset="-122"/>
                    <a:cs typeface="Times New Roman" panose="02020603050405020304" pitchFamily="18" charset="0"/>
                  </a:rPr>
                  <a:t>doesn’t aware the relation information (relation type), it just creates an implicit representation of it, knowing as </a:t>
                </a:r>
                <a:r>
                  <a:rPr lang="en-US" altLang="zh-CN" sz="1200" i="0">
                    <a:effectLst/>
                    <a:latin typeface="Cambria Math" panose="02040503050406030204" pitchFamily="18" charset="0"/>
                    <a:ea typeface="宋体" panose="02010600030101010101" pitchFamily="2" charset="-122"/>
                    <a:cs typeface="Times New Roman" panose="02020603050405020304" pitchFamily="18" charset="0"/>
                  </a:rPr>
                  <a:t>[𝑠𝑜𝑢𝑟𝑐𝑒, 𝑡𝑎𝑟𝑔𝑒𝑡]</a:t>
                </a:r>
                <a:r>
                  <a:rPr lang="en-US" altLang="zh-CN" sz="1200" dirty="0">
                    <a:effectLst/>
                    <a:latin typeface="Cambria" panose="02040503050406030204" pitchFamily="18" charset="0"/>
                    <a:ea typeface="宋体" panose="02010600030101010101" pitchFamily="2" charset="-122"/>
                    <a:cs typeface="Times New Roman" panose="02020603050405020304" pitchFamily="18" charset="0"/>
                  </a:rPr>
                  <a:t>. Here, like those kinds of </a:t>
                </a:r>
                <a:r>
                  <a:rPr lang="en-US" altLang="zh-CN" sz="1200" i="0">
                    <a:effectLst/>
                    <a:latin typeface="Cambria Math" panose="02040503050406030204" pitchFamily="18" charset="0"/>
                    <a:ea typeface="宋体" panose="02010600030101010101" pitchFamily="2" charset="-122"/>
                    <a:cs typeface="Times New Roman" panose="02020603050405020304" pitchFamily="18" charset="0"/>
                  </a:rPr>
                  <a:t>𝑟𝑒𝑙𝑎𝑡𝑖𝑜𝑛−𝑎𝑤𝑎𝑟𝑒</a:t>
                </a:r>
                <a:r>
                  <a:rPr lang="en-US" altLang="zh-CN" sz="1200" dirty="0">
                    <a:effectLst/>
                    <a:latin typeface="Cambria" panose="02040503050406030204" pitchFamily="18" charset="0"/>
                    <a:ea typeface="宋体" panose="02010600030101010101" pitchFamily="2" charset="-122"/>
                    <a:cs typeface="Times New Roman" panose="02020603050405020304" pitchFamily="18" charset="0"/>
                  </a:rPr>
                  <a:t> GCN, </a:t>
                </a:r>
                <a:r>
                  <a:rPr lang="en-US" altLang="zh-CN" sz="1200" dirty="0" err="1">
                    <a:solidFill>
                      <a:srgbClr val="FF0000"/>
                    </a:solidFill>
                    <a:effectLst/>
                    <a:latin typeface="Cambria" panose="02040503050406030204" pitchFamily="18" charset="0"/>
                    <a:ea typeface="宋体" panose="02010600030101010101" pitchFamily="2" charset="-122"/>
                    <a:cs typeface="Times New Roman" panose="02020603050405020304" pitchFamily="18" charset="0"/>
                  </a:rPr>
                  <a:t>CompGCN</a:t>
                </a:r>
                <a:r>
                  <a:rPr lang="en-US" altLang="zh-CN" sz="1200" dirty="0">
                    <a:solidFill>
                      <a:srgbClr val="FF0000"/>
                    </a:solidFill>
                    <a:effectLst/>
                    <a:latin typeface="Cambria" panose="02040503050406030204" pitchFamily="18" charset="0"/>
                    <a:ea typeface="宋体" panose="02010600030101010101" pitchFamily="2" charset="-122"/>
                    <a:cs typeface="Times New Roman" panose="02020603050405020304" pitchFamily="18" charset="0"/>
                  </a:rPr>
                  <a:t> </a:t>
                </a:r>
                <a:r>
                  <a:rPr lang="en-US" altLang="zh-CN" sz="1200" dirty="0">
                    <a:effectLst/>
                    <a:latin typeface="Cambria" panose="02040503050406030204" pitchFamily="18" charset="0"/>
                    <a:ea typeface="宋体" panose="02010600030101010101" pitchFamily="2" charset="-122"/>
                    <a:cs typeface="Times New Roman" panose="02020603050405020304" pitchFamily="18" charset="0"/>
                  </a:rPr>
                  <a:t>as an example, focus on both node type and relation type. </a:t>
                </a:r>
              </a:p>
              <a:p>
                <a:endParaRPr lang="en-US" altLang="zh-CN" sz="1200" dirty="0">
                  <a:effectLst/>
                  <a:latin typeface="Cambria" panose="02040503050406030204" pitchFamily="18" charset="0"/>
                  <a:ea typeface="宋体" panose="02010600030101010101" pitchFamily="2" charset="-122"/>
                  <a:cs typeface="Times New Roman" panose="02020603050405020304" pitchFamily="18" charset="0"/>
                </a:endParaRPr>
              </a:p>
              <a:p>
                <a:endParaRPr lang="en-US" altLang="zh-CN" sz="1200" dirty="0">
                  <a:effectLst/>
                  <a:latin typeface="Cambria" panose="020405030504060302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Calibri" panose="020F0502020204030204" pitchFamily="34" charset="0"/>
                    <a:ea typeface="Cambria" panose="02040503050406030204" pitchFamily="18" charset="0"/>
                    <a:cs typeface="Times New Roman" panose="02020603050405020304" pitchFamily="18" charset="0"/>
                  </a:rPr>
                  <a:t>1. </a:t>
                </a:r>
                <a:r>
                  <a:rPr lang="zh-CN" altLang="zh-CN" sz="1200" kern="100" dirty="0">
                    <a:effectLst/>
                    <a:latin typeface="Calibri" panose="020F0502020204030204" pitchFamily="34" charset="0"/>
                    <a:ea typeface="Cambria" panose="02040503050406030204" pitchFamily="18" charset="0"/>
                    <a:cs typeface="Times New Roman" panose="02020603050405020304" pitchFamily="18" charset="0"/>
                  </a:rPr>
                  <a:t> </a:t>
                </a:r>
                <a:r>
                  <a:rPr lang="en-US" altLang="zh-CN" sz="1200" kern="100" dirty="0">
                    <a:effectLst/>
                    <a:latin typeface="Calibri" panose="020F0502020204030204" pitchFamily="34" charset="0"/>
                    <a:ea typeface="Cambria" panose="02040503050406030204" pitchFamily="18" charset="0"/>
                    <a:cs typeface="Times New Roman" panose="02020603050405020304" pitchFamily="18" charset="0"/>
                  </a:rPr>
                  <a:t>In order to explicitly represent the type of node and relation, QA-GNN first embedding them:</a:t>
                </a:r>
                <a:endPar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sz="1200" kern="100" dirty="0">
                    <a:effectLst/>
                    <a:latin typeface="Cambria" panose="02040503050406030204" pitchFamily="18" charset="0"/>
                    <a:ea typeface="宋体" panose="02010600030101010101" pitchFamily="2" charset="-122"/>
                    <a:cs typeface="Times New Roman" panose="02020603050405020304" pitchFamily="18" charset="0"/>
                  </a:rPr>
                  <a:t>2. Where each is the node type embedding and relation embedding from source node s to target node t. Also, notice that </a:t>
                </a:r>
                <a:r>
                  <a:rPr lang="en-US" altLang="zh-CN" sz="1200" i="0" kern="100">
                    <a:effectLst/>
                    <a:latin typeface="Cambria Math" panose="02040503050406030204" pitchFamily="18" charset="0"/>
                    <a:ea typeface="宋体" panose="02010600030101010101" pitchFamily="2" charset="-122"/>
                    <a:cs typeface="Times New Roman" panose="02020603050405020304" pitchFamily="18" charset="0"/>
                  </a:rPr>
                  <a:t>𝑢</a:t>
                </a:r>
                <a:r>
                  <a:rPr lang="zh-CN" altLang="zh-CN" sz="1200" i="0" kern="100">
                    <a:effectLst/>
                    <a:latin typeface="Cambria Math" panose="02040503050406030204" pitchFamily="18" charset="0"/>
                    <a:ea typeface="宋体" panose="02010600030101010101" pitchFamily="2" charset="-122"/>
                    <a:cs typeface="Times New Roman" panose="02020603050405020304" pitchFamily="18" charset="0"/>
                  </a:rPr>
                  <a:t>_</a:t>
                </a:r>
                <a:r>
                  <a:rPr lang="en-US" altLang="zh-CN" sz="1200" i="0" kern="100">
                    <a:effectLst/>
                    <a:latin typeface="Cambria Math" panose="02040503050406030204" pitchFamily="18" charset="0"/>
                    <a:ea typeface="宋体" panose="02010600030101010101" pitchFamily="2" charset="-122"/>
                    <a:cs typeface="Times New Roman" panose="02020603050405020304" pitchFamily="18" charset="0"/>
                  </a:rPr>
                  <a:t>𝑡  𝑎𝑛𝑑 𝑒</a:t>
                </a:r>
                <a:r>
                  <a:rPr lang="zh-CN" altLang="zh-CN" sz="1200" i="0" kern="100">
                    <a:effectLst/>
                    <a:latin typeface="Cambria Math" panose="02040503050406030204" pitchFamily="18" charset="0"/>
                    <a:ea typeface="宋体" panose="02010600030101010101" pitchFamily="2" charset="-122"/>
                    <a:cs typeface="Times New Roman" panose="02020603050405020304" pitchFamily="18" charset="0"/>
                  </a:rPr>
                  <a:t>_(</a:t>
                </a:r>
                <a:r>
                  <a:rPr lang="en-US" altLang="zh-CN" sz="1200" i="0" kern="100">
                    <a:effectLst/>
                    <a:latin typeface="Cambria Math" panose="02040503050406030204" pitchFamily="18" charset="0"/>
                    <a:ea typeface="宋体" panose="02010600030101010101" pitchFamily="2" charset="-122"/>
                    <a:cs typeface="Times New Roman" panose="02020603050405020304" pitchFamily="18" charset="0"/>
                  </a:rPr>
                  <a:t>𝑠,𝑡</a:t>
                </a:r>
                <a:r>
                  <a:rPr lang="zh-CN" altLang="zh-CN" sz="1200" i="0" kern="100">
                    <a:effectLst/>
                    <a:latin typeface="Cambria Math" panose="02040503050406030204" pitchFamily="18" charset="0"/>
                    <a:ea typeface="宋体" panose="02010600030101010101" pitchFamily="2" charset="-122"/>
                    <a:cs typeface="Times New Roman" panose="02020603050405020304" pitchFamily="18" charset="0"/>
                  </a:rPr>
                  <a:t>)</a:t>
                </a:r>
                <a:r>
                  <a:rPr lang="en-US" altLang="zh-CN" sz="1200" kern="100" dirty="0">
                    <a:effectLst/>
                    <a:latin typeface="Cambria" panose="02040503050406030204" pitchFamily="18" charset="0"/>
                    <a:ea typeface="宋体" panose="02010600030101010101" pitchFamily="2" charset="-122"/>
                    <a:cs typeface="Times New Roman" panose="02020603050405020304" pitchFamily="18" charset="0"/>
                  </a:rPr>
                  <a:t> as function input is one-hot vector to represent each relation. Then, the message from source node s to target node t is computed as follow</a:t>
                </a:r>
                <a:endPar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en-US" altLang="zh-CN" sz="1200" dirty="0">
                  <a:effectLst/>
                  <a:latin typeface="Cambria" panose="02040503050406030204" pitchFamily="18" charset="0"/>
                  <a:ea typeface="宋体" panose="02010600030101010101" pitchFamily="2" charset="-122"/>
                  <a:cs typeface="Times New Roman" panose="02020603050405020304" pitchFamily="18" charset="0"/>
                </a:endParaRPr>
              </a:p>
              <a:p>
                <a:r>
                  <a:rPr lang="en-US" altLang="zh-CN" sz="1200" dirty="0">
                    <a:effectLst/>
                    <a:latin typeface="Cambria" panose="02040503050406030204" pitchFamily="18" charset="0"/>
                    <a:ea typeface="宋体" panose="02010600030101010101" pitchFamily="2" charset="-122"/>
                    <a:cs typeface="Times New Roman" panose="02020603050405020304" pitchFamily="18" charset="0"/>
                  </a:rPr>
                  <a:t>Consider an example shown on ppt:</a:t>
                </a:r>
              </a:p>
              <a:p>
                <a:r>
                  <a:rPr lang="en-US" altLang="zh-CN" sz="1200" dirty="0">
                    <a:effectLst/>
                    <a:latin typeface="Cambria" panose="02040503050406030204" pitchFamily="18" charset="0"/>
                    <a:ea typeface="宋体" panose="02010600030101010101" pitchFamily="2" charset="-122"/>
                    <a:cs typeface="Times New Roman" panose="02020603050405020304" pitchFamily="18" charset="0"/>
                  </a:rPr>
                  <a:t>Source node s is Obama, target node are Hawaii and united states, with relation born in and is the president of respectively.  Then, model will first embedding the type of source node s, with relation from source to target. Then it will embedding the relation type with direction. Then, the final message is calculated by passing a MLP with concatenation of (last hidden state of source node, node type embedding ,relation embedding)</a:t>
                </a:r>
              </a:p>
              <a:p>
                <a:endParaRPr lang="en-US" altLang="zh-CN" sz="1200" dirty="0">
                  <a:effectLst/>
                  <a:latin typeface="Cambria" panose="02040503050406030204" pitchFamily="18" charset="0"/>
                  <a:ea typeface="宋体" panose="02010600030101010101" pitchFamily="2" charset="-122"/>
                  <a:cs typeface="Times New Roman" panose="02020603050405020304" pitchFamily="18" charset="0"/>
                </a:endParaRPr>
              </a:p>
              <a:p>
                <a:r>
                  <a:rPr lang="en-US" altLang="zh-CN" sz="1200" dirty="0">
                    <a:effectLst/>
                    <a:latin typeface="Cambria" panose="02040503050406030204" pitchFamily="18" charset="0"/>
                    <a:ea typeface="宋体" panose="02010600030101010101" pitchFamily="2" charset="-122"/>
                    <a:cs typeface="Times New Roman" panose="02020603050405020304" pitchFamily="18" charset="0"/>
                  </a:rPr>
                  <a:t>Then, the attention weight of each edge is just the dot product attention with score aware.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00" dirty="0">
                  <a:effectLst/>
                  <a:latin typeface="Calibri" panose="020F0502020204030204" pitchFamily="34" charset="0"/>
                  <a:ea typeface="Cambria" panose="02040503050406030204" pitchFamily="18" charset="0"/>
                  <a:cs typeface="Times New Roman" panose="02020603050405020304" pitchFamily="18" charset="0"/>
                </a:endParaRPr>
              </a:p>
              <a:p>
                <a:pPr marL="0" lvl="0" indent="0" algn="just">
                  <a:buFont typeface="+mj-lt"/>
                  <a:buNone/>
                </a:pPr>
                <a:endParaRPr lang="zh-CN" altLang="en-US" dirty="0"/>
              </a:p>
            </p:txBody>
          </p:sp>
        </mc:Fallback>
      </mc:AlternateContent>
      <p:sp>
        <p:nvSpPr>
          <p:cNvPr id="4" name="灯片编号占位符 3"/>
          <p:cNvSpPr>
            <a:spLocks noGrp="1"/>
          </p:cNvSpPr>
          <p:nvPr>
            <p:ph type="sldNum" sz="quarter" idx="5"/>
          </p:nvPr>
        </p:nvSpPr>
        <p:spPr/>
        <p:txBody>
          <a:bodyPr/>
          <a:lstStyle/>
          <a:p>
            <a:fld id="{1734D747-9380-41EE-9946-EC9EC0CA5D1E}" type="slidenum">
              <a:rPr lang="en-US" noProof="0" smtClean="0"/>
              <a:t>16</a:t>
            </a:fld>
            <a:endParaRPr lang="en-US" noProof="0" dirty="0"/>
          </a:p>
        </p:txBody>
      </p:sp>
    </p:spTree>
    <p:extLst>
      <p:ext uri="{BB962C8B-B14F-4D97-AF65-F5344CB8AC3E}">
        <p14:creationId xmlns:p14="http://schemas.microsoft.com/office/powerpoint/2010/main" val="24282985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For baseline and QA-GNN, I set the hyper-parameter to:</a:t>
            </a:r>
          </a:p>
          <a:p>
            <a:endParaRPr lang="zh-CN" altLang="en-US" dirty="0"/>
          </a:p>
        </p:txBody>
      </p:sp>
      <p:sp>
        <p:nvSpPr>
          <p:cNvPr id="4" name="灯片编号占位符 3"/>
          <p:cNvSpPr>
            <a:spLocks noGrp="1"/>
          </p:cNvSpPr>
          <p:nvPr>
            <p:ph type="sldNum" sz="quarter" idx="5"/>
          </p:nvPr>
        </p:nvSpPr>
        <p:spPr/>
        <p:txBody>
          <a:bodyPr/>
          <a:lstStyle/>
          <a:p>
            <a:fld id="{1734D747-9380-41EE-9946-EC9EC0CA5D1E}" type="slidenum">
              <a:rPr lang="en-US" noProof="0" smtClean="0"/>
              <a:t>17</a:t>
            </a:fld>
            <a:endParaRPr lang="en-US" noProof="0" dirty="0"/>
          </a:p>
        </p:txBody>
      </p:sp>
    </p:spTree>
    <p:extLst>
      <p:ext uri="{BB962C8B-B14F-4D97-AF65-F5344CB8AC3E}">
        <p14:creationId xmlns:p14="http://schemas.microsoft.com/office/powerpoint/2010/main" val="27421320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lvl="0" indent="0" algn="just">
                  <a:buFont typeface="+mj-lt"/>
                  <a:buNone/>
                </a:pPr>
                <a:r>
                  <a:rPr lang="en-US" altLang="zh-CN" dirty="0"/>
                  <a:t>We can see that the train loss is not stable, with serious fluctuation. Also, the validation accuracy is almost 0.727, with mean of validation loss 0.721.</a:t>
                </a:r>
                <a:endParaRPr lang="zh-CN" altLang="en-US" dirty="0"/>
              </a:p>
            </p:txBody>
          </p:sp>
        </mc:Choice>
        <mc:Fallback xmlns="">
          <p:sp>
            <p:nvSpPr>
              <p:cNvPr id="3" name="备注占位符 2"/>
              <p:cNvSpPr>
                <a:spLocks noGrp="1"/>
              </p:cNvSpPr>
              <p:nvPr>
                <p:ph type="body" idx="1"/>
              </p:nvPr>
            </p:nvSpPr>
            <p:spPr/>
            <p:txBody>
              <a:bodyPr/>
              <a:lstStyle/>
              <a:p>
                <a:r>
                  <a:rPr lang="en-US" altLang="zh-CN" sz="1200" dirty="0">
                    <a:effectLst/>
                    <a:latin typeface="Cambria" panose="02040503050406030204" pitchFamily="18" charset="0"/>
                    <a:ea typeface="宋体" panose="02010600030101010101" pitchFamily="2" charset="-122"/>
                    <a:cs typeface="Times New Roman" panose="02020603050405020304" pitchFamily="18" charset="0"/>
                  </a:rPr>
                  <a:t>Since traditional </a:t>
                </a:r>
                <a:r>
                  <a:rPr lang="en-US" altLang="zh-CN" sz="1200" dirty="0">
                    <a:solidFill>
                      <a:srgbClr val="FF0000"/>
                    </a:solidFill>
                    <a:effectLst/>
                    <a:latin typeface="Cambria" panose="02040503050406030204" pitchFamily="18" charset="0"/>
                    <a:ea typeface="宋体" panose="02010600030101010101" pitchFamily="2" charset="-122"/>
                    <a:cs typeface="Times New Roman" panose="02020603050405020304" pitchFamily="18" charset="0"/>
                  </a:rPr>
                  <a:t>GAT </a:t>
                </a:r>
                <a:r>
                  <a:rPr lang="en-US" altLang="zh-CN" sz="1200" dirty="0">
                    <a:effectLst/>
                    <a:latin typeface="Cambria" panose="02040503050406030204" pitchFamily="18" charset="0"/>
                    <a:ea typeface="宋体" panose="02010600030101010101" pitchFamily="2" charset="-122"/>
                    <a:cs typeface="Times New Roman" panose="02020603050405020304" pitchFamily="18" charset="0"/>
                  </a:rPr>
                  <a:t>doesn’t aware the relation information (relation type), it just creates an implicit representation of it, knowing as </a:t>
                </a:r>
                <a:r>
                  <a:rPr lang="en-US" altLang="zh-CN" sz="1200" i="0">
                    <a:effectLst/>
                    <a:latin typeface="Cambria Math" panose="02040503050406030204" pitchFamily="18" charset="0"/>
                    <a:ea typeface="宋体" panose="02010600030101010101" pitchFamily="2" charset="-122"/>
                    <a:cs typeface="Times New Roman" panose="02020603050405020304" pitchFamily="18" charset="0"/>
                  </a:rPr>
                  <a:t>[𝑠𝑜𝑢𝑟𝑐𝑒, 𝑡𝑎𝑟𝑔𝑒𝑡]</a:t>
                </a:r>
                <a:r>
                  <a:rPr lang="en-US" altLang="zh-CN" sz="1200" dirty="0">
                    <a:effectLst/>
                    <a:latin typeface="Cambria" panose="02040503050406030204" pitchFamily="18" charset="0"/>
                    <a:ea typeface="宋体" panose="02010600030101010101" pitchFamily="2" charset="-122"/>
                    <a:cs typeface="Times New Roman" panose="02020603050405020304" pitchFamily="18" charset="0"/>
                  </a:rPr>
                  <a:t>. Here, like those kinds of </a:t>
                </a:r>
                <a:r>
                  <a:rPr lang="en-US" altLang="zh-CN" sz="1200" i="0">
                    <a:effectLst/>
                    <a:latin typeface="Cambria Math" panose="02040503050406030204" pitchFamily="18" charset="0"/>
                    <a:ea typeface="宋体" panose="02010600030101010101" pitchFamily="2" charset="-122"/>
                    <a:cs typeface="Times New Roman" panose="02020603050405020304" pitchFamily="18" charset="0"/>
                  </a:rPr>
                  <a:t>𝑟𝑒𝑙𝑎𝑡𝑖𝑜𝑛−𝑎𝑤𝑎𝑟𝑒</a:t>
                </a:r>
                <a:r>
                  <a:rPr lang="en-US" altLang="zh-CN" sz="1200" dirty="0">
                    <a:effectLst/>
                    <a:latin typeface="Cambria" panose="02040503050406030204" pitchFamily="18" charset="0"/>
                    <a:ea typeface="宋体" panose="02010600030101010101" pitchFamily="2" charset="-122"/>
                    <a:cs typeface="Times New Roman" panose="02020603050405020304" pitchFamily="18" charset="0"/>
                  </a:rPr>
                  <a:t> GCN, </a:t>
                </a:r>
                <a:r>
                  <a:rPr lang="en-US" altLang="zh-CN" sz="1200" dirty="0" err="1">
                    <a:solidFill>
                      <a:srgbClr val="FF0000"/>
                    </a:solidFill>
                    <a:effectLst/>
                    <a:latin typeface="Cambria" panose="02040503050406030204" pitchFamily="18" charset="0"/>
                    <a:ea typeface="宋体" panose="02010600030101010101" pitchFamily="2" charset="-122"/>
                    <a:cs typeface="Times New Roman" panose="02020603050405020304" pitchFamily="18" charset="0"/>
                  </a:rPr>
                  <a:t>CompGCN</a:t>
                </a:r>
                <a:r>
                  <a:rPr lang="en-US" altLang="zh-CN" sz="1200" dirty="0">
                    <a:solidFill>
                      <a:srgbClr val="FF0000"/>
                    </a:solidFill>
                    <a:effectLst/>
                    <a:latin typeface="Cambria" panose="02040503050406030204" pitchFamily="18" charset="0"/>
                    <a:ea typeface="宋体" panose="02010600030101010101" pitchFamily="2" charset="-122"/>
                    <a:cs typeface="Times New Roman" panose="02020603050405020304" pitchFamily="18" charset="0"/>
                  </a:rPr>
                  <a:t> </a:t>
                </a:r>
                <a:r>
                  <a:rPr lang="en-US" altLang="zh-CN" sz="1200" dirty="0">
                    <a:effectLst/>
                    <a:latin typeface="Cambria" panose="02040503050406030204" pitchFamily="18" charset="0"/>
                    <a:ea typeface="宋体" panose="02010600030101010101" pitchFamily="2" charset="-122"/>
                    <a:cs typeface="Times New Roman" panose="02020603050405020304" pitchFamily="18" charset="0"/>
                  </a:rPr>
                  <a:t>as an example, focus on both node type and relation type. </a:t>
                </a:r>
              </a:p>
              <a:p>
                <a:endParaRPr lang="en-US" altLang="zh-CN" sz="1200" dirty="0">
                  <a:effectLst/>
                  <a:latin typeface="Cambria" panose="02040503050406030204" pitchFamily="18" charset="0"/>
                  <a:ea typeface="宋体" panose="02010600030101010101" pitchFamily="2" charset="-122"/>
                  <a:cs typeface="Times New Roman" panose="02020603050405020304" pitchFamily="18" charset="0"/>
                </a:endParaRPr>
              </a:p>
              <a:p>
                <a:endParaRPr lang="en-US" altLang="zh-CN" sz="1200" dirty="0">
                  <a:effectLst/>
                  <a:latin typeface="Cambria" panose="020405030504060302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Calibri" panose="020F0502020204030204" pitchFamily="34" charset="0"/>
                    <a:ea typeface="Cambria" panose="02040503050406030204" pitchFamily="18" charset="0"/>
                    <a:cs typeface="Times New Roman" panose="02020603050405020304" pitchFamily="18" charset="0"/>
                  </a:rPr>
                  <a:t>1. </a:t>
                </a:r>
                <a:r>
                  <a:rPr lang="zh-CN" altLang="zh-CN" sz="1200" kern="100" dirty="0">
                    <a:effectLst/>
                    <a:latin typeface="Calibri" panose="020F0502020204030204" pitchFamily="34" charset="0"/>
                    <a:ea typeface="Cambria" panose="02040503050406030204" pitchFamily="18" charset="0"/>
                    <a:cs typeface="Times New Roman" panose="02020603050405020304" pitchFamily="18" charset="0"/>
                  </a:rPr>
                  <a:t> </a:t>
                </a:r>
                <a:r>
                  <a:rPr lang="en-US" altLang="zh-CN" sz="1200" kern="100" dirty="0">
                    <a:effectLst/>
                    <a:latin typeface="Calibri" panose="020F0502020204030204" pitchFamily="34" charset="0"/>
                    <a:ea typeface="Cambria" panose="02040503050406030204" pitchFamily="18" charset="0"/>
                    <a:cs typeface="Times New Roman" panose="02020603050405020304" pitchFamily="18" charset="0"/>
                  </a:rPr>
                  <a:t>In order to explicitly represent the type of node and relation, QA-GNN first embedding them:</a:t>
                </a:r>
                <a:endPar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sz="1200" kern="100" dirty="0">
                    <a:effectLst/>
                    <a:latin typeface="Cambria" panose="02040503050406030204" pitchFamily="18" charset="0"/>
                    <a:ea typeface="宋体" panose="02010600030101010101" pitchFamily="2" charset="-122"/>
                    <a:cs typeface="Times New Roman" panose="02020603050405020304" pitchFamily="18" charset="0"/>
                  </a:rPr>
                  <a:t>2. Where each is the node type embedding and relation embedding from source node s to target node t. Also, notice that </a:t>
                </a:r>
                <a:r>
                  <a:rPr lang="en-US" altLang="zh-CN" sz="1200" i="0" kern="100">
                    <a:effectLst/>
                    <a:latin typeface="Cambria Math" panose="02040503050406030204" pitchFamily="18" charset="0"/>
                    <a:ea typeface="宋体" panose="02010600030101010101" pitchFamily="2" charset="-122"/>
                    <a:cs typeface="Times New Roman" panose="02020603050405020304" pitchFamily="18" charset="0"/>
                  </a:rPr>
                  <a:t>𝑢</a:t>
                </a:r>
                <a:r>
                  <a:rPr lang="zh-CN" altLang="zh-CN" sz="1200" i="0" kern="100">
                    <a:effectLst/>
                    <a:latin typeface="Cambria Math" panose="02040503050406030204" pitchFamily="18" charset="0"/>
                    <a:ea typeface="宋体" panose="02010600030101010101" pitchFamily="2" charset="-122"/>
                    <a:cs typeface="Times New Roman" panose="02020603050405020304" pitchFamily="18" charset="0"/>
                  </a:rPr>
                  <a:t>_</a:t>
                </a:r>
                <a:r>
                  <a:rPr lang="en-US" altLang="zh-CN" sz="1200" i="0" kern="100">
                    <a:effectLst/>
                    <a:latin typeface="Cambria Math" panose="02040503050406030204" pitchFamily="18" charset="0"/>
                    <a:ea typeface="宋体" panose="02010600030101010101" pitchFamily="2" charset="-122"/>
                    <a:cs typeface="Times New Roman" panose="02020603050405020304" pitchFamily="18" charset="0"/>
                  </a:rPr>
                  <a:t>𝑡  𝑎𝑛𝑑 𝑒</a:t>
                </a:r>
                <a:r>
                  <a:rPr lang="zh-CN" altLang="zh-CN" sz="1200" i="0" kern="100">
                    <a:effectLst/>
                    <a:latin typeface="Cambria Math" panose="02040503050406030204" pitchFamily="18" charset="0"/>
                    <a:ea typeface="宋体" panose="02010600030101010101" pitchFamily="2" charset="-122"/>
                    <a:cs typeface="Times New Roman" panose="02020603050405020304" pitchFamily="18" charset="0"/>
                  </a:rPr>
                  <a:t>_(</a:t>
                </a:r>
                <a:r>
                  <a:rPr lang="en-US" altLang="zh-CN" sz="1200" i="0" kern="100">
                    <a:effectLst/>
                    <a:latin typeface="Cambria Math" panose="02040503050406030204" pitchFamily="18" charset="0"/>
                    <a:ea typeface="宋体" panose="02010600030101010101" pitchFamily="2" charset="-122"/>
                    <a:cs typeface="Times New Roman" panose="02020603050405020304" pitchFamily="18" charset="0"/>
                  </a:rPr>
                  <a:t>𝑠,𝑡</a:t>
                </a:r>
                <a:r>
                  <a:rPr lang="zh-CN" altLang="zh-CN" sz="1200" i="0" kern="100">
                    <a:effectLst/>
                    <a:latin typeface="Cambria Math" panose="02040503050406030204" pitchFamily="18" charset="0"/>
                    <a:ea typeface="宋体" panose="02010600030101010101" pitchFamily="2" charset="-122"/>
                    <a:cs typeface="Times New Roman" panose="02020603050405020304" pitchFamily="18" charset="0"/>
                  </a:rPr>
                  <a:t>)</a:t>
                </a:r>
                <a:r>
                  <a:rPr lang="en-US" altLang="zh-CN" sz="1200" kern="100" dirty="0">
                    <a:effectLst/>
                    <a:latin typeface="Cambria" panose="02040503050406030204" pitchFamily="18" charset="0"/>
                    <a:ea typeface="宋体" panose="02010600030101010101" pitchFamily="2" charset="-122"/>
                    <a:cs typeface="Times New Roman" panose="02020603050405020304" pitchFamily="18" charset="0"/>
                  </a:rPr>
                  <a:t> as function input is one-hot vector to represent each relation. Then, the message from source node s to target node t is computed as follow</a:t>
                </a:r>
                <a:endPar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en-US" altLang="zh-CN" sz="1200" dirty="0">
                  <a:effectLst/>
                  <a:latin typeface="Cambria" panose="02040503050406030204" pitchFamily="18" charset="0"/>
                  <a:ea typeface="宋体" panose="02010600030101010101" pitchFamily="2" charset="-122"/>
                  <a:cs typeface="Times New Roman" panose="02020603050405020304" pitchFamily="18" charset="0"/>
                </a:endParaRPr>
              </a:p>
              <a:p>
                <a:r>
                  <a:rPr lang="en-US" altLang="zh-CN" sz="1200" dirty="0">
                    <a:effectLst/>
                    <a:latin typeface="Cambria" panose="02040503050406030204" pitchFamily="18" charset="0"/>
                    <a:ea typeface="宋体" panose="02010600030101010101" pitchFamily="2" charset="-122"/>
                    <a:cs typeface="Times New Roman" panose="02020603050405020304" pitchFamily="18" charset="0"/>
                  </a:rPr>
                  <a:t>Consider an example shown on ppt:</a:t>
                </a:r>
              </a:p>
              <a:p>
                <a:r>
                  <a:rPr lang="en-US" altLang="zh-CN" sz="1200" dirty="0">
                    <a:effectLst/>
                    <a:latin typeface="Cambria" panose="02040503050406030204" pitchFamily="18" charset="0"/>
                    <a:ea typeface="宋体" panose="02010600030101010101" pitchFamily="2" charset="-122"/>
                    <a:cs typeface="Times New Roman" panose="02020603050405020304" pitchFamily="18" charset="0"/>
                  </a:rPr>
                  <a:t>Source node s is Obama, target node are Hawaii and united states, with relation born in and is the president of respectively.  Then, model will first embedding the type of source node s, with relation from source to target. Then it will embedding the relation type with direction. Then, the final message is calculated by passing a MLP with concatenation of (last hidden state of source node, node type embedding ,relation embedding)</a:t>
                </a:r>
              </a:p>
              <a:p>
                <a:endParaRPr lang="en-US" altLang="zh-CN" sz="1200" dirty="0">
                  <a:effectLst/>
                  <a:latin typeface="Cambria" panose="02040503050406030204" pitchFamily="18" charset="0"/>
                  <a:ea typeface="宋体" panose="02010600030101010101" pitchFamily="2" charset="-122"/>
                  <a:cs typeface="Times New Roman" panose="02020603050405020304" pitchFamily="18" charset="0"/>
                </a:endParaRPr>
              </a:p>
              <a:p>
                <a:r>
                  <a:rPr lang="en-US" altLang="zh-CN" sz="1200" dirty="0">
                    <a:effectLst/>
                    <a:latin typeface="Cambria" panose="02040503050406030204" pitchFamily="18" charset="0"/>
                    <a:ea typeface="宋体" panose="02010600030101010101" pitchFamily="2" charset="-122"/>
                    <a:cs typeface="Times New Roman" panose="02020603050405020304" pitchFamily="18" charset="0"/>
                  </a:rPr>
                  <a:t>Then, the attention weight of each edge is just the dot product attention with score aware.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00" dirty="0">
                  <a:effectLst/>
                  <a:latin typeface="Calibri" panose="020F0502020204030204" pitchFamily="34" charset="0"/>
                  <a:ea typeface="Cambria" panose="02040503050406030204" pitchFamily="18" charset="0"/>
                  <a:cs typeface="Times New Roman" panose="02020603050405020304" pitchFamily="18" charset="0"/>
                </a:endParaRPr>
              </a:p>
              <a:p>
                <a:pPr marL="0" lvl="0" indent="0" algn="just">
                  <a:buFont typeface="+mj-lt"/>
                  <a:buNone/>
                </a:pPr>
                <a:endParaRPr lang="zh-CN" altLang="en-US" dirty="0"/>
              </a:p>
            </p:txBody>
          </p:sp>
        </mc:Fallback>
      </mc:AlternateContent>
      <p:sp>
        <p:nvSpPr>
          <p:cNvPr id="4" name="灯片编号占位符 3"/>
          <p:cNvSpPr>
            <a:spLocks noGrp="1"/>
          </p:cNvSpPr>
          <p:nvPr>
            <p:ph type="sldNum" sz="quarter" idx="5"/>
          </p:nvPr>
        </p:nvSpPr>
        <p:spPr/>
        <p:txBody>
          <a:bodyPr/>
          <a:lstStyle/>
          <a:p>
            <a:fld id="{1734D747-9380-41EE-9946-EC9EC0CA5D1E}" type="slidenum">
              <a:rPr lang="en-US" noProof="0" smtClean="0"/>
              <a:t>18</a:t>
            </a:fld>
            <a:endParaRPr lang="en-US" noProof="0" dirty="0"/>
          </a:p>
        </p:txBody>
      </p:sp>
    </p:spTree>
    <p:extLst>
      <p:ext uri="{BB962C8B-B14F-4D97-AF65-F5344CB8AC3E}">
        <p14:creationId xmlns:p14="http://schemas.microsoft.com/office/powerpoint/2010/main" val="36112155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lvl="0" indent="0" algn="just">
                  <a:buFont typeface="+mj-lt"/>
                  <a:buNone/>
                </a:pPr>
                <a:r>
                  <a:rPr lang="en-US" altLang="zh-CN" dirty="0"/>
                  <a:t>For QA-GNN, the model loss is still not stable since I only train with 4 epochs which is the same as Roberta-large with MLP, but the accuracy is increased </a:t>
                </a:r>
                <a:r>
                  <a:rPr lang="en-US" altLang="zh-CN"/>
                  <a:t>for almost 3% here.</a:t>
                </a:r>
                <a:endParaRPr lang="zh-CN" altLang="en-US" dirty="0"/>
              </a:p>
            </p:txBody>
          </p:sp>
        </mc:Choice>
        <mc:Fallback xmlns="">
          <p:sp>
            <p:nvSpPr>
              <p:cNvPr id="3" name="备注占位符 2"/>
              <p:cNvSpPr>
                <a:spLocks noGrp="1"/>
              </p:cNvSpPr>
              <p:nvPr>
                <p:ph type="body" idx="1"/>
              </p:nvPr>
            </p:nvSpPr>
            <p:spPr/>
            <p:txBody>
              <a:bodyPr/>
              <a:lstStyle/>
              <a:p>
                <a:r>
                  <a:rPr lang="en-US" altLang="zh-CN" sz="1200" dirty="0">
                    <a:effectLst/>
                    <a:latin typeface="Cambria" panose="02040503050406030204" pitchFamily="18" charset="0"/>
                    <a:ea typeface="宋体" panose="02010600030101010101" pitchFamily="2" charset="-122"/>
                    <a:cs typeface="Times New Roman" panose="02020603050405020304" pitchFamily="18" charset="0"/>
                  </a:rPr>
                  <a:t>Since traditional </a:t>
                </a:r>
                <a:r>
                  <a:rPr lang="en-US" altLang="zh-CN" sz="1200" dirty="0">
                    <a:solidFill>
                      <a:srgbClr val="FF0000"/>
                    </a:solidFill>
                    <a:effectLst/>
                    <a:latin typeface="Cambria" panose="02040503050406030204" pitchFamily="18" charset="0"/>
                    <a:ea typeface="宋体" panose="02010600030101010101" pitchFamily="2" charset="-122"/>
                    <a:cs typeface="Times New Roman" panose="02020603050405020304" pitchFamily="18" charset="0"/>
                  </a:rPr>
                  <a:t>GAT </a:t>
                </a:r>
                <a:r>
                  <a:rPr lang="en-US" altLang="zh-CN" sz="1200" dirty="0">
                    <a:effectLst/>
                    <a:latin typeface="Cambria" panose="02040503050406030204" pitchFamily="18" charset="0"/>
                    <a:ea typeface="宋体" panose="02010600030101010101" pitchFamily="2" charset="-122"/>
                    <a:cs typeface="Times New Roman" panose="02020603050405020304" pitchFamily="18" charset="0"/>
                  </a:rPr>
                  <a:t>doesn’t aware the relation information (relation type), it just creates an implicit representation of it, knowing as </a:t>
                </a:r>
                <a:r>
                  <a:rPr lang="en-US" altLang="zh-CN" sz="1200" i="0">
                    <a:effectLst/>
                    <a:latin typeface="Cambria Math" panose="02040503050406030204" pitchFamily="18" charset="0"/>
                    <a:ea typeface="宋体" panose="02010600030101010101" pitchFamily="2" charset="-122"/>
                    <a:cs typeface="Times New Roman" panose="02020603050405020304" pitchFamily="18" charset="0"/>
                  </a:rPr>
                  <a:t>[𝑠𝑜𝑢𝑟𝑐𝑒, 𝑡𝑎𝑟𝑔𝑒𝑡]</a:t>
                </a:r>
                <a:r>
                  <a:rPr lang="en-US" altLang="zh-CN" sz="1200" dirty="0">
                    <a:effectLst/>
                    <a:latin typeface="Cambria" panose="02040503050406030204" pitchFamily="18" charset="0"/>
                    <a:ea typeface="宋体" panose="02010600030101010101" pitchFamily="2" charset="-122"/>
                    <a:cs typeface="Times New Roman" panose="02020603050405020304" pitchFamily="18" charset="0"/>
                  </a:rPr>
                  <a:t>. Here, like those kinds of </a:t>
                </a:r>
                <a:r>
                  <a:rPr lang="en-US" altLang="zh-CN" sz="1200" i="0">
                    <a:effectLst/>
                    <a:latin typeface="Cambria Math" panose="02040503050406030204" pitchFamily="18" charset="0"/>
                    <a:ea typeface="宋体" panose="02010600030101010101" pitchFamily="2" charset="-122"/>
                    <a:cs typeface="Times New Roman" panose="02020603050405020304" pitchFamily="18" charset="0"/>
                  </a:rPr>
                  <a:t>𝑟𝑒𝑙𝑎𝑡𝑖𝑜𝑛−𝑎𝑤𝑎𝑟𝑒</a:t>
                </a:r>
                <a:r>
                  <a:rPr lang="en-US" altLang="zh-CN" sz="1200" dirty="0">
                    <a:effectLst/>
                    <a:latin typeface="Cambria" panose="02040503050406030204" pitchFamily="18" charset="0"/>
                    <a:ea typeface="宋体" panose="02010600030101010101" pitchFamily="2" charset="-122"/>
                    <a:cs typeface="Times New Roman" panose="02020603050405020304" pitchFamily="18" charset="0"/>
                  </a:rPr>
                  <a:t> GCN, </a:t>
                </a:r>
                <a:r>
                  <a:rPr lang="en-US" altLang="zh-CN" sz="1200" dirty="0" err="1">
                    <a:solidFill>
                      <a:srgbClr val="FF0000"/>
                    </a:solidFill>
                    <a:effectLst/>
                    <a:latin typeface="Cambria" panose="02040503050406030204" pitchFamily="18" charset="0"/>
                    <a:ea typeface="宋体" panose="02010600030101010101" pitchFamily="2" charset="-122"/>
                    <a:cs typeface="Times New Roman" panose="02020603050405020304" pitchFamily="18" charset="0"/>
                  </a:rPr>
                  <a:t>CompGCN</a:t>
                </a:r>
                <a:r>
                  <a:rPr lang="en-US" altLang="zh-CN" sz="1200" dirty="0">
                    <a:solidFill>
                      <a:srgbClr val="FF0000"/>
                    </a:solidFill>
                    <a:effectLst/>
                    <a:latin typeface="Cambria" panose="02040503050406030204" pitchFamily="18" charset="0"/>
                    <a:ea typeface="宋体" panose="02010600030101010101" pitchFamily="2" charset="-122"/>
                    <a:cs typeface="Times New Roman" panose="02020603050405020304" pitchFamily="18" charset="0"/>
                  </a:rPr>
                  <a:t> </a:t>
                </a:r>
                <a:r>
                  <a:rPr lang="en-US" altLang="zh-CN" sz="1200" dirty="0">
                    <a:effectLst/>
                    <a:latin typeface="Cambria" panose="02040503050406030204" pitchFamily="18" charset="0"/>
                    <a:ea typeface="宋体" panose="02010600030101010101" pitchFamily="2" charset="-122"/>
                    <a:cs typeface="Times New Roman" panose="02020603050405020304" pitchFamily="18" charset="0"/>
                  </a:rPr>
                  <a:t>as an example, focus on both node type and relation type. </a:t>
                </a:r>
              </a:p>
              <a:p>
                <a:endParaRPr lang="en-US" altLang="zh-CN" sz="1200" dirty="0">
                  <a:effectLst/>
                  <a:latin typeface="Cambria" panose="02040503050406030204" pitchFamily="18" charset="0"/>
                  <a:ea typeface="宋体" panose="02010600030101010101" pitchFamily="2" charset="-122"/>
                  <a:cs typeface="Times New Roman" panose="02020603050405020304" pitchFamily="18" charset="0"/>
                </a:endParaRPr>
              </a:p>
              <a:p>
                <a:endParaRPr lang="en-US" altLang="zh-CN" sz="1200" dirty="0">
                  <a:effectLst/>
                  <a:latin typeface="Cambria" panose="020405030504060302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Calibri" panose="020F0502020204030204" pitchFamily="34" charset="0"/>
                    <a:ea typeface="Cambria" panose="02040503050406030204" pitchFamily="18" charset="0"/>
                    <a:cs typeface="Times New Roman" panose="02020603050405020304" pitchFamily="18" charset="0"/>
                  </a:rPr>
                  <a:t>1. </a:t>
                </a:r>
                <a:r>
                  <a:rPr lang="zh-CN" altLang="zh-CN" sz="1200" kern="100" dirty="0">
                    <a:effectLst/>
                    <a:latin typeface="Calibri" panose="020F0502020204030204" pitchFamily="34" charset="0"/>
                    <a:ea typeface="Cambria" panose="02040503050406030204" pitchFamily="18" charset="0"/>
                    <a:cs typeface="Times New Roman" panose="02020603050405020304" pitchFamily="18" charset="0"/>
                  </a:rPr>
                  <a:t> </a:t>
                </a:r>
                <a:r>
                  <a:rPr lang="en-US" altLang="zh-CN" sz="1200" kern="100" dirty="0">
                    <a:effectLst/>
                    <a:latin typeface="Calibri" panose="020F0502020204030204" pitchFamily="34" charset="0"/>
                    <a:ea typeface="Cambria" panose="02040503050406030204" pitchFamily="18" charset="0"/>
                    <a:cs typeface="Times New Roman" panose="02020603050405020304" pitchFamily="18" charset="0"/>
                  </a:rPr>
                  <a:t>In order to explicitly represent the type of node and relation, QA-GNN first embedding them:</a:t>
                </a:r>
                <a:endPar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sz="1200" kern="100" dirty="0">
                    <a:effectLst/>
                    <a:latin typeface="Cambria" panose="02040503050406030204" pitchFamily="18" charset="0"/>
                    <a:ea typeface="宋体" panose="02010600030101010101" pitchFamily="2" charset="-122"/>
                    <a:cs typeface="Times New Roman" panose="02020603050405020304" pitchFamily="18" charset="0"/>
                  </a:rPr>
                  <a:t>2. Where each is the node type embedding and relation embedding from source node s to target node t. Also, notice that </a:t>
                </a:r>
                <a:r>
                  <a:rPr lang="en-US" altLang="zh-CN" sz="1200" i="0" kern="100">
                    <a:effectLst/>
                    <a:latin typeface="Cambria Math" panose="02040503050406030204" pitchFamily="18" charset="0"/>
                    <a:ea typeface="宋体" panose="02010600030101010101" pitchFamily="2" charset="-122"/>
                    <a:cs typeface="Times New Roman" panose="02020603050405020304" pitchFamily="18" charset="0"/>
                  </a:rPr>
                  <a:t>𝑢</a:t>
                </a:r>
                <a:r>
                  <a:rPr lang="zh-CN" altLang="zh-CN" sz="1200" i="0" kern="100">
                    <a:effectLst/>
                    <a:latin typeface="Cambria Math" panose="02040503050406030204" pitchFamily="18" charset="0"/>
                    <a:ea typeface="宋体" panose="02010600030101010101" pitchFamily="2" charset="-122"/>
                    <a:cs typeface="Times New Roman" panose="02020603050405020304" pitchFamily="18" charset="0"/>
                  </a:rPr>
                  <a:t>_</a:t>
                </a:r>
                <a:r>
                  <a:rPr lang="en-US" altLang="zh-CN" sz="1200" i="0" kern="100">
                    <a:effectLst/>
                    <a:latin typeface="Cambria Math" panose="02040503050406030204" pitchFamily="18" charset="0"/>
                    <a:ea typeface="宋体" panose="02010600030101010101" pitchFamily="2" charset="-122"/>
                    <a:cs typeface="Times New Roman" panose="02020603050405020304" pitchFamily="18" charset="0"/>
                  </a:rPr>
                  <a:t>𝑡  𝑎𝑛𝑑 𝑒</a:t>
                </a:r>
                <a:r>
                  <a:rPr lang="zh-CN" altLang="zh-CN" sz="1200" i="0" kern="100">
                    <a:effectLst/>
                    <a:latin typeface="Cambria Math" panose="02040503050406030204" pitchFamily="18" charset="0"/>
                    <a:ea typeface="宋体" panose="02010600030101010101" pitchFamily="2" charset="-122"/>
                    <a:cs typeface="Times New Roman" panose="02020603050405020304" pitchFamily="18" charset="0"/>
                  </a:rPr>
                  <a:t>_(</a:t>
                </a:r>
                <a:r>
                  <a:rPr lang="en-US" altLang="zh-CN" sz="1200" i="0" kern="100">
                    <a:effectLst/>
                    <a:latin typeface="Cambria Math" panose="02040503050406030204" pitchFamily="18" charset="0"/>
                    <a:ea typeface="宋体" panose="02010600030101010101" pitchFamily="2" charset="-122"/>
                    <a:cs typeface="Times New Roman" panose="02020603050405020304" pitchFamily="18" charset="0"/>
                  </a:rPr>
                  <a:t>𝑠,𝑡</a:t>
                </a:r>
                <a:r>
                  <a:rPr lang="zh-CN" altLang="zh-CN" sz="1200" i="0" kern="100">
                    <a:effectLst/>
                    <a:latin typeface="Cambria Math" panose="02040503050406030204" pitchFamily="18" charset="0"/>
                    <a:ea typeface="宋体" panose="02010600030101010101" pitchFamily="2" charset="-122"/>
                    <a:cs typeface="Times New Roman" panose="02020603050405020304" pitchFamily="18" charset="0"/>
                  </a:rPr>
                  <a:t>)</a:t>
                </a:r>
                <a:r>
                  <a:rPr lang="en-US" altLang="zh-CN" sz="1200" kern="100" dirty="0">
                    <a:effectLst/>
                    <a:latin typeface="Cambria" panose="02040503050406030204" pitchFamily="18" charset="0"/>
                    <a:ea typeface="宋体" panose="02010600030101010101" pitchFamily="2" charset="-122"/>
                    <a:cs typeface="Times New Roman" panose="02020603050405020304" pitchFamily="18" charset="0"/>
                  </a:rPr>
                  <a:t> as function input is one-hot vector to represent each relation. Then, the message from source node s to target node t is computed as follow</a:t>
                </a:r>
                <a:endPar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en-US" altLang="zh-CN" sz="1200" dirty="0">
                  <a:effectLst/>
                  <a:latin typeface="Cambria" panose="02040503050406030204" pitchFamily="18" charset="0"/>
                  <a:ea typeface="宋体" panose="02010600030101010101" pitchFamily="2" charset="-122"/>
                  <a:cs typeface="Times New Roman" panose="02020603050405020304" pitchFamily="18" charset="0"/>
                </a:endParaRPr>
              </a:p>
              <a:p>
                <a:r>
                  <a:rPr lang="en-US" altLang="zh-CN" sz="1200" dirty="0">
                    <a:effectLst/>
                    <a:latin typeface="Cambria" panose="02040503050406030204" pitchFamily="18" charset="0"/>
                    <a:ea typeface="宋体" panose="02010600030101010101" pitchFamily="2" charset="-122"/>
                    <a:cs typeface="Times New Roman" panose="02020603050405020304" pitchFamily="18" charset="0"/>
                  </a:rPr>
                  <a:t>Consider an example shown on ppt:</a:t>
                </a:r>
              </a:p>
              <a:p>
                <a:r>
                  <a:rPr lang="en-US" altLang="zh-CN" sz="1200" dirty="0">
                    <a:effectLst/>
                    <a:latin typeface="Cambria" panose="02040503050406030204" pitchFamily="18" charset="0"/>
                    <a:ea typeface="宋体" panose="02010600030101010101" pitchFamily="2" charset="-122"/>
                    <a:cs typeface="Times New Roman" panose="02020603050405020304" pitchFamily="18" charset="0"/>
                  </a:rPr>
                  <a:t>Source node s is Obama, target node are Hawaii and united states, with relation born in and is the president of respectively.  Then, model will first embedding the type of source node s, with relation from source to target. Then it will embedding the relation type with direction. Then, the final message is calculated by passing a MLP with concatenation of (last hidden state of source node, node type embedding ,relation embedding)</a:t>
                </a:r>
              </a:p>
              <a:p>
                <a:endParaRPr lang="en-US" altLang="zh-CN" sz="1200" dirty="0">
                  <a:effectLst/>
                  <a:latin typeface="Cambria" panose="02040503050406030204" pitchFamily="18" charset="0"/>
                  <a:ea typeface="宋体" panose="02010600030101010101" pitchFamily="2" charset="-122"/>
                  <a:cs typeface="Times New Roman" panose="02020603050405020304" pitchFamily="18" charset="0"/>
                </a:endParaRPr>
              </a:p>
              <a:p>
                <a:r>
                  <a:rPr lang="en-US" altLang="zh-CN" sz="1200" dirty="0">
                    <a:effectLst/>
                    <a:latin typeface="Cambria" panose="02040503050406030204" pitchFamily="18" charset="0"/>
                    <a:ea typeface="宋体" panose="02010600030101010101" pitchFamily="2" charset="-122"/>
                    <a:cs typeface="Times New Roman" panose="02020603050405020304" pitchFamily="18" charset="0"/>
                  </a:rPr>
                  <a:t>Then, the attention weight of each edge is just the dot product attention with score aware.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00" dirty="0">
                  <a:effectLst/>
                  <a:latin typeface="Calibri" panose="020F0502020204030204" pitchFamily="34" charset="0"/>
                  <a:ea typeface="Cambria" panose="02040503050406030204" pitchFamily="18" charset="0"/>
                  <a:cs typeface="Times New Roman" panose="02020603050405020304" pitchFamily="18" charset="0"/>
                </a:endParaRPr>
              </a:p>
              <a:p>
                <a:pPr marL="0" lvl="0" indent="0" algn="just">
                  <a:buFont typeface="+mj-lt"/>
                  <a:buNone/>
                </a:pPr>
                <a:endParaRPr lang="zh-CN" altLang="en-US" dirty="0"/>
              </a:p>
            </p:txBody>
          </p:sp>
        </mc:Fallback>
      </mc:AlternateContent>
      <p:sp>
        <p:nvSpPr>
          <p:cNvPr id="4" name="灯片编号占位符 3"/>
          <p:cNvSpPr>
            <a:spLocks noGrp="1"/>
          </p:cNvSpPr>
          <p:nvPr>
            <p:ph type="sldNum" sz="quarter" idx="5"/>
          </p:nvPr>
        </p:nvSpPr>
        <p:spPr/>
        <p:txBody>
          <a:bodyPr/>
          <a:lstStyle/>
          <a:p>
            <a:fld id="{1734D747-9380-41EE-9946-EC9EC0CA5D1E}" type="slidenum">
              <a:rPr lang="en-US" noProof="0" smtClean="0"/>
              <a:t>19</a:t>
            </a:fld>
            <a:endParaRPr lang="en-US" noProof="0" dirty="0"/>
          </a:p>
        </p:txBody>
      </p:sp>
    </p:spTree>
    <p:extLst>
      <p:ext uri="{BB962C8B-B14F-4D97-AF65-F5344CB8AC3E}">
        <p14:creationId xmlns:p14="http://schemas.microsoft.com/office/powerpoint/2010/main" val="18096067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If</a:t>
            </a:r>
            <a:r>
              <a:rPr lang="zh-CN" altLang="en-US" dirty="0"/>
              <a:t> </a:t>
            </a:r>
            <a:r>
              <a:rPr lang="en-US" altLang="zh-CN" dirty="0"/>
              <a:t>we</a:t>
            </a:r>
            <a:r>
              <a:rPr lang="zh-CN" altLang="en-US" dirty="0"/>
              <a:t> </a:t>
            </a:r>
            <a:r>
              <a:rPr lang="en-US" altLang="zh-CN" dirty="0"/>
              <a:t>flipped the original function, for example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QA-GNN correctly reasoning the “Not” word, and changed the attention weight of the actual solution.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However, our baseline model, known as Roberta-large + MLP, I plot the attention weight with mean of head for multi-head attention on the final attention layer, the result is shown on the ppt. You can see that, the model could not judge the not in a large scale (and already predict wrong here).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In conclusion, the QA-GNN model combine relevance-scoring and joint-reasoning for both LM and KG, which can judge </a:t>
            </a:r>
            <a:r>
              <a:rPr lang="en-US" altLang="zh-CN"/>
              <a:t>the result </a:t>
            </a:r>
            <a:r>
              <a:rPr lang="en-US" altLang="zh-CN" dirty="0"/>
              <a:t>in a better way.</a:t>
            </a:r>
            <a:endParaRPr lang="zh-CN" altLang="en-US" dirty="0"/>
          </a:p>
        </p:txBody>
      </p:sp>
      <p:sp>
        <p:nvSpPr>
          <p:cNvPr id="4" name="灯片编号占位符 3"/>
          <p:cNvSpPr>
            <a:spLocks noGrp="1"/>
          </p:cNvSpPr>
          <p:nvPr>
            <p:ph type="sldNum" sz="quarter" idx="5"/>
          </p:nvPr>
        </p:nvSpPr>
        <p:spPr/>
        <p:txBody>
          <a:bodyPr/>
          <a:lstStyle/>
          <a:p>
            <a:fld id="{1734D747-9380-41EE-9946-EC9EC0CA5D1E}" type="slidenum">
              <a:rPr lang="en-US" noProof="0" smtClean="0"/>
              <a:t>21</a:t>
            </a:fld>
            <a:endParaRPr lang="en-US" noProof="0" dirty="0"/>
          </a:p>
        </p:txBody>
      </p:sp>
    </p:spTree>
    <p:extLst>
      <p:ext uri="{BB962C8B-B14F-4D97-AF65-F5344CB8AC3E}">
        <p14:creationId xmlns:p14="http://schemas.microsoft.com/office/powerpoint/2010/main" val="2105630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 will split my presentations into 5 main parts, which is:</a:t>
            </a:r>
            <a:endParaRPr lang="zh-CN" altLang="en-US" dirty="0"/>
          </a:p>
        </p:txBody>
      </p:sp>
      <p:sp>
        <p:nvSpPr>
          <p:cNvPr id="4" name="灯片编号占位符 3"/>
          <p:cNvSpPr>
            <a:spLocks noGrp="1"/>
          </p:cNvSpPr>
          <p:nvPr>
            <p:ph type="sldNum" sz="quarter" idx="5"/>
          </p:nvPr>
        </p:nvSpPr>
        <p:spPr/>
        <p:txBody>
          <a:bodyPr/>
          <a:lstStyle/>
          <a:p>
            <a:fld id="{1734D747-9380-41EE-9946-EC9EC0CA5D1E}" type="slidenum">
              <a:rPr lang="en-US" noProof="0" smtClean="0"/>
              <a:t>2</a:t>
            </a:fld>
            <a:endParaRPr lang="en-US" noProof="0" dirty="0"/>
          </a:p>
        </p:txBody>
      </p:sp>
    </p:spTree>
    <p:extLst>
      <p:ext uri="{BB962C8B-B14F-4D97-AF65-F5344CB8AC3E}">
        <p14:creationId xmlns:p14="http://schemas.microsoft.com/office/powerpoint/2010/main" val="41454413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effectLst/>
                <a:latin typeface="Calibri" panose="020F0502020204030204" pitchFamily="34" charset="0"/>
                <a:ea typeface="宋体" panose="02010600030101010101" pitchFamily="2" charset="-122"/>
                <a:cs typeface="Times New Roman" panose="02020603050405020304" pitchFamily="18" charset="0"/>
              </a:rPr>
              <a:t>What is QA system?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rPr>
              <a:t>A question answering system is an advanced form of information retrieval system that answers users' questions in accurate and concise natural language. It is a research direction in the field of artificial intelligence and natural language processing, which has attracted much attention and has a broad development prospect.</a:t>
            </a:r>
            <a:endPar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r>
              <a:rPr lang="en-US" altLang="zh-CN" dirty="0"/>
              <a:t>For example, some apps like </a:t>
            </a:r>
            <a:r>
              <a:rPr lang="zh-CN" altLang="en-US" dirty="0"/>
              <a:t>小爱同学 </a:t>
            </a:r>
            <a:r>
              <a:rPr lang="en-US" altLang="zh-CN" dirty="0"/>
              <a:t>and WeChat Public. You can ask them some questions, they will finally return the most similarity question-answer pair and the corresponding answer.</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1734D747-9380-41EE-9946-EC9EC0CA5D1E}" type="slidenum">
              <a:rPr lang="en-US" noProof="0" smtClean="0"/>
              <a:t>4</a:t>
            </a:fld>
            <a:endParaRPr lang="en-US" noProof="0" dirty="0"/>
          </a:p>
        </p:txBody>
      </p:sp>
    </p:spTree>
    <p:extLst>
      <p:ext uri="{BB962C8B-B14F-4D97-AF65-F5344CB8AC3E}">
        <p14:creationId xmlns:p14="http://schemas.microsoft.com/office/powerpoint/2010/main" val="8951292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en-US" altLang="zh-CN" sz="1200" dirty="0">
                    <a:effectLst/>
                    <a:latin typeface="Calibri" panose="020F0502020204030204" pitchFamily="34" charset="0"/>
                    <a:ea typeface="宋体" panose="02010600030101010101" pitchFamily="2" charset="-122"/>
                    <a:cs typeface="Times New Roman" panose="02020603050405020304" pitchFamily="18" charset="0"/>
                  </a:rPr>
                  <a:t>Let’s consider a multiple choice question: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effectLst/>
                    <a:latin typeface="Calibri" panose="020F0502020204030204" pitchFamily="34" charset="0"/>
                    <a:ea typeface="宋体" panose="02010600030101010101" pitchFamily="2" charset="-122"/>
                    <a:cs typeface="Times New Roman" panose="02020603050405020304" pitchFamily="18" charset="0"/>
                  </a:rPr>
                  <a:t>Which company’s stock will rise when summer arrives? As a human, we will reasoning it as following steps: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effectLst/>
                    <a:latin typeface="Calibri" panose="020F0502020204030204" pitchFamily="34" charset="0"/>
                    <a:ea typeface="宋体" panose="02010600030101010101" pitchFamily="2" charset="-122"/>
                    <a:cs typeface="Times New Roman" panose="02020603050405020304" pitchFamily="18" charset="0"/>
                  </a:rPr>
                  <a:t>1. Summer is coming, use common knowledge infer to weather is hot </a:t>
                </a:r>
              </a:p>
              <a:p>
                <a:r>
                  <a:rPr lang="en-US" altLang="zh-CN" sz="1200" dirty="0">
                    <a:effectLst/>
                    <a:latin typeface="Calibri" panose="020F0502020204030204" pitchFamily="34" charset="0"/>
                    <a:ea typeface="宋体" panose="02010600030101010101" pitchFamily="2" charset="-122"/>
                    <a:cs typeface="Times New Roman" panose="02020603050405020304" pitchFamily="18" charset="0"/>
                  </a:rPr>
                  <a:t>2. Use world knowledge infer to we need to find ways to cool down</a:t>
                </a:r>
              </a:p>
              <a:p>
                <a:r>
                  <a:rPr lang="en-US" altLang="zh-CN" sz="1200" dirty="0">
                    <a:effectLst/>
                    <a:latin typeface="Calibri" panose="020F0502020204030204" pitchFamily="34" charset="0"/>
                    <a:ea typeface="宋体" panose="02010600030101010101" pitchFamily="2" charset="-122"/>
                    <a:cs typeface="Times New Roman" panose="02020603050405020304" pitchFamily="18" charset="0"/>
                  </a:rPr>
                  <a:t>3. Use other-sources knowledge like industry knowledge to infer the air conditioning manufacturers stock may rise.</a:t>
                </a:r>
              </a:p>
              <a:p>
                <a:endParaRPr lang="en-US" altLang="zh-CN" sz="1200" dirty="0">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rPr>
                  <a:t> It’s obvious to notice that human could only understand those sentences by using extra knowledge base. </a:t>
                </a:r>
                <a:r>
                  <a:rPr lang="en-US" altLang="zh-CN" sz="1200" dirty="0">
                    <a:effectLst/>
                    <a:latin typeface="Calibri" panose="020F0502020204030204" pitchFamily="34" charset="0"/>
                    <a:ea typeface="宋体" panose="02010600030101010101" pitchFamily="2" charset="-122"/>
                    <a:cs typeface="Times New Roman" panose="02020603050405020304" pitchFamily="18" charset="0"/>
                  </a:rPr>
                  <a:t>Also, since a lot of language models are pretrained on unstructured text (BERT), or explicitly represented in structured knowledge graphs (Concept net),. LMs already covered a broad knowledge, however, they are not performing well on inference text, especially in structured reasoning. </a:t>
                </a:r>
                <a:r>
                  <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rPr>
                  <a:t>That’s why knowledge graphs are needed in deep learning area, to make model have better interpretability and robustness.</a:t>
                </a:r>
                <a:endPar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effectLst/>
                    <a:latin typeface="Calibri" panose="020F0502020204030204" pitchFamily="34" charset="0"/>
                    <a:ea typeface="宋体" panose="02010600030101010101" pitchFamily="2" charset="-122"/>
                    <a:cs typeface="Times New Roman" panose="02020603050405020304" pitchFamily="18" charset="0"/>
                  </a:rPr>
                  <a:t> </a:t>
                </a:r>
              </a:p>
              <a:p>
                <a:endParaRPr lang="en-US" altLang="zh-CN" dirty="0"/>
              </a:p>
              <a:p>
                <a:endParaRPr lang="en-US" altLang="zh-CN" dirty="0"/>
              </a:p>
              <a:p>
                <a:endParaRPr lang="zh-CN" altLang="en-US" dirty="0"/>
              </a:p>
            </p:txBody>
          </p:sp>
        </mc:Choice>
        <mc:Fallback xmlns="">
          <p:sp>
            <p:nvSpPr>
              <p:cNvPr id="3" name="备注占位符 2"/>
              <p:cNvSpPr>
                <a:spLocks noGrp="1"/>
              </p:cNvSpPr>
              <p:nvPr>
                <p:ph type="body" idx="1"/>
              </p:nvPr>
            </p:nvSpPr>
            <p:spPr/>
            <p:txBody>
              <a:bodyPr/>
              <a:lstStyle/>
              <a:p>
                <a:r>
                  <a:rPr lang="en-US" altLang="zh-CN" sz="1200" dirty="0">
                    <a:effectLst/>
                    <a:latin typeface="Calibri" panose="020F0502020204030204" pitchFamily="34" charset="0"/>
                    <a:ea typeface="宋体" panose="02010600030101010101" pitchFamily="2" charset="-122"/>
                    <a:cs typeface="Times New Roman" panose="02020603050405020304" pitchFamily="18" charset="0"/>
                  </a:rPr>
                  <a:t>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effectLst/>
                    <a:latin typeface="Calibri" panose="020F0502020204030204" pitchFamily="34" charset="0"/>
                    <a:ea typeface="宋体" panose="02010600030101010101" pitchFamily="2" charset="-122"/>
                    <a:cs typeface="Times New Roman" panose="02020603050405020304" pitchFamily="18" charset="0"/>
                  </a:rPr>
                  <a:t>Nowadays, a lot of language models (LMS) are pretrained on unstructured text, such as Bert, Roberta. Or explicitly represented in structured knowledge graphs, such as </a:t>
                </a:r>
                <a:r>
                  <a:rPr lang="en-US" altLang="zh-CN" sz="1200" dirty="0" err="1">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Conceptnet</a:t>
                </a:r>
                <a:r>
                  <a:rPr lang="en-US" altLang="zh-CN" sz="1200" dirty="0">
                    <a:effectLst/>
                    <a:latin typeface="Calibri" panose="020F0502020204030204" pitchFamily="34" charset="0"/>
                    <a:ea typeface="宋体" panose="02010600030101010101" pitchFamily="2" charset="-122"/>
                    <a:cs typeface="Times New Roman" panose="02020603050405020304" pitchFamily="18" charset="0"/>
                  </a:rPr>
                  <a:t>, </a:t>
                </a:r>
                <a:r>
                  <a:rPr lang="en-US" altLang="zh-CN" sz="1200" dirty="0" err="1">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Yago</a:t>
                </a:r>
                <a:r>
                  <a:rPr lang="en-US" altLang="zh-CN" sz="1200" dirty="0">
                    <a:effectLst/>
                    <a:latin typeface="Calibri" panose="020F0502020204030204" pitchFamily="34" charset="0"/>
                    <a:ea typeface="宋体" panose="02010600030101010101" pitchFamily="2" charset="-122"/>
                    <a:cs typeface="Times New Roman" panose="02020603050405020304" pitchFamily="18" charset="0"/>
                  </a:rPr>
                  <a:t>. However,  those models have the following problems: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effectLst/>
                    <a:latin typeface="Calibri" panose="020F0502020204030204" pitchFamily="34" charset="0"/>
                    <a:ea typeface="宋体" panose="02010600030101010101" pitchFamily="2" charset="-122"/>
                    <a:cs typeface="Times New Roman" panose="02020603050405020304" pitchFamily="18" charset="0"/>
                  </a:rPr>
                  <a:t>1.  Although LMS</a:t>
                </a:r>
                <a:r>
                  <a:rPr lang="en-US" altLang="zh-CN" sz="1200" baseline="0" dirty="0">
                    <a:effectLst/>
                    <a:latin typeface="Calibri" panose="020F0502020204030204" pitchFamily="34" charset="0"/>
                    <a:ea typeface="宋体" panose="02010600030101010101" pitchFamily="2" charset="-122"/>
                    <a:cs typeface="Times New Roman" panose="02020603050405020304" pitchFamily="18" charset="0"/>
                  </a:rPr>
                  <a:t> </a:t>
                </a:r>
                <a:r>
                  <a:rPr lang="en-US" altLang="zh-CN" sz="1200" dirty="0">
                    <a:effectLst/>
                    <a:latin typeface="Calibri" panose="020F0502020204030204" pitchFamily="34" charset="0"/>
                    <a:ea typeface="宋体" panose="02010600030101010101" pitchFamily="2" charset="-122"/>
                    <a:cs typeface="Times New Roman" panose="02020603050405020304" pitchFamily="18" charset="0"/>
                  </a:rPr>
                  <a:t>are already covered a broad knowledge, they are not performed well on inference text, especially for structured reasoning.</a:t>
                </a:r>
                <a:r>
                  <a:rPr lang="zh-CN" altLang="en-US" sz="1200" baseline="0" dirty="0">
                    <a:effectLst/>
                    <a:latin typeface="+mn-lt"/>
                    <a:ea typeface="+mn-ea"/>
                    <a:cs typeface="+mn-cs"/>
                  </a:rPr>
                  <a:t> </a:t>
                </a:r>
                <a:endParaRPr lang="en-US" altLang="zh-CN" sz="1200" dirty="0">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effectLst/>
                    <a:latin typeface="Calibri" panose="020F0502020204030204" pitchFamily="34" charset="0"/>
                    <a:ea typeface="宋体" panose="02010600030101010101" pitchFamily="2" charset="-122"/>
                    <a:cs typeface="Times New Roman" panose="02020603050405020304" pitchFamily="18" charset="0"/>
                  </a:rPr>
                  <a:t>2.  </a:t>
                </a:r>
                <a:r>
                  <a:rPr lang="en-US" altLang="zh-CN" sz="1200" baseline="0" dirty="0">
                    <a:effectLst/>
                    <a:latin typeface="Calibri" panose="020F0502020204030204" pitchFamily="34" charset="0"/>
                    <a:ea typeface="宋体" panose="02010600030101010101" pitchFamily="2" charset="-122"/>
                    <a:cs typeface="Times New Roman" panose="02020603050405020304" pitchFamily="18" charset="0"/>
                  </a:rPr>
                  <a:t>D</a:t>
                </a:r>
                <a:r>
                  <a:rPr lang="en-US" altLang="zh-CN" sz="1200" dirty="0">
                    <a:effectLst/>
                    <a:latin typeface="Calibri" panose="020F0502020204030204" pitchFamily="34" charset="0"/>
                    <a:ea typeface="宋体" panose="02010600030101010101" pitchFamily="2" charset="-122"/>
                    <a:cs typeface="Times New Roman" panose="02020603050405020304" pitchFamily="18" charset="0"/>
                  </a:rPr>
                  <a:t>eep learning model becomes quite popular since a lot models gave a really prosperous performance. However, deep learning model is a kind of empirical model that try to fit the existing model, but cannot </a:t>
                </a:r>
                <a:r>
                  <a:rPr lang="en-US" altLang="zh-CN" sz="1200" i="0">
                    <a:effectLst/>
                    <a:latin typeface="Cambria Math" panose="02040503050406030204" pitchFamily="18" charset="0"/>
                    <a:ea typeface="宋体" panose="02010600030101010101" pitchFamily="2" charset="-122"/>
                    <a:cs typeface="Times New Roman" panose="02020603050405020304" pitchFamily="18" charset="0"/>
                  </a:rPr>
                  <a:t>𝑢𝑛𝑑𝑒𝑟𝑠𝑡𝑎𝑛𝑑</a:t>
                </a:r>
                <a:r>
                  <a:rPr lang="en-US" altLang="zh-CN" sz="1200" dirty="0">
                    <a:effectLst/>
                    <a:latin typeface="Calibri" panose="020F0502020204030204" pitchFamily="34" charset="0"/>
                    <a:ea typeface="宋体" panose="02010600030101010101" pitchFamily="2" charset="-122"/>
                    <a:cs typeface="Times New Roman" panose="02020603050405020304" pitchFamily="18" charset="0"/>
                  </a:rPr>
                  <a:t> the real meaning of each word/sentence, which means the robustness and interpretability is not good.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latin typeface="Calibri" panose="020F0502020204030204" pitchFamily="34" charset="0"/>
                  <a:ea typeface="宋体" panose="02010600030101010101" pitchFamily="2" charset="-122"/>
                  <a:cs typeface="Times New Roman" panose="02020603050405020304" pitchFamily="18" charset="0"/>
                </a:endParaRPr>
              </a:p>
              <a:p>
                <a:r>
                  <a:rPr lang="en-US" altLang="zh-CN" sz="1200" dirty="0">
                    <a:effectLst/>
                    <a:latin typeface="Calibri" panose="020F0502020204030204" pitchFamily="34" charset="0"/>
                    <a:ea typeface="宋体" panose="02010600030101010101" pitchFamily="2" charset="-122"/>
                    <a:cs typeface="Times New Roman" panose="02020603050405020304" pitchFamily="18" charset="0"/>
                  </a:rPr>
                  <a:t>Consider an example shown on ppt,  which company’s stock will rise when summer arrives? As a human, we will reasoning it as following steps:</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rPr>
                  <a:t> So, it’s obvious to notice that human could only understand those sentences by using extra knowledge. That’s why knowledge graphs are needed in deep learning area, to make model have better interpretability and robustness.</a:t>
                </a:r>
                <a:endPar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en-US" altLang="zh-CN" dirty="0"/>
              </a:p>
              <a:p>
                <a:endParaRPr lang="zh-CN" altLang="en-US" dirty="0"/>
              </a:p>
            </p:txBody>
          </p:sp>
        </mc:Fallback>
      </mc:AlternateContent>
      <p:sp>
        <p:nvSpPr>
          <p:cNvPr id="4" name="灯片编号占位符 3"/>
          <p:cNvSpPr>
            <a:spLocks noGrp="1"/>
          </p:cNvSpPr>
          <p:nvPr>
            <p:ph type="sldNum" sz="quarter" idx="5"/>
          </p:nvPr>
        </p:nvSpPr>
        <p:spPr/>
        <p:txBody>
          <a:bodyPr/>
          <a:lstStyle/>
          <a:p>
            <a:fld id="{1734D747-9380-41EE-9946-EC9EC0CA5D1E}" type="slidenum">
              <a:rPr lang="en-US" noProof="0" smtClean="0"/>
              <a:t>5</a:t>
            </a:fld>
            <a:endParaRPr lang="en-US" noProof="0" dirty="0"/>
          </a:p>
        </p:txBody>
      </p:sp>
    </p:spTree>
    <p:extLst>
      <p:ext uri="{BB962C8B-B14F-4D97-AF65-F5344CB8AC3E}">
        <p14:creationId xmlns:p14="http://schemas.microsoft.com/office/powerpoint/2010/main" val="7688861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00" dirty="0" err="1">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CommonsenseQA</a:t>
            </a:r>
            <a:r>
              <a:rPr lang="en-US" altLang="zh-CN" sz="12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 </a:t>
            </a:r>
            <a:r>
              <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rPr>
              <a:t>dataset is used for this task, which is a 5-way multiple choice QA task that requires reasoning with commonsense knowledge, containing 12102 questions.</a:t>
            </a:r>
            <a:endPar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00" dirty="0" err="1">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ConceptNet</a:t>
            </a:r>
            <a:r>
              <a:rPr lang="en-US" altLang="zh-CN" sz="12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 </a:t>
            </a:r>
            <a:r>
              <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rPr>
              <a:t>knowledge graph is used for this task, which is a general-domain knowledge graph. This graph is the most important knowledge sources for all the question. It has 799273 nodes and 2487810 edges in total. </a:t>
            </a:r>
            <a:endPar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a:p>
            <a:endParaRPr lang="zh-CN" altLang="en-US" dirty="0"/>
          </a:p>
        </p:txBody>
      </p:sp>
      <p:sp>
        <p:nvSpPr>
          <p:cNvPr id="4" name="灯片编号占位符 3"/>
          <p:cNvSpPr>
            <a:spLocks noGrp="1"/>
          </p:cNvSpPr>
          <p:nvPr>
            <p:ph type="sldNum" sz="quarter" idx="5"/>
          </p:nvPr>
        </p:nvSpPr>
        <p:spPr/>
        <p:txBody>
          <a:bodyPr/>
          <a:lstStyle/>
          <a:p>
            <a:fld id="{1734D747-9380-41EE-9946-EC9EC0CA5D1E}" type="slidenum">
              <a:rPr lang="en-US" noProof="0" smtClean="0"/>
              <a:t>8</a:t>
            </a:fld>
            <a:endParaRPr lang="en-US" noProof="0" dirty="0"/>
          </a:p>
        </p:txBody>
      </p:sp>
    </p:spTree>
    <p:extLst>
      <p:ext uri="{BB962C8B-B14F-4D97-AF65-F5344CB8AC3E}">
        <p14:creationId xmlns:p14="http://schemas.microsoft.com/office/powerpoint/2010/main" val="20353637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Roberta is a Bert-based model, modified Bert on the following 5 part:</a:t>
            </a:r>
          </a:p>
          <a:p>
            <a:pPr marL="228600" indent="-228600">
              <a:buAutoNum type="arabicPeriod"/>
            </a:pPr>
            <a:r>
              <a:rPr lang="en-US" altLang="zh-CN" dirty="0"/>
              <a:t>Use more data, larger batch size, longer training time</a:t>
            </a:r>
          </a:p>
          <a:p>
            <a:pPr marL="228600" indent="-228600">
              <a:buAutoNum type="arabicPeriod"/>
            </a:pPr>
            <a:r>
              <a:rPr lang="en-US" altLang="zh-CN" dirty="0"/>
              <a:t>Remove next sentence prediction task, input as many sentences as possible onto meet max input length 512. So, all the segment ids are 0.</a:t>
            </a:r>
          </a:p>
          <a:p>
            <a:pPr marL="228600" indent="-228600">
              <a:buAutoNum type="arabicPeriod"/>
            </a:pPr>
            <a:r>
              <a:rPr lang="en-US" altLang="zh-CN" dirty="0"/>
              <a:t>Train on longer sequence</a:t>
            </a:r>
          </a:p>
          <a:p>
            <a:pPr marL="228600" indent="-228600">
              <a:buAutoNum type="arabicPeriod"/>
            </a:pPr>
            <a:r>
              <a:rPr lang="en-US" altLang="zh-CN" dirty="0"/>
              <a:t>Use dynamic masked instead of static (means for every epochs, generate different mask position)</a:t>
            </a:r>
          </a:p>
          <a:p>
            <a:pPr marL="228600" indent="-228600">
              <a:buAutoNum type="arabicPeriod"/>
            </a:pPr>
            <a:r>
              <a:rPr lang="en-US" altLang="zh-CN" dirty="0"/>
              <a:t>Use BPE(byte pair encoding)</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1734D747-9380-41EE-9946-EC9EC0CA5D1E}" type="slidenum">
              <a:rPr lang="en-US" noProof="0" smtClean="0"/>
              <a:t>10</a:t>
            </a:fld>
            <a:endParaRPr lang="en-US" noProof="0" dirty="0"/>
          </a:p>
        </p:txBody>
      </p:sp>
    </p:spTree>
    <p:extLst>
      <p:ext uri="{BB962C8B-B14F-4D97-AF65-F5344CB8AC3E}">
        <p14:creationId xmlns:p14="http://schemas.microsoft.com/office/powerpoint/2010/main" val="953747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lvl="0" indent="0" algn="just">
                  <a:buFont typeface="+mj-lt"/>
                  <a:buNone/>
                </a:pPr>
                <a:r>
                  <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rPr>
                  <a:t>Then, the model I focus on is called QA-GNN, let me introduce the processing part first:</a:t>
                </a:r>
              </a:p>
              <a:p>
                <a:pPr marL="0" lvl="0" indent="0" algn="just">
                  <a:buFont typeface="+mj-lt"/>
                  <a:buNone/>
                </a:pPr>
                <a:r>
                  <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rPr>
                  <a:t>Processing KG:</a:t>
                </a:r>
              </a:p>
              <a:p>
                <a:pPr marL="0" lvl="0" indent="0" algn="just">
                  <a:buFont typeface="+mj-lt"/>
                  <a:buNone/>
                </a:pPr>
                <a:endPar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 typeface="+mj-lt"/>
                  <a:buNone/>
                  <a:tabLst/>
                  <a:defRPr/>
                </a:pPr>
                <a:r>
                  <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rPr>
                  <a:t>## Process CSQA</a:t>
                </a:r>
              </a:p>
              <a:p>
                <a:pPr marL="0" lvl="0" indent="0" algn="just">
                  <a:buFont typeface="+mj-lt"/>
                  <a:buNone/>
                </a:pPr>
                <a:r>
                  <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rPr>
                  <a:t>Lets consider a question: … </a:t>
                </a:r>
              </a:p>
              <a:p>
                <a:pPr marL="228600" lvl="0" indent="-228600" algn="just">
                  <a:buFont typeface="+mj-lt"/>
                  <a:buAutoNum type="arabicPeriod"/>
                </a:pPr>
                <a:r>
                  <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rPr>
                  <a:t>We first select all the concept in the question and answer, using blue and red color to show</a:t>
                </a:r>
              </a:p>
              <a:p>
                <a:pPr marL="228600" lvl="0" indent="-228600" algn="just">
                  <a:buFont typeface="+mj-lt"/>
                  <a:buAutoNum type="arabicPeriod"/>
                </a:pPr>
                <a:r>
                  <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rPr>
                  <a:t>Then, a k-hops subgraph of each concept will be formed. In detailed, get each question concepts adj list and each answer concepts adj list,  then intersect them and get the final hidden node, shown as white.</a:t>
                </a:r>
              </a:p>
              <a:p>
                <a:pPr marL="228600" marR="0" lvl="0" indent="-228600" algn="just" defTabSz="914400" rtl="0" eaLnBrk="1" fontAlgn="auto" latinLnBrk="0" hangingPunct="1">
                  <a:lnSpc>
                    <a:spcPct val="100000"/>
                  </a:lnSpc>
                  <a:spcBef>
                    <a:spcPts val="0"/>
                  </a:spcBef>
                  <a:spcAft>
                    <a:spcPts val="0"/>
                  </a:spcAft>
                  <a:buClrTx/>
                  <a:buSzTx/>
                  <a:buFont typeface="+mj-lt"/>
                  <a:buAutoNum type="arabicPeriod"/>
                  <a:tabLst/>
                  <a:defRPr/>
                </a:pPr>
                <a:r>
                  <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rPr>
                  <a:t>Finally, use LM to get relevance score. It’s obvious to understand that, for each question-answer-node, the hidden node has different importance on it. So, LMS are used to calculate masked language model task (MLM) with cross-entropy loss as each hidden node score.  </a:t>
                </a:r>
              </a:p>
              <a:p>
                <a:pPr marL="0" marR="0" lvl="0" indent="0" algn="just" defTabSz="914400" rtl="0" eaLnBrk="1" fontAlgn="auto" latinLnBrk="0" hangingPunct="1">
                  <a:lnSpc>
                    <a:spcPct val="100000"/>
                  </a:lnSpc>
                  <a:spcBef>
                    <a:spcPts val="0"/>
                  </a:spcBef>
                  <a:spcAft>
                    <a:spcPts val="0"/>
                  </a:spcAft>
                  <a:buClrTx/>
                  <a:buSzTx/>
                  <a:buFont typeface="+mj-lt"/>
                  <a:buNone/>
                  <a:tabLst/>
                  <a:defRPr/>
                </a:pPr>
                <a:r>
                  <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rPr>
                  <a:t>MLM detailed: here create all the sentence pair as: </a:t>
                </a:r>
                <a:r>
                  <a:rPr lang="en-US" altLang="zh-CN" sz="1200" kern="100" dirty="0" err="1">
                    <a:effectLst/>
                    <a:latin typeface="Calibri" panose="020F0502020204030204" pitchFamily="34" charset="0"/>
                    <a:ea typeface="宋体" panose="02010600030101010101" pitchFamily="2" charset="-122"/>
                    <a:cs typeface="Times New Roman" panose="02020603050405020304" pitchFamily="18" charset="0"/>
                  </a:rPr>
                  <a:t>question,answer</a:t>
                </a:r>
                <a:r>
                  <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rPr>
                  <a:t>, and do the MLM per each sentence, to get the relevance score per each concept</a:t>
                </a:r>
                <a:endPar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pPr marL="0" lvl="0" indent="0" algn="just">
                  <a:buFont typeface="+mj-lt"/>
                  <a:buNone/>
                </a:pPr>
                <a:endPar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a:p>
                <a:endParaRPr lang="zh-CN" altLang="en-US" dirty="0"/>
              </a:p>
            </p:txBody>
          </p:sp>
        </mc:Choice>
        <mc:Fallback xmlns="">
          <p:sp>
            <p:nvSpPr>
              <p:cNvPr id="3" name="备注占位符 2"/>
              <p:cNvSpPr>
                <a:spLocks noGrp="1"/>
              </p:cNvSpPr>
              <p:nvPr>
                <p:ph type="body" idx="1"/>
              </p:nvPr>
            </p:nvSpPr>
            <p:spPr/>
            <p:txBody>
              <a:bodyPr/>
              <a:lstStyle/>
              <a:p>
                <a:pPr marL="285750" lvl="0" indent="-285750" algn="just">
                  <a:buFont typeface="+mj-lt"/>
                  <a:buAutoNum type="alphaLcParenR"/>
                </a:pPr>
                <a:r>
                  <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rPr>
                  <a:t>Since question-answer dataset is only English-version, only English triplets will be extracted from KG.</a:t>
                </a:r>
                <a:endPar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pPr marL="285750" lvl="0" indent="-285750" algn="just">
                  <a:buFont typeface="+mj-lt"/>
                  <a:buAutoNum type="alphaLcParenR"/>
                </a:pPr>
                <a:r>
                  <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rPr>
                  <a:t>Change </a:t>
                </a:r>
                <a:r>
                  <a:rPr lang="en-US" altLang="zh-CN" sz="1200" i="0" kern="100">
                    <a:effectLst/>
                    <a:latin typeface="Cambria Math" panose="02040503050406030204" pitchFamily="18" charset="0"/>
                    <a:ea typeface="宋体" panose="02010600030101010101" pitchFamily="2" charset="-122"/>
                    <a:cs typeface="Times New Roman" panose="02020603050405020304" pitchFamily="18" charset="0"/>
                  </a:rPr>
                  <a:t>𝑚𝑢𝑙𝑡𝑖−𝑟𝑒𝑙𝑎𝑡𝑖𝑜𝑛 </a:t>
                </a:r>
                <a:r>
                  <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rPr>
                  <a:t>to the top relation, just like judging child as parent. For example, a relation is </a:t>
                </a:r>
                <a:r>
                  <a:rPr lang="en-US" altLang="zh-CN" sz="1200" i="0" kern="100">
                    <a:effectLst/>
                    <a:latin typeface="Cambria Math" panose="02040503050406030204" pitchFamily="18" charset="0"/>
                    <a:ea typeface="宋体" panose="02010600030101010101" pitchFamily="2" charset="-122"/>
                    <a:cs typeface="Times New Roman" panose="02020603050405020304" pitchFamily="18" charset="0"/>
                  </a:rPr>
                  <a:t>𝑎𝑡𝑙𝑜𝑐𝑎𝑡𝑖𝑜𝑛/𝑙𝑜𝑐𝑎𝑡𝑒𝑑𝑛𝑒𝑎𝑟</a:t>
                </a:r>
                <a:r>
                  <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rPr>
                  <a:t>, this relation will be changed to </a:t>
                </a:r>
                <a:r>
                  <a:rPr lang="en-US" altLang="zh-CN" sz="1200" i="0" kern="100">
                    <a:effectLst/>
                    <a:latin typeface="Cambria Math" panose="02040503050406030204" pitchFamily="18" charset="0"/>
                    <a:ea typeface="宋体" panose="02010600030101010101" pitchFamily="2" charset="-122"/>
                    <a:cs typeface="Times New Roman" panose="02020603050405020304" pitchFamily="18" charset="0"/>
                  </a:rPr>
                  <a:t>𝑎𝑡𝑙𝑜𝑐𝑎𝑡𝑖𝑜𝑛</a:t>
                </a:r>
                <a:r>
                  <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rPr>
                  <a:t> only. </a:t>
                </a:r>
                <a:endPar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pPr marL="285750" lvl="0" indent="-285750" algn="just">
                  <a:buFont typeface="+mj-lt"/>
                  <a:buAutoNum type="alphaLcParenR"/>
                </a:pPr>
                <a:r>
                  <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rPr>
                  <a:t>Merged relations. Defined a list with cared relation in order to reduce the dimension and noise (because if choosing all the relation, the subgraph for each QA-text will be also big and with a lot information irrelevant to question).</a:t>
                </a:r>
                <a:endPar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pPr marL="285750" lvl="0" indent="-285750" algn="just">
                  <a:buFont typeface="+mj-lt"/>
                  <a:buAutoNum type="alphaLcParenR"/>
                </a:pPr>
                <a:r>
                  <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rPr>
                  <a:t>Construct graph info. After done the previous processing, create the adjacency list for the whole graph with relation.</a:t>
                </a:r>
              </a:p>
              <a:p>
                <a:pPr marL="285750" lvl="0" indent="-285750" algn="just">
                  <a:buFont typeface="+mj-lt"/>
                  <a:buAutoNum type="alphaLcParenR"/>
                </a:pPr>
                <a:endPar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pPr marL="0" lvl="0" indent="0" algn="just">
                  <a:buFont typeface="+mj-lt"/>
                  <a:buNone/>
                </a:pPr>
                <a:endPar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pPr marL="0" lvl="0" indent="0" algn="just">
                  <a:buFont typeface="+mj-lt"/>
                  <a:buNone/>
                </a:pPr>
                <a:r>
                  <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rPr>
                  <a:t>## Process CSQA</a:t>
                </a:r>
              </a:p>
              <a:p>
                <a:pPr marL="285750" lvl="0" indent="-285750" algn="just">
                  <a:buFont typeface="+mj-lt"/>
                  <a:buAutoNum type="alphaLcParenR"/>
                </a:pPr>
                <a:r>
                  <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rPr>
                  <a:t>Extract k-hops subgraph for each QA-pair. This is the most important part for our task. Use previous extracted concepts to gain a subgraph. In detailed, get each question concepts adj list and each answer concepts adj list, then intersect them and get final hidden nodes. Then, combine the question-and-answer node, with additional node (called z, represent as the embedding by using LMs, will be discussed in model part) as final subgraph.</a:t>
                </a:r>
                <a:endPar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pPr marL="285750" lvl="0" indent="-285750" algn="just">
                  <a:buFont typeface="+mj-lt"/>
                  <a:buAutoNum type="alphaLcParenR"/>
                </a:pPr>
                <a:r>
                  <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rPr>
                  <a:t> Get relevance score. It’s obvious to see that, for each question-answer-node, the hidden node has different importance on it. So, LMS are used to calculate masked language model task (MLM) with cross-entropy loss as each hidden node score. </a:t>
                </a:r>
                <a:endPar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pPr marL="0" lvl="0" indent="0" algn="just">
                  <a:buFont typeface="+mj-lt"/>
                  <a:buNone/>
                </a:pPr>
                <a:endPar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a:p>
                <a:endParaRPr lang="zh-CN" altLang="en-US" dirty="0"/>
              </a:p>
            </p:txBody>
          </p:sp>
        </mc:Fallback>
      </mc:AlternateContent>
      <p:sp>
        <p:nvSpPr>
          <p:cNvPr id="4" name="灯片编号占位符 3"/>
          <p:cNvSpPr>
            <a:spLocks noGrp="1"/>
          </p:cNvSpPr>
          <p:nvPr>
            <p:ph type="sldNum" sz="quarter" idx="5"/>
          </p:nvPr>
        </p:nvSpPr>
        <p:spPr/>
        <p:txBody>
          <a:bodyPr/>
          <a:lstStyle/>
          <a:p>
            <a:fld id="{1734D747-9380-41EE-9946-EC9EC0CA5D1E}" type="slidenum">
              <a:rPr lang="en-US" noProof="0" smtClean="0"/>
              <a:t>11</a:t>
            </a:fld>
            <a:endParaRPr lang="en-US" noProof="0" dirty="0"/>
          </a:p>
        </p:txBody>
      </p:sp>
    </p:spTree>
    <p:extLst>
      <p:ext uri="{BB962C8B-B14F-4D97-AF65-F5344CB8AC3E}">
        <p14:creationId xmlns:p14="http://schemas.microsoft.com/office/powerpoint/2010/main" val="9667292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en-US" altLang="zh-CN" sz="1200" dirty="0">
                    <a:effectLst/>
                    <a:latin typeface="Calibri" panose="020F0502020204030204" pitchFamily="34" charset="0"/>
                    <a:ea typeface="宋体" panose="02010600030101010101" pitchFamily="2" charset="-122"/>
                    <a:cs typeface="Times New Roman" panose="02020603050405020304" pitchFamily="18" charset="0"/>
                  </a:rPr>
                  <a:t>Then, the basic forward propagation step is shown on ppt:</a:t>
                </a:r>
              </a:p>
              <a:p>
                <a:pPr marL="342900" lvl="0" indent="-342900" algn="just">
                  <a:buFont typeface="+mj-lt"/>
                  <a:buAutoNum type="arabicPeriod"/>
                </a:pPr>
                <a:r>
                  <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rPr>
                  <a:t>Just like other QA task, using LM to obtain a representation for QA context, and retrieve the subgraph </a:t>
                </a:r>
                <a14:m>
                  <m:oMath xmlns:m="http://schemas.openxmlformats.org/officeDocument/2006/math">
                    <m:sSub>
                      <m:sSubPr>
                        <m:ctrlPr>
                          <a:rPr lang="zh-CN" altLang="zh-CN" sz="12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200" i="1" kern="100">
                            <a:effectLst/>
                            <a:latin typeface="Cambria Math" panose="02040503050406030204" pitchFamily="18" charset="0"/>
                            <a:ea typeface="宋体" panose="02010600030101010101" pitchFamily="2" charset="-122"/>
                            <a:cs typeface="Times New Roman" panose="02020603050405020304" pitchFamily="18" charset="0"/>
                          </a:rPr>
                          <m:t>𝐺</m:t>
                        </m:r>
                      </m:e>
                      <m:sub>
                        <m:r>
                          <a:rPr lang="en-US" altLang="zh-CN" sz="1200" i="1" kern="100">
                            <a:effectLst/>
                            <a:latin typeface="Cambria Math" panose="02040503050406030204" pitchFamily="18" charset="0"/>
                            <a:ea typeface="宋体" panose="02010600030101010101" pitchFamily="2" charset="-122"/>
                            <a:cs typeface="Times New Roman" panose="02020603050405020304" pitchFamily="18" charset="0"/>
                          </a:rPr>
                          <m:t>𝑠𝑢𝑏</m:t>
                        </m:r>
                      </m:sub>
                    </m:sSub>
                  </m:oMath>
                </a14:m>
                <a:r>
                  <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rPr>
                  <a:t> from KG.</a:t>
                </a:r>
                <a:endPar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buFont typeface="+mj-lt"/>
                  <a:buAutoNum type="arabicPeriod"/>
                </a:pPr>
                <a:r>
                  <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rPr>
                  <a:t>A </a:t>
                </a:r>
                <a14:m>
                  <m:oMath xmlns:m="http://schemas.openxmlformats.org/officeDocument/2006/math">
                    <m:r>
                      <a:rPr lang="en-US" altLang="zh-CN" sz="1200" i="1" kern="100">
                        <a:effectLst/>
                        <a:latin typeface="Cambria Math" panose="02040503050406030204" pitchFamily="18" charset="0"/>
                        <a:ea typeface="宋体" panose="02010600030101010101" pitchFamily="2" charset="-122"/>
                        <a:cs typeface="Times New Roman" panose="02020603050405020304" pitchFamily="18" charset="0"/>
                      </a:rPr>
                      <m:t>𝑄𝐴</m:t>
                    </m:r>
                    <m:r>
                      <a:rPr lang="en-US" altLang="zh-CN" sz="1200" i="1" kern="100">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1200" i="1" kern="100">
                        <a:effectLst/>
                        <a:latin typeface="Cambria Math" panose="02040503050406030204" pitchFamily="18" charset="0"/>
                        <a:ea typeface="宋体" panose="02010600030101010101" pitchFamily="2" charset="-122"/>
                        <a:cs typeface="Times New Roman" panose="02020603050405020304" pitchFamily="18" charset="0"/>
                      </a:rPr>
                      <m:t>𝑐𝑜𝑛𝑡𝑒𝑥𝑡</m:t>
                    </m:r>
                    <m:r>
                      <a:rPr lang="en-US" altLang="zh-CN" sz="1200" i="1" kern="100">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1200" i="1" kern="100">
                        <a:effectLst/>
                        <a:latin typeface="Cambria Math" panose="02040503050406030204" pitchFamily="18" charset="0"/>
                        <a:ea typeface="宋体" panose="02010600030101010101" pitchFamily="2" charset="-122"/>
                        <a:cs typeface="Times New Roman" panose="02020603050405020304" pitchFamily="18" charset="0"/>
                      </a:rPr>
                      <m:t>𝑛𝑜𝑑𝑒</m:t>
                    </m:r>
                    <m:r>
                      <a:rPr lang="en-US" altLang="zh-CN" sz="1200" i="1" kern="100">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1200" i="1" kern="100">
                        <a:effectLst/>
                        <a:latin typeface="Cambria Math" panose="02040503050406030204" pitchFamily="18" charset="0"/>
                        <a:ea typeface="宋体" panose="02010600030101010101" pitchFamily="2" charset="-122"/>
                        <a:cs typeface="Times New Roman" panose="02020603050405020304" pitchFamily="18" charset="0"/>
                      </a:rPr>
                      <m:t>𝑍</m:t>
                    </m:r>
                  </m:oMath>
                </a14:m>
                <a:r>
                  <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rPr>
                  <a:t> is introduced, which represent the QA context embedding. This node is </a:t>
                </a:r>
                <a14:m>
                  <m:oMath xmlns:m="http://schemas.openxmlformats.org/officeDocument/2006/math">
                    <m:r>
                      <a:rPr lang="en-US" altLang="zh-CN" sz="1200" i="1" kern="100">
                        <a:effectLst/>
                        <a:latin typeface="Cambria Math" panose="02040503050406030204" pitchFamily="18" charset="0"/>
                        <a:ea typeface="宋体" panose="02010600030101010101" pitchFamily="2" charset="-122"/>
                        <a:cs typeface="Times New Roman" panose="02020603050405020304" pitchFamily="18" charset="0"/>
                      </a:rPr>
                      <m:t>𝑐𝑜𝑛𝑛𝑒𝑐𝑡𝑒𝑑</m:t>
                    </m:r>
                    <m:r>
                      <a:rPr lang="en-US" altLang="zh-CN" sz="1200" i="1" kern="100">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1200" i="1" kern="100">
                        <a:effectLst/>
                        <a:latin typeface="Cambria Math" panose="02040503050406030204" pitchFamily="18" charset="0"/>
                        <a:ea typeface="宋体" panose="02010600030101010101" pitchFamily="2" charset="-122"/>
                        <a:cs typeface="Times New Roman" panose="02020603050405020304" pitchFamily="18" charset="0"/>
                      </a:rPr>
                      <m:t>𝑡𝑜</m:t>
                    </m:r>
                    <m:r>
                      <a:rPr lang="en-US" altLang="zh-CN" sz="1200" i="1" kern="100">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1200" i="1" kern="100">
                        <a:effectLst/>
                        <a:latin typeface="Cambria Math" panose="02040503050406030204" pitchFamily="18" charset="0"/>
                        <a:ea typeface="宋体" panose="02010600030101010101" pitchFamily="2" charset="-122"/>
                        <a:cs typeface="Times New Roman" panose="02020603050405020304" pitchFamily="18" charset="0"/>
                      </a:rPr>
                      <m:t>𝑡h𝑒</m:t>
                    </m:r>
                    <m:r>
                      <a:rPr lang="en-US" altLang="zh-CN" sz="1200" i="1" kern="100">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1200" i="1" kern="100">
                        <a:effectLst/>
                        <a:latin typeface="Cambria Math" panose="02040503050406030204" pitchFamily="18" charset="0"/>
                        <a:ea typeface="宋体" panose="02010600030101010101" pitchFamily="2" charset="-122"/>
                        <a:cs typeface="Times New Roman" panose="02020603050405020304" pitchFamily="18" charset="0"/>
                      </a:rPr>
                      <m:t>𝑡𝑜𝑝𝑖𝑐</m:t>
                    </m:r>
                    <m:r>
                      <a:rPr lang="en-US" altLang="zh-CN" sz="1200" i="1" kern="100">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1200" i="1" kern="100">
                        <a:effectLst/>
                        <a:latin typeface="Cambria Math" panose="02040503050406030204" pitchFamily="18" charset="0"/>
                        <a:ea typeface="宋体" panose="02010600030101010101" pitchFamily="2" charset="-122"/>
                        <a:cs typeface="Times New Roman" panose="02020603050405020304" pitchFamily="18" charset="0"/>
                      </a:rPr>
                      <m:t>𝑒𝑛𝑡𝑖𝑡𝑒𝑠</m:t>
                    </m:r>
                    <m:r>
                      <a:rPr lang="en-US" altLang="zh-CN" sz="1200" i="1" kern="100">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1200" i="1" kern="100">
                        <a:effectLst/>
                        <a:latin typeface="Cambria Math" panose="02040503050406030204" pitchFamily="18" charset="0"/>
                        <a:ea typeface="宋体" panose="02010600030101010101" pitchFamily="2" charset="-122"/>
                        <a:cs typeface="Times New Roman" panose="02020603050405020304" pitchFamily="18" charset="0"/>
                      </a:rPr>
                      <m:t>𝑜𝑓</m:t>
                    </m:r>
                    <m:r>
                      <a:rPr lang="en-US" altLang="zh-CN" sz="1200" i="1" kern="100">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1200" i="1" kern="100">
                        <a:effectLst/>
                        <a:latin typeface="Cambria Math" panose="02040503050406030204" pitchFamily="18" charset="0"/>
                        <a:ea typeface="宋体" panose="02010600030101010101" pitchFamily="2" charset="-122"/>
                        <a:cs typeface="Times New Roman" panose="02020603050405020304" pitchFamily="18" charset="0"/>
                      </a:rPr>
                      <m:t>𝑄𝐴</m:t>
                    </m:r>
                    <m:r>
                      <a:rPr lang="en-US" altLang="zh-CN" sz="1200" b="0" i="1" kern="100" smtClean="0">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1200" b="0" i="1" kern="100" smtClean="0">
                        <a:effectLst/>
                        <a:latin typeface="Cambria Math" panose="02040503050406030204" pitchFamily="18" charset="0"/>
                        <a:ea typeface="宋体" panose="02010600030101010101" pitchFamily="2" charset="-122"/>
                        <a:cs typeface="Times New Roman" panose="02020603050405020304" pitchFamily="18" charset="0"/>
                      </a:rPr>
                      <m:t>𝑐𝑜𝑛𝑐𝑒𝑝𝑡</m:t>
                    </m:r>
                  </m:oMath>
                </a14:m>
                <a:r>
                  <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rPr>
                  <a:t>, which form a jointly graph called working graph.</a:t>
                </a:r>
                <a:endPar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buFont typeface="+mj-lt"/>
                  <a:buAutoNum type="arabicPeriod"/>
                </a:pPr>
                <a:r>
                  <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rPr>
                  <a:t>Attention-based GNN is used to capture the information between node with weight.</a:t>
                </a:r>
                <a:endPar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buFont typeface="+mj-lt"/>
                  <a:buAutoNum type="arabicPeriod"/>
                </a:pPr>
                <a:r>
                  <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rPr>
                  <a:t>Passing a MLP with all the info representation </a:t>
                </a:r>
                <a14:m>
                  <m:oMath xmlns:m="http://schemas.openxmlformats.org/officeDocument/2006/math">
                    <m:r>
                      <a:rPr lang="en-US" altLang="zh-CN" sz="12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200" i="1" kern="100">
                        <a:effectLst/>
                        <a:latin typeface="Cambria Math" panose="02040503050406030204" pitchFamily="18" charset="0"/>
                        <a:ea typeface="宋体" panose="02010600030101010101" pitchFamily="2" charset="-122"/>
                        <a:cs typeface="Times New Roman" panose="02020603050405020304" pitchFamily="18" charset="0"/>
                      </a:rPr>
                      <m:t>𝐿𝑀</m:t>
                    </m:r>
                    <m:r>
                      <a:rPr lang="en-US" altLang="zh-CN" sz="1200" i="1" kern="100">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1200" i="1" kern="100">
                        <a:effectLst/>
                        <a:latin typeface="Cambria Math" panose="02040503050406030204" pitchFamily="18" charset="0"/>
                        <a:ea typeface="宋体" panose="02010600030101010101" pitchFamily="2" charset="-122"/>
                        <a:cs typeface="Times New Roman" panose="02020603050405020304" pitchFamily="18" charset="0"/>
                      </a:rPr>
                      <m:t>𝑍</m:t>
                    </m:r>
                    <m:r>
                      <a:rPr lang="en-US" altLang="zh-CN" sz="1200" i="1" kern="100">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1200" i="1" kern="100">
                        <a:effectLst/>
                        <a:latin typeface="Cambria Math" panose="02040503050406030204" pitchFamily="18" charset="0"/>
                        <a:ea typeface="宋体" panose="02010600030101010101" pitchFamily="2" charset="-122"/>
                        <a:cs typeface="Times New Roman" panose="02020603050405020304" pitchFamily="18" charset="0"/>
                      </a:rPr>
                      <m:t>𝑝𝑜𝑜𝑙𝑖𝑛𝑔</m:t>
                    </m:r>
                    <m:r>
                      <a:rPr lang="en-US" altLang="zh-CN" sz="1200" i="1" kern="100">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1200" i="1" kern="100">
                        <a:effectLst/>
                        <a:latin typeface="Cambria Math" panose="02040503050406030204" pitchFamily="18" charset="0"/>
                        <a:ea typeface="宋体" panose="02010600030101010101" pitchFamily="2" charset="-122"/>
                        <a:cs typeface="Times New Roman" panose="02020603050405020304" pitchFamily="18" charset="0"/>
                      </a:rPr>
                      <m:t>𝑔𝑟𝑎𝑝h</m:t>
                    </m:r>
                    <m:r>
                      <a:rPr lang="en-US" altLang="zh-CN" sz="1200" i="1" kern="100">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1200" i="1" kern="100">
                        <a:effectLst/>
                        <a:latin typeface="Cambria Math" panose="02040503050406030204" pitchFamily="18" charset="0"/>
                        <a:ea typeface="宋体" panose="02010600030101010101" pitchFamily="2" charset="-122"/>
                        <a:cs typeface="Times New Roman" panose="02020603050405020304" pitchFamily="18" charset="0"/>
                      </a:rPr>
                      <m:t>𝑖𝑛𝑓𝑜</m:t>
                    </m:r>
                    <m:r>
                      <a:rPr lang="en-US" altLang="zh-CN" sz="1200" i="1" kern="100">
                        <a:effectLst/>
                        <a:latin typeface="Cambria Math" panose="02040503050406030204" pitchFamily="18" charset="0"/>
                        <a:ea typeface="宋体" panose="02010600030101010101" pitchFamily="2" charset="-122"/>
                        <a:cs typeface="Times New Roman" panose="02020603050405020304" pitchFamily="18" charset="0"/>
                      </a:rPr>
                      <m:t>]</m:t>
                    </m:r>
                  </m:oMath>
                </a14:m>
                <a:endPar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p:txBody>
          </p:sp>
        </mc:Choice>
        <mc:Fallback xmlns="">
          <p:sp>
            <p:nvSpPr>
              <p:cNvPr id="3" name="备注占位符 2"/>
              <p:cNvSpPr>
                <a:spLocks noGrp="1"/>
              </p:cNvSpPr>
              <p:nvPr>
                <p:ph type="body" idx="1"/>
              </p:nvPr>
            </p:nvSpPr>
            <p:spPr/>
            <p:txBody>
              <a:bodyPr/>
              <a:lstStyle/>
              <a:p>
                <a:r>
                  <a:rPr lang="en-US" altLang="zh-CN" sz="1200" dirty="0">
                    <a:effectLst/>
                    <a:latin typeface="Calibri" panose="020F0502020204030204" pitchFamily="34" charset="0"/>
                    <a:ea typeface="宋体" panose="02010600030101010101" pitchFamily="2" charset="-122"/>
                    <a:cs typeface="Times New Roman" panose="02020603050405020304" pitchFamily="18" charset="0"/>
                  </a:rPr>
                  <a:t>This paper provides a model called QA-GNN, which concatenate a question </a:t>
                </a:r>
                <a:r>
                  <a:rPr lang="en-US" altLang="zh-CN" sz="1200" i="0">
                    <a:effectLst/>
                    <a:latin typeface="Cambria Math" panose="02040503050406030204" pitchFamily="18" charset="0"/>
                    <a:ea typeface="宋体" panose="02010600030101010101" pitchFamily="2" charset="-122"/>
                    <a:cs typeface="Times New Roman" panose="02020603050405020304" pitchFamily="18" charset="0"/>
                  </a:rPr>
                  <a:t>𝑞</a:t>
                </a:r>
                <a:r>
                  <a:rPr lang="en-US" altLang="zh-CN" sz="1200" dirty="0">
                    <a:effectLst/>
                    <a:latin typeface="Calibri" panose="020F0502020204030204" pitchFamily="34" charset="0"/>
                    <a:ea typeface="宋体" panose="02010600030101010101" pitchFamily="2" charset="-122"/>
                    <a:cs typeface="Times New Roman" panose="02020603050405020304" pitchFamily="18" charset="0"/>
                  </a:rPr>
                  <a:t> and an answer choice </a:t>
                </a:r>
                <a:r>
                  <a:rPr lang="en-US" altLang="zh-CN" sz="1200" i="0">
                    <a:effectLst/>
                    <a:latin typeface="Cambria Math" panose="02040503050406030204" pitchFamily="18" charset="0"/>
                    <a:ea typeface="宋体" panose="02010600030101010101" pitchFamily="2" charset="-122"/>
                    <a:cs typeface="Times New Roman" panose="02020603050405020304" pitchFamily="18" charset="0"/>
                  </a:rPr>
                  <a:t>𝑎</a:t>
                </a:r>
                <a:r>
                  <a:rPr lang="en-US" altLang="zh-CN" sz="1200" dirty="0">
                    <a:effectLst/>
                    <a:latin typeface="Calibri" panose="020F0502020204030204" pitchFamily="34" charset="0"/>
                    <a:ea typeface="宋体" panose="02010600030101010101" pitchFamily="2" charset="-122"/>
                    <a:cs typeface="Times New Roman" panose="02020603050405020304" pitchFamily="18" charset="0"/>
                  </a:rPr>
                  <a:t> into </a:t>
                </a:r>
                <a:r>
                  <a:rPr lang="en-US" altLang="zh-CN" sz="1200" i="0">
                    <a:effectLst/>
                    <a:latin typeface="Cambria Math" panose="02040503050406030204" pitchFamily="18" charset="0"/>
                    <a:ea typeface="宋体" panose="02010600030101010101" pitchFamily="2" charset="-122"/>
                    <a:cs typeface="Times New Roman" panose="02020603050405020304" pitchFamily="18" charset="0"/>
                  </a:rPr>
                  <a:t>𝑄𝐴 𝑐𝑜𝑛𝑡𝑒𝑥𝑡 [𝑞;𝑎]</a:t>
                </a:r>
                <a:r>
                  <a:rPr lang="en-US" altLang="zh-CN" sz="1200" dirty="0">
                    <a:effectLst/>
                    <a:latin typeface="Calibri" panose="020F0502020204030204" pitchFamily="34" charset="0"/>
                    <a:ea typeface="宋体" panose="02010600030101010101" pitchFamily="2" charset="-122"/>
                    <a:cs typeface="Times New Roman" panose="02020603050405020304" pitchFamily="18" charset="0"/>
                  </a:rPr>
                  <a:t>, and reason over a given </a:t>
                </a:r>
                <a:r>
                  <a:rPr lang="en-US" altLang="zh-CN" sz="1200" i="0">
                    <a:effectLst/>
                    <a:latin typeface="Cambria Math" panose="02040503050406030204" pitchFamily="18" charset="0"/>
                    <a:ea typeface="宋体" panose="02010600030101010101" pitchFamily="2" charset="-122"/>
                    <a:cs typeface="Times New Roman" panose="02020603050405020304" pitchFamily="18" charset="0"/>
                  </a:rPr>
                  <a:t>𝑄𝐴 𝑐𝑜𝑛𝑡𝑒𝑥𝑡</a:t>
                </a:r>
                <a:r>
                  <a:rPr lang="en-US" altLang="zh-CN" sz="1200" dirty="0">
                    <a:effectLst/>
                    <a:latin typeface="Calibri" panose="020F0502020204030204" pitchFamily="34" charset="0"/>
                    <a:ea typeface="宋体" panose="02010600030101010101" pitchFamily="2" charset="-122"/>
                    <a:cs typeface="Times New Roman" panose="02020603050405020304" pitchFamily="18" charset="0"/>
                  </a:rPr>
                  <a:t> using information from both knowledge graph and LM</a:t>
                </a:r>
              </a:p>
              <a:p>
                <a:endParaRPr lang="en-US" altLang="zh-CN" sz="1200"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buFont typeface="+mj-lt"/>
                  <a:buAutoNum type="arabicPeriod"/>
                </a:pPr>
                <a:r>
                  <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rPr>
                  <a:t>Just like other QA task, using LM to obtain a representation for QA context, and retrieve the subgraph </a:t>
                </a:r>
                <a:r>
                  <a:rPr lang="en-US" altLang="zh-CN" sz="1200" i="0" kern="100">
                    <a:effectLst/>
                    <a:latin typeface="Cambria Math" panose="02040503050406030204" pitchFamily="18" charset="0"/>
                    <a:ea typeface="宋体" panose="02010600030101010101" pitchFamily="2" charset="-122"/>
                    <a:cs typeface="Times New Roman" panose="02020603050405020304" pitchFamily="18" charset="0"/>
                  </a:rPr>
                  <a:t>𝐺</a:t>
                </a:r>
                <a:r>
                  <a:rPr lang="zh-CN" altLang="zh-CN" sz="1200" i="0" kern="100">
                    <a:effectLst/>
                    <a:latin typeface="Cambria Math" panose="02040503050406030204" pitchFamily="18" charset="0"/>
                    <a:ea typeface="宋体" panose="02010600030101010101" pitchFamily="2" charset="-122"/>
                    <a:cs typeface="Times New Roman" panose="02020603050405020304" pitchFamily="18" charset="0"/>
                  </a:rPr>
                  <a:t>_</a:t>
                </a:r>
                <a:r>
                  <a:rPr lang="en-US" altLang="zh-CN" sz="1200" i="0" kern="100">
                    <a:effectLst/>
                    <a:latin typeface="Cambria Math" panose="02040503050406030204" pitchFamily="18" charset="0"/>
                    <a:ea typeface="宋体" panose="02010600030101010101" pitchFamily="2" charset="-122"/>
                    <a:cs typeface="Times New Roman" panose="02020603050405020304" pitchFamily="18" charset="0"/>
                  </a:rPr>
                  <a:t>𝑠𝑢𝑏</a:t>
                </a:r>
                <a:r>
                  <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rPr>
                  <a:t> from KG.</a:t>
                </a:r>
                <a:endPar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buFont typeface="+mj-lt"/>
                  <a:buAutoNum type="arabicPeriod"/>
                </a:pPr>
                <a:r>
                  <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rPr>
                  <a:t>A </a:t>
                </a:r>
                <a:r>
                  <a:rPr lang="en-US" altLang="zh-CN" sz="1200" i="0" kern="100">
                    <a:effectLst/>
                    <a:latin typeface="Cambria Math" panose="02040503050406030204" pitchFamily="18" charset="0"/>
                    <a:ea typeface="宋体" panose="02010600030101010101" pitchFamily="2" charset="-122"/>
                    <a:cs typeface="Times New Roman" panose="02020603050405020304" pitchFamily="18" charset="0"/>
                  </a:rPr>
                  <a:t>𝑄𝐴 𝑐𝑜𝑛𝑡𝑒𝑥𝑡 𝑛𝑜𝑑𝑒 𝑍</a:t>
                </a:r>
                <a:r>
                  <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rPr>
                  <a:t> is introduced, which represent the QA context embedding. This node is </a:t>
                </a:r>
                <a:r>
                  <a:rPr lang="en-US" altLang="zh-CN" sz="1200" i="0" kern="100">
                    <a:effectLst/>
                    <a:latin typeface="Cambria Math" panose="02040503050406030204" pitchFamily="18" charset="0"/>
                    <a:ea typeface="宋体" panose="02010600030101010101" pitchFamily="2" charset="-122"/>
                    <a:cs typeface="Times New Roman" panose="02020603050405020304" pitchFamily="18" charset="0"/>
                  </a:rPr>
                  <a:t>𝑐𝑜𝑛𝑛𝑒𝑐𝑡𝑒𝑑 𝑡𝑜 𝑡ℎ𝑒 𝑡𝑜𝑝𝑖𝑐 𝑒𝑛𝑡𝑖𝑡𝑒𝑠 𝑜𝑓 𝑄𝐴 𝑐𝑜𝑛𝑐𝑒𝑝𝑡 𝑉</a:t>
                </a:r>
                <a:r>
                  <a:rPr lang="zh-CN" altLang="zh-CN" sz="1200" i="0" kern="100">
                    <a:effectLst/>
                    <a:latin typeface="Cambria Math" panose="02040503050406030204" pitchFamily="18" charset="0"/>
                    <a:ea typeface="宋体" panose="02010600030101010101" pitchFamily="2" charset="-122"/>
                    <a:cs typeface="Times New Roman" panose="02020603050405020304" pitchFamily="18" charset="0"/>
                  </a:rPr>
                  <a:t>_(</a:t>
                </a:r>
                <a:r>
                  <a:rPr lang="en-US" altLang="zh-CN" sz="1200" i="0" kern="100">
                    <a:effectLst/>
                    <a:latin typeface="Cambria Math" panose="02040503050406030204" pitchFamily="18" charset="0"/>
                    <a:ea typeface="宋体" panose="02010600030101010101" pitchFamily="2" charset="-122"/>
                    <a:cs typeface="Times New Roman" panose="02020603050405020304" pitchFamily="18" charset="0"/>
                  </a:rPr>
                  <a:t>𝑞,𝑎</a:t>
                </a:r>
                <a:r>
                  <a:rPr lang="zh-CN" altLang="zh-CN" sz="1200" i="0" kern="100">
                    <a:effectLst/>
                    <a:latin typeface="Cambria Math" panose="02040503050406030204" pitchFamily="18" charset="0"/>
                    <a:ea typeface="宋体" panose="02010600030101010101" pitchFamily="2" charset="-122"/>
                    <a:cs typeface="Times New Roman" panose="02020603050405020304" pitchFamily="18" charset="0"/>
                  </a:rPr>
                  <a:t>)</a:t>
                </a:r>
                <a:r>
                  <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rPr>
                  <a:t>, which form a jointly graph called working graph.</a:t>
                </a:r>
                <a:endPar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buFont typeface="+mj-lt"/>
                  <a:buAutoNum type="arabicPeriod"/>
                </a:pPr>
                <a:r>
                  <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rPr>
                  <a:t>Attention-based GNN is used to capture the information between node with weight.</a:t>
                </a:r>
                <a:endPar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buFont typeface="+mj-lt"/>
                  <a:buAutoNum type="arabicPeriod"/>
                </a:pPr>
                <a:r>
                  <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rPr>
                  <a:t>Passing a MLP with all the info representation </a:t>
                </a:r>
                <a:r>
                  <a:rPr lang="en-US" altLang="zh-CN" sz="1200" i="0" kern="100">
                    <a:effectLst/>
                    <a:latin typeface="Cambria Math" panose="02040503050406030204" pitchFamily="18" charset="0"/>
                    <a:ea typeface="宋体" panose="02010600030101010101" pitchFamily="2" charset="-122"/>
                    <a:cs typeface="Times New Roman" panose="02020603050405020304" pitchFamily="18" charset="0"/>
                  </a:rPr>
                  <a:t>[𝐿𝑀, 𝑍, 𝑝𝑜𝑜𝑙𝑖𝑛𝑔 𝑔𝑟𝑎𝑝ℎ 𝑖𝑛𝑓𝑜]</a:t>
                </a:r>
                <a:endPar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p:txBody>
          </p:sp>
        </mc:Fallback>
      </mc:AlternateContent>
      <p:sp>
        <p:nvSpPr>
          <p:cNvPr id="4" name="灯片编号占位符 3"/>
          <p:cNvSpPr>
            <a:spLocks noGrp="1"/>
          </p:cNvSpPr>
          <p:nvPr>
            <p:ph type="sldNum" sz="quarter" idx="5"/>
          </p:nvPr>
        </p:nvSpPr>
        <p:spPr/>
        <p:txBody>
          <a:bodyPr/>
          <a:lstStyle/>
          <a:p>
            <a:fld id="{1734D747-9380-41EE-9946-EC9EC0CA5D1E}" type="slidenum">
              <a:rPr lang="en-US" noProof="0" smtClean="0"/>
              <a:t>12</a:t>
            </a:fld>
            <a:endParaRPr lang="en-US" noProof="0" dirty="0"/>
          </a:p>
        </p:txBody>
      </p:sp>
    </p:spTree>
    <p:extLst>
      <p:ext uri="{BB962C8B-B14F-4D97-AF65-F5344CB8AC3E}">
        <p14:creationId xmlns:p14="http://schemas.microsoft.com/office/powerpoint/2010/main" val="612030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en-US" altLang="zh-CN" sz="1200" dirty="0">
                    <a:effectLst/>
                    <a:latin typeface="Calibri" panose="020F0502020204030204" pitchFamily="34" charset="0"/>
                    <a:ea typeface="宋体" panose="02010600030101010101" pitchFamily="2" charset="-122"/>
                    <a:cs typeface="Times New Roman" panose="02020603050405020304" pitchFamily="18" charset="0"/>
                  </a:rPr>
                  <a:t>Context node</a:t>
                </a:r>
                <a:r>
                  <a:rPr lang="en-US" altLang="zh-CN" sz="1200" baseline="0" dirty="0">
                    <a:effectLst/>
                    <a:latin typeface="Calibri" panose="020F0502020204030204" pitchFamily="34" charset="0"/>
                    <a:ea typeface="宋体" panose="02010600030101010101" pitchFamily="2" charset="-122"/>
                    <a:cs typeface="Times New Roman" panose="02020603050405020304" pitchFamily="18" charset="0"/>
                  </a:rPr>
                  <a:t> z is generated by LM, which is Roberta-large in my replication, represent the QA context. As you can see on the right hand side of PPT, </a:t>
                </a:r>
                <a:r>
                  <a:rPr lang="en-US" altLang="zh-CN" sz="1200" dirty="0">
                    <a:effectLst/>
                    <a:latin typeface="Calibri" panose="020F0502020204030204" pitchFamily="34" charset="0"/>
                    <a:ea typeface="宋体" panose="02010600030101010101" pitchFamily="2" charset="-122"/>
                    <a:cs typeface="Times New Roman" panose="02020603050405020304" pitchFamily="18" charset="0"/>
                  </a:rPr>
                  <a:t>two type</a:t>
                </a:r>
                <a:r>
                  <a:rPr lang="en-US" altLang="zh-CN" sz="1200" baseline="0" dirty="0">
                    <a:effectLst/>
                    <a:latin typeface="Calibri" panose="020F0502020204030204" pitchFamily="34" charset="0"/>
                    <a:ea typeface="宋体" panose="02010600030101010101" pitchFamily="2" charset="-122"/>
                    <a:cs typeface="Times New Roman" panose="02020603050405020304" pitchFamily="18" charset="0"/>
                  </a:rPr>
                  <a:t> of </a:t>
                </a:r>
                <a:r>
                  <a:rPr lang="en-US" altLang="zh-CN" sz="1200" dirty="0">
                    <a:effectLst/>
                    <a:latin typeface="Calibri" panose="020F0502020204030204" pitchFamily="34" charset="0"/>
                    <a:ea typeface="宋体" panose="02010600030101010101" pitchFamily="2" charset="-122"/>
                    <a:cs typeface="Times New Roman" panose="02020603050405020304" pitchFamily="18" charset="0"/>
                  </a:rPr>
                  <a:t>edges </a:t>
                </a:r>
                <a14:m>
                  <m:oMath xmlns:m="http://schemas.openxmlformats.org/officeDocument/2006/math">
                    <m:sSub>
                      <m:sSubPr>
                        <m:ctrlPr>
                          <a:rPr lang="zh-CN" altLang="zh-CN" i="1">
                            <a:effectLst/>
                            <a:latin typeface="Cambria Math" panose="02040503050406030204" pitchFamily="18" charset="0"/>
                            <a:ea typeface="Cambria Math" panose="02040503050406030204" pitchFamily="18" charset="0"/>
                          </a:rPr>
                        </m:ctrlPr>
                      </m:sSubPr>
                      <m:e>
                        <m:r>
                          <a:rPr lang="en-US" altLang="zh-CN" sz="1200" i="1">
                            <a:effectLst/>
                            <a:latin typeface="Cambria Math" panose="02040503050406030204" pitchFamily="18" charset="0"/>
                            <a:ea typeface="宋体" panose="02010600030101010101" pitchFamily="2" charset="-122"/>
                            <a:cs typeface="Times New Roman" panose="02020603050405020304" pitchFamily="18" charset="0"/>
                          </a:rPr>
                          <m:t>𝑟</m:t>
                        </m:r>
                      </m:e>
                      <m:sub>
                        <m:r>
                          <a:rPr lang="en-US" altLang="zh-CN" sz="1200" i="1">
                            <a:effectLst/>
                            <a:latin typeface="Cambria Math" panose="02040503050406030204" pitchFamily="18" charset="0"/>
                            <a:ea typeface="宋体" panose="02010600030101010101" pitchFamily="2" charset="-122"/>
                            <a:cs typeface="Times New Roman" panose="02020603050405020304" pitchFamily="18" charset="0"/>
                          </a:rPr>
                          <m:t>𝑧</m:t>
                        </m:r>
                        <m:r>
                          <a:rPr lang="en-US" altLang="zh-CN" sz="12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200" i="1">
                            <a:effectLst/>
                            <a:latin typeface="Cambria Math" panose="02040503050406030204" pitchFamily="18" charset="0"/>
                            <a:ea typeface="宋体" panose="02010600030101010101" pitchFamily="2" charset="-122"/>
                            <a:cs typeface="Times New Roman" panose="02020603050405020304" pitchFamily="18" charset="0"/>
                          </a:rPr>
                          <m:t>𝑞</m:t>
                        </m:r>
                      </m:sub>
                    </m:sSub>
                    <m:r>
                      <a:rPr lang="en-US" altLang="zh-CN" sz="1200" i="1">
                        <a:effectLst/>
                        <a:latin typeface="Cambria Math" panose="02040503050406030204" pitchFamily="18" charset="0"/>
                        <a:ea typeface="宋体" panose="02010600030101010101" pitchFamily="2" charset="-122"/>
                        <a:cs typeface="Times New Roman" panose="02020603050405020304" pitchFamily="18" charset="0"/>
                      </a:rPr>
                      <m:t>, </m:t>
                    </m:r>
                    <m:sSub>
                      <m:sSubPr>
                        <m:ctrlPr>
                          <a:rPr lang="zh-CN" altLang="zh-CN" i="1">
                            <a:effectLst/>
                            <a:latin typeface="Cambria Math" panose="02040503050406030204" pitchFamily="18" charset="0"/>
                            <a:ea typeface="Cambria Math" panose="02040503050406030204" pitchFamily="18" charset="0"/>
                          </a:rPr>
                        </m:ctrlPr>
                      </m:sSubPr>
                      <m:e>
                        <m:r>
                          <a:rPr lang="en-US" altLang="zh-CN" sz="1200" i="1">
                            <a:effectLst/>
                            <a:latin typeface="Cambria Math" panose="02040503050406030204" pitchFamily="18" charset="0"/>
                            <a:ea typeface="宋体" panose="02010600030101010101" pitchFamily="2" charset="-122"/>
                            <a:cs typeface="Times New Roman" panose="02020603050405020304" pitchFamily="18" charset="0"/>
                          </a:rPr>
                          <m:t>𝑟</m:t>
                        </m:r>
                      </m:e>
                      <m:sub>
                        <m:r>
                          <a:rPr lang="en-US" altLang="zh-CN" sz="1200" i="1">
                            <a:effectLst/>
                            <a:latin typeface="Cambria Math" panose="02040503050406030204" pitchFamily="18" charset="0"/>
                            <a:ea typeface="宋体" panose="02010600030101010101" pitchFamily="2" charset="-122"/>
                            <a:cs typeface="Times New Roman" panose="02020603050405020304" pitchFamily="18" charset="0"/>
                          </a:rPr>
                          <m:t>𝑧</m:t>
                        </m:r>
                        <m:r>
                          <a:rPr lang="en-US" altLang="zh-CN" sz="12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200" i="1">
                            <a:effectLst/>
                            <a:latin typeface="Cambria Math" panose="02040503050406030204" pitchFamily="18" charset="0"/>
                            <a:ea typeface="宋体" panose="02010600030101010101" pitchFamily="2" charset="-122"/>
                            <a:cs typeface="Times New Roman" panose="02020603050405020304" pitchFamily="18" charset="0"/>
                          </a:rPr>
                          <m:t>𝑎</m:t>
                        </m:r>
                      </m:sub>
                    </m:sSub>
                  </m:oMath>
                </a14:m>
                <a:r>
                  <a:rPr lang="en-US" altLang="zh-CN" sz="1200" dirty="0">
                    <a:effectLst/>
                    <a:latin typeface="Calibri" panose="020F0502020204030204" pitchFamily="34" charset="0"/>
                    <a:ea typeface="宋体" panose="02010600030101010101" pitchFamily="2" charset="-122"/>
                    <a:cs typeface="Times New Roman" panose="02020603050405020304" pitchFamily="18" charset="0"/>
                  </a:rPr>
                  <a:t> are introduced to connect z with the question node and the answer node respectively in the working graph.</a:t>
                </a:r>
                <a:endParaRPr lang="zh-CN" altLang="en-US" dirty="0"/>
              </a:p>
            </p:txBody>
          </p:sp>
        </mc:Choice>
        <mc:Fallback xmlns="">
          <p:sp>
            <p:nvSpPr>
              <p:cNvPr id="3" name="备注占位符 2"/>
              <p:cNvSpPr>
                <a:spLocks noGrp="1"/>
              </p:cNvSpPr>
              <p:nvPr>
                <p:ph type="body" idx="1"/>
              </p:nvPr>
            </p:nvSpPr>
            <p:spPr/>
            <p:txBody>
              <a:bodyPr/>
              <a:lstStyle/>
              <a:p>
                <a:r>
                  <a:rPr lang="en-US" altLang="zh-CN" sz="1200" dirty="0">
                    <a:effectLst/>
                    <a:latin typeface="Calibri" panose="020F0502020204030204" pitchFamily="34" charset="0"/>
                    <a:ea typeface="宋体" panose="02010600030101010101" pitchFamily="2" charset="-122"/>
                    <a:cs typeface="Times New Roman" panose="02020603050405020304" pitchFamily="18" charset="0"/>
                  </a:rPr>
                  <a:t>For LM, which is used to encode the given QA context, is the basic part of this model. The paper uses transformer-based language models such as </a:t>
                </a:r>
                <a:r>
                  <a:rPr lang="en-US" altLang="zh-CN" sz="12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Bert</a:t>
                </a:r>
                <a:r>
                  <a:rPr lang="en-US" altLang="zh-CN" sz="1200" dirty="0">
                    <a:effectLst/>
                    <a:latin typeface="Calibri" panose="020F0502020204030204" pitchFamily="34" charset="0"/>
                    <a:ea typeface="宋体" panose="02010600030101010101" pitchFamily="2" charset="-122"/>
                    <a:cs typeface="Times New Roman" panose="02020603050405020304" pitchFamily="18" charset="0"/>
                  </a:rPr>
                  <a:t>, </a:t>
                </a:r>
                <a:r>
                  <a:rPr lang="en-US" altLang="zh-CN" sz="12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Roberta</a:t>
                </a:r>
                <a:r>
                  <a:rPr lang="en-US" altLang="zh-CN" sz="1200" dirty="0">
                    <a:effectLst/>
                    <a:latin typeface="Calibri" panose="020F0502020204030204" pitchFamily="34" charset="0"/>
                    <a:ea typeface="宋体" panose="02010600030101010101" pitchFamily="2" charset="-122"/>
                    <a:cs typeface="Times New Roman" panose="02020603050405020304" pitchFamily="18" charset="0"/>
                  </a:rPr>
                  <a:t>, etc. I have used Roberta in my reproduction. The context node z is introduced to represent the QA context, while two edges </a:t>
                </a:r>
                <a:r>
                  <a:rPr lang="en-US" altLang="zh-CN" sz="1200" i="0">
                    <a:effectLst/>
                    <a:latin typeface="Cambria Math" panose="02040503050406030204" pitchFamily="18" charset="0"/>
                    <a:ea typeface="宋体" panose="02010600030101010101" pitchFamily="2" charset="-122"/>
                    <a:cs typeface="Times New Roman" panose="02020603050405020304" pitchFamily="18" charset="0"/>
                  </a:rPr>
                  <a:t>𝑟</a:t>
                </a:r>
                <a:r>
                  <a:rPr lang="zh-CN" altLang="zh-CN" sz="1200" i="0">
                    <a:effectLst/>
                    <a:latin typeface="Cambria Math" panose="02040503050406030204" pitchFamily="18" charset="0"/>
                    <a:ea typeface="宋体" panose="02010600030101010101" pitchFamily="2" charset="-122"/>
                    <a:cs typeface="Times New Roman" panose="02020603050405020304" pitchFamily="18" charset="0"/>
                  </a:rPr>
                  <a:t>_(</a:t>
                </a:r>
                <a:r>
                  <a:rPr lang="en-US" altLang="zh-CN" sz="1200" i="0">
                    <a:effectLst/>
                    <a:latin typeface="Cambria Math" panose="02040503050406030204" pitchFamily="18" charset="0"/>
                    <a:ea typeface="宋体" panose="02010600030101010101" pitchFamily="2" charset="-122"/>
                    <a:cs typeface="Times New Roman" panose="02020603050405020304" pitchFamily="18" charset="0"/>
                  </a:rPr>
                  <a:t>𝑧,𝑞</a:t>
                </a:r>
                <a:r>
                  <a:rPr lang="zh-CN" altLang="zh-CN" sz="1200" i="0">
                    <a:effectLst/>
                    <a:latin typeface="Cambria Math" panose="02040503050406030204" pitchFamily="18" charset="0"/>
                    <a:ea typeface="宋体" panose="02010600030101010101" pitchFamily="2" charset="-122"/>
                    <a:cs typeface="Times New Roman" panose="02020603050405020304" pitchFamily="18" charset="0"/>
                  </a:rPr>
                  <a:t>)</a:t>
                </a:r>
                <a:r>
                  <a:rPr lang="en-US" altLang="zh-CN" sz="1200" i="0">
                    <a:effectLst/>
                    <a:latin typeface="Cambria Math" panose="02040503050406030204" pitchFamily="18" charset="0"/>
                    <a:ea typeface="宋体" panose="02010600030101010101" pitchFamily="2" charset="-122"/>
                    <a:cs typeface="Times New Roman" panose="02020603050405020304" pitchFamily="18" charset="0"/>
                  </a:rPr>
                  <a:t>, 𝑟</a:t>
                </a:r>
                <a:r>
                  <a:rPr lang="zh-CN" altLang="zh-CN" sz="1200" i="0">
                    <a:effectLst/>
                    <a:latin typeface="Cambria Math" panose="02040503050406030204" pitchFamily="18" charset="0"/>
                    <a:ea typeface="宋体" panose="02010600030101010101" pitchFamily="2" charset="-122"/>
                    <a:cs typeface="Times New Roman" panose="02020603050405020304" pitchFamily="18" charset="0"/>
                  </a:rPr>
                  <a:t>_(</a:t>
                </a:r>
                <a:r>
                  <a:rPr lang="en-US" altLang="zh-CN" sz="1200" i="0">
                    <a:effectLst/>
                    <a:latin typeface="Cambria Math" panose="02040503050406030204" pitchFamily="18" charset="0"/>
                    <a:ea typeface="宋体" panose="02010600030101010101" pitchFamily="2" charset="-122"/>
                    <a:cs typeface="Times New Roman" panose="02020603050405020304" pitchFamily="18" charset="0"/>
                  </a:rPr>
                  <a:t>𝑧,𝑎</a:t>
                </a:r>
                <a:r>
                  <a:rPr lang="zh-CN" altLang="zh-CN" sz="1200" i="0">
                    <a:effectLst/>
                    <a:latin typeface="Cambria Math" panose="02040503050406030204" pitchFamily="18" charset="0"/>
                    <a:ea typeface="宋体" panose="02010600030101010101" pitchFamily="2" charset="-122"/>
                    <a:cs typeface="Times New Roman" panose="02020603050405020304" pitchFamily="18" charset="0"/>
                  </a:rPr>
                  <a:t>)</a:t>
                </a:r>
                <a:r>
                  <a:rPr lang="en-US" altLang="zh-CN" sz="1200" dirty="0">
                    <a:effectLst/>
                    <a:latin typeface="Calibri" panose="020F0502020204030204" pitchFamily="34" charset="0"/>
                    <a:ea typeface="宋体" panose="02010600030101010101" pitchFamily="2" charset="-122"/>
                    <a:cs typeface="Times New Roman" panose="02020603050405020304" pitchFamily="18" charset="0"/>
                  </a:rPr>
                  <a:t> are introduced to connect z and the question node and z and the answer node respectively in the working graph.</a:t>
                </a:r>
                <a:endParaRPr lang="zh-CN" altLang="en-US" dirty="0"/>
              </a:p>
            </p:txBody>
          </p:sp>
        </mc:Fallback>
      </mc:AlternateContent>
      <p:sp>
        <p:nvSpPr>
          <p:cNvPr id="4" name="灯片编号占位符 3"/>
          <p:cNvSpPr>
            <a:spLocks noGrp="1"/>
          </p:cNvSpPr>
          <p:nvPr>
            <p:ph type="sldNum" sz="quarter" idx="5"/>
          </p:nvPr>
        </p:nvSpPr>
        <p:spPr/>
        <p:txBody>
          <a:bodyPr/>
          <a:lstStyle/>
          <a:p>
            <a:fld id="{1734D747-9380-41EE-9946-EC9EC0CA5D1E}" type="slidenum">
              <a:rPr lang="en-US" noProof="0" smtClean="0"/>
              <a:t>14</a:t>
            </a:fld>
            <a:endParaRPr lang="en-US" noProof="0" dirty="0"/>
          </a:p>
        </p:txBody>
      </p:sp>
    </p:spTree>
    <p:extLst>
      <p:ext uri="{BB962C8B-B14F-4D97-AF65-F5344CB8AC3E}">
        <p14:creationId xmlns:p14="http://schemas.microsoft.com/office/powerpoint/2010/main" val="2063878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zh-CN" altLang="en-US" noProof="0"/>
              <a:t>单击此处编辑母版副标题样式</a:t>
            </a:r>
            <a:endParaRPr lang="en-US" noProof="0"/>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两栏内容">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zh-CN" altLang="en-US" noProof="0"/>
              <a:t>单击此处编辑母版标题样式</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zh-CN" altLang="en-US" noProof="0"/>
              <a:t>单击此处编辑母版文本样式</a:t>
            </a:r>
          </a:p>
          <a:p>
            <a:pPr lvl="1"/>
            <a:r>
              <a:rPr lang="zh-CN" altLang="en-US" noProof="0"/>
              <a:t>二级</a:t>
            </a:r>
          </a:p>
          <a:p>
            <a:pPr lvl="2"/>
            <a:r>
              <a:rPr lang="zh-CN" altLang="en-US" noProof="0"/>
              <a:t>三级</a:t>
            </a:r>
          </a:p>
          <a:p>
            <a:pPr lvl="3"/>
            <a:r>
              <a:rPr lang="zh-CN" altLang="en-US" noProof="0"/>
              <a:t>四级</a:t>
            </a:r>
          </a:p>
          <a:p>
            <a:pPr lvl="4"/>
            <a:r>
              <a:rPr lang="zh-CN" altLang="en-US" noProof="0"/>
              <a:t>五级</a:t>
            </a:r>
            <a:endParaRPr lang="en-US" noProof="0"/>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zh-CN" altLang="en-US" noProof="0"/>
              <a:t>单击此处编辑母版文本样式</a:t>
            </a:r>
          </a:p>
          <a:p>
            <a:pPr lvl="1"/>
            <a:r>
              <a:rPr lang="zh-CN" altLang="en-US" noProof="0"/>
              <a:t>二级</a:t>
            </a:r>
          </a:p>
          <a:p>
            <a:pPr lvl="2"/>
            <a:r>
              <a:rPr lang="zh-CN" altLang="en-US" noProof="0"/>
              <a:t>三级</a:t>
            </a:r>
          </a:p>
          <a:p>
            <a:pPr lvl="3"/>
            <a:r>
              <a:rPr lang="zh-CN" altLang="en-US" noProof="0"/>
              <a:t>四级</a:t>
            </a:r>
          </a:p>
          <a:p>
            <a:pPr lvl="4"/>
            <a:r>
              <a:rPr lang="zh-CN" altLang="en-US" noProof="0"/>
              <a:t>五级</a:t>
            </a:r>
            <a:endParaRPr lang="en-US" noProof="0"/>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zh-CN" altLang="en-US" noProof="0"/>
              <a:t>单击此处编辑母版标题样式</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zh-CN" altLang="en-US" noProof="0"/>
              <a:t>单击图标添加图片</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zh-CN" altLang="en-US" noProof="0"/>
              <a:t>单击图标添加图片</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zh-CN" altLang="en-US" noProof="0"/>
              <a:t>单击图标添加图片</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zh-CN" altLang="en-US" noProof="0"/>
              <a:t>单击图标添加图片</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zh-CN" altLang="en-US" noProof="0"/>
              <a:t>单击图标添加图片</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zh-CN" altLang="en-US" noProof="0"/>
              <a:t>单击此处编辑母版文本样式</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zh-CN" altLang="en-US" noProof="0"/>
              <a:t>单击此处编辑母版文本样式</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zh-CN" altLang="en-US" noProof="0"/>
              <a:t>单击此处编辑母版文本样式</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zh-CN" altLang="en-US" noProof="0"/>
              <a:t>单击此处编辑母版文本样式</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zh-CN" altLang="en-US" noProof="0"/>
              <a:t>单击此处编辑母版文本样式</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zh-CN" altLang="en-US" noProof="0"/>
              <a:t>单击此处编辑母版标题样式</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zh-CN" altLang="en-US" noProof="0"/>
              <a:t>单击此处编辑母版文本样式</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zh-CN" altLang="en-US" noProof="0"/>
              <a:t>单击此处编辑母版文本样式</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zh-CN" altLang="en-US" noProof="0"/>
              <a:t>单击此处编辑母版文本样式</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zh-CN" altLang="en-US" noProof="0"/>
              <a:t>单击此处编辑母版标题样式</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zh-CN" altLang="en-US" noProof="0"/>
              <a:t>单击此处编辑母版文本样式</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zh-CN" altLang="en-US" noProof="0"/>
              <a:t>单击此处编辑母版标题样式</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noProof="0"/>
              <a:t>单击图标添加图片</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0"/>
              <a:t>单击此处编辑母版文本样式</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内容与标题">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zh-CN" altLang="en-US" noProof="0"/>
              <a:t>单击此处编辑母版标题样式</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0"/>
              <a:t>单击此处编辑母版文本样式</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zh-CN" altLang="en-US" noProof="0"/>
              <a:t>单击此处编辑母版文本样式</a:t>
            </a:r>
          </a:p>
          <a:p>
            <a:pPr lvl="1"/>
            <a:r>
              <a:rPr lang="zh-CN" altLang="en-US" noProof="0"/>
              <a:t>二级</a:t>
            </a:r>
          </a:p>
          <a:p>
            <a:pPr lvl="2"/>
            <a:r>
              <a:rPr lang="zh-CN" altLang="en-US" noProof="0"/>
              <a:t>三级</a:t>
            </a:r>
          </a:p>
          <a:p>
            <a:pPr lvl="3"/>
            <a:r>
              <a:rPr lang="zh-CN" altLang="en-US" noProof="0"/>
              <a:t>四级</a:t>
            </a:r>
          </a:p>
          <a:p>
            <a:pPr lvl="4"/>
            <a:r>
              <a:rPr lang="zh-CN" altLang="en-US" noProof="0"/>
              <a:t>五级</a:t>
            </a:r>
            <a:endParaRPr lang="en-US" noProof="0"/>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zh-CN" altLang="en-US" noProof="0"/>
              <a:t>单击此处编辑母版文本样式</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zh-CN" altLang="en-US" noProof="0"/>
              <a:t>单击此处编辑母版文本样式</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zh-CN" altLang="en-US" noProof="0"/>
              <a:t>单击此处编辑母版标题样式</a:t>
            </a:r>
            <a:endParaRPr lang="en-US" noProof="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zh-CN" altLang="en-US" noProof="0"/>
              <a:t>单击此处编辑母版文本样式</a:t>
            </a:r>
          </a:p>
          <a:p>
            <a:pPr lvl="1"/>
            <a:r>
              <a:rPr lang="zh-CN" altLang="en-US" noProof="0"/>
              <a:t>二级</a:t>
            </a:r>
          </a:p>
          <a:p>
            <a:pPr lvl="2"/>
            <a:r>
              <a:rPr lang="zh-CN" altLang="en-US" noProof="0"/>
              <a:t>三级</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zh-CN" altLang="en-US" noProof="0"/>
              <a:t>单击此处编辑母版标题样式</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zh-CN" altLang="en-US" noProof="0"/>
              <a:t>单击此处编辑母版标题样式</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zh-CN" altLang="en-US" noProof="0"/>
              <a:t>单击此处编辑母版文本样式</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zh-CN" altLang="en-US" noProof="0"/>
              <a:t>单击此处编辑母版标题样式</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noProof="0"/>
              <a:t>单击此处编辑母版文本样式</a:t>
            </a:r>
          </a:p>
          <a:p>
            <a:pPr lvl="1"/>
            <a:r>
              <a:rPr lang="zh-CN" altLang="en-US" noProof="0"/>
              <a:t>二级</a:t>
            </a:r>
          </a:p>
          <a:p>
            <a:pPr lvl="2"/>
            <a:r>
              <a:rPr lang="zh-CN" altLang="en-US" noProof="0"/>
              <a:t>三级</a:t>
            </a:r>
          </a:p>
          <a:p>
            <a:pPr lvl="3"/>
            <a:r>
              <a:rPr lang="zh-CN" altLang="en-US" noProof="0"/>
              <a:t>四级</a:t>
            </a:r>
          </a:p>
          <a:p>
            <a:pPr lvl="4"/>
            <a:r>
              <a:rPr lang="zh-CN" altLang="en-US" noProof="0"/>
              <a:t>五级</a:t>
            </a:r>
            <a:endParaRPr lang="en-US" noProof="0"/>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比较">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zh-CN" altLang="en-US" noProof="0"/>
              <a:t>单击此处编辑母版标题样式</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0"/>
              <a:t>单击此处编辑母版文本样式</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0"/>
              <a:t>单击此处编辑母版文本样式</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zh-CN" altLang="en-US" noProof="0"/>
              <a:t>单击此处编辑母版文本样式</a:t>
            </a:r>
          </a:p>
          <a:p>
            <a:pPr lvl="1"/>
            <a:r>
              <a:rPr lang="zh-CN" altLang="en-US" noProof="0"/>
              <a:t>二级</a:t>
            </a:r>
          </a:p>
          <a:p>
            <a:pPr lvl="2"/>
            <a:r>
              <a:rPr lang="zh-CN" altLang="en-US" noProof="0"/>
              <a:t>三级</a:t>
            </a:r>
          </a:p>
          <a:p>
            <a:pPr lvl="3"/>
            <a:r>
              <a:rPr lang="zh-CN" altLang="en-US" noProof="0"/>
              <a:t>四级</a:t>
            </a:r>
          </a:p>
          <a:p>
            <a:pPr lvl="4"/>
            <a:r>
              <a:rPr lang="zh-CN" altLang="en-US" noProof="0"/>
              <a:t>五级</a:t>
            </a:r>
            <a:endParaRPr lang="en-US" noProof="0"/>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zh-CN" altLang="en-US" noProof="0"/>
              <a:t>单击此处编辑母版文本样式</a:t>
            </a:r>
          </a:p>
          <a:p>
            <a:pPr lvl="1"/>
            <a:r>
              <a:rPr lang="zh-CN" altLang="en-US" noProof="0"/>
              <a:t>二级</a:t>
            </a:r>
          </a:p>
          <a:p>
            <a:pPr lvl="2"/>
            <a:r>
              <a:rPr lang="zh-CN" altLang="en-US" noProof="0"/>
              <a:t>三级</a:t>
            </a:r>
          </a:p>
          <a:p>
            <a:pPr lvl="3"/>
            <a:r>
              <a:rPr lang="zh-CN" altLang="en-US" noProof="0"/>
              <a:t>四级</a:t>
            </a:r>
          </a:p>
          <a:p>
            <a:pPr lvl="4"/>
            <a:r>
              <a:rPr lang="zh-CN" altLang="en-US" noProof="0"/>
              <a:t>五级</a:t>
            </a:r>
            <a:endParaRPr lang="en-US" noProof="0"/>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zh-CN" altLang="en-US" noProof="0"/>
              <a:t>单击此处编辑母版标题样式</a:t>
            </a:r>
            <a:endParaRPr lang="en-US" noProof="0"/>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二级</a:t>
            </a:r>
          </a:p>
          <a:p>
            <a:pPr lvl="2"/>
            <a:r>
              <a:rPr lang="zh-CN" altLang="en-US" noProof="0"/>
              <a:t>三级</a:t>
            </a:r>
          </a:p>
          <a:p>
            <a:pPr lvl="3"/>
            <a:r>
              <a:rPr lang="zh-CN" altLang="en-US" noProof="0"/>
              <a:t>四级</a:t>
            </a:r>
          </a:p>
          <a:p>
            <a:pPr lvl="4"/>
            <a:r>
              <a:rPr lang="zh-CN" altLang="en-US" noProof="0"/>
              <a:t>五级</a:t>
            </a:r>
            <a:endParaRPr lang="en-US" noProof="0"/>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9.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png"/><Relationship Id="rId3" Type="http://schemas.openxmlformats.org/officeDocument/2006/relationships/image" Target="../media/image29.png"/><Relationship Id="rId7" Type="http://schemas.openxmlformats.org/officeDocument/2006/relationships/image" Target="../media/image300.png"/><Relationship Id="rId12" Type="http://schemas.openxmlformats.org/officeDocument/2006/relationships/image" Target="../media/image35.png"/><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image" Target="../media/image290.png"/><Relationship Id="rId11" Type="http://schemas.openxmlformats.org/officeDocument/2006/relationships/image" Target="../media/image34.png"/><Relationship Id="rId5" Type="http://schemas.openxmlformats.org/officeDocument/2006/relationships/image" Target="../media/image280.png"/><Relationship Id="rId15" Type="http://schemas.openxmlformats.org/officeDocument/2006/relationships/image" Target="../media/image38.png"/><Relationship Id="rId10" Type="http://schemas.openxmlformats.org/officeDocument/2006/relationships/image" Target="../media/image33.png"/><Relationship Id="rId4" Type="http://schemas.openxmlformats.org/officeDocument/2006/relationships/image" Target="../media/image30.png"/><Relationship Id="rId9" Type="http://schemas.openxmlformats.org/officeDocument/2006/relationships/image" Target="../media/image32.png"/><Relationship Id="rId14" Type="http://schemas.openxmlformats.org/officeDocument/2006/relationships/image" Target="../media/image37.png"/></Relationships>
</file>

<file path=ppt/slides/_rels/slide1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1.xml"/><Relationship Id="rId1" Type="http://schemas.openxmlformats.org/officeDocument/2006/relationships/slideLayout" Target="../slideLayouts/slideLayout9.xml"/><Relationship Id="rId4" Type="http://schemas.openxmlformats.org/officeDocument/2006/relationships/image" Target="../media/image40.png"/></Relationships>
</file>

<file path=ppt/slides/_rels/slide1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3.xml"/><Relationship Id="rId1" Type="http://schemas.openxmlformats.org/officeDocument/2006/relationships/slideLayout" Target="../slideLayouts/slideLayout9.xml"/><Relationship Id="rId4" Type="http://schemas.openxmlformats.org/officeDocument/2006/relationships/image" Target="../media/image43.png"/></Relationships>
</file>

<file path=ppt/slides/_rels/slide1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4.xml"/><Relationship Id="rId1" Type="http://schemas.openxmlformats.org/officeDocument/2006/relationships/slideLayout" Target="../slideLayouts/slideLayout9.xml"/><Relationship Id="rId4" Type="http://schemas.openxmlformats.org/officeDocument/2006/relationships/image" Target="../media/image45.png"/></Relationships>
</file>

<file path=ppt/slides/_rels/slide2.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2" Type="http://schemas.openxmlformats.org/officeDocument/2006/relationships/notesSlide" Target="../notesSlides/notesSlide2.xml"/><Relationship Id="rId16" Type="http://schemas.openxmlformats.org/officeDocument/2006/relationships/image" Target="../media/image14.svg"/><Relationship Id="rId1" Type="http://schemas.openxmlformats.org/officeDocument/2006/relationships/slideLayout" Target="../slideLayouts/slideLayout11.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sv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16.jpeg"/></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altLang="zh-CN" dirty="0"/>
              <a:t>Question Answering with KG</a:t>
            </a:r>
            <a:endParaRPr lang="en-US" dirty="0"/>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p:txBody>
          <a:bodyPr/>
          <a:lstStyle/>
          <a:p>
            <a:r>
              <a:rPr lang="en-US" altLang="zh-CN" dirty="0"/>
              <a:t>Group 7</a:t>
            </a:r>
          </a:p>
          <a:p>
            <a:r>
              <a:rPr lang="en-US" altLang="zh-CN" dirty="0"/>
              <a:t>1930026026 </a:t>
            </a:r>
            <a:r>
              <a:rPr lang="zh-CN" altLang="en-US" dirty="0"/>
              <a:t>冯昊轩 </a:t>
            </a:r>
            <a:r>
              <a:rPr lang="en-US" altLang="zh-CN" dirty="0"/>
              <a:t>Franklin</a:t>
            </a:r>
            <a:endParaRPr lang="zh-CN" altLang="en-US" dirty="0"/>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altLang="zh-CN" dirty="0"/>
              <a:t>Roberta-large + MLP as Baseline </a:t>
            </a:r>
            <a:endParaRPr lang="en-US" dirty="0"/>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10</a:t>
            </a:fld>
            <a:endParaRPr lang="en-US" dirty="0"/>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p:txBody>
          <a:bodyPr/>
          <a:lstStyle/>
          <a:p>
            <a:r>
              <a:rPr lang="en-US" dirty="0"/>
              <a:t>Processing data / </a:t>
            </a:r>
            <a:r>
              <a:rPr lang="en-US" altLang="zh-CN" dirty="0"/>
              <a:t>Working flow</a:t>
            </a:r>
          </a:p>
          <a:p>
            <a:endParaRPr lang="en-US" dirty="0"/>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p:txBody>
          <a:bodyPr>
            <a:normAutofit/>
          </a:bodyPr>
          <a:lstStyle/>
          <a:p>
            <a:r>
              <a:rPr lang="en-US" altLang="zh-CN" dirty="0"/>
              <a:t>Modified BERT on:</a:t>
            </a:r>
          </a:p>
          <a:p>
            <a:pPr lvl="1"/>
            <a:r>
              <a:rPr lang="en-US" altLang="zh-CN" dirty="0"/>
              <a:t>More data, larger bs, longer training time</a:t>
            </a:r>
          </a:p>
          <a:p>
            <a:pPr lvl="1"/>
            <a:r>
              <a:rPr lang="en-US" altLang="zh-CN" dirty="0"/>
              <a:t>Remove NSP</a:t>
            </a:r>
          </a:p>
          <a:p>
            <a:pPr lvl="1"/>
            <a:r>
              <a:rPr lang="en-US" altLang="zh-CN" dirty="0"/>
              <a:t>Dynamic masked </a:t>
            </a:r>
          </a:p>
          <a:p>
            <a:pPr lvl="1"/>
            <a:r>
              <a:rPr lang="en-US" altLang="zh-CN" dirty="0"/>
              <a:t>BPE encoding</a:t>
            </a:r>
          </a:p>
          <a:p>
            <a:endParaRPr lang="en-US" altLang="zh-CN" dirty="0"/>
          </a:p>
          <a:p>
            <a:r>
              <a:rPr lang="en-US" altLang="zh-CN" dirty="0"/>
              <a:t>Processing data as:</a:t>
            </a:r>
          </a:p>
          <a:p>
            <a:pPr lvl="1"/>
            <a:r>
              <a:rPr lang="en-US" altLang="zh-CN" dirty="0"/>
              <a:t>Token mapping index</a:t>
            </a:r>
          </a:p>
          <a:p>
            <a:pPr lvl="1"/>
            <a:r>
              <a:rPr lang="en-US" altLang="zh-CN" dirty="0"/>
              <a:t>Padding </a:t>
            </a:r>
          </a:p>
          <a:p>
            <a:pPr lvl="1"/>
            <a:r>
              <a:rPr lang="en-US" altLang="zh-CN" dirty="0"/>
              <a:t>Masking </a:t>
            </a:r>
          </a:p>
        </p:txBody>
      </p:sp>
      <p:sp>
        <p:nvSpPr>
          <p:cNvPr id="9" name="内容占位符 8">
            <a:extLst>
              <a:ext uri="{FF2B5EF4-FFF2-40B4-BE49-F238E27FC236}">
                <a16:creationId xmlns:a16="http://schemas.microsoft.com/office/drawing/2014/main" id="{7250EA95-E96F-C501-D1B3-451FE9AF8A45}"/>
              </a:ext>
            </a:extLst>
          </p:cNvPr>
          <p:cNvSpPr>
            <a:spLocks noGrp="1"/>
          </p:cNvSpPr>
          <p:nvPr>
            <p:ph sz="quarter" idx="4"/>
          </p:nvPr>
        </p:nvSpPr>
        <p:spPr/>
        <p:txBody>
          <a:bodyPr/>
          <a:lstStyle/>
          <a:p>
            <a:endParaRPr lang="zh-CN" altLang="en-US" dirty="0"/>
          </a:p>
        </p:txBody>
      </p:sp>
      <p:pic>
        <p:nvPicPr>
          <p:cNvPr id="10" name="内容占位符 4">
            <a:extLst>
              <a:ext uri="{FF2B5EF4-FFF2-40B4-BE49-F238E27FC236}">
                <a16:creationId xmlns:a16="http://schemas.microsoft.com/office/drawing/2014/main" id="{589F020A-2B3A-4849-2994-08078F909A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07946" y="668337"/>
            <a:ext cx="4009998" cy="5828592"/>
          </a:xfrm>
          <a:prstGeom prst="rect">
            <a:avLst/>
          </a:prstGeom>
        </p:spPr>
      </p:pic>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274722" y="354324"/>
            <a:ext cx="11214100" cy="535531"/>
          </a:xfrm>
        </p:spPr>
        <p:txBody>
          <a:bodyPr/>
          <a:lstStyle/>
          <a:p>
            <a:r>
              <a:rPr lang="en-US" altLang="zh-CN" dirty="0"/>
              <a:t>QA-GNN Processing Part</a:t>
            </a:r>
            <a:endParaRPr lang="en-US" dirty="0"/>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11</a:t>
            </a:fld>
            <a:endParaRPr lang="en-US" dirty="0"/>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a:xfrm>
            <a:off x="-14274" y="1506793"/>
            <a:ext cx="4503842" cy="3684588"/>
          </a:xfrm>
        </p:spPr>
        <p:txBody>
          <a:bodyPr/>
          <a:lstStyle/>
          <a:p>
            <a:r>
              <a:rPr lang="en-US" altLang="zh-CN" dirty="0"/>
              <a:t>Processing step</a:t>
            </a:r>
          </a:p>
          <a:p>
            <a:pPr lvl="1"/>
            <a:r>
              <a:rPr lang="en-US" altLang="zh-CN" dirty="0"/>
              <a:t>Process KG</a:t>
            </a:r>
          </a:p>
          <a:p>
            <a:pPr lvl="2"/>
            <a:r>
              <a:rPr lang="en-US" altLang="zh-CN" dirty="0"/>
              <a:t>Extract only English version.</a:t>
            </a:r>
          </a:p>
          <a:p>
            <a:pPr lvl="2"/>
            <a:r>
              <a:rPr lang="en-US" altLang="zh-CN" dirty="0"/>
              <a:t>Change multi-relation as top relation. E.g. (</a:t>
            </a:r>
            <a:r>
              <a:rPr lang="en-US" altLang="zh-CN" dirty="0" err="1"/>
              <a:t>atlocation</a:t>
            </a:r>
            <a:r>
              <a:rPr lang="en-US" altLang="zh-CN" dirty="0"/>
              <a:t>/</a:t>
            </a:r>
            <a:r>
              <a:rPr lang="en-US" altLang="zh-CN" dirty="0" err="1"/>
              <a:t>locatednear</a:t>
            </a:r>
            <a:r>
              <a:rPr lang="en-US" altLang="zh-CN" dirty="0"/>
              <a:t> -&gt; </a:t>
            </a:r>
            <a:r>
              <a:rPr lang="en-US" altLang="zh-CN" dirty="0" err="1"/>
              <a:t>atlocation</a:t>
            </a:r>
            <a:r>
              <a:rPr lang="en-US" altLang="zh-CN" dirty="0"/>
              <a:t>)</a:t>
            </a:r>
          </a:p>
          <a:p>
            <a:pPr lvl="2"/>
            <a:r>
              <a:rPr lang="en-US" altLang="zh-CN" dirty="0"/>
              <a:t>Merged relations</a:t>
            </a:r>
          </a:p>
          <a:p>
            <a:pPr lvl="2"/>
            <a:r>
              <a:rPr lang="en-US" altLang="zh-CN" dirty="0"/>
              <a:t>Construct graph info</a:t>
            </a:r>
          </a:p>
          <a:p>
            <a:pPr lvl="1"/>
            <a:r>
              <a:rPr lang="en-US" altLang="zh-CN" dirty="0"/>
              <a:t>Process Commonsense QA</a:t>
            </a:r>
          </a:p>
          <a:p>
            <a:pPr lvl="2"/>
            <a:r>
              <a:rPr lang="en-US" altLang="zh-CN" dirty="0"/>
              <a:t>Extract all the concepts from question/answer </a:t>
            </a:r>
          </a:p>
          <a:p>
            <a:pPr lvl="2"/>
            <a:r>
              <a:rPr lang="en-US" altLang="zh-CN" dirty="0"/>
              <a:t>Extract k-hops subgraph for each QA-pair</a:t>
            </a:r>
          </a:p>
          <a:p>
            <a:pPr lvl="2"/>
            <a:r>
              <a:rPr lang="en-US" altLang="zh-CN" dirty="0"/>
              <a:t>Get relevance score per edge</a:t>
            </a:r>
          </a:p>
        </p:txBody>
      </p:sp>
      <p:pic>
        <p:nvPicPr>
          <p:cNvPr id="6" name="内容占位符 5">
            <a:extLst>
              <a:ext uri="{FF2B5EF4-FFF2-40B4-BE49-F238E27FC236}">
                <a16:creationId xmlns:a16="http://schemas.microsoft.com/office/drawing/2014/main" id="{400E45CD-077F-9156-6FC4-0E1129F72A30}"/>
              </a:ext>
            </a:extLst>
          </p:cNvPr>
          <p:cNvPicPr>
            <a:picLocks noGrp="1" noChangeAspect="1"/>
          </p:cNvPicPr>
          <p:nvPr>
            <p:ph sz="quarter" idx="4"/>
          </p:nvPr>
        </p:nvPicPr>
        <p:blipFill>
          <a:blip r:embed="rId3"/>
          <a:stretch>
            <a:fillRect/>
          </a:stretch>
        </p:blipFill>
        <p:spPr>
          <a:xfrm>
            <a:off x="4446217" y="857163"/>
            <a:ext cx="2871110" cy="1618912"/>
          </a:xfrm>
        </p:spPr>
      </p:pic>
      <p:pic>
        <p:nvPicPr>
          <p:cNvPr id="11" name="图片 10">
            <a:extLst>
              <a:ext uri="{FF2B5EF4-FFF2-40B4-BE49-F238E27FC236}">
                <a16:creationId xmlns:a16="http://schemas.microsoft.com/office/drawing/2014/main" id="{69D459AB-C451-B6D2-CA9D-D383FC479901}"/>
              </a:ext>
            </a:extLst>
          </p:cNvPr>
          <p:cNvPicPr>
            <a:picLocks noChangeAspect="1"/>
          </p:cNvPicPr>
          <p:nvPr/>
        </p:nvPicPr>
        <p:blipFill>
          <a:blip r:embed="rId4"/>
          <a:stretch>
            <a:fillRect/>
          </a:stretch>
        </p:blipFill>
        <p:spPr>
          <a:xfrm>
            <a:off x="4297835" y="3106422"/>
            <a:ext cx="3134591" cy="2423262"/>
          </a:xfrm>
          <a:prstGeom prst="rect">
            <a:avLst/>
          </a:prstGeom>
        </p:spPr>
      </p:pic>
      <p:pic>
        <p:nvPicPr>
          <p:cNvPr id="15" name="图片 14">
            <a:extLst>
              <a:ext uri="{FF2B5EF4-FFF2-40B4-BE49-F238E27FC236}">
                <a16:creationId xmlns:a16="http://schemas.microsoft.com/office/drawing/2014/main" id="{D1B1B789-9F39-2D0A-0CA9-2EB58F09FCC0}"/>
              </a:ext>
            </a:extLst>
          </p:cNvPr>
          <p:cNvPicPr>
            <a:picLocks noChangeAspect="1"/>
          </p:cNvPicPr>
          <p:nvPr/>
        </p:nvPicPr>
        <p:blipFill>
          <a:blip r:embed="rId5"/>
          <a:stretch>
            <a:fillRect/>
          </a:stretch>
        </p:blipFill>
        <p:spPr>
          <a:xfrm>
            <a:off x="7878290" y="542925"/>
            <a:ext cx="2009775" cy="1533525"/>
          </a:xfrm>
          <a:prstGeom prst="rect">
            <a:avLst/>
          </a:prstGeom>
        </p:spPr>
      </p:pic>
      <p:pic>
        <p:nvPicPr>
          <p:cNvPr id="17" name="图片 16">
            <a:extLst>
              <a:ext uri="{FF2B5EF4-FFF2-40B4-BE49-F238E27FC236}">
                <a16:creationId xmlns:a16="http://schemas.microsoft.com/office/drawing/2014/main" id="{DC247C74-A24A-0D96-42C0-E96A68D39F58}"/>
              </a:ext>
            </a:extLst>
          </p:cNvPr>
          <p:cNvPicPr>
            <a:picLocks noChangeAspect="1"/>
          </p:cNvPicPr>
          <p:nvPr/>
        </p:nvPicPr>
        <p:blipFill>
          <a:blip r:embed="rId6"/>
          <a:stretch>
            <a:fillRect/>
          </a:stretch>
        </p:blipFill>
        <p:spPr>
          <a:xfrm>
            <a:off x="8766635" y="3081909"/>
            <a:ext cx="3134591" cy="2574009"/>
          </a:xfrm>
          <a:prstGeom prst="rect">
            <a:avLst/>
          </a:prstGeom>
        </p:spPr>
      </p:pic>
      <p:sp>
        <p:nvSpPr>
          <p:cNvPr id="19" name="文本占位符 18">
            <a:extLst>
              <a:ext uri="{FF2B5EF4-FFF2-40B4-BE49-F238E27FC236}">
                <a16:creationId xmlns:a16="http://schemas.microsoft.com/office/drawing/2014/main" id="{A05A63C3-886B-224F-81A2-292D9B75F8CA}"/>
              </a:ext>
            </a:extLst>
          </p:cNvPr>
          <p:cNvSpPr>
            <a:spLocks noGrp="1"/>
          </p:cNvSpPr>
          <p:nvPr>
            <p:ph type="body" sz="quarter" idx="3"/>
          </p:nvPr>
        </p:nvSpPr>
        <p:spPr>
          <a:xfrm>
            <a:off x="10169117" y="1549012"/>
            <a:ext cx="2192407" cy="1426619"/>
          </a:xfrm>
        </p:spPr>
        <p:txBody>
          <a:bodyPr>
            <a:normAutofit/>
          </a:bodyPr>
          <a:lstStyle/>
          <a:p>
            <a:r>
              <a:rPr lang="en-US" altLang="zh-CN" dirty="0"/>
              <a:t>MLM </a:t>
            </a:r>
          </a:p>
          <a:p>
            <a:r>
              <a:rPr lang="en-US" altLang="zh-CN" dirty="0"/>
              <a:t>(QA </a:t>
            </a:r>
            <a:r>
              <a:rPr lang="en-US" altLang="zh-CN" dirty="0" err="1"/>
              <a:t>Context|entity</a:t>
            </a:r>
            <a:r>
              <a:rPr lang="en-US" altLang="zh-CN" dirty="0"/>
              <a:t>)</a:t>
            </a:r>
            <a:endParaRPr lang="zh-CN" altLang="en-US" dirty="0"/>
          </a:p>
        </p:txBody>
      </p:sp>
      <p:cxnSp>
        <p:nvCxnSpPr>
          <p:cNvPr id="26" name="直接箭头连接符 25">
            <a:extLst>
              <a:ext uri="{FF2B5EF4-FFF2-40B4-BE49-F238E27FC236}">
                <a16:creationId xmlns:a16="http://schemas.microsoft.com/office/drawing/2014/main" id="{E5536AA3-767E-0BBF-AC10-06769252D25B}"/>
              </a:ext>
            </a:extLst>
          </p:cNvPr>
          <p:cNvCxnSpPr>
            <a:cxnSpLocks/>
            <a:stCxn id="11" idx="3"/>
          </p:cNvCxnSpPr>
          <p:nvPr/>
        </p:nvCxnSpPr>
        <p:spPr>
          <a:xfrm flipV="1">
            <a:off x="7432426" y="2076450"/>
            <a:ext cx="1986240" cy="224160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247C1B39-7776-9F9B-E71B-D6230E1116C9}"/>
              </a:ext>
            </a:extLst>
          </p:cNvPr>
          <p:cNvCxnSpPr>
            <a:cxnSpLocks/>
          </p:cNvCxnSpPr>
          <p:nvPr/>
        </p:nvCxnSpPr>
        <p:spPr>
          <a:xfrm>
            <a:off x="7316007" y="1816361"/>
            <a:ext cx="768450" cy="239881"/>
          </a:xfrm>
          <a:prstGeom prst="straightConnector1">
            <a:avLst/>
          </a:prstGeom>
          <a:ln>
            <a:solidFill>
              <a:schemeClr val="bg1"/>
            </a:solidFill>
            <a:tailEnd type="triangle"/>
          </a:ln>
        </p:spPr>
        <p:style>
          <a:lnRef idx="1">
            <a:schemeClr val="accent6"/>
          </a:lnRef>
          <a:fillRef idx="0">
            <a:schemeClr val="accent6"/>
          </a:fillRef>
          <a:effectRef idx="0">
            <a:schemeClr val="accent6"/>
          </a:effectRef>
          <a:fontRef idx="minor">
            <a:schemeClr val="tx1"/>
          </a:fontRef>
        </p:style>
      </p:cxnSp>
      <p:cxnSp>
        <p:nvCxnSpPr>
          <p:cNvPr id="34" name="连接符: 肘形 33">
            <a:extLst>
              <a:ext uri="{FF2B5EF4-FFF2-40B4-BE49-F238E27FC236}">
                <a16:creationId xmlns:a16="http://schemas.microsoft.com/office/drawing/2014/main" id="{EBB36BF0-E5FE-4180-921A-7F581067F076}"/>
              </a:ext>
            </a:extLst>
          </p:cNvPr>
          <p:cNvCxnSpPr>
            <a:stCxn id="15" idx="3"/>
            <a:endCxn id="17" idx="0"/>
          </p:cNvCxnSpPr>
          <p:nvPr/>
        </p:nvCxnSpPr>
        <p:spPr>
          <a:xfrm>
            <a:off x="9888065" y="1309688"/>
            <a:ext cx="445866" cy="1772221"/>
          </a:xfrm>
          <a:prstGeom prst="bentConnector2">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6960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7"/>
                                        </p:tgtEl>
                                        <p:attrNameLst>
                                          <p:attrName>style.visibility</p:attrName>
                                        </p:attrNameLst>
                                      </p:cBhvr>
                                      <p:to>
                                        <p:strVal val="visible"/>
                                      </p:to>
                                    </p:set>
                                    <p:anim calcmode="lin" valueType="num">
                                      <p:cBhvr additive="base">
                                        <p:cTn id="25" dur="500" fill="hold"/>
                                        <p:tgtEl>
                                          <p:spTgt spid="27"/>
                                        </p:tgtEl>
                                        <p:attrNameLst>
                                          <p:attrName>ppt_x</p:attrName>
                                        </p:attrNameLst>
                                      </p:cBhvr>
                                      <p:tavLst>
                                        <p:tav tm="0">
                                          <p:val>
                                            <p:strVal val="#ppt_x"/>
                                          </p:val>
                                        </p:tav>
                                        <p:tav tm="100000">
                                          <p:val>
                                            <p:strVal val="#ppt_x"/>
                                          </p:val>
                                        </p:tav>
                                      </p:tavLst>
                                    </p:anim>
                                    <p:anim calcmode="lin" valueType="num">
                                      <p:cBhvr additive="base">
                                        <p:cTn id="2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6"/>
                                        </p:tgtEl>
                                        <p:attrNameLst>
                                          <p:attrName>style.visibility</p:attrName>
                                        </p:attrNameLst>
                                      </p:cBhvr>
                                      <p:to>
                                        <p:strVal val="visible"/>
                                      </p:to>
                                    </p:set>
                                    <p:anim calcmode="lin" valueType="num">
                                      <p:cBhvr additive="base">
                                        <p:cTn id="31" dur="500" fill="hold"/>
                                        <p:tgtEl>
                                          <p:spTgt spid="26"/>
                                        </p:tgtEl>
                                        <p:attrNameLst>
                                          <p:attrName>ppt_x</p:attrName>
                                        </p:attrNameLst>
                                      </p:cBhvr>
                                      <p:tavLst>
                                        <p:tav tm="0">
                                          <p:val>
                                            <p:strVal val="#ppt_x"/>
                                          </p:val>
                                        </p:tav>
                                        <p:tav tm="100000">
                                          <p:val>
                                            <p:strVal val="#ppt_x"/>
                                          </p:val>
                                        </p:tav>
                                      </p:tavLst>
                                    </p:anim>
                                    <p:anim calcmode="lin" valueType="num">
                                      <p:cBhvr additive="base">
                                        <p:cTn id="3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fade">
                                      <p:cBhvr>
                                        <p:cTn id="37" dur="1000"/>
                                        <p:tgtEl>
                                          <p:spTgt spid="34"/>
                                        </p:tgtEl>
                                      </p:cBhvr>
                                    </p:animEffect>
                                    <p:anim calcmode="lin" valueType="num">
                                      <p:cBhvr>
                                        <p:cTn id="38" dur="1000" fill="hold"/>
                                        <p:tgtEl>
                                          <p:spTgt spid="34"/>
                                        </p:tgtEl>
                                        <p:attrNameLst>
                                          <p:attrName>ppt_x</p:attrName>
                                        </p:attrNameLst>
                                      </p:cBhvr>
                                      <p:tavLst>
                                        <p:tav tm="0">
                                          <p:val>
                                            <p:strVal val="#ppt_x"/>
                                          </p:val>
                                        </p:tav>
                                        <p:tav tm="100000">
                                          <p:val>
                                            <p:strVal val="#ppt_x"/>
                                          </p:val>
                                        </p:tav>
                                      </p:tavLst>
                                    </p:anim>
                                    <p:anim calcmode="lin" valueType="num">
                                      <p:cBhvr>
                                        <p:cTn id="39" dur="1000" fill="hold"/>
                                        <p:tgtEl>
                                          <p:spTgt spid="34"/>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9">
                                            <p:txEl>
                                              <p:pRg st="0" end="0"/>
                                            </p:txEl>
                                          </p:spTgt>
                                        </p:tgtEl>
                                        <p:attrNameLst>
                                          <p:attrName>style.visibility</p:attrName>
                                        </p:attrNameLst>
                                      </p:cBhvr>
                                      <p:to>
                                        <p:strVal val="visible"/>
                                      </p:to>
                                    </p:set>
                                    <p:animEffect transition="in" filter="fade">
                                      <p:cBhvr>
                                        <p:cTn id="42" dur="1000"/>
                                        <p:tgtEl>
                                          <p:spTgt spid="19">
                                            <p:txEl>
                                              <p:pRg st="0" end="0"/>
                                            </p:txEl>
                                          </p:spTgt>
                                        </p:tgtEl>
                                      </p:cBhvr>
                                    </p:animEffect>
                                    <p:anim calcmode="lin" valueType="num">
                                      <p:cBhvr>
                                        <p:cTn id="43" dur="1000" fill="hold"/>
                                        <p:tgtEl>
                                          <p:spTgt spid="19">
                                            <p:txEl>
                                              <p:pRg st="0" end="0"/>
                                            </p:txEl>
                                          </p:spTgt>
                                        </p:tgtEl>
                                        <p:attrNameLst>
                                          <p:attrName>ppt_x</p:attrName>
                                        </p:attrNameLst>
                                      </p:cBhvr>
                                      <p:tavLst>
                                        <p:tav tm="0">
                                          <p:val>
                                            <p:strVal val="#ppt_x"/>
                                          </p:val>
                                        </p:tav>
                                        <p:tav tm="100000">
                                          <p:val>
                                            <p:strVal val="#ppt_x"/>
                                          </p:val>
                                        </p:tav>
                                      </p:tavLst>
                                    </p:anim>
                                    <p:anim calcmode="lin" valueType="num">
                                      <p:cBhvr>
                                        <p:cTn id="44" dur="1000" fill="hold"/>
                                        <p:tgtEl>
                                          <p:spTgt spid="1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9">
                                            <p:txEl>
                                              <p:pRg st="1" end="1"/>
                                            </p:txEl>
                                          </p:spTgt>
                                        </p:tgtEl>
                                        <p:attrNameLst>
                                          <p:attrName>style.visibility</p:attrName>
                                        </p:attrNameLst>
                                      </p:cBhvr>
                                      <p:to>
                                        <p:strVal val="visible"/>
                                      </p:to>
                                    </p:set>
                                    <p:animEffect transition="in" filter="fade">
                                      <p:cBhvr>
                                        <p:cTn id="49" dur="1000"/>
                                        <p:tgtEl>
                                          <p:spTgt spid="19">
                                            <p:txEl>
                                              <p:pRg st="1" end="1"/>
                                            </p:txEl>
                                          </p:spTgt>
                                        </p:tgtEl>
                                      </p:cBhvr>
                                    </p:animEffect>
                                    <p:anim calcmode="lin" valueType="num">
                                      <p:cBhvr>
                                        <p:cTn id="50" dur="1000" fill="hold"/>
                                        <p:tgtEl>
                                          <p:spTgt spid="19">
                                            <p:txEl>
                                              <p:pRg st="1" end="1"/>
                                            </p:txEl>
                                          </p:spTgt>
                                        </p:tgtEl>
                                        <p:attrNameLst>
                                          <p:attrName>ppt_x</p:attrName>
                                        </p:attrNameLst>
                                      </p:cBhvr>
                                      <p:tavLst>
                                        <p:tav tm="0">
                                          <p:val>
                                            <p:strVal val="#ppt_x"/>
                                          </p:val>
                                        </p:tav>
                                        <p:tav tm="100000">
                                          <p:val>
                                            <p:strVal val="#ppt_x"/>
                                          </p:val>
                                        </p:tav>
                                      </p:tavLst>
                                    </p:anim>
                                    <p:anim calcmode="lin" valueType="num">
                                      <p:cBhvr>
                                        <p:cTn id="51" dur="1000" fill="hold"/>
                                        <p:tgtEl>
                                          <p:spTgt spid="1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nodeType="clickEffect">
                                  <p:stCondLst>
                                    <p:cond delay="0"/>
                                  </p:stCondLst>
                                  <p:childTnLst>
                                    <p:set>
                                      <p:cBhvr>
                                        <p:cTn id="55" dur="1" fill="hold">
                                          <p:stCondLst>
                                            <p:cond delay="0"/>
                                          </p:stCondLst>
                                        </p:cTn>
                                        <p:tgtEl>
                                          <p:spTgt spid="17"/>
                                        </p:tgtEl>
                                        <p:attrNameLst>
                                          <p:attrName>style.visibility</p:attrName>
                                        </p:attrNameLst>
                                      </p:cBhvr>
                                      <p:to>
                                        <p:strVal val="visible"/>
                                      </p:to>
                                    </p:set>
                                    <p:anim calcmode="lin" valueType="num">
                                      <p:cBhvr additive="base">
                                        <p:cTn id="56" dur="500" fill="hold"/>
                                        <p:tgtEl>
                                          <p:spTgt spid="17"/>
                                        </p:tgtEl>
                                        <p:attrNameLst>
                                          <p:attrName>ppt_x</p:attrName>
                                        </p:attrNameLst>
                                      </p:cBhvr>
                                      <p:tavLst>
                                        <p:tav tm="0">
                                          <p:val>
                                            <p:strVal val="#ppt_x"/>
                                          </p:val>
                                        </p:tav>
                                        <p:tav tm="100000">
                                          <p:val>
                                            <p:strVal val="#ppt_x"/>
                                          </p:val>
                                        </p:tav>
                                      </p:tavLst>
                                    </p:anim>
                                    <p:anim calcmode="lin" valueType="num">
                                      <p:cBhvr additive="base">
                                        <p:cTn id="57"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367319"/>
            <a:ext cx="11214100" cy="535531"/>
          </a:xfrm>
        </p:spPr>
        <p:txBody>
          <a:bodyPr/>
          <a:lstStyle/>
          <a:p>
            <a:r>
              <a:rPr lang="en-US" altLang="zh-CN" dirty="0"/>
              <a:t>QA-GNN Model forward propagation</a:t>
            </a:r>
            <a:endParaRPr lang="en-US" dirty="0"/>
          </a:p>
        </p:txBody>
      </p:sp>
      <mc:AlternateContent xmlns:mc="http://schemas.openxmlformats.org/markup-compatibility/2006" xmlns:a14="http://schemas.microsoft.com/office/drawing/2010/main">
        <mc:Choice Requires="a14">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638628" y="4336923"/>
                <a:ext cx="9739086" cy="1788105"/>
              </a:xfrm>
            </p:spPr>
            <p:txBody>
              <a:bodyPr/>
              <a:lstStyle/>
              <a:p>
                <a:r>
                  <a:rPr lang="en-US" altLang="zh-CN" dirty="0"/>
                  <a:t>Like seq2seq structure, QAGNN has encoder and decoder:</a:t>
                </a:r>
              </a:p>
              <a:p>
                <a:pPr lvl="1"/>
                <a:r>
                  <a:rPr lang="en-US" altLang="zh-CN" dirty="0"/>
                  <a:t>Encoder: LM (language model)</a:t>
                </a:r>
              </a:p>
              <a:p>
                <a:pPr lvl="1"/>
                <a:r>
                  <a:rPr lang="en-US" altLang="zh-CN" dirty="0"/>
                  <a:t>Decoder: GNN (Graph neural network)</a:t>
                </a:r>
              </a:p>
              <a:p>
                <a:r>
                  <a:rPr lang="en-US" altLang="zh-CN" dirty="0"/>
                  <a:t>Final features for classification: </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𝐿𝑀</m:t>
                    </m:r>
                    <m:r>
                      <a:rPr lang="en-US" altLang="zh-CN" b="0" i="1" smtClean="0">
                        <a:latin typeface="Cambria Math" panose="02040503050406030204" pitchFamily="18" charset="0"/>
                      </a:rPr>
                      <m:t>,  </m:t>
                    </m:r>
                    <m:r>
                      <a:rPr lang="en-US" altLang="zh-CN" b="0" i="1" smtClean="0">
                        <a:latin typeface="Cambria Math" panose="02040503050406030204" pitchFamily="18" charset="0"/>
                      </a:rPr>
                      <m:t>𝑍</m:t>
                    </m:r>
                    <m:r>
                      <a:rPr lang="en-US" altLang="zh-CN" b="0" i="1" smtClean="0">
                        <a:latin typeface="Cambria Math" panose="02040503050406030204" pitchFamily="18" charset="0"/>
                      </a:rPr>
                      <m:t>,  </m:t>
                    </m:r>
                    <m:r>
                      <a:rPr lang="en-US" altLang="zh-CN" b="0" i="1" smtClean="0">
                        <a:latin typeface="Cambria Math" panose="02040503050406030204" pitchFamily="18" charset="0"/>
                      </a:rPr>
                      <m:t>𝑃𝑜𝑜𝑙𝑖𝑛𝑔</m:t>
                    </m:r>
                    <m:r>
                      <a:rPr lang="en-US" altLang="zh-CN" b="0" i="1" smtClean="0">
                        <a:latin typeface="Cambria Math" panose="02040503050406030204" pitchFamily="18" charset="0"/>
                      </a:rPr>
                      <m:t> </m:t>
                    </m:r>
                    <m:r>
                      <a:rPr lang="en-US" altLang="zh-CN" b="0" i="1" smtClean="0">
                        <a:latin typeface="Cambria Math" panose="02040503050406030204" pitchFamily="18" charset="0"/>
                      </a:rPr>
                      <m:t>𝑔𝑟𝑎𝑝h</m:t>
                    </m:r>
                    <m:r>
                      <a:rPr lang="en-US" altLang="zh-CN" b="0" i="1" smtClean="0">
                        <a:latin typeface="Cambria Math" panose="02040503050406030204" pitchFamily="18" charset="0"/>
                      </a:rPr>
                      <m:t> </m:t>
                    </m:r>
                    <m:r>
                      <a:rPr lang="en-US" altLang="zh-CN" b="0" i="1" smtClean="0">
                        <a:latin typeface="Cambria Math" panose="02040503050406030204" pitchFamily="18" charset="0"/>
                      </a:rPr>
                      <m:t>𝑖𝑛𝑓𝑜</m:t>
                    </m:r>
                    <m:r>
                      <a:rPr lang="en-US" altLang="zh-CN" b="0" i="1" smtClean="0">
                        <a:latin typeface="Cambria Math" panose="02040503050406030204" pitchFamily="18" charset="0"/>
                      </a:rPr>
                      <m:t>]</m:t>
                    </m:r>
                  </m:oMath>
                </a14:m>
                <a:endParaRPr lang="en-US" altLang="zh-CN" sz="3200" dirty="0"/>
              </a:p>
            </p:txBody>
          </p:sp>
        </mc:Choice>
        <mc:Fallback xmlns="">
          <p:sp>
            <p:nvSpPr>
              <p:cNvPr id="10" name="Text Placeholder 9">
                <a:extLst>
                  <a:ext uri="{FF2B5EF4-FFF2-40B4-BE49-F238E27FC236}">
                    <a16:creationId xmlns:a16="http://schemas.microsoft.com/office/drawing/2014/main" id="{EF2BC084-E6DB-4DE7-B309-042A85EBA700}"/>
                  </a:ext>
                </a:extLst>
              </p:cNvPr>
              <p:cNvSpPr>
                <a:spLocks noGrp="1" noRot="1" noChangeAspect="1" noMove="1" noResize="1" noEditPoints="1" noAdjustHandles="1" noChangeArrowheads="1" noChangeShapeType="1" noTextEdit="1"/>
              </p:cNvSpPr>
              <p:nvPr>
                <p:ph type="body" sz="quarter" idx="13"/>
              </p:nvPr>
            </p:nvSpPr>
            <p:spPr>
              <a:xfrm>
                <a:off x="638628" y="4336923"/>
                <a:ext cx="9739086" cy="1788105"/>
              </a:xfrm>
              <a:blipFill>
                <a:blip r:embed="rId3"/>
                <a:stretch>
                  <a:fillRect l="-250" t="-1020"/>
                </a:stretch>
              </a:blipFill>
            </p:spPr>
            <p:txBody>
              <a:bodyPr/>
              <a:lstStyle/>
              <a:p>
                <a:r>
                  <a:rPr lang="zh-CN" altLang="en-US">
                    <a:noFill/>
                  </a:rPr>
                  <a:t> </a:t>
                </a:r>
              </a:p>
            </p:txBody>
          </p:sp>
        </mc:Fallback>
      </mc:AlternateContent>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12</a:t>
            </a:fld>
            <a:endParaRPr lang="en-US" dirty="0"/>
          </a:p>
        </p:txBody>
      </p:sp>
      <p:pic>
        <p:nvPicPr>
          <p:cNvPr id="4" name="图片 3">
            <a:extLst>
              <a:ext uri="{FF2B5EF4-FFF2-40B4-BE49-F238E27FC236}">
                <a16:creationId xmlns:a16="http://schemas.microsoft.com/office/drawing/2014/main" id="{B9797A7A-7556-3D43-5D90-49DC70939F17}"/>
              </a:ext>
            </a:extLst>
          </p:cNvPr>
          <p:cNvPicPr>
            <a:picLocks noChangeAspect="1"/>
          </p:cNvPicPr>
          <p:nvPr/>
        </p:nvPicPr>
        <p:blipFill>
          <a:blip r:embed="rId4"/>
          <a:stretch>
            <a:fillRect/>
          </a:stretch>
        </p:blipFill>
        <p:spPr>
          <a:xfrm>
            <a:off x="533400" y="1078456"/>
            <a:ext cx="8011886" cy="3082861"/>
          </a:xfrm>
          <a:prstGeom prst="rect">
            <a:avLst/>
          </a:prstGeom>
        </p:spPr>
      </p:pic>
    </p:spTree>
    <p:extLst>
      <p:ext uri="{BB962C8B-B14F-4D97-AF65-F5344CB8AC3E}">
        <p14:creationId xmlns:p14="http://schemas.microsoft.com/office/powerpoint/2010/main" val="1618998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p:txBody>
          <a:bodyPr>
            <a:normAutofit fontScale="90000"/>
          </a:bodyPr>
          <a:lstStyle/>
          <a:p>
            <a:r>
              <a:rPr lang="en-US" altLang="zh-CN" dirty="0"/>
              <a:t>Model Architecture Details</a:t>
            </a:r>
            <a:endParaRPr lang="en-US" dirty="0"/>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13</a:t>
            </a:fld>
            <a:endParaRPr lang="en-US" dirty="0"/>
          </a:p>
        </p:txBody>
      </p:sp>
      <p:sp>
        <p:nvSpPr>
          <p:cNvPr id="5" name="文本占位符 4">
            <a:extLst>
              <a:ext uri="{FF2B5EF4-FFF2-40B4-BE49-F238E27FC236}">
                <a16:creationId xmlns:a16="http://schemas.microsoft.com/office/drawing/2014/main" id="{4ED5F5FE-68D7-2344-47C9-CB9B4AE8B4D9}"/>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511661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altLang="zh-CN" dirty="0"/>
              <a:t>Working graph definition</a:t>
            </a:r>
            <a:endParaRPr lang="en-US" dirty="0"/>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14</a:t>
            </a:fld>
            <a:endParaRPr lang="en-US" dirty="0"/>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p:txBody>
          <a:bodyPr/>
          <a:lstStyle/>
          <a:p>
            <a:r>
              <a:rPr lang="en-US" altLang="zh-CN" dirty="0"/>
              <a:t>Formula and Definition</a:t>
            </a:r>
          </a:p>
        </p:txBody>
      </p:sp>
      <mc:AlternateContent xmlns:mc="http://schemas.openxmlformats.org/markup-compatibility/2006" xmlns:a14="http://schemas.microsoft.com/office/drawing/2010/main">
        <mc:Choice Requires="a14">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a:xfrm>
                <a:off x="1547586" y="2434194"/>
                <a:ext cx="5157787" cy="3684588"/>
              </a:xfrm>
            </p:spPr>
            <p:txBody>
              <a:bodyPr>
                <a:normAutofit/>
              </a:bodyPr>
              <a:lstStyle/>
              <a:p>
                <a14:m>
                  <m:oMath xmlns:m="http://schemas.openxmlformats.org/officeDocument/2006/math">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𝐺</m:t>
                        </m:r>
                      </m:e>
                      <m:sub>
                        <m:r>
                          <a:rPr lang="en-US" altLang="zh-CN" sz="3200" b="0" i="1" smtClean="0">
                            <a:latin typeface="Cambria Math" panose="02040503050406030204" pitchFamily="18" charset="0"/>
                          </a:rPr>
                          <m:t>𝑤</m:t>
                        </m:r>
                      </m:sub>
                    </m:sSub>
                    <m:r>
                      <a:rPr lang="en-US" altLang="zh-CN" sz="3200" b="0" i="1" smtClean="0">
                        <a:latin typeface="Cambria Math" panose="02040503050406030204" pitchFamily="18" charset="0"/>
                      </a:rPr>
                      <m:t>=</m:t>
                    </m:r>
                    <m:d>
                      <m:dPr>
                        <m:ctrlPr>
                          <a:rPr lang="en-US" altLang="zh-CN" sz="3200" b="0" i="1" smtClean="0">
                            <a:latin typeface="Cambria Math" panose="02040503050406030204" pitchFamily="18" charset="0"/>
                          </a:rPr>
                        </m:ctrlPr>
                      </m:dPr>
                      <m:e>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𝑉</m:t>
                            </m:r>
                          </m:e>
                          <m:sub>
                            <m:r>
                              <a:rPr lang="en-US" altLang="zh-CN" sz="3200" b="0" i="1" smtClean="0">
                                <a:latin typeface="Cambria Math" panose="02040503050406030204" pitchFamily="18" charset="0"/>
                              </a:rPr>
                              <m:t>𝑤</m:t>
                            </m:r>
                          </m:sub>
                        </m:sSub>
                        <m:r>
                          <a:rPr lang="en-US" altLang="zh-CN" sz="3200" b="0" i="1" smtClean="0">
                            <a:latin typeface="Cambria Math" panose="02040503050406030204" pitchFamily="18" charset="0"/>
                          </a:rPr>
                          <m:t>, </m:t>
                        </m:r>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𝐸</m:t>
                            </m:r>
                          </m:e>
                          <m:sub>
                            <m:r>
                              <a:rPr lang="en-US" altLang="zh-CN" sz="3200" b="0" i="1" smtClean="0">
                                <a:latin typeface="Cambria Math" panose="02040503050406030204" pitchFamily="18" charset="0"/>
                              </a:rPr>
                              <m:t>𝑤</m:t>
                            </m:r>
                          </m:sub>
                        </m:sSub>
                      </m:e>
                    </m:d>
                  </m:oMath>
                </a14:m>
                <a:endParaRPr lang="en-US" altLang="zh-CN" sz="3200" dirty="0"/>
              </a:p>
              <a:p>
                <a14:m>
                  <m:oMath xmlns:m="http://schemas.openxmlformats.org/officeDocument/2006/math">
                    <m:r>
                      <a:rPr lang="en-US" altLang="zh-CN" sz="3200" i="1" kern="100" smtClean="0">
                        <a:effectLst/>
                        <a:latin typeface="Cambria Math" panose="02040503050406030204" pitchFamily="18" charset="0"/>
                        <a:ea typeface="宋体" panose="02010600030101010101" pitchFamily="2" charset="-122"/>
                        <a:cs typeface="Times New Roman" panose="02020603050405020304" pitchFamily="18" charset="0"/>
                      </a:rPr>
                      <m:t>𝑇</m:t>
                    </m:r>
                    <m:r>
                      <a:rPr lang="en-US" altLang="zh-CN" sz="3200" i="1" kern="100" smtClean="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3200" i="1" kern="100" smtClean="0">
                        <a:effectLst/>
                        <a:latin typeface="Cambria Math" panose="02040503050406030204" pitchFamily="18" charset="0"/>
                        <a:ea typeface="宋体" panose="02010600030101010101" pitchFamily="2" charset="-122"/>
                        <a:cs typeface="Times New Roman" panose="02020603050405020304" pitchFamily="18" charset="0"/>
                      </a:rPr>
                      <m:t>𝑍</m:t>
                    </m:r>
                    <m:r>
                      <a:rPr lang="en-US" altLang="zh-CN" sz="3200" i="1" kern="100" smtClean="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3200" i="1" kern="100" smtClean="0">
                        <a:effectLst/>
                        <a:latin typeface="Cambria Math" panose="02040503050406030204" pitchFamily="18" charset="0"/>
                        <a:ea typeface="宋体" panose="02010600030101010101" pitchFamily="2" charset="-122"/>
                        <a:cs typeface="Times New Roman" panose="02020603050405020304" pitchFamily="18" charset="0"/>
                      </a:rPr>
                      <m:t>𝑄</m:t>
                    </m:r>
                    <m:r>
                      <a:rPr lang="en-US" altLang="zh-CN" sz="3200" i="1" kern="100" smtClean="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3200" i="1" kern="100" smtClean="0">
                        <a:effectLst/>
                        <a:latin typeface="Cambria Math" panose="02040503050406030204" pitchFamily="18" charset="0"/>
                        <a:ea typeface="宋体" panose="02010600030101010101" pitchFamily="2" charset="-122"/>
                        <a:cs typeface="Times New Roman" panose="02020603050405020304" pitchFamily="18" charset="0"/>
                      </a:rPr>
                      <m:t>𝐴</m:t>
                    </m:r>
                    <m:r>
                      <a:rPr lang="en-US" altLang="zh-CN" sz="3200" i="1" kern="100" smtClean="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3200" i="1" kern="100" smtClean="0">
                        <a:effectLst/>
                        <a:latin typeface="Cambria Math" panose="02040503050406030204" pitchFamily="18" charset="0"/>
                        <a:ea typeface="宋体" panose="02010600030101010101" pitchFamily="2" charset="-122"/>
                        <a:cs typeface="Times New Roman" panose="02020603050405020304" pitchFamily="18" charset="0"/>
                      </a:rPr>
                      <m:t>𝑂</m:t>
                    </m:r>
                    <m:r>
                      <a:rPr lang="en-US" altLang="zh-CN" sz="3200" i="1" kern="100" smtClean="0">
                        <a:effectLst/>
                        <a:latin typeface="Cambria Math" panose="02040503050406030204" pitchFamily="18" charset="0"/>
                        <a:ea typeface="宋体" panose="02010600030101010101" pitchFamily="2" charset="-122"/>
                        <a:cs typeface="Times New Roman" panose="02020603050405020304" pitchFamily="18" charset="0"/>
                      </a:rPr>
                      <m:t>}</m:t>
                    </m:r>
                  </m:oMath>
                </a14:m>
                <a:endParaRPr lang="zh-CN" altLang="zh-CN" sz="32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en-US" altLang="zh-CN" sz="3200" b="0" dirty="0"/>
              </a:p>
              <a:p>
                <a:endParaRPr lang="en-US" altLang="zh-CN" sz="3200" dirty="0"/>
              </a:p>
            </p:txBody>
          </p:sp>
        </mc:Choice>
        <mc:Fallback xmlns="">
          <p:sp>
            <p:nvSpPr>
              <p:cNvPr id="8" name="Text Placeholder 7">
                <a:extLst>
                  <a:ext uri="{FF2B5EF4-FFF2-40B4-BE49-F238E27FC236}">
                    <a16:creationId xmlns:a16="http://schemas.microsoft.com/office/drawing/2014/main" id="{47DC4E62-1A34-4F98-A451-214F1808519C}"/>
                  </a:ext>
                </a:extLst>
              </p:cNvPr>
              <p:cNvSpPr>
                <a:spLocks noGrp="1" noRot="1" noChangeAspect="1" noMove="1" noResize="1" noEditPoints="1" noAdjustHandles="1" noChangeArrowheads="1" noChangeShapeType="1" noTextEdit="1"/>
              </p:cNvSpPr>
              <p:nvPr>
                <p:ph type="body" sz="quarter" idx="2"/>
              </p:nvPr>
            </p:nvSpPr>
            <p:spPr>
              <a:xfrm>
                <a:off x="1547586" y="2434194"/>
                <a:ext cx="5157787" cy="3684588"/>
              </a:xfrm>
              <a:blipFill>
                <a:blip r:embed="rId3"/>
                <a:stretch>
                  <a:fillRect/>
                </a:stretch>
              </a:blipFill>
            </p:spPr>
            <p:txBody>
              <a:bodyPr/>
              <a:lstStyle/>
              <a:p>
                <a:r>
                  <a:rPr lang="zh-CN" altLang="en-US">
                    <a:noFill/>
                  </a:rPr>
                  <a:t> </a:t>
                </a:r>
              </a:p>
            </p:txBody>
          </p:sp>
        </mc:Fallback>
      </mc:AlternateContent>
      <p:pic>
        <p:nvPicPr>
          <p:cNvPr id="6" name="内容占位符 5">
            <a:extLst>
              <a:ext uri="{FF2B5EF4-FFF2-40B4-BE49-F238E27FC236}">
                <a16:creationId xmlns:a16="http://schemas.microsoft.com/office/drawing/2014/main" id="{E283798D-A0D5-09CC-CC4B-2A2E71DE0402}"/>
              </a:ext>
            </a:extLst>
          </p:cNvPr>
          <p:cNvPicPr>
            <a:picLocks noGrp="1" noChangeAspect="1"/>
          </p:cNvPicPr>
          <p:nvPr>
            <p:ph sz="quarter" idx="4"/>
          </p:nvPr>
        </p:nvPicPr>
        <p:blipFill>
          <a:blip r:embed="rId4"/>
          <a:stretch>
            <a:fillRect/>
          </a:stretch>
        </p:blipFill>
        <p:spPr>
          <a:xfrm>
            <a:off x="6500812" y="1681163"/>
            <a:ext cx="4662485" cy="4165830"/>
          </a:xfrm>
        </p:spPr>
      </p:pic>
      <p:sp>
        <p:nvSpPr>
          <p:cNvPr id="9" name="文本占位符 8">
            <a:extLst>
              <a:ext uri="{FF2B5EF4-FFF2-40B4-BE49-F238E27FC236}">
                <a16:creationId xmlns:a16="http://schemas.microsoft.com/office/drawing/2014/main" id="{97FA2C02-5E50-3C9A-7699-3D6461B42DA3}"/>
              </a:ext>
            </a:extLst>
          </p:cNvPr>
          <p:cNvSpPr>
            <a:spLocks noGrp="1"/>
          </p:cNvSpPr>
          <p:nvPr>
            <p:ph type="body" sz="quarter" idx="3"/>
          </p:nvPr>
        </p:nvSpPr>
        <p:spPr/>
        <p:txBody>
          <a:bodyPr/>
          <a:lstStyle/>
          <a:p>
            <a:endParaRPr lang="zh-CN" altLang="en-US"/>
          </a:p>
        </p:txBody>
      </p:sp>
    </p:spTree>
    <p:extLst>
      <p:ext uri="{BB962C8B-B14F-4D97-AF65-F5344CB8AC3E}">
        <p14:creationId xmlns:p14="http://schemas.microsoft.com/office/powerpoint/2010/main" val="513133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altLang="zh-CN" dirty="0"/>
              <a:t>GNN Architecture</a:t>
            </a:r>
            <a:endParaRPr lang="en-US" dirty="0"/>
          </a:p>
        </p:txBody>
      </p:sp>
      <mc:AlternateContent xmlns:mc="http://schemas.openxmlformats.org/markup-compatibility/2006" xmlns:a14="http://schemas.microsoft.com/office/drawing/2010/main">
        <mc:Choice Requires="a14">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625385"/>
                <a:ext cx="5651500" cy="4093243"/>
              </a:xfrm>
            </p:spPr>
            <p:txBody>
              <a:bodyPr/>
              <a:lstStyle/>
              <a:p>
                <a:r>
                  <a:rPr lang="en-US" altLang="zh-CN" dirty="0"/>
                  <a:t>For a </a:t>
                </a:r>
                <a14:m>
                  <m:oMath xmlns:m="http://schemas.openxmlformats.org/officeDocument/2006/math">
                    <m:r>
                      <a:rPr lang="en-US" altLang="zh-CN" b="0" i="1" smtClean="0">
                        <a:latin typeface="Cambria Math" panose="02040503050406030204" pitchFamily="18" charset="0"/>
                      </a:rPr>
                      <m:t>𝐿</m:t>
                    </m:r>
                    <m:r>
                      <a:rPr lang="en-US" altLang="zh-CN" b="0" i="1" smtClean="0">
                        <a:latin typeface="Cambria Math" panose="02040503050406030204" pitchFamily="18" charset="0"/>
                      </a:rPr>
                      <m:t>−</m:t>
                    </m:r>
                    <m:r>
                      <a:rPr lang="en-US" altLang="zh-CN" b="0" i="1" smtClean="0">
                        <a:latin typeface="Cambria Math" panose="02040503050406030204" pitchFamily="18" charset="0"/>
                      </a:rPr>
                      <m:t>𝑙𝑎𝑦𝑒𝑟</m:t>
                    </m:r>
                    <m:r>
                      <a:rPr lang="en-US" altLang="zh-CN" b="0" i="1" smtClean="0">
                        <a:latin typeface="Cambria Math" panose="02040503050406030204" pitchFamily="18" charset="0"/>
                      </a:rPr>
                      <m:t> </m:t>
                    </m:r>
                    <m:r>
                      <a:rPr lang="en-US" altLang="zh-CN" b="0" i="1" smtClean="0">
                        <a:latin typeface="Cambria Math" panose="02040503050406030204" pitchFamily="18" charset="0"/>
                      </a:rPr>
                      <m:t>𝐺𝑁𝑁</m:t>
                    </m:r>
                  </m:oMath>
                </a14:m>
                <a:endParaRPr lang="en-US" altLang="zh-CN" dirty="0"/>
              </a:p>
              <a:p>
                <a:pPr marL="0" indent="0">
                  <a:buNone/>
                </a:pPr>
                <a14:m>
                  <m:oMathPara xmlns:m="http://schemas.openxmlformats.org/officeDocument/2006/math">
                    <m:oMathParaPr>
                      <m:jc m:val="centerGroup"/>
                    </m:oMathParaPr>
                    <m:oMath xmlns:m="http://schemas.openxmlformats.org/officeDocument/2006/math">
                      <m:sSubSup>
                        <m:sSubSupPr>
                          <m:ctrlPr>
                            <a:rPr lang="zh-CN" altLang="zh-CN" i="1" kern="100" smtClean="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i="1" kern="100">
                              <a:effectLst/>
                              <a:latin typeface="Cambria Math" panose="02040503050406030204" pitchFamily="18" charset="0"/>
                              <a:ea typeface="宋体" panose="02010600030101010101" pitchFamily="2" charset="-122"/>
                              <a:cs typeface="Times New Roman" panose="02020603050405020304" pitchFamily="18" charset="0"/>
                            </a:rPr>
                            <m:t>h</m:t>
                          </m:r>
                        </m:e>
                        <m:sub>
                          <m:r>
                            <a:rPr lang="en-US" altLang="zh-CN" i="1" kern="100">
                              <a:effectLst/>
                              <a:latin typeface="Cambria Math" panose="02040503050406030204" pitchFamily="18" charset="0"/>
                              <a:ea typeface="宋体" panose="02010600030101010101" pitchFamily="2" charset="-122"/>
                              <a:cs typeface="Times New Roman" panose="02020603050405020304" pitchFamily="18" charset="0"/>
                            </a:rPr>
                            <m:t>𝑡</m:t>
                          </m:r>
                        </m:sub>
                        <m:sup>
                          <m:r>
                            <a:rPr lang="en-US" altLang="zh-CN" i="1" kern="100">
                              <a:effectLst/>
                              <a:latin typeface="Cambria Math" panose="02040503050406030204" pitchFamily="18" charset="0"/>
                              <a:ea typeface="宋体" panose="02010600030101010101" pitchFamily="2" charset="-122"/>
                              <a:cs typeface="Times New Roman" panose="02020603050405020304" pitchFamily="18" charset="0"/>
                            </a:rPr>
                            <m:t>𝑙</m:t>
                          </m:r>
                          <m:r>
                            <a:rPr lang="en-US" altLang="zh-CN" i="1" kern="100">
                              <a:effectLst/>
                              <a:latin typeface="Cambria Math" panose="02040503050406030204" pitchFamily="18" charset="0"/>
                              <a:ea typeface="宋体" panose="02010600030101010101" pitchFamily="2" charset="-122"/>
                              <a:cs typeface="Times New Roman" panose="02020603050405020304" pitchFamily="18" charset="0"/>
                            </a:rPr>
                            <m:t>+1</m:t>
                          </m:r>
                        </m:sup>
                      </m:sSubSup>
                      <m:r>
                        <a:rPr lang="en-US" altLang="zh-CN"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effectLst/>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i="1" kern="100">
                              <a:effectLst/>
                              <a:latin typeface="Cambria Math" panose="02040503050406030204" pitchFamily="18" charset="0"/>
                              <a:ea typeface="宋体" panose="02010600030101010101" pitchFamily="2" charset="-122"/>
                              <a:cs typeface="Times New Roman" panose="02020603050405020304" pitchFamily="18" charset="0"/>
                            </a:rPr>
                            <m:t>𝑛</m:t>
                          </m:r>
                        </m:sub>
                      </m:sSub>
                      <m:d>
                        <m:dPr>
                          <m:ctrlPr>
                            <a:rPr lang="zh-CN" altLang="zh-CN" i="1" kern="100">
                              <a:effectLst/>
                              <a:latin typeface="Cambria Math" panose="02040503050406030204" pitchFamily="18" charset="0"/>
                              <a:ea typeface="Cambria Math" panose="02040503050406030204" pitchFamily="18" charset="0"/>
                              <a:cs typeface="Times New Roman" panose="02020603050405020304" pitchFamily="18" charset="0"/>
                            </a:rPr>
                          </m:ctrlPr>
                        </m:dPr>
                        <m:e>
                          <m:nary>
                            <m:naryPr>
                              <m:chr m:val="∑"/>
                              <m:supHide m:val="on"/>
                              <m:ctrlPr>
                                <a:rPr lang="zh-CN" altLang="zh-CN"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d>
                                <m:dPr>
                                  <m:begChr m:val="{"/>
                                  <m:endChr m:val="}"/>
                                  <m:ctrlPr>
                                    <a:rPr lang="zh-CN" altLang="zh-CN"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i="1" kern="100">
                                      <a:effectLst/>
                                      <a:latin typeface="Cambria Math" panose="02040503050406030204" pitchFamily="18" charset="0"/>
                                      <a:ea typeface="宋体" panose="02010600030101010101" pitchFamily="2" charset="-122"/>
                                      <a:cs typeface="Times New Roman" panose="02020603050405020304" pitchFamily="18" charset="0"/>
                                    </a:rPr>
                                    <m:t>𝑠</m:t>
                                  </m:r>
                                  <m:r>
                                    <a:rPr lang="en-US" altLang="zh-CN"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effectLst/>
                                          <a:latin typeface="Cambria Math" panose="02040503050406030204" pitchFamily="18" charset="0"/>
                                          <a:ea typeface="宋体" panose="02010600030101010101" pitchFamily="2" charset="-122"/>
                                          <a:cs typeface="Times New Roman" panose="02020603050405020304" pitchFamily="18" charset="0"/>
                                        </a:rPr>
                                        <m:t>𝑁</m:t>
                                      </m:r>
                                    </m:e>
                                    <m:sub>
                                      <m:r>
                                        <a:rPr lang="en-US" altLang="zh-CN" i="1" kern="100">
                                          <a:effectLst/>
                                          <a:latin typeface="Cambria Math" panose="02040503050406030204" pitchFamily="18" charset="0"/>
                                          <a:ea typeface="宋体" panose="02010600030101010101" pitchFamily="2" charset="-122"/>
                                          <a:cs typeface="Times New Roman" panose="02020603050405020304" pitchFamily="18" charset="0"/>
                                        </a:rPr>
                                        <m:t>𝑡</m:t>
                                      </m:r>
                                    </m:sub>
                                  </m:sSub>
                                  <m:r>
                                    <a:rPr lang="en-US" altLang="zh-CN" i="1" kern="100">
                                      <a:effectLst/>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i="1" kern="100">
                                          <a:effectLst/>
                                          <a:latin typeface="Cambria Math" panose="02040503050406030204" pitchFamily="18" charset="0"/>
                                          <a:ea typeface="宋体" panose="02010600030101010101" pitchFamily="2" charset="-122"/>
                                          <a:cs typeface="Times New Roman" panose="02020603050405020304" pitchFamily="18" charset="0"/>
                                        </a:rPr>
                                        <m:t>𝑡</m:t>
                                      </m:r>
                                    </m:e>
                                  </m:d>
                                </m:e>
                              </m:d>
                            </m:sub>
                            <m:sup/>
                            <m:e>
                              <m:sSub>
                                <m:sSubPr>
                                  <m:ctrlPr>
                                    <a:rPr lang="zh-CN" altLang="zh-CN"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effectLst/>
                                      <a:latin typeface="Cambria Math" panose="02040503050406030204" pitchFamily="18" charset="0"/>
                                      <a:ea typeface="宋体" panose="02010600030101010101" pitchFamily="2" charset="-122"/>
                                      <a:cs typeface="Times New Roman" panose="02020603050405020304" pitchFamily="18" charset="0"/>
                                    </a:rPr>
                                    <m:t>𝛼</m:t>
                                  </m:r>
                                </m:e>
                                <m:sub>
                                  <m:r>
                                    <a:rPr lang="en-US" altLang="zh-CN" i="1" kern="100">
                                      <a:effectLst/>
                                      <a:latin typeface="Cambria Math" panose="02040503050406030204" pitchFamily="18" charset="0"/>
                                      <a:ea typeface="宋体" panose="02010600030101010101" pitchFamily="2" charset="-122"/>
                                      <a:cs typeface="Times New Roman" panose="02020603050405020304" pitchFamily="18" charset="0"/>
                                    </a:rPr>
                                    <m:t>𝑠</m:t>
                                  </m:r>
                                  <m:r>
                                    <a:rPr lang="en-US" altLang="zh-CN"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i="1" kern="100">
                                      <a:effectLst/>
                                      <a:latin typeface="Cambria Math" panose="02040503050406030204" pitchFamily="18" charset="0"/>
                                      <a:ea typeface="宋体" panose="02010600030101010101" pitchFamily="2" charset="-122"/>
                                      <a:cs typeface="Times New Roman" panose="02020603050405020304" pitchFamily="18" charset="0"/>
                                    </a:rPr>
                                    <m:t>𝑡</m:t>
                                  </m:r>
                                </m:sub>
                              </m:sSub>
                              <m:r>
                                <a:rPr lang="en-US" altLang="zh-CN" i="1" kern="100">
                                  <a:effectLst/>
                                  <a:latin typeface="Cambria Math" panose="02040503050406030204" pitchFamily="18" charset="0"/>
                                  <a:ea typeface="宋体" panose="02010600030101010101" pitchFamily="2" charset="-122"/>
                                  <a:cs typeface="Times New Roman" panose="02020603050405020304" pitchFamily="18" charset="0"/>
                                </a:rPr>
                                <m:t> </m:t>
                              </m:r>
                              <m:sSub>
                                <m:sSubPr>
                                  <m:ctrlPr>
                                    <a:rPr lang="zh-CN" altLang="zh-CN"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effectLst/>
                                      <a:latin typeface="Cambria Math" panose="02040503050406030204" pitchFamily="18" charset="0"/>
                                      <a:ea typeface="宋体" panose="02010600030101010101" pitchFamily="2" charset="-122"/>
                                      <a:cs typeface="Times New Roman" panose="02020603050405020304" pitchFamily="18" charset="0"/>
                                    </a:rPr>
                                    <m:t>𝑚</m:t>
                                  </m:r>
                                </m:e>
                                <m:sub>
                                  <m:r>
                                    <a:rPr lang="en-US" altLang="zh-CN" i="1" kern="100">
                                      <a:effectLst/>
                                      <a:latin typeface="Cambria Math" panose="02040503050406030204" pitchFamily="18" charset="0"/>
                                      <a:ea typeface="宋体" panose="02010600030101010101" pitchFamily="2" charset="-122"/>
                                      <a:cs typeface="Times New Roman" panose="02020603050405020304" pitchFamily="18" charset="0"/>
                                    </a:rPr>
                                    <m:t>𝑠</m:t>
                                  </m:r>
                                  <m:r>
                                    <a:rPr lang="en-US" altLang="zh-CN"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i="1" kern="100">
                                      <a:effectLst/>
                                      <a:latin typeface="Cambria Math" panose="02040503050406030204" pitchFamily="18" charset="0"/>
                                      <a:ea typeface="宋体" panose="02010600030101010101" pitchFamily="2" charset="-122"/>
                                      <a:cs typeface="Times New Roman" panose="02020603050405020304" pitchFamily="18" charset="0"/>
                                    </a:rPr>
                                    <m:t>𝑡</m:t>
                                  </m:r>
                                </m:sub>
                              </m:sSub>
                            </m:e>
                          </m:nary>
                        </m:e>
                      </m:d>
                      <m:r>
                        <a:rPr lang="en-US" altLang="zh-CN" i="1" kern="100">
                          <a:effectLst/>
                          <a:latin typeface="Cambria Math" panose="02040503050406030204" pitchFamily="18" charset="0"/>
                          <a:ea typeface="宋体" panose="02010600030101010101" pitchFamily="2" charset="-122"/>
                          <a:cs typeface="Times New Roman" panose="02020603050405020304" pitchFamily="18" charset="0"/>
                        </a:rPr>
                        <m:t>+</m:t>
                      </m:r>
                      <m:sSubSup>
                        <m:sSubSupPr>
                          <m:ctrlPr>
                            <a:rPr lang="zh-CN" altLang="zh-CN" i="1" kern="10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i="1" kern="100">
                              <a:effectLst/>
                              <a:latin typeface="Cambria Math" panose="02040503050406030204" pitchFamily="18" charset="0"/>
                              <a:ea typeface="宋体" panose="02010600030101010101" pitchFamily="2" charset="-122"/>
                              <a:cs typeface="Times New Roman" panose="02020603050405020304" pitchFamily="18" charset="0"/>
                            </a:rPr>
                            <m:t>h</m:t>
                          </m:r>
                        </m:e>
                        <m:sub>
                          <m:r>
                            <a:rPr lang="en-US" altLang="zh-CN" i="1" kern="100">
                              <a:effectLst/>
                              <a:latin typeface="Cambria Math" panose="02040503050406030204" pitchFamily="18" charset="0"/>
                              <a:ea typeface="宋体" panose="02010600030101010101" pitchFamily="2" charset="-122"/>
                              <a:cs typeface="Times New Roman" panose="02020603050405020304" pitchFamily="18" charset="0"/>
                            </a:rPr>
                            <m:t>𝑡</m:t>
                          </m:r>
                        </m:sub>
                        <m:sup>
                          <m:d>
                            <m:dPr>
                              <m:ctrlPr>
                                <a:rPr lang="zh-CN" altLang="zh-CN"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i="1" kern="100">
                                  <a:effectLst/>
                                  <a:latin typeface="Cambria Math" panose="02040503050406030204" pitchFamily="18" charset="0"/>
                                  <a:ea typeface="宋体" panose="02010600030101010101" pitchFamily="2" charset="-122"/>
                                  <a:cs typeface="Times New Roman" panose="02020603050405020304" pitchFamily="18" charset="0"/>
                                </a:rPr>
                                <m:t>𝑙</m:t>
                              </m:r>
                            </m:e>
                          </m:d>
                        </m:sup>
                      </m:sSubSup>
                    </m:oMath>
                  </m:oMathPara>
                </a14:m>
                <a:endParaRPr lang="en-US" altLang="zh-CN" kern="100" dirty="0">
                  <a:effectLst/>
                  <a:latin typeface="Calibri" panose="020F0502020204030204" pitchFamily="34" charset="0"/>
                  <a:ea typeface="宋体" panose="02010600030101010101" pitchFamily="2" charset="-122"/>
                  <a:cs typeface="Times New Roman" panose="02020603050405020304" pitchFamily="18" charset="0"/>
                </a:endParaRPr>
              </a:p>
              <a:p>
                <a:pPr marL="0" indent="0">
                  <a:buNone/>
                </a:pPr>
                <a:r>
                  <a:rPr lang="en-US" altLang="zh-CN" kern="100" dirty="0">
                    <a:latin typeface="Calibri" panose="020F0502020204030204" pitchFamily="34" charset="0"/>
                    <a:ea typeface="宋体" panose="02010600030101010101" pitchFamily="2" charset="-122"/>
                    <a:cs typeface="Times New Roman" panose="02020603050405020304" pitchFamily="18" charset="0"/>
                  </a:rPr>
                  <a:t>Where:</a:t>
                </a:r>
                <a:endParaRPr lang="en-US" altLang="zh-CN" kern="100" dirty="0">
                  <a:effectLst/>
                  <a:latin typeface="Calibri" panose="020F0502020204030204" pitchFamily="34" charset="0"/>
                  <a:ea typeface="宋体" panose="02010600030101010101" pitchFamily="2"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en-US" altLang="zh-CN" b="0" i="1" kern="100" smtClean="0">
                              <a:effectLst/>
                              <a:latin typeface="Cambria Math" panose="02040503050406030204" pitchFamily="18" charset="0"/>
                              <a:ea typeface="宋体" panose="02010600030101010101" pitchFamily="2" charset="-122"/>
                              <a:cs typeface="Times New Roman" panose="02020603050405020304" pitchFamily="18" charset="0"/>
                            </a:rPr>
                          </m:ctrlPr>
                        </m:sSubSupPr>
                        <m:e>
                          <m:r>
                            <a:rPr lang="en-US" altLang="zh-CN" b="0" i="1" kern="100" smtClean="0">
                              <a:effectLst/>
                              <a:latin typeface="Cambria Math" panose="02040503050406030204" pitchFamily="18" charset="0"/>
                              <a:ea typeface="宋体" panose="02010600030101010101" pitchFamily="2" charset="-122"/>
                              <a:cs typeface="Times New Roman" panose="02020603050405020304" pitchFamily="18" charset="0"/>
                            </a:rPr>
                            <m:t>h</m:t>
                          </m:r>
                        </m:e>
                        <m:sub>
                          <m:r>
                            <a:rPr lang="en-US" altLang="zh-CN" b="0" i="1" kern="100" smtClean="0">
                              <a:effectLst/>
                              <a:latin typeface="Cambria Math" panose="02040503050406030204" pitchFamily="18" charset="0"/>
                              <a:ea typeface="宋体" panose="02010600030101010101" pitchFamily="2" charset="-122"/>
                              <a:cs typeface="Times New Roman" panose="02020603050405020304" pitchFamily="18" charset="0"/>
                            </a:rPr>
                            <m:t>𝑡</m:t>
                          </m:r>
                        </m:sub>
                        <m:sup>
                          <m:r>
                            <a:rPr lang="en-US" altLang="zh-CN" b="0" i="1" kern="100" smtClean="0">
                              <a:effectLst/>
                              <a:latin typeface="Cambria Math" panose="02040503050406030204" pitchFamily="18" charset="0"/>
                              <a:ea typeface="宋体" panose="02010600030101010101" pitchFamily="2" charset="-122"/>
                              <a:cs typeface="Times New Roman" panose="02020603050405020304" pitchFamily="18" charset="0"/>
                            </a:rPr>
                            <m:t>𝑙</m:t>
                          </m:r>
                        </m:sup>
                      </m:sSubSup>
                      <m:r>
                        <a:rPr lang="en-US" altLang="zh-CN" b="0" i="1" kern="100" smtClean="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b="0" i="1" kern="100" smtClean="0">
                          <a:effectLst/>
                          <a:latin typeface="Cambria Math" panose="02040503050406030204" pitchFamily="18" charset="0"/>
                          <a:ea typeface="宋体" panose="02010600030101010101" pitchFamily="2" charset="-122"/>
                          <a:cs typeface="Times New Roman" panose="02020603050405020304" pitchFamily="18" charset="0"/>
                        </a:rPr>
                        <m:t>𝑙𝑡h</m:t>
                      </m:r>
                      <m:r>
                        <a:rPr lang="en-US" altLang="zh-CN" b="0" i="1" kern="100" smtClean="0">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b="0" i="1" kern="100" smtClean="0">
                          <a:effectLst/>
                          <a:latin typeface="Cambria Math" panose="02040503050406030204" pitchFamily="18" charset="0"/>
                          <a:ea typeface="宋体" panose="02010600030101010101" pitchFamily="2" charset="-122"/>
                          <a:cs typeface="Times New Roman" panose="02020603050405020304" pitchFamily="18" charset="0"/>
                        </a:rPr>
                        <m:t>h𝑖𝑑𝑑𝑒𝑛</m:t>
                      </m:r>
                      <m:r>
                        <a:rPr lang="en-US" altLang="zh-CN" b="0" i="1" kern="100" smtClean="0">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b="0" i="1" kern="100" smtClean="0">
                          <a:effectLst/>
                          <a:latin typeface="Cambria Math" panose="02040503050406030204" pitchFamily="18" charset="0"/>
                          <a:ea typeface="宋体" panose="02010600030101010101" pitchFamily="2" charset="-122"/>
                          <a:cs typeface="Times New Roman" panose="02020603050405020304" pitchFamily="18" charset="0"/>
                        </a:rPr>
                        <m:t>𝑙𝑎𝑦𝑒𝑟</m:t>
                      </m:r>
                      <m:r>
                        <a:rPr lang="en-US" altLang="zh-CN" b="0" i="1" kern="100" smtClean="0">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b="0" i="1" kern="100" smtClean="0">
                          <a:effectLst/>
                          <a:latin typeface="Cambria Math" panose="02040503050406030204" pitchFamily="18" charset="0"/>
                          <a:ea typeface="宋体" panose="02010600030101010101" pitchFamily="2" charset="-122"/>
                          <a:cs typeface="Times New Roman" panose="02020603050405020304" pitchFamily="18" charset="0"/>
                        </a:rPr>
                        <m:t>𝑜𝑓</m:t>
                      </m:r>
                      <m:r>
                        <a:rPr lang="en-US" altLang="zh-CN" b="0" i="1" kern="100" smtClean="0">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b="0" i="1" kern="100" smtClean="0">
                          <a:effectLst/>
                          <a:latin typeface="Cambria Math" panose="02040503050406030204" pitchFamily="18" charset="0"/>
                          <a:ea typeface="宋体" panose="02010600030101010101" pitchFamily="2" charset="-122"/>
                          <a:cs typeface="Times New Roman" panose="02020603050405020304" pitchFamily="18" charset="0"/>
                        </a:rPr>
                        <m:t>𝑒𝑎𝑐h</m:t>
                      </m:r>
                      <m:r>
                        <a:rPr lang="en-US" altLang="zh-CN" b="0" i="1" kern="100" smtClean="0">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b="0" i="1" kern="100" smtClean="0">
                          <a:effectLst/>
                          <a:latin typeface="Cambria Math" panose="02040503050406030204" pitchFamily="18" charset="0"/>
                          <a:ea typeface="宋体" panose="02010600030101010101" pitchFamily="2" charset="-122"/>
                          <a:cs typeface="Times New Roman" panose="02020603050405020304" pitchFamily="18" charset="0"/>
                        </a:rPr>
                        <m:t>𝑛𝑜𝑑𝑒</m:t>
                      </m:r>
                    </m:oMath>
                  </m:oMathPara>
                </a14:m>
                <a:endParaRPr lang="en-US" altLang="zh-CN" kern="100" dirty="0">
                  <a:effectLst/>
                  <a:latin typeface="Calibri" panose="020F0502020204030204" pitchFamily="34" charset="0"/>
                  <a:ea typeface="宋体" panose="02010600030101010101" pitchFamily="2"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zh-CN" b="0" i="1" kern="100" smtClean="0">
                              <a:effectLst/>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b="0" i="1" kern="100" smtClean="0">
                              <a:effectLst/>
                              <a:latin typeface="Cambria Math" panose="02040503050406030204" pitchFamily="18" charset="0"/>
                              <a:ea typeface="宋体" panose="02010600030101010101" pitchFamily="2" charset="-122"/>
                              <a:cs typeface="Times New Roman" panose="02020603050405020304" pitchFamily="18" charset="0"/>
                            </a:rPr>
                            <m:t>𝛼</m:t>
                          </m:r>
                        </m:e>
                        <m:sub>
                          <m:r>
                            <a:rPr lang="en-US" altLang="zh-CN" b="0" i="1" kern="100" smtClean="0">
                              <a:effectLst/>
                              <a:latin typeface="Cambria Math" panose="02040503050406030204" pitchFamily="18" charset="0"/>
                              <a:ea typeface="宋体" panose="02010600030101010101" pitchFamily="2" charset="-122"/>
                              <a:cs typeface="Times New Roman" panose="02020603050405020304" pitchFamily="18" charset="0"/>
                            </a:rPr>
                            <m:t>𝑠</m:t>
                          </m:r>
                          <m:r>
                            <a:rPr lang="en-US" altLang="zh-CN" b="0" i="1" kern="100" smtClean="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b="0" i="1" kern="100" smtClean="0">
                              <a:effectLst/>
                              <a:latin typeface="Cambria Math" panose="02040503050406030204" pitchFamily="18" charset="0"/>
                              <a:ea typeface="宋体" panose="02010600030101010101" pitchFamily="2" charset="-122"/>
                              <a:cs typeface="Times New Roman" panose="02020603050405020304" pitchFamily="18" charset="0"/>
                            </a:rPr>
                            <m:t>𝑡</m:t>
                          </m:r>
                        </m:sub>
                      </m:sSub>
                      <m:r>
                        <a:rPr lang="en-US" altLang="zh-CN" b="0" i="1" kern="100" smtClean="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b="0" i="1" kern="100" smtClean="0">
                          <a:effectLst/>
                          <a:latin typeface="Cambria Math" panose="02040503050406030204" pitchFamily="18" charset="0"/>
                          <a:ea typeface="宋体" panose="02010600030101010101" pitchFamily="2" charset="-122"/>
                          <a:cs typeface="Times New Roman" panose="02020603050405020304" pitchFamily="18" charset="0"/>
                        </a:rPr>
                        <m:t>𝑎𝑡𝑡𝑒𝑛𝑡𝑖𝑜𝑛</m:t>
                      </m:r>
                      <m:r>
                        <a:rPr lang="en-US" altLang="zh-CN" b="0" i="1" kern="100" smtClean="0">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b="0" i="1" kern="100" smtClean="0">
                          <a:effectLst/>
                          <a:latin typeface="Cambria Math" panose="02040503050406030204" pitchFamily="18" charset="0"/>
                          <a:ea typeface="宋体" panose="02010600030101010101" pitchFamily="2" charset="-122"/>
                          <a:cs typeface="Times New Roman" panose="02020603050405020304" pitchFamily="18" charset="0"/>
                        </a:rPr>
                        <m:t>𝑤𝑒𝑖𝑔h𝑡</m:t>
                      </m:r>
                      <m:r>
                        <a:rPr lang="en-US" altLang="zh-CN" b="0" i="1" kern="100" smtClean="0">
                          <a:effectLst/>
                          <a:latin typeface="Cambria Math" panose="02040503050406030204" pitchFamily="18" charset="0"/>
                          <a:ea typeface="宋体" panose="02010600030101010101" pitchFamily="2" charset="-122"/>
                          <a:cs typeface="Times New Roman" panose="02020603050405020304" pitchFamily="18" charset="0"/>
                        </a:rPr>
                        <m:t> </m:t>
                      </m:r>
                    </m:oMath>
                  </m:oMathPara>
                </a14:m>
                <a:endParaRPr lang="en-US" altLang="zh-CN" b="0" kern="100" dirty="0">
                  <a:effectLst/>
                  <a:latin typeface="Calibri" panose="020F0502020204030204" pitchFamily="34" charset="0"/>
                  <a:ea typeface="宋体" panose="02010600030101010101" pitchFamily="2"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zh-CN" b="0" i="1" kern="100" smtClean="0">
                              <a:effectLst/>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b="0" i="1" kern="100" smtClean="0">
                              <a:effectLst/>
                              <a:latin typeface="Cambria Math" panose="02040503050406030204" pitchFamily="18" charset="0"/>
                              <a:ea typeface="宋体" panose="02010600030101010101" pitchFamily="2" charset="-122"/>
                              <a:cs typeface="Times New Roman" panose="02020603050405020304" pitchFamily="18" charset="0"/>
                            </a:rPr>
                            <m:t>𝑚</m:t>
                          </m:r>
                        </m:e>
                        <m:sub>
                          <m:r>
                            <a:rPr lang="en-US" altLang="zh-CN" b="0" i="1" kern="100" smtClean="0">
                              <a:effectLst/>
                              <a:latin typeface="Cambria Math" panose="02040503050406030204" pitchFamily="18" charset="0"/>
                              <a:ea typeface="宋体" panose="02010600030101010101" pitchFamily="2" charset="-122"/>
                              <a:cs typeface="Times New Roman" panose="02020603050405020304" pitchFamily="18" charset="0"/>
                            </a:rPr>
                            <m:t>𝑠</m:t>
                          </m:r>
                          <m:r>
                            <a:rPr lang="en-US" altLang="zh-CN" b="0" i="1" kern="100" smtClean="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b="0" i="1" kern="100" smtClean="0">
                              <a:effectLst/>
                              <a:latin typeface="Cambria Math" panose="02040503050406030204" pitchFamily="18" charset="0"/>
                              <a:ea typeface="宋体" panose="02010600030101010101" pitchFamily="2" charset="-122"/>
                              <a:cs typeface="Times New Roman" panose="02020603050405020304" pitchFamily="18" charset="0"/>
                            </a:rPr>
                            <m:t>𝑡</m:t>
                          </m:r>
                        </m:sub>
                      </m:sSub>
                      <m:r>
                        <a:rPr lang="en-US" altLang="zh-CN" b="0" i="1" kern="100" smtClean="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b="0" i="1" kern="100" smtClean="0">
                          <a:effectLst/>
                          <a:latin typeface="Cambria Math" panose="02040503050406030204" pitchFamily="18" charset="0"/>
                          <a:ea typeface="宋体" panose="02010600030101010101" pitchFamily="2" charset="-122"/>
                          <a:cs typeface="Times New Roman" panose="02020603050405020304" pitchFamily="18" charset="0"/>
                        </a:rPr>
                        <m:t>𝑚𝑒𝑠𝑠𝑎𝑔𝑒</m:t>
                      </m:r>
                      <m:r>
                        <a:rPr lang="en-US" altLang="zh-CN" b="0" i="1" kern="100" smtClean="0">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b="0" i="1" kern="100" smtClean="0">
                          <a:effectLst/>
                          <a:latin typeface="Cambria Math" panose="02040503050406030204" pitchFamily="18" charset="0"/>
                          <a:ea typeface="宋体" panose="02010600030101010101" pitchFamily="2" charset="-122"/>
                          <a:cs typeface="Times New Roman" panose="02020603050405020304" pitchFamily="18" charset="0"/>
                        </a:rPr>
                        <m:t>𝑝𝑎𝑠𝑠𝑖𝑛𝑔</m:t>
                      </m:r>
                      <m:r>
                        <a:rPr lang="en-US" altLang="zh-CN" b="0" i="1" kern="100" smtClean="0">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b="0" i="1" kern="100" smtClean="0">
                          <a:effectLst/>
                          <a:latin typeface="Cambria Math" panose="02040503050406030204" pitchFamily="18" charset="0"/>
                          <a:ea typeface="宋体" panose="02010600030101010101" pitchFamily="2" charset="-122"/>
                          <a:cs typeface="Times New Roman" panose="02020603050405020304" pitchFamily="18" charset="0"/>
                        </a:rPr>
                        <m:t>𝑓𝑟𝑜𝑚</m:t>
                      </m:r>
                      <m:r>
                        <a:rPr lang="en-US" altLang="zh-CN" b="0" i="1" kern="100" smtClean="0">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b="0" i="1" kern="100" smtClean="0">
                          <a:effectLst/>
                          <a:latin typeface="Cambria Math" panose="02040503050406030204" pitchFamily="18" charset="0"/>
                          <a:ea typeface="宋体" panose="02010600030101010101" pitchFamily="2" charset="-122"/>
                          <a:cs typeface="Times New Roman" panose="02020603050405020304" pitchFamily="18" charset="0"/>
                        </a:rPr>
                        <m:t>𝑠𝑜𝑢𝑟𝑐𝑒</m:t>
                      </m:r>
                      <m:r>
                        <a:rPr lang="en-US" altLang="zh-CN" b="0" i="1" kern="100" smtClean="0">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b="0" i="1" kern="100" smtClean="0">
                          <a:effectLst/>
                          <a:latin typeface="Cambria Math" panose="02040503050406030204" pitchFamily="18" charset="0"/>
                          <a:ea typeface="宋体" panose="02010600030101010101" pitchFamily="2" charset="-122"/>
                          <a:cs typeface="Times New Roman" panose="02020603050405020304" pitchFamily="18" charset="0"/>
                        </a:rPr>
                        <m:t>𝑛𝑜𝑑𝑒</m:t>
                      </m:r>
                      <m:r>
                        <a:rPr lang="en-US" altLang="zh-CN" b="0" i="1" kern="100" smtClean="0">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b="0" i="1" kern="100" smtClean="0">
                          <a:effectLst/>
                          <a:latin typeface="Cambria Math" panose="02040503050406030204" pitchFamily="18" charset="0"/>
                          <a:ea typeface="宋体" panose="02010600030101010101" pitchFamily="2" charset="-122"/>
                          <a:cs typeface="Times New Roman" panose="02020603050405020304" pitchFamily="18" charset="0"/>
                        </a:rPr>
                        <m:t>𝑠</m:t>
                      </m:r>
                      <m:r>
                        <a:rPr lang="en-US" altLang="zh-CN" b="0" i="1" kern="100" smtClean="0">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b="0" i="1" kern="100" smtClean="0">
                          <a:effectLst/>
                          <a:latin typeface="Cambria Math" panose="02040503050406030204" pitchFamily="18" charset="0"/>
                          <a:ea typeface="宋体" panose="02010600030101010101" pitchFamily="2" charset="-122"/>
                          <a:cs typeface="Times New Roman" panose="02020603050405020304" pitchFamily="18" charset="0"/>
                        </a:rPr>
                        <m:t>𝑡𝑜</m:t>
                      </m:r>
                      <m:r>
                        <a:rPr lang="en-US" altLang="zh-CN" b="0" i="1" kern="100" smtClean="0">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b="0" i="1" kern="100" smtClean="0">
                          <a:effectLst/>
                          <a:latin typeface="Cambria Math" panose="02040503050406030204" pitchFamily="18" charset="0"/>
                          <a:ea typeface="宋体" panose="02010600030101010101" pitchFamily="2" charset="-122"/>
                          <a:cs typeface="Times New Roman" panose="02020603050405020304" pitchFamily="18" charset="0"/>
                        </a:rPr>
                        <m:t>𝑡𝑎𝑟𝑔𝑒𝑡</m:t>
                      </m:r>
                      <m:r>
                        <a:rPr lang="en-US" altLang="zh-CN" b="0" i="1" kern="100" smtClean="0">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b="0" i="1" kern="100" smtClean="0">
                          <a:effectLst/>
                          <a:latin typeface="Cambria Math" panose="02040503050406030204" pitchFamily="18" charset="0"/>
                          <a:ea typeface="宋体" panose="02010600030101010101" pitchFamily="2" charset="-122"/>
                          <a:cs typeface="Times New Roman" panose="02020603050405020304" pitchFamily="18" charset="0"/>
                        </a:rPr>
                        <m:t>𝑛𝑜𝑑𝑒</m:t>
                      </m:r>
                      <m:r>
                        <a:rPr lang="en-US" altLang="zh-CN" b="0" i="1" kern="100" smtClean="0">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b="0" i="1" kern="100" smtClean="0">
                          <a:effectLst/>
                          <a:latin typeface="Cambria Math" panose="02040503050406030204" pitchFamily="18" charset="0"/>
                          <a:ea typeface="宋体" panose="02010600030101010101" pitchFamily="2" charset="-122"/>
                          <a:cs typeface="Times New Roman" panose="02020603050405020304" pitchFamily="18" charset="0"/>
                        </a:rPr>
                        <m:t>𝑡</m:t>
                      </m:r>
                    </m:oMath>
                  </m:oMathPara>
                </a14:m>
                <a:endParaRPr lang="zh-CN" altLang="zh-CN" kern="100" dirty="0">
                  <a:effectLst/>
                  <a:latin typeface="Calibri" panose="020F0502020204030204" pitchFamily="34" charset="0"/>
                  <a:ea typeface="宋体" panose="02010600030101010101" pitchFamily="2" charset="-122"/>
                  <a:cs typeface="Times New Roman" panose="02020603050405020304" pitchFamily="18" charset="0"/>
                </a:endParaRPr>
              </a:p>
            </p:txBody>
          </p:sp>
        </mc:Choice>
        <mc:Fallback xmlns="">
          <p:sp>
            <p:nvSpPr>
              <p:cNvPr id="10" name="Text Placeholder 9">
                <a:extLst>
                  <a:ext uri="{FF2B5EF4-FFF2-40B4-BE49-F238E27FC236}">
                    <a16:creationId xmlns:a16="http://schemas.microsoft.com/office/drawing/2014/main" id="{EF2BC084-E6DB-4DE7-B309-042A85EBA700}"/>
                  </a:ext>
                </a:extLst>
              </p:cNvPr>
              <p:cNvSpPr>
                <a:spLocks noGrp="1" noRot="1" noChangeAspect="1" noMove="1" noResize="1" noEditPoints="1" noAdjustHandles="1" noChangeArrowheads="1" noChangeShapeType="1" noTextEdit="1"/>
              </p:cNvSpPr>
              <p:nvPr>
                <p:ph type="body" sz="quarter" idx="13"/>
              </p:nvPr>
            </p:nvSpPr>
            <p:spPr>
              <a:xfrm>
                <a:off x="444500" y="1625385"/>
                <a:ext cx="5651500" cy="4093243"/>
              </a:xfrm>
              <a:blipFill>
                <a:blip r:embed="rId3"/>
                <a:stretch>
                  <a:fillRect l="-647" t="-447"/>
                </a:stretch>
              </a:blipFill>
            </p:spPr>
            <p:txBody>
              <a:bodyPr/>
              <a:lstStyle/>
              <a:p>
                <a:r>
                  <a:rPr lang="zh-CN" altLang="en-US">
                    <a:noFill/>
                  </a:rPr>
                  <a:t> </a:t>
                </a:r>
              </a:p>
            </p:txBody>
          </p:sp>
        </mc:Fallback>
      </mc:AlternateContent>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15</a:t>
            </a:fld>
            <a:endParaRPr lang="en-US" dirty="0"/>
          </a:p>
        </p:txBody>
      </p:sp>
      <p:pic>
        <p:nvPicPr>
          <p:cNvPr id="9" name="图片 8">
            <a:extLst>
              <a:ext uri="{FF2B5EF4-FFF2-40B4-BE49-F238E27FC236}">
                <a16:creationId xmlns:a16="http://schemas.microsoft.com/office/drawing/2014/main" id="{BCA7AE90-8F7C-747A-452F-475878696AB5}"/>
              </a:ext>
            </a:extLst>
          </p:cNvPr>
          <p:cNvPicPr>
            <a:picLocks noChangeAspect="1"/>
          </p:cNvPicPr>
          <p:nvPr/>
        </p:nvPicPr>
        <p:blipFill>
          <a:blip r:embed="rId4"/>
          <a:stretch>
            <a:fillRect/>
          </a:stretch>
        </p:blipFill>
        <p:spPr>
          <a:xfrm>
            <a:off x="6670675" y="1078456"/>
            <a:ext cx="4753062" cy="4486275"/>
          </a:xfrm>
          <a:prstGeom prst="rect">
            <a:avLst/>
          </a:prstGeom>
        </p:spPr>
      </p:pic>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0849270A-2556-33A8-4A6A-703AF4B94DEF}"/>
                  </a:ext>
                </a:extLst>
              </p:cNvPr>
              <p:cNvSpPr txBox="1"/>
              <p:nvPr/>
            </p:nvSpPr>
            <p:spPr>
              <a:xfrm>
                <a:off x="8868428" y="1853852"/>
                <a:ext cx="400832" cy="37971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𝑙</m:t>
                          </m:r>
                        </m:sup>
                      </m:sSubSup>
                    </m:oMath>
                  </m:oMathPara>
                </a14:m>
                <a:endParaRPr lang="zh-CN" altLang="en-US" dirty="0"/>
              </a:p>
            </p:txBody>
          </p:sp>
        </mc:Choice>
        <mc:Fallback xmlns="">
          <p:sp>
            <p:nvSpPr>
              <p:cNvPr id="12" name="文本框 11">
                <a:extLst>
                  <a:ext uri="{FF2B5EF4-FFF2-40B4-BE49-F238E27FC236}">
                    <a16:creationId xmlns:a16="http://schemas.microsoft.com/office/drawing/2014/main" id="{0849270A-2556-33A8-4A6A-703AF4B94DEF}"/>
                  </a:ext>
                </a:extLst>
              </p:cNvPr>
              <p:cNvSpPr txBox="1">
                <a:spLocks noRot="1" noChangeAspect="1" noMove="1" noResize="1" noEditPoints="1" noAdjustHandles="1" noChangeArrowheads="1" noChangeShapeType="1" noTextEdit="1"/>
              </p:cNvSpPr>
              <p:nvPr/>
            </p:nvSpPr>
            <p:spPr>
              <a:xfrm>
                <a:off x="8868428" y="1853852"/>
                <a:ext cx="400832" cy="379719"/>
              </a:xfrm>
              <a:prstGeom prst="rect">
                <a:avLst/>
              </a:prstGeom>
              <a:blipFill>
                <a:blip r:embed="rId5"/>
                <a:stretch>
                  <a:fillRect b="-322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CFF871D1-D78E-3AA8-D912-A5B512FDC2A3}"/>
                  </a:ext>
                </a:extLst>
              </p:cNvPr>
              <p:cNvSpPr txBox="1"/>
              <p:nvPr/>
            </p:nvSpPr>
            <p:spPr>
              <a:xfrm>
                <a:off x="7649512" y="4999973"/>
                <a:ext cx="400832" cy="37914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4</m:t>
                          </m:r>
                        </m:sub>
                        <m:sup>
                          <m:r>
                            <a:rPr lang="en-US" altLang="zh-CN" b="0" i="1" smtClean="0">
                              <a:latin typeface="Cambria Math" panose="02040503050406030204" pitchFamily="18" charset="0"/>
                            </a:rPr>
                            <m:t>𝑙</m:t>
                          </m:r>
                        </m:sup>
                      </m:sSubSup>
                    </m:oMath>
                  </m:oMathPara>
                </a14:m>
                <a:endParaRPr lang="zh-CN" altLang="en-US" dirty="0"/>
              </a:p>
            </p:txBody>
          </p:sp>
        </mc:Choice>
        <mc:Fallback xmlns="">
          <p:sp>
            <p:nvSpPr>
              <p:cNvPr id="15" name="文本框 14">
                <a:extLst>
                  <a:ext uri="{FF2B5EF4-FFF2-40B4-BE49-F238E27FC236}">
                    <a16:creationId xmlns:a16="http://schemas.microsoft.com/office/drawing/2014/main" id="{CFF871D1-D78E-3AA8-D912-A5B512FDC2A3}"/>
                  </a:ext>
                </a:extLst>
              </p:cNvPr>
              <p:cNvSpPr txBox="1">
                <a:spLocks noRot="1" noChangeAspect="1" noMove="1" noResize="1" noEditPoints="1" noAdjustHandles="1" noChangeArrowheads="1" noChangeShapeType="1" noTextEdit="1"/>
              </p:cNvSpPr>
              <p:nvPr/>
            </p:nvSpPr>
            <p:spPr>
              <a:xfrm>
                <a:off x="7649512" y="4999973"/>
                <a:ext cx="400832" cy="379143"/>
              </a:xfrm>
              <a:prstGeom prst="rect">
                <a:avLst/>
              </a:prstGeom>
              <a:blipFill>
                <a:blip r:embed="rId6"/>
                <a:stretch>
                  <a:fillRect b="-322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FF99CCF1-D187-0233-082A-22A76D08B366}"/>
                  </a:ext>
                </a:extLst>
              </p:cNvPr>
              <p:cNvSpPr txBox="1"/>
              <p:nvPr/>
            </p:nvSpPr>
            <p:spPr>
              <a:xfrm>
                <a:off x="6814159" y="3582443"/>
                <a:ext cx="354904" cy="38170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3</m:t>
                          </m:r>
                        </m:sub>
                        <m:sup>
                          <m:r>
                            <a:rPr lang="en-US" altLang="zh-CN" b="0" i="1" smtClean="0">
                              <a:latin typeface="Cambria Math" panose="02040503050406030204" pitchFamily="18" charset="0"/>
                            </a:rPr>
                            <m:t>𝑙</m:t>
                          </m:r>
                        </m:sup>
                      </m:sSubSup>
                    </m:oMath>
                  </m:oMathPara>
                </a14:m>
                <a:endParaRPr lang="zh-CN" altLang="en-US" dirty="0"/>
              </a:p>
            </p:txBody>
          </p:sp>
        </mc:Choice>
        <mc:Fallback xmlns="">
          <p:sp>
            <p:nvSpPr>
              <p:cNvPr id="16" name="文本框 15">
                <a:extLst>
                  <a:ext uri="{FF2B5EF4-FFF2-40B4-BE49-F238E27FC236}">
                    <a16:creationId xmlns:a16="http://schemas.microsoft.com/office/drawing/2014/main" id="{FF99CCF1-D187-0233-082A-22A76D08B366}"/>
                  </a:ext>
                </a:extLst>
              </p:cNvPr>
              <p:cNvSpPr txBox="1">
                <a:spLocks noRot="1" noChangeAspect="1" noMove="1" noResize="1" noEditPoints="1" noAdjustHandles="1" noChangeArrowheads="1" noChangeShapeType="1" noTextEdit="1"/>
              </p:cNvSpPr>
              <p:nvPr/>
            </p:nvSpPr>
            <p:spPr>
              <a:xfrm>
                <a:off x="6814159" y="3582443"/>
                <a:ext cx="354904" cy="381708"/>
              </a:xfrm>
              <a:prstGeom prst="rect">
                <a:avLst/>
              </a:prstGeom>
              <a:blipFill>
                <a:blip r:embed="rId7"/>
                <a:stretch>
                  <a:fillRect r="-5172" b="-322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4C06BF04-B761-14D8-101D-699D9EA5EFDF}"/>
                  </a:ext>
                </a:extLst>
              </p:cNvPr>
              <p:cNvSpPr txBox="1"/>
              <p:nvPr/>
            </p:nvSpPr>
            <p:spPr>
              <a:xfrm>
                <a:off x="7649512" y="2233571"/>
                <a:ext cx="400832" cy="3802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2</m:t>
                          </m:r>
                        </m:sub>
                        <m:sup>
                          <m:r>
                            <a:rPr lang="en-US" altLang="zh-CN" b="0" i="1" smtClean="0">
                              <a:latin typeface="Cambria Math" panose="02040503050406030204" pitchFamily="18" charset="0"/>
                            </a:rPr>
                            <m:t>𝑙</m:t>
                          </m:r>
                        </m:sup>
                      </m:sSubSup>
                    </m:oMath>
                  </m:oMathPara>
                </a14:m>
                <a:endParaRPr lang="zh-CN" altLang="en-US" dirty="0"/>
              </a:p>
            </p:txBody>
          </p:sp>
        </mc:Choice>
        <mc:Fallback xmlns="">
          <p:sp>
            <p:nvSpPr>
              <p:cNvPr id="17" name="文本框 16">
                <a:extLst>
                  <a:ext uri="{FF2B5EF4-FFF2-40B4-BE49-F238E27FC236}">
                    <a16:creationId xmlns:a16="http://schemas.microsoft.com/office/drawing/2014/main" id="{4C06BF04-B761-14D8-101D-699D9EA5EFDF}"/>
                  </a:ext>
                </a:extLst>
              </p:cNvPr>
              <p:cNvSpPr txBox="1">
                <a:spLocks noRot="1" noChangeAspect="1" noMove="1" noResize="1" noEditPoints="1" noAdjustHandles="1" noChangeArrowheads="1" noChangeShapeType="1" noTextEdit="1"/>
              </p:cNvSpPr>
              <p:nvPr/>
            </p:nvSpPr>
            <p:spPr>
              <a:xfrm>
                <a:off x="7649512" y="2233571"/>
                <a:ext cx="400832" cy="380297"/>
              </a:xfrm>
              <a:prstGeom prst="rect">
                <a:avLst/>
              </a:prstGeom>
              <a:blipFill>
                <a:blip r:embed="rId8"/>
                <a:stretch>
                  <a:fillRect b="-158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CE32E144-75CC-17C4-6C9E-B08E121CC7A0}"/>
                  </a:ext>
                </a:extLst>
              </p:cNvPr>
              <p:cNvSpPr txBox="1"/>
              <p:nvPr/>
            </p:nvSpPr>
            <p:spPr>
              <a:xfrm>
                <a:off x="8919968" y="3482434"/>
                <a:ext cx="400832" cy="38593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5</m:t>
                          </m:r>
                        </m:sub>
                        <m:sup>
                          <m:r>
                            <a:rPr lang="en-US" altLang="zh-CN" b="0" i="1" smtClean="0">
                              <a:latin typeface="Cambria Math" panose="02040503050406030204" pitchFamily="18" charset="0"/>
                            </a:rPr>
                            <m:t>𝑙</m:t>
                          </m:r>
                        </m:sup>
                      </m:sSubSup>
                    </m:oMath>
                  </m:oMathPara>
                </a14:m>
                <a:endParaRPr lang="zh-CN" altLang="en-US" dirty="0"/>
              </a:p>
            </p:txBody>
          </p:sp>
        </mc:Choice>
        <mc:Fallback xmlns="">
          <p:sp>
            <p:nvSpPr>
              <p:cNvPr id="18" name="文本框 17">
                <a:extLst>
                  <a:ext uri="{FF2B5EF4-FFF2-40B4-BE49-F238E27FC236}">
                    <a16:creationId xmlns:a16="http://schemas.microsoft.com/office/drawing/2014/main" id="{CE32E144-75CC-17C4-6C9E-B08E121CC7A0}"/>
                  </a:ext>
                </a:extLst>
              </p:cNvPr>
              <p:cNvSpPr txBox="1">
                <a:spLocks noRot="1" noChangeAspect="1" noMove="1" noResize="1" noEditPoints="1" noAdjustHandles="1" noChangeArrowheads="1" noChangeShapeType="1" noTextEdit="1"/>
              </p:cNvSpPr>
              <p:nvPr/>
            </p:nvSpPr>
            <p:spPr>
              <a:xfrm>
                <a:off x="8919968" y="3482434"/>
                <a:ext cx="400832" cy="385939"/>
              </a:xfrm>
              <a:prstGeom prst="rect">
                <a:avLst/>
              </a:prstGeom>
              <a:blipFill>
                <a:blip r:embed="rId9"/>
                <a:stretch>
                  <a:fillRect b="-312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3CC339DD-F768-D4CB-2E8E-24A4F8B716B3}"/>
                  </a:ext>
                </a:extLst>
              </p:cNvPr>
              <p:cNvSpPr txBox="1"/>
              <p:nvPr/>
            </p:nvSpPr>
            <p:spPr>
              <a:xfrm>
                <a:off x="9444495" y="3278451"/>
                <a:ext cx="124020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bg1"/>
                          </a:solidFill>
                          <a:latin typeface="Cambria Math" panose="02040503050406030204" pitchFamily="18" charset="0"/>
                        </a:rPr>
                        <m:t>𝑠𝑢𝑚</m:t>
                      </m:r>
                      <m:r>
                        <a:rPr lang="en-US" altLang="zh-CN" b="0" i="1" smtClean="0">
                          <a:solidFill>
                            <a:schemeClr val="bg1"/>
                          </a:solidFill>
                          <a:latin typeface="Cambria Math" panose="02040503050406030204" pitchFamily="18" charset="0"/>
                        </a:rPr>
                        <m:t>/</m:t>
                      </m:r>
                      <m:r>
                        <a:rPr lang="en-US" altLang="zh-CN" b="0" i="1" smtClean="0">
                          <a:solidFill>
                            <a:schemeClr val="bg1"/>
                          </a:solidFill>
                          <a:latin typeface="Cambria Math" panose="02040503050406030204" pitchFamily="18" charset="0"/>
                        </a:rPr>
                        <m:t>𝑀𝐿𝑃</m:t>
                      </m:r>
                    </m:oMath>
                  </m:oMathPara>
                </a14:m>
                <a:endParaRPr lang="zh-CN" altLang="en-US" dirty="0">
                  <a:solidFill>
                    <a:schemeClr val="bg1"/>
                  </a:solidFill>
                </a:endParaRPr>
              </a:p>
            </p:txBody>
          </p:sp>
        </mc:Choice>
        <mc:Fallback xmlns="">
          <p:sp>
            <p:nvSpPr>
              <p:cNvPr id="19" name="文本框 18">
                <a:extLst>
                  <a:ext uri="{FF2B5EF4-FFF2-40B4-BE49-F238E27FC236}">
                    <a16:creationId xmlns:a16="http://schemas.microsoft.com/office/drawing/2014/main" id="{3CC339DD-F768-D4CB-2E8E-24A4F8B716B3}"/>
                  </a:ext>
                </a:extLst>
              </p:cNvPr>
              <p:cNvSpPr txBox="1">
                <a:spLocks noRot="1" noChangeAspect="1" noMove="1" noResize="1" noEditPoints="1" noAdjustHandles="1" noChangeArrowheads="1" noChangeShapeType="1" noTextEdit="1"/>
              </p:cNvSpPr>
              <p:nvPr/>
            </p:nvSpPr>
            <p:spPr>
              <a:xfrm>
                <a:off x="9444495" y="3278451"/>
                <a:ext cx="1240206" cy="369332"/>
              </a:xfrm>
              <a:prstGeom prst="rect">
                <a:avLst/>
              </a:prstGeom>
              <a:blipFill>
                <a:blip r:embed="rId10"/>
                <a:stretch>
                  <a:fillRect b="-1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392C68AC-2A00-C5D6-C7FF-342A3E5075AA}"/>
                  </a:ext>
                </a:extLst>
              </p:cNvPr>
              <p:cNvSpPr txBox="1"/>
              <p:nvPr/>
            </p:nvSpPr>
            <p:spPr>
              <a:xfrm>
                <a:off x="10808396" y="3482632"/>
                <a:ext cx="400832" cy="38593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5</m:t>
                          </m:r>
                        </m:sub>
                        <m:sup>
                          <m:r>
                            <a:rPr lang="en-US" altLang="zh-CN" b="0" i="1" smtClean="0">
                              <a:latin typeface="Cambria Math" panose="02040503050406030204" pitchFamily="18" charset="0"/>
                            </a:rPr>
                            <m:t>𝑙</m:t>
                          </m:r>
                          <m:r>
                            <a:rPr lang="en-US" altLang="zh-CN" b="0" i="1" smtClean="0">
                              <a:latin typeface="Cambria Math" panose="02040503050406030204" pitchFamily="18" charset="0"/>
                            </a:rPr>
                            <m:t>+1</m:t>
                          </m:r>
                        </m:sup>
                      </m:sSubSup>
                    </m:oMath>
                  </m:oMathPara>
                </a14:m>
                <a:endParaRPr lang="zh-CN" altLang="en-US" dirty="0"/>
              </a:p>
            </p:txBody>
          </p:sp>
        </mc:Choice>
        <mc:Fallback xmlns="">
          <p:sp>
            <p:nvSpPr>
              <p:cNvPr id="20" name="文本框 19">
                <a:extLst>
                  <a:ext uri="{FF2B5EF4-FFF2-40B4-BE49-F238E27FC236}">
                    <a16:creationId xmlns:a16="http://schemas.microsoft.com/office/drawing/2014/main" id="{392C68AC-2A00-C5D6-C7FF-342A3E5075AA}"/>
                  </a:ext>
                </a:extLst>
              </p:cNvPr>
              <p:cNvSpPr txBox="1">
                <a:spLocks noRot="1" noChangeAspect="1" noMove="1" noResize="1" noEditPoints="1" noAdjustHandles="1" noChangeArrowheads="1" noChangeShapeType="1" noTextEdit="1"/>
              </p:cNvSpPr>
              <p:nvPr/>
            </p:nvSpPr>
            <p:spPr>
              <a:xfrm>
                <a:off x="10808396" y="3482632"/>
                <a:ext cx="400832" cy="385939"/>
              </a:xfrm>
              <a:prstGeom prst="rect">
                <a:avLst/>
              </a:prstGeom>
              <a:blipFill>
                <a:blip r:embed="rId11"/>
                <a:stretch>
                  <a:fillRect r="-40909" b="-312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90E21FF7-61B2-F9DD-F9CF-4C180F78DFF5}"/>
                  </a:ext>
                </a:extLst>
              </p:cNvPr>
              <p:cNvSpPr txBox="1"/>
              <p:nvPr/>
            </p:nvSpPr>
            <p:spPr>
              <a:xfrm>
                <a:off x="9287397" y="2613868"/>
                <a:ext cx="548013" cy="38151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b="0" i="1" kern="100" smtClean="0">
                              <a:solidFill>
                                <a:schemeClr val="bg1"/>
                              </a:solidFill>
                              <a:effectLst/>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b="0" i="1" kern="100" smtClean="0">
                              <a:solidFill>
                                <a:schemeClr val="bg1"/>
                              </a:solidFill>
                              <a:effectLst/>
                              <a:latin typeface="Cambria Math" panose="02040503050406030204" pitchFamily="18" charset="0"/>
                              <a:ea typeface="宋体" panose="02010600030101010101" pitchFamily="2" charset="-122"/>
                              <a:cs typeface="Times New Roman" panose="02020603050405020304" pitchFamily="18" charset="0"/>
                            </a:rPr>
                            <m:t>𝛼</m:t>
                          </m:r>
                        </m:e>
                        <m:sub>
                          <m:r>
                            <a:rPr lang="en-US" altLang="zh-CN" b="0" i="1" kern="100" smtClean="0">
                              <a:solidFill>
                                <a:schemeClr val="bg1"/>
                              </a:solidFill>
                              <a:effectLst/>
                              <a:latin typeface="Cambria Math" panose="02040503050406030204" pitchFamily="18" charset="0"/>
                              <a:ea typeface="宋体" panose="02010600030101010101" pitchFamily="2" charset="-122"/>
                              <a:cs typeface="Times New Roman" panose="02020603050405020304" pitchFamily="18" charset="0"/>
                            </a:rPr>
                            <m:t>1,5</m:t>
                          </m:r>
                        </m:sub>
                      </m:sSub>
                    </m:oMath>
                  </m:oMathPara>
                </a14:m>
                <a:endParaRPr lang="zh-CN" altLang="en-US" dirty="0">
                  <a:solidFill>
                    <a:schemeClr val="bg1"/>
                  </a:solidFill>
                </a:endParaRPr>
              </a:p>
            </p:txBody>
          </p:sp>
        </mc:Choice>
        <mc:Fallback xmlns="">
          <p:sp>
            <p:nvSpPr>
              <p:cNvPr id="22" name="文本框 21">
                <a:extLst>
                  <a:ext uri="{FF2B5EF4-FFF2-40B4-BE49-F238E27FC236}">
                    <a16:creationId xmlns:a16="http://schemas.microsoft.com/office/drawing/2014/main" id="{90E21FF7-61B2-F9DD-F9CF-4C180F78DFF5}"/>
                  </a:ext>
                </a:extLst>
              </p:cNvPr>
              <p:cNvSpPr txBox="1">
                <a:spLocks noRot="1" noChangeAspect="1" noMove="1" noResize="1" noEditPoints="1" noAdjustHandles="1" noChangeArrowheads="1" noChangeShapeType="1" noTextEdit="1"/>
              </p:cNvSpPr>
              <p:nvPr/>
            </p:nvSpPr>
            <p:spPr>
              <a:xfrm>
                <a:off x="9287397" y="2613868"/>
                <a:ext cx="548013" cy="381515"/>
              </a:xfrm>
              <a:prstGeom prst="rect">
                <a:avLst/>
              </a:prstGeom>
              <a:blipFill>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F015F780-E175-AC6C-035B-FA8BF415DB2E}"/>
                  </a:ext>
                </a:extLst>
              </p:cNvPr>
              <p:cNvSpPr txBox="1"/>
              <p:nvPr/>
            </p:nvSpPr>
            <p:spPr>
              <a:xfrm>
                <a:off x="8721247" y="4537114"/>
                <a:ext cx="548013" cy="38151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b="0" i="1" kern="100" smtClean="0">
                              <a:solidFill>
                                <a:schemeClr val="bg1"/>
                              </a:solidFill>
                              <a:effectLst/>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b="0" i="1" kern="100" smtClean="0">
                              <a:solidFill>
                                <a:schemeClr val="bg1"/>
                              </a:solidFill>
                              <a:effectLst/>
                              <a:latin typeface="Cambria Math" panose="02040503050406030204" pitchFamily="18" charset="0"/>
                              <a:ea typeface="宋体" panose="02010600030101010101" pitchFamily="2" charset="-122"/>
                              <a:cs typeface="Times New Roman" panose="02020603050405020304" pitchFamily="18" charset="0"/>
                            </a:rPr>
                            <m:t>𝛼</m:t>
                          </m:r>
                        </m:e>
                        <m:sub>
                          <m:r>
                            <a:rPr lang="en-US" altLang="zh-CN" b="0" i="1" kern="100" smtClean="0">
                              <a:solidFill>
                                <a:schemeClr val="bg1"/>
                              </a:solidFill>
                              <a:effectLst/>
                              <a:latin typeface="Cambria Math" panose="02040503050406030204" pitchFamily="18" charset="0"/>
                              <a:ea typeface="宋体" panose="02010600030101010101" pitchFamily="2" charset="-122"/>
                              <a:cs typeface="Times New Roman" panose="02020603050405020304" pitchFamily="18" charset="0"/>
                            </a:rPr>
                            <m:t>4,5</m:t>
                          </m:r>
                        </m:sub>
                      </m:sSub>
                    </m:oMath>
                  </m:oMathPara>
                </a14:m>
                <a:endParaRPr lang="zh-CN" altLang="en-US" dirty="0">
                  <a:solidFill>
                    <a:schemeClr val="bg1"/>
                  </a:solidFill>
                </a:endParaRPr>
              </a:p>
            </p:txBody>
          </p:sp>
        </mc:Choice>
        <mc:Fallback xmlns="">
          <p:sp>
            <p:nvSpPr>
              <p:cNvPr id="23" name="文本框 22">
                <a:extLst>
                  <a:ext uri="{FF2B5EF4-FFF2-40B4-BE49-F238E27FC236}">
                    <a16:creationId xmlns:a16="http://schemas.microsoft.com/office/drawing/2014/main" id="{F015F780-E175-AC6C-035B-FA8BF415DB2E}"/>
                  </a:ext>
                </a:extLst>
              </p:cNvPr>
              <p:cNvSpPr txBox="1">
                <a:spLocks noRot="1" noChangeAspect="1" noMove="1" noResize="1" noEditPoints="1" noAdjustHandles="1" noChangeArrowheads="1" noChangeShapeType="1" noTextEdit="1"/>
              </p:cNvSpPr>
              <p:nvPr/>
            </p:nvSpPr>
            <p:spPr>
              <a:xfrm>
                <a:off x="8721247" y="4537114"/>
                <a:ext cx="548013" cy="381515"/>
              </a:xfrm>
              <a:prstGeom prst="rect">
                <a:avLst/>
              </a:prstGeom>
              <a:blipFill>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1CF14281-CA1B-1BB0-7029-8E6CDC4A608A}"/>
                  </a:ext>
                </a:extLst>
              </p:cNvPr>
              <p:cNvSpPr txBox="1"/>
              <p:nvPr/>
            </p:nvSpPr>
            <p:spPr>
              <a:xfrm>
                <a:off x="7675323" y="3200928"/>
                <a:ext cx="548013" cy="38151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b="0" i="1" kern="100" smtClean="0">
                              <a:solidFill>
                                <a:schemeClr val="bg1"/>
                              </a:solidFill>
                              <a:effectLst/>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b="0" i="1" kern="100" smtClean="0">
                              <a:solidFill>
                                <a:schemeClr val="bg1"/>
                              </a:solidFill>
                              <a:effectLst/>
                              <a:latin typeface="Cambria Math" panose="02040503050406030204" pitchFamily="18" charset="0"/>
                              <a:ea typeface="宋体" panose="02010600030101010101" pitchFamily="2" charset="-122"/>
                              <a:cs typeface="Times New Roman" panose="02020603050405020304" pitchFamily="18" charset="0"/>
                            </a:rPr>
                            <m:t>𝛼</m:t>
                          </m:r>
                        </m:e>
                        <m:sub>
                          <m:r>
                            <a:rPr lang="en-US" altLang="zh-CN" b="0" i="1" kern="100" smtClean="0">
                              <a:solidFill>
                                <a:schemeClr val="bg1"/>
                              </a:solidFill>
                              <a:effectLst/>
                              <a:latin typeface="Cambria Math" panose="02040503050406030204" pitchFamily="18" charset="0"/>
                              <a:ea typeface="宋体" panose="02010600030101010101" pitchFamily="2" charset="-122"/>
                              <a:cs typeface="Times New Roman" panose="02020603050405020304" pitchFamily="18" charset="0"/>
                            </a:rPr>
                            <m:t>3,5</m:t>
                          </m:r>
                        </m:sub>
                      </m:sSub>
                    </m:oMath>
                  </m:oMathPara>
                </a14:m>
                <a:endParaRPr lang="zh-CN" altLang="en-US" dirty="0">
                  <a:solidFill>
                    <a:schemeClr val="bg1"/>
                  </a:solidFill>
                </a:endParaRPr>
              </a:p>
            </p:txBody>
          </p:sp>
        </mc:Choice>
        <mc:Fallback xmlns="">
          <p:sp>
            <p:nvSpPr>
              <p:cNvPr id="24" name="文本框 23">
                <a:extLst>
                  <a:ext uri="{FF2B5EF4-FFF2-40B4-BE49-F238E27FC236}">
                    <a16:creationId xmlns:a16="http://schemas.microsoft.com/office/drawing/2014/main" id="{1CF14281-CA1B-1BB0-7029-8E6CDC4A608A}"/>
                  </a:ext>
                </a:extLst>
              </p:cNvPr>
              <p:cNvSpPr txBox="1">
                <a:spLocks noRot="1" noChangeAspect="1" noMove="1" noResize="1" noEditPoints="1" noAdjustHandles="1" noChangeArrowheads="1" noChangeShapeType="1" noTextEdit="1"/>
              </p:cNvSpPr>
              <p:nvPr/>
            </p:nvSpPr>
            <p:spPr>
              <a:xfrm>
                <a:off x="7675323" y="3200928"/>
                <a:ext cx="548013" cy="381515"/>
              </a:xfrm>
              <a:prstGeom prst="rect">
                <a:avLst/>
              </a:prstGeom>
              <a:blipFill>
                <a:blip r:embed="rId1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D30E405D-1F54-2C6E-DC07-6B986DBB6B0A}"/>
                  </a:ext>
                </a:extLst>
              </p:cNvPr>
              <p:cNvSpPr txBox="1"/>
              <p:nvPr/>
            </p:nvSpPr>
            <p:spPr>
              <a:xfrm>
                <a:off x="8405694" y="2613867"/>
                <a:ext cx="548013" cy="38151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b="0" i="1" kern="100" smtClean="0">
                              <a:solidFill>
                                <a:schemeClr val="bg1"/>
                              </a:solidFill>
                              <a:effectLst/>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b="0" i="1" kern="100" smtClean="0">
                              <a:solidFill>
                                <a:schemeClr val="bg1"/>
                              </a:solidFill>
                              <a:effectLst/>
                              <a:latin typeface="Cambria Math" panose="02040503050406030204" pitchFamily="18" charset="0"/>
                              <a:ea typeface="宋体" panose="02010600030101010101" pitchFamily="2" charset="-122"/>
                              <a:cs typeface="Times New Roman" panose="02020603050405020304" pitchFamily="18" charset="0"/>
                            </a:rPr>
                            <m:t>𝛼</m:t>
                          </m:r>
                        </m:e>
                        <m:sub>
                          <m:r>
                            <a:rPr lang="en-US" altLang="zh-CN" b="0" i="1" kern="100" smtClean="0">
                              <a:solidFill>
                                <a:schemeClr val="bg1"/>
                              </a:solidFill>
                              <a:effectLst/>
                              <a:latin typeface="Cambria Math" panose="02040503050406030204" pitchFamily="18" charset="0"/>
                              <a:ea typeface="宋体" panose="02010600030101010101" pitchFamily="2" charset="-122"/>
                              <a:cs typeface="Times New Roman" panose="02020603050405020304" pitchFamily="18" charset="0"/>
                            </a:rPr>
                            <m:t>2,5</m:t>
                          </m:r>
                        </m:sub>
                      </m:sSub>
                    </m:oMath>
                  </m:oMathPara>
                </a14:m>
                <a:endParaRPr lang="zh-CN" altLang="en-US" dirty="0">
                  <a:solidFill>
                    <a:schemeClr val="bg1"/>
                  </a:solidFill>
                </a:endParaRPr>
              </a:p>
            </p:txBody>
          </p:sp>
        </mc:Choice>
        <mc:Fallback xmlns="">
          <p:sp>
            <p:nvSpPr>
              <p:cNvPr id="25" name="文本框 24">
                <a:extLst>
                  <a:ext uri="{FF2B5EF4-FFF2-40B4-BE49-F238E27FC236}">
                    <a16:creationId xmlns:a16="http://schemas.microsoft.com/office/drawing/2014/main" id="{D30E405D-1F54-2C6E-DC07-6B986DBB6B0A}"/>
                  </a:ext>
                </a:extLst>
              </p:cNvPr>
              <p:cNvSpPr txBox="1">
                <a:spLocks noRot="1" noChangeAspect="1" noMove="1" noResize="1" noEditPoints="1" noAdjustHandles="1" noChangeArrowheads="1" noChangeShapeType="1" noTextEdit="1"/>
              </p:cNvSpPr>
              <p:nvPr/>
            </p:nvSpPr>
            <p:spPr>
              <a:xfrm>
                <a:off x="8405694" y="2613867"/>
                <a:ext cx="548013" cy="381515"/>
              </a:xfrm>
              <a:prstGeom prst="rect">
                <a:avLst/>
              </a:prstGeom>
              <a:blipFill>
                <a:blip r:embed="rId1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51877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altLang="zh-CN" dirty="0"/>
              <a:t>Message passing detailed </a:t>
            </a:r>
            <a:endParaRPr lang="en-US" dirty="0"/>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16</a:t>
            </a:fld>
            <a:endParaRPr lang="en-US" dirty="0"/>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p:txBody>
          <a:bodyPr/>
          <a:lstStyle/>
          <a:p>
            <a:r>
              <a:rPr lang="en-US" altLang="zh-CN" dirty="0"/>
              <a:t>Formula</a:t>
            </a:r>
          </a:p>
        </p:txBody>
      </p:sp>
      <p:sp>
        <p:nvSpPr>
          <p:cNvPr id="5" name="Text Placeholder 4">
            <a:extLst>
              <a:ext uri="{FF2B5EF4-FFF2-40B4-BE49-F238E27FC236}">
                <a16:creationId xmlns:a16="http://schemas.microsoft.com/office/drawing/2014/main" id="{E0C87788-476B-4620-8002-A5C1177AD6C1}"/>
              </a:ext>
            </a:extLst>
          </p:cNvPr>
          <p:cNvSpPr>
            <a:spLocks noGrp="1"/>
          </p:cNvSpPr>
          <p:nvPr>
            <p:ph type="body" sz="quarter" idx="3"/>
          </p:nvPr>
        </p:nvSpPr>
        <p:spPr>
          <a:xfrm>
            <a:off x="6475412" y="1551193"/>
            <a:ext cx="5157788" cy="823912"/>
          </a:xfrm>
        </p:spPr>
        <p:txBody>
          <a:bodyPr/>
          <a:lstStyle/>
          <a:p>
            <a:r>
              <a:rPr lang="en-US" dirty="0"/>
              <a:t>Example</a:t>
            </a:r>
          </a:p>
        </p:txBody>
      </p:sp>
      <mc:AlternateContent xmlns:mc="http://schemas.openxmlformats.org/markup-compatibility/2006" xmlns:a14="http://schemas.microsoft.com/office/drawing/2010/main">
        <mc:Choice Requires="a14">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p:txBody>
              <a:bodyPr>
                <a:normAutofit/>
              </a:bodyPr>
              <a:lstStyle/>
              <a:p>
                <a:pPr algn="just"/>
                <a:r>
                  <a:rPr lang="en-US" altLang="zh-CN" kern="100" dirty="0">
                    <a:latin typeface="Cambria Math" panose="02040503050406030204" pitchFamily="18" charset="0"/>
                    <a:ea typeface="Cambria Math" panose="02040503050406030204" pitchFamily="18" charset="0"/>
                    <a:cs typeface="Times New Roman" panose="02020603050405020304" pitchFamily="18" charset="0"/>
                  </a:rPr>
                  <a:t>Formula:</a:t>
                </a:r>
                <a:endParaRPr lang="en-US" altLang="zh-CN" i="1" kern="100" dirty="0">
                  <a:effectLst/>
                  <a:latin typeface="Cambria Math" panose="02040503050406030204" pitchFamily="18" charset="0"/>
                  <a:ea typeface="Cambria Math" panose="02040503050406030204" pitchFamily="18" charset="0"/>
                  <a:cs typeface="Times New Roman" panose="02020603050405020304" pitchFamily="18" charset="0"/>
                </a:endParaRPr>
              </a:p>
              <a:p>
                <a:pPr lvl="1" algn="just"/>
                <a14:m>
                  <m:oMath xmlns:m="http://schemas.openxmlformats.org/officeDocument/2006/math">
                    <m:sSub>
                      <m:sSubPr>
                        <m:ctrlPr>
                          <a:rPr lang="zh-CN" altLang="zh-CN" sz="1800" b="1" i="1" kern="100"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b="1" i="1" kern="100" smtClean="0">
                            <a:effectLst/>
                            <a:latin typeface="Cambria Math" panose="02040503050406030204" pitchFamily="18" charset="0"/>
                            <a:ea typeface="宋体" panose="02010600030101010101" pitchFamily="2" charset="-122"/>
                            <a:cs typeface="Times New Roman" panose="02020603050405020304" pitchFamily="18" charset="0"/>
                          </a:rPr>
                          <m:t>𝒖</m:t>
                        </m:r>
                      </m:e>
                      <m:sub>
                        <m:r>
                          <a:rPr lang="en-US" altLang="zh-CN" sz="1800" b="1" i="1" kern="100" smtClean="0">
                            <a:effectLst/>
                            <a:latin typeface="Cambria Math" panose="02040503050406030204" pitchFamily="18" charset="0"/>
                            <a:ea typeface="宋体" panose="02010600030101010101" pitchFamily="2" charset="-122"/>
                            <a:cs typeface="Times New Roman" panose="02020603050405020304" pitchFamily="18" charset="0"/>
                          </a:rPr>
                          <m:t>𝒕</m:t>
                        </m:r>
                      </m:sub>
                    </m:s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𝑢</m:t>
                        </m:r>
                      </m:sub>
                    </m:sSub>
                    <m:d>
                      <m:d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𝑢</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𝑡</m:t>
                            </m:r>
                          </m:sub>
                        </m:sSub>
                      </m:e>
                    </m:d>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 </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𝑟</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𝑠</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𝑡</m:t>
                        </m:r>
                      </m:sub>
                    </m:s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𝑟</m:t>
                        </m:r>
                      </m:sub>
                    </m:s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𝑒</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𝑠</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𝑡</m:t>
                        </m:r>
                      </m:sub>
                    </m:s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 </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𝑢</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𝑠</m:t>
                        </m:r>
                      </m:sub>
                    </m:s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 </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𝑢</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𝑡</m:t>
                        </m:r>
                      </m:sub>
                    </m:s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oMath>
                </a14:m>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lvl="1" algn="just"/>
                <a14:m>
                  <m:oMath xmlns:m="http://schemas.openxmlformats.org/officeDocument/2006/math">
                    <m:sSub>
                      <m:sSubPr>
                        <m:ctrlPr>
                          <a:rPr lang="zh-CN" altLang="zh-CN" sz="1800" i="1" kern="100"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𝑚</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𝑠</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𝑡</m:t>
                        </m:r>
                      </m:sub>
                    </m:s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𝑚</m:t>
                        </m:r>
                      </m:sub>
                    </m:s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SubSup>
                      <m:sSubSupPr>
                        <m:ctrlPr>
                          <a:rPr lang="zh-CN" altLang="zh-CN" sz="1800" b="1" i="1" kern="10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𝒉</m:t>
                        </m:r>
                      </m:e>
                      <m:sub>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𝑺</m:t>
                        </m:r>
                      </m:sub>
                      <m:sup>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𝒍</m:t>
                        </m:r>
                      </m:sup>
                    </m:sSub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1800" i="1" kern="100" smtClean="0">
                        <a:effectLst/>
                        <a:latin typeface="Cambria Math" panose="02040503050406030204" pitchFamily="18" charset="0"/>
                        <a:ea typeface="宋体" panose="02010600030101010101" pitchFamily="2" charset="-122"/>
                        <a:cs typeface="Times New Roman" panose="02020603050405020304" pitchFamily="18" charset="0"/>
                      </a:rPr>
                      <m:t> </m:t>
                    </m:r>
                    <m:sSub>
                      <m:sSubPr>
                        <m:ctrlPr>
                          <a:rPr lang="zh-CN" altLang="zh-CN" sz="1800" b="1"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𝒖</m:t>
                        </m:r>
                      </m:e>
                      <m:sub>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𝒔</m:t>
                        </m:r>
                      </m:sub>
                    </m:s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 </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𝑟</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𝑠</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𝑡</m:t>
                        </m:r>
                      </m:sub>
                    </m:s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oMath>
                </a14:m>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Where:</a:t>
                </a:r>
              </a:p>
              <a:p>
                <a:pPr lvl="1" algn="just"/>
                <a14:m>
                  <m:oMath xmlns:m="http://schemas.openxmlformats.org/officeDocument/2006/math">
                    <m:sSub>
                      <m:sSubPr>
                        <m:ctrlPr>
                          <a:rPr lang="en-US" altLang="zh-CN" sz="1800" b="0" i="1" kern="100" smtClean="0">
                            <a:effectLst/>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800" b="0" i="1" kern="100" smtClean="0">
                            <a:effectLst/>
                            <a:latin typeface="Cambria Math" panose="02040503050406030204" pitchFamily="18" charset="0"/>
                            <a:ea typeface="宋体" panose="02010600030101010101" pitchFamily="2" charset="-122"/>
                            <a:cs typeface="Times New Roman" panose="02020603050405020304" pitchFamily="18" charset="0"/>
                          </a:rPr>
                          <m:t>𝑢</m:t>
                        </m:r>
                      </m:e>
                      <m:sub>
                        <m:r>
                          <a:rPr lang="en-US" altLang="zh-CN" sz="1800" b="0" i="1" kern="100" smtClean="0">
                            <a:effectLst/>
                            <a:latin typeface="Cambria Math" panose="02040503050406030204" pitchFamily="18" charset="0"/>
                            <a:ea typeface="宋体" panose="02010600030101010101" pitchFamily="2" charset="-122"/>
                            <a:cs typeface="Times New Roman" panose="02020603050405020304" pitchFamily="18" charset="0"/>
                          </a:rPr>
                          <m:t>𝑡</m:t>
                        </m:r>
                      </m:sub>
                    </m:sSub>
                    <m:r>
                      <a:rPr lang="en-US" altLang="zh-CN" sz="1800" b="0" i="1" kern="100" smtClean="0">
                        <a:effectLst/>
                        <a:latin typeface="Cambria Math" panose="02040503050406030204" pitchFamily="18" charset="0"/>
                        <a:ea typeface="宋体" panose="02010600030101010101" pitchFamily="2" charset="-122"/>
                        <a:cs typeface="Times New Roman" panose="02020603050405020304" pitchFamily="18" charset="0"/>
                      </a:rPr>
                      <m:t>, </m:t>
                    </m:r>
                  </m:oMath>
                </a14:m>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node type of  node t, one-hot vector</a:t>
                </a:r>
              </a:p>
              <a:p>
                <a:pPr lvl="1" algn="just"/>
                <a14:m>
                  <m:oMath xmlns:m="http://schemas.openxmlformats.org/officeDocument/2006/math">
                    <m:sSub>
                      <m:sSubPr>
                        <m:ctrlPr>
                          <a:rPr lang="en-US" altLang="zh-CN" sz="1800" b="0" i="1" kern="100" smtClean="0">
                            <a:effectLst/>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800" b="0" i="1" kern="100" smtClean="0">
                            <a:effectLst/>
                            <a:latin typeface="Cambria Math" panose="02040503050406030204" pitchFamily="18" charset="0"/>
                            <a:ea typeface="宋体" panose="02010600030101010101" pitchFamily="2" charset="-122"/>
                            <a:cs typeface="Times New Roman" panose="02020603050405020304" pitchFamily="18" charset="0"/>
                          </a:rPr>
                          <m:t>𝑟</m:t>
                        </m:r>
                      </m:e>
                      <m:sub>
                        <m:r>
                          <a:rPr lang="en-US" altLang="zh-CN" sz="1800" b="0" i="1" kern="100" smtClean="0">
                            <a:effectLst/>
                            <a:latin typeface="Cambria Math" panose="02040503050406030204" pitchFamily="18" charset="0"/>
                            <a:ea typeface="宋体" panose="02010600030101010101" pitchFamily="2" charset="-122"/>
                            <a:cs typeface="Times New Roman" panose="02020603050405020304" pitchFamily="18" charset="0"/>
                          </a:rPr>
                          <m:t>𝑠</m:t>
                        </m:r>
                        <m:r>
                          <a:rPr lang="en-US" altLang="zh-CN" sz="1800" b="0" i="1" kern="100" smtClean="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b="0" i="1" kern="100" smtClean="0">
                            <a:effectLst/>
                            <a:latin typeface="Cambria Math" panose="02040503050406030204" pitchFamily="18" charset="0"/>
                            <a:ea typeface="宋体" panose="02010600030101010101" pitchFamily="2" charset="-122"/>
                            <a:cs typeface="Times New Roman" panose="02020603050405020304" pitchFamily="18" charset="0"/>
                          </a:rPr>
                          <m:t>𝑡</m:t>
                        </m:r>
                      </m:sub>
                    </m:sSub>
                  </m:oMath>
                </a14:m>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relation embedding</a:t>
                </a:r>
              </a:p>
              <a:p>
                <a:pPr lvl="1" algn="just"/>
                <a14:m>
                  <m:oMath xmlns:m="http://schemas.openxmlformats.org/officeDocument/2006/math">
                    <m:sSub>
                      <m:sSubPr>
                        <m:ctrlPr>
                          <a:rPr lang="en-US" altLang="zh-CN" sz="1800" b="0" i="1" kern="100" smtClean="0">
                            <a:effectLst/>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800" b="0" i="1" kern="100" smtClean="0">
                            <a:effectLst/>
                            <a:latin typeface="Cambria Math" panose="02040503050406030204" pitchFamily="18" charset="0"/>
                            <a:ea typeface="宋体" panose="02010600030101010101" pitchFamily="2" charset="-122"/>
                            <a:cs typeface="Times New Roman" panose="02020603050405020304" pitchFamily="18" charset="0"/>
                          </a:rPr>
                          <m:t>𝑒</m:t>
                        </m:r>
                      </m:e>
                      <m:sub>
                        <m:r>
                          <a:rPr lang="en-US" altLang="zh-CN" sz="1800" b="0" i="1" kern="100" smtClean="0">
                            <a:effectLst/>
                            <a:latin typeface="Cambria Math" panose="02040503050406030204" pitchFamily="18" charset="0"/>
                            <a:ea typeface="宋体" panose="02010600030101010101" pitchFamily="2" charset="-122"/>
                            <a:cs typeface="Times New Roman" panose="02020603050405020304" pitchFamily="18" charset="0"/>
                          </a:rPr>
                          <m:t>𝑠</m:t>
                        </m:r>
                        <m:r>
                          <a:rPr lang="en-US" altLang="zh-CN" sz="1800" b="0" i="1" kern="100" smtClean="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b="0" i="1" kern="100" smtClean="0">
                            <a:effectLst/>
                            <a:latin typeface="Cambria Math" panose="02040503050406030204" pitchFamily="18" charset="0"/>
                            <a:ea typeface="宋体" panose="02010600030101010101" pitchFamily="2" charset="-122"/>
                            <a:cs typeface="Times New Roman" panose="02020603050405020304" pitchFamily="18" charset="0"/>
                          </a:rPr>
                          <m:t>𝑡</m:t>
                        </m:r>
                      </m:sub>
                    </m:sSub>
                  </m:oMath>
                </a14:m>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one hot vector of different edge</a:t>
                </a:r>
              </a:p>
              <a:p>
                <a:pPr lvl="1" algn="just"/>
                <a14:m>
                  <m:oMath xmlns:m="http://schemas.openxmlformats.org/officeDocument/2006/math">
                    <m:sSubSup>
                      <m:sSubSupPr>
                        <m:ctrlPr>
                          <a:rPr lang="en-US" altLang="zh-CN" sz="1800" b="0" i="1" kern="100" smtClean="0">
                            <a:effectLst/>
                            <a:latin typeface="Cambria Math" panose="02040503050406030204" pitchFamily="18" charset="0"/>
                            <a:ea typeface="宋体" panose="02010600030101010101" pitchFamily="2" charset="-122"/>
                            <a:cs typeface="Times New Roman" panose="02020603050405020304" pitchFamily="18" charset="0"/>
                          </a:rPr>
                        </m:ctrlPr>
                      </m:sSubSupPr>
                      <m:e>
                        <m:r>
                          <a:rPr lang="en-US" altLang="zh-CN" sz="1800" b="0" i="1" kern="100" smtClean="0">
                            <a:effectLst/>
                            <a:latin typeface="Cambria Math" panose="02040503050406030204" pitchFamily="18" charset="0"/>
                            <a:ea typeface="宋体" panose="02010600030101010101" pitchFamily="2" charset="-122"/>
                            <a:cs typeface="Times New Roman" panose="02020603050405020304" pitchFamily="18" charset="0"/>
                          </a:rPr>
                          <m:t>h</m:t>
                        </m:r>
                      </m:e>
                      <m:sub>
                        <m:r>
                          <a:rPr lang="en-US" altLang="zh-CN" sz="1800" b="0" i="1" kern="100" smtClean="0">
                            <a:effectLst/>
                            <a:latin typeface="Cambria Math" panose="02040503050406030204" pitchFamily="18" charset="0"/>
                            <a:ea typeface="宋体" panose="02010600030101010101" pitchFamily="2" charset="-122"/>
                            <a:cs typeface="Times New Roman" panose="02020603050405020304" pitchFamily="18" charset="0"/>
                          </a:rPr>
                          <m:t>𝑠</m:t>
                        </m:r>
                      </m:sub>
                      <m:sup>
                        <m:r>
                          <a:rPr lang="en-US" altLang="zh-CN" sz="1800" b="0" i="1" kern="100" smtClean="0">
                            <a:effectLst/>
                            <a:latin typeface="Cambria Math" panose="02040503050406030204" pitchFamily="18" charset="0"/>
                            <a:ea typeface="宋体" panose="02010600030101010101" pitchFamily="2" charset="-122"/>
                            <a:cs typeface="Times New Roman" panose="02020603050405020304" pitchFamily="18" charset="0"/>
                          </a:rPr>
                          <m:t>𝑙</m:t>
                        </m:r>
                      </m:sup>
                    </m:sSubSup>
                  </m:oMath>
                </a14:m>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last hidden state of source node s </a:t>
                </a:r>
              </a:p>
              <a:p>
                <a:pPr lvl="1" algn="just"/>
                <a14:m>
                  <m:oMath xmlns:m="http://schemas.openxmlformats.org/officeDocument/2006/math">
                    <m:sSub>
                      <m:sSubPr>
                        <m:ctrlPr>
                          <a:rPr lang="en-US" altLang="zh-CN" sz="1800" b="0" i="1" kern="100" smtClean="0">
                            <a:effectLst/>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800" b="0" i="1" kern="100" smtClean="0">
                            <a:effectLst/>
                            <a:latin typeface="Cambria Math" panose="02040503050406030204" pitchFamily="18" charset="0"/>
                            <a:ea typeface="宋体" panose="02010600030101010101" pitchFamily="2" charset="-122"/>
                            <a:cs typeface="Times New Roman" panose="02020603050405020304" pitchFamily="18" charset="0"/>
                          </a:rPr>
                          <m:t>𝑚</m:t>
                        </m:r>
                      </m:e>
                      <m:sub>
                        <m:r>
                          <a:rPr lang="en-US" altLang="zh-CN" sz="1800" b="0" i="1" kern="100" smtClean="0">
                            <a:effectLst/>
                            <a:latin typeface="Cambria Math" panose="02040503050406030204" pitchFamily="18" charset="0"/>
                            <a:ea typeface="宋体" panose="02010600030101010101" pitchFamily="2" charset="-122"/>
                            <a:cs typeface="Times New Roman" panose="02020603050405020304" pitchFamily="18" charset="0"/>
                          </a:rPr>
                          <m:t>𝑠</m:t>
                        </m:r>
                        <m:r>
                          <a:rPr lang="en-US" altLang="zh-CN" sz="1800" b="0" i="1" kern="100" smtClean="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b="0" i="1" kern="100" smtClean="0">
                            <a:effectLst/>
                            <a:latin typeface="Cambria Math" panose="02040503050406030204" pitchFamily="18" charset="0"/>
                            <a:ea typeface="宋体" panose="02010600030101010101" pitchFamily="2" charset="-122"/>
                            <a:cs typeface="Times New Roman" panose="02020603050405020304" pitchFamily="18" charset="0"/>
                          </a:rPr>
                          <m:t>𝑡</m:t>
                        </m:r>
                      </m:sub>
                    </m:sSub>
                  </m:oMath>
                </a14:m>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message from source node s to target node t</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mc:Choice>
        <mc:Fallback xmlns="">
          <p:sp>
            <p:nvSpPr>
              <p:cNvPr id="8" name="Text Placeholder 7">
                <a:extLst>
                  <a:ext uri="{FF2B5EF4-FFF2-40B4-BE49-F238E27FC236}">
                    <a16:creationId xmlns:a16="http://schemas.microsoft.com/office/drawing/2014/main" id="{47DC4E62-1A34-4F98-A451-214F1808519C}"/>
                  </a:ext>
                </a:extLst>
              </p:cNvPr>
              <p:cNvSpPr>
                <a:spLocks noGrp="1" noRot="1" noChangeAspect="1" noMove="1" noResize="1" noEditPoints="1" noAdjustHandles="1" noChangeArrowheads="1" noChangeShapeType="1" noTextEdit="1"/>
              </p:cNvSpPr>
              <p:nvPr>
                <p:ph type="body" sz="quarter" idx="2"/>
              </p:nvPr>
            </p:nvSpPr>
            <p:spPr>
              <a:blipFill>
                <a:blip r:embed="rId3"/>
                <a:stretch>
                  <a:fillRect l="-827" t="-1821" r="-946"/>
                </a:stretch>
              </a:blipFill>
            </p:spPr>
            <p:txBody>
              <a:bodyPr/>
              <a:lstStyle/>
              <a:p>
                <a:r>
                  <a:rPr lang="zh-CN" altLang="en-US">
                    <a:noFill/>
                  </a:rPr>
                  <a:t> </a:t>
                </a:r>
              </a:p>
            </p:txBody>
          </p:sp>
        </mc:Fallback>
      </mc:AlternateContent>
      <p:pic>
        <p:nvPicPr>
          <p:cNvPr id="13" name="内容占位符 12">
            <a:extLst>
              <a:ext uri="{FF2B5EF4-FFF2-40B4-BE49-F238E27FC236}">
                <a16:creationId xmlns:a16="http://schemas.microsoft.com/office/drawing/2014/main" id="{427609EA-0475-9E7F-FE17-F74EA0BE0507}"/>
              </a:ext>
            </a:extLst>
          </p:cNvPr>
          <p:cNvPicPr>
            <a:picLocks noGrp="1" noChangeAspect="1"/>
          </p:cNvPicPr>
          <p:nvPr>
            <p:ph sz="quarter" idx="4"/>
          </p:nvPr>
        </p:nvPicPr>
        <p:blipFill>
          <a:blip r:embed="rId4"/>
          <a:stretch>
            <a:fillRect/>
          </a:stretch>
        </p:blipFill>
        <p:spPr>
          <a:xfrm>
            <a:off x="6096000" y="2049052"/>
            <a:ext cx="5857330" cy="3933108"/>
          </a:xfrm>
        </p:spPr>
      </p:pic>
    </p:spTree>
    <p:extLst>
      <p:ext uri="{BB962C8B-B14F-4D97-AF65-F5344CB8AC3E}">
        <p14:creationId xmlns:p14="http://schemas.microsoft.com/office/powerpoint/2010/main" val="449605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831850" y="2658650"/>
            <a:ext cx="7781544" cy="859055"/>
          </a:xfrm>
        </p:spPr>
        <p:txBody>
          <a:bodyPr>
            <a:normAutofit/>
          </a:bodyPr>
          <a:lstStyle/>
          <a:p>
            <a:r>
              <a:rPr lang="en-US" altLang="zh-CN" dirty="0"/>
              <a:t>Experiment Result</a:t>
            </a:r>
            <a:endParaRPr lang="en-US" dirty="0"/>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17</a:t>
            </a:fld>
            <a:endParaRPr lang="en-US" dirty="0"/>
          </a:p>
        </p:txBody>
      </p:sp>
      <mc:AlternateContent xmlns:mc="http://schemas.openxmlformats.org/markup-compatibility/2006" xmlns:a14="http://schemas.microsoft.com/office/drawing/2010/main">
        <mc:Choice Requires="a14">
          <p:sp>
            <p:nvSpPr>
              <p:cNvPr id="5" name="文本占位符 4">
                <a:extLst>
                  <a:ext uri="{FF2B5EF4-FFF2-40B4-BE49-F238E27FC236}">
                    <a16:creationId xmlns:a16="http://schemas.microsoft.com/office/drawing/2014/main" id="{4ED5F5FE-68D7-2344-47C9-CB9B4AE8B4D9}"/>
                  </a:ext>
                </a:extLst>
              </p:cNvPr>
              <p:cNvSpPr>
                <a:spLocks noGrp="1"/>
              </p:cNvSpPr>
              <p:nvPr>
                <p:ph type="body" idx="1"/>
              </p:nvPr>
            </p:nvSpPr>
            <p:spPr>
              <a:xfrm>
                <a:off x="831850" y="3740271"/>
                <a:ext cx="6803136" cy="1232561"/>
              </a:xfrm>
            </p:spPr>
            <p:txBody>
              <a:bodyPr>
                <a:normAutofit fontScale="92500" lnSpcReduction="10000"/>
              </a:bodyPr>
              <a:lstStyle/>
              <a:p>
                <a:pPr marL="342900" indent="-342900">
                  <a:buAutoNum type="arabicPeriod"/>
                </a:pPr>
                <a14:m>
                  <m:oMath xmlns:m="http://schemas.openxmlformats.org/officeDocument/2006/math">
                    <m:r>
                      <a:rPr lang="en-US" altLang="zh-CN" b="0" i="1" smtClean="0">
                        <a:latin typeface="Cambria Math" panose="02040503050406030204" pitchFamily="18" charset="0"/>
                      </a:rPr>
                      <m:t>𝑙𝑒𝑎𝑟𝑛𝑖𝑛𝑔</m:t>
                    </m:r>
                    <m:r>
                      <a:rPr lang="en-US" altLang="zh-CN" b="0" i="1" smtClean="0">
                        <a:latin typeface="Cambria Math" panose="02040503050406030204" pitchFamily="18" charset="0"/>
                      </a:rPr>
                      <m:t> </m:t>
                    </m:r>
                    <m:r>
                      <a:rPr lang="en-US" altLang="zh-CN" b="0" i="1" smtClean="0">
                        <a:latin typeface="Cambria Math" panose="02040503050406030204" pitchFamily="18" charset="0"/>
                      </a:rPr>
                      <m:t>𝑟𝑎𝑡𝑒</m:t>
                    </m:r>
                    <m:r>
                      <a:rPr lang="en-US" altLang="zh-CN" b="0" i="1" smtClean="0">
                        <a:latin typeface="Cambria Math" panose="02040503050406030204" pitchFamily="18" charset="0"/>
                      </a:rPr>
                      <m:t>:2</m:t>
                    </m:r>
                    <m:r>
                      <a:rPr lang="en-US" altLang="zh-CN" b="0" i="1" smtClean="0">
                        <a:latin typeface="Cambria Math" panose="02040503050406030204" pitchFamily="18" charset="0"/>
                      </a:rPr>
                      <m:t>𝑒</m:t>
                    </m:r>
                    <m:r>
                      <a:rPr lang="en-US" altLang="zh-CN" b="0" i="1" smtClean="0">
                        <a:latin typeface="Cambria Math" panose="02040503050406030204" pitchFamily="18" charset="0"/>
                      </a:rPr>
                      <m:t>−6</m:t>
                    </m:r>
                  </m:oMath>
                </a14:m>
                <a:r>
                  <a:rPr lang="en-US" altLang="zh-CN" dirty="0"/>
                  <a:t> </a:t>
                </a:r>
              </a:p>
              <a:p>
                <a:pPr marL="342900" indent="-342900">
                  <a:buAutoNum type="arabicPeriod"/>
                </a:pPr>
                <a14:m>
                  <m:oMath xmlns:m="http://schemas.openxmlformats.org/officeDocument/2006/math">
                    <m:r>
                      <a:rPr lang="en-US" altLang="zh-CN" b="0" i="1" smtClean="0">
                        <a:latin typeface="Cambria Math" panose="02040503050406030204" pitchFamily="18" charset="0"/>
                      </a:rPr>
                      <m:t>𝐴𝑑𝑎𝑚𝑤</m:t>
                    </m:r>
                    <m:r>
                      <a:rPr lang="en-US" altLang="zh-CN" b="0" i="1" smtClean="0">
                        <a:latin typeface="Cambria Math" panose="02040503050406030204" pitchFamily="18" charset="0"/>
                      </a:rPr>
                      <m:t> </m:t>
                    </m:r>
                    <m:r>
                      <a:rPr lang="en-US" altLang="zh-CN" b="0" i="1" smtClean="0">
                        <a:latin typeface="Cambria Math" panose="02040503050406030204" pitchFamily="18" charset="0"/>
                      </a:rPr>
                      <m:t>𝑜𝑝𝑡𝑖𝑚𝑖𝑧𝑒𝑟</m:t>
                    </m:r>
                  </m:oMath>
                </a14:m>
                <a:endParaRPr lang="en-US" altLang="zh-CN" dirty="0"/>
              </a:p>
              <a:p>
                <a:pPr marL="342900" indent="-342900">
                  <a:buAutoNum type="arabicPeriod"/>
                </a:pPr>
                <a14:m>
                  <m:oMath xmlns:m="http://schemas.openxmlformats.org/officeDocument/2006/math">
                    <m:r>
                      <a:rPr lang="en-US" altLang="zh-CN" b="0" i="1" smtClean="0">
                        <a:latin typeface="Cambria Math" panose="02040503050406030204" pitchFamily="18" charset="0"/>
                      </a:rPr>
                      <m:t>𝐶𝑟𝑜𝑠𝑠𝐸𝑛𝑡𝑟𝑜𝑝𝑦</m:t>
                    </m:r>
                    <m:r>
                      <a:rPr lang="en-US" altLang="zh-CN" b="0" i="1" smtClean="0">
                        <a:latin typeface="Cambria Math" panose="02040503050406030204" pitchFamily="18" charset="0"/>
                      </a:rPr>
                      <m:t> </m:t>
                    </m:r>
                    <m:r>
                      <a:rPr lang="en-US" altLang="zh-CN" b="0" i="1" smtClean="0">
                        <a:latin typeface="Cambria Math" panose="02040503050406030204" pitchFamily="18" charset="0"/>
                      </a:rPr>
                      <m:t>𝐿𝑜𝑠𝑠</m:t>
                    </m:r>
                  </m:oMath>
                </a14:m>
                <a:endParaRPr lang="en-US" altLang="zh-CN" b="0" dirty="0"/>
              </a:p>
              <a:p>
                <a:pPr marL="342900" indent="-342900">
                  <a:buAutoNum type="arabicPeriod"/>
                </a:pPr>
                <a14:m>
                  <m:oMath xmlns:m="http://schemas.openxmlformats.org/officeDocument/2006/math">
                    <m:r>
                      <a:rPr lang="en-US" altLang="zh-CN" b="0" i="1" smtClean="0">
                        <a:latin typeface="Cambria Math" panose="02040503050406030204" pitchFamily="18" charset="0"/>
                      </a:rPr>
                      <m:t>𝐶𝑜𝑠𝑖𝑛𝑒</m:t>
                    </m:r>
                    <m:r>
                      <a:rPr lang="en-US" altLang="zh-CN" b="0" i="1" smtClean="0">
                        <a:latin typeface="Cambria Math" panose="02040503050406030204" pitchFamily="18" charset="0"/>
                      </a:rPr>
                      <m:t> </m:t>
                    </m:r>
                    <m:r>
                      <a:rPr lang="en-US" altLang="zh-CN" b="0" i="1" smtClean="0">
                        <a:latin typeface="Cambria Math" panose="02040503050406030204" pitchFamily="18" charset="0"/>
                      </a:rPr>
                      <m:t>𝑑𝑜𝑤𝑛</m:t>
                    </m:r>
                    <m:r>
                      <a:rPr lang="en-US" altLang="zh-CN" b="0" i="1" smtClean="0">
                        <a:latin typeface="Cambria Math" panose="02040503050406030204" pitchFamily="18" charset="0"/>
                      </a:rPr>
                      <m:t> </m:t>
                    </m:r>
                    <m:r>
                      <a:rPr lang="en-US" altLang="zh-CN" b="0" i="1" smtClean="0">
                        <a:latin typeface="Cambria Math" panose="02040503050406030204" pitchFamily="18" charset="0"/>
                      </a:rPr>
                      <m:t>𝑠𝑐h𝑒𝑑𝑢𝑙𝑒𝑟</m:t>
                    </m:r>
                  </m:oMath>
                </a14:m>
                <a:endParaRPr lang="zh-CN" altLang="en-US" dirty="0"/>
              </a:p>
            </p:txBody>
          </p:sp>
        </mc:Choice>
        <mc:Fallback xmlns="">
          <p:sp>
            <p:nvSpPr>
              <p:cNvPr id="5" name="文本占位符 4">
                <a:extLst>
                  <a:ext uri="{FF2B5EF4-FFF2-40B4-BE49-F238E27FC236}">
                    <a16:creationId xmlns:a16="http://schemas.microsoft.com/office/drawing/2014/main" id="{4ED5F5FE-68D7-2344-47C9-CB9B4AE8B4D9}"/>
                  </a:ext>
                </a:extLst>
              </p:cNvPr>
              <p:cNvSpPr>
                <a:spLocks noGrp="1" noRot="1" noChangeAspect="1" noMove="1" noResize="1" noEditPoints="1" noAdjustHandles="1" noChangeArrowheads="1" noChangeShapeType="1" noTextEdit="1"/>
              </p:cNvSpPr>
              <p:nvPr>
                <p:ph type="body" idx="1"/>
              </p:nvPr>
            </p:nvSpPr>
            <p:spPr>
              <a:xfrm>
                <a:off x="831850" y="3740271"/>
                <a:ext cx="6803136" cy="1232561"/>
              </a:xfrm>
              <a:blipFill>
                <a:blip r:embed="rId3"/>
                <a:stretch>
                  <a:fillRect l="-269" t="-3960" b="-297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52167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altLang="zh-CN" dirty="0"/>
              <a:t>ROBERTA-LARGE + MLP (Baseline)</a:t>
            </a:r>
            <a:endParaRPr lang="en-US" dirty="0"/>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18</a:t>
            </a:fld>
            <a:endParaRPr lang="en-US" dirty="0"/>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p:txBody>
          <a:bodyPr/>
          <a:lstStyle/>
          <a:p>
            <a:r>
              <a:rPr lang="en-US" altLang="zh-CN" dirty="0"/>
              <a:t>Train</a:t>
            </a:r>
          </a:p>
        </p:txBody>
      </p:sp>
      <p:sp>
        <p:nvSpPr>
          <p:cNvPr id="5" name="Text Placeholder 4">
            <a:extLst>
              <a:ext uri="{FF2B5EF4-FFF2-40B4-BE49-F238E27FC236}">
                <a16:creationId xmlns:a16="http://schemas.microsoft.com/office/drawing/2014/main" id="{E0C87788-476B-4620-8002-A5C1177AD6C1}"/>
              </a:ext>
            </a:extLst>
          </p:cNvPr>
          <p:cNvSpPr>
            <a:spLocks noGrp="1"/>
          </p:cNvSpPr>
          <p:nvPr>
            <p:ph type="body" sz="quarter" idx="3"/>
          </p:nvPr>
        </p:nvSpPr>
        <p:spPr>
          <a:xfrm>
            <a:off x="6475412" y="1551193"/>
            <a:ext cx="5157788" cy="823912"/>
          </a:xfrm>
        </p:spPr>
        <p:txBody>
          <a:bodyPr/>
          <a:lstStyle/>
          <a:p>
            <a:r>
              <a:rPr lang="en-US" dirty="0"/>
              <a:t>Validation</a:t>
            </a:r>
          </a:p>
        </p:txBody>
      </p:sp>
      <p:pic>
        <p:nvPicPr>
          <p:cNvPr id="18" name="图片 17">
            <a:extLst>
              <a:ext uri="{FF2B5EF4-FFF2-40B4-BE49-F238E27FC236}">
                <a16:creationId xmlns:a16="http://schemas.microsoft.com/office/drawing/2014/main" id="{47C5F338-DEE2-1002-3FBB-FE5356642D8E}"/>
              </a:ext>
            </a:extLst>
          </p:cNvPr>
          <p:cNvPicPr>
            <a:picLocks noChangeAspect="1"/>
          </p:cNvPicPr>
          <p:nvPr/>
        </p:nvPicPr>
        <p:blipFill>
          <a:blip r:embed="rId3"/>
          <a:stretch>
            <a:fillRect/>
          </a:stretch>
        </p:blipFill>
        <p:spPr>
          <a:xfrm>
            <a:off x="352189" y="2093119"/>
            <a:ext cx="5485714" cy="3657143"/>
          </a:xfrm>
          <a:prstGeom prst="rect">
            <a:avLst/>
          </a:prstGeom>
        </p:spPr>
      </p:pic>
      <p:pic>
        <p:nvPicPr>
          <p:cNvPr id="20" name="图片 19">
            <a:extLst>
              <a:ext uri="{FF2B5EF4-FFF2-40B4-BE49-F238E27FC236}">
                <a16:creationId xmlns:a16="http://schemas.microsoft.com/office/drawing/2014/main" id="{8012C76E-B265-53E7-4871-4069E0E4A264}"/>
              </a:ext>
            </a:extLst>
          </p:cNvPr>
          <p:cNvPicPr>
            <a:picLocks noChangeAspect="1"/>
          </p:cNvPicPr>
          <p:nvPr/>
        </p:nvPicPr>
        <p:blipFill>
          <a:blip r:embed="rId4"/>
          <a:stretch>
            <a:fillRect/>
          </a:stretch>
        </p:blipFill>
        <p:spPr>
          <a:xfrm>
            <a:off x="5969686" y="2093118"/>
            <a:ext cx="5485714" cy="3657143"/>
          </a:xfrm>
          <a:prstGeom prst="rect">
            <a:avLst/>
          </a:prstGeom>
        </p:spPr>
      </p:pic>
    </p:spTree>
    <p:extLst>
      <p:ext uri="{BB962C8B-B14F-4D97-AF65-F5344CB8AC3E}">
        <p14:creationId xmlns:p14="http://schemas.microsoft.com/office/powerpoint/2010/main" val="473791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altLang="zh-CN" dirty="0"/>
              <a:t>QA-GNN</a:t>
            </a:r>
            <a:endParaRPr lang="en-US" dirty="0"/>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19</a:t>
            </a:fld>
            <a:endParaRPr lang="en-US" dirty="0"/>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p:txBody>
          <a:bodyPr/>
          <a:lstStyle/>
          <a:p>
            <a:r>
              <a:rPr lang="en-US" altLang="zh-CN" dirty="0"/>
              <a:t>Train</a:t>
            </a:r>
          </a:p>
        </p:txBody>
      </p:sp>
      <p:sp>
        <p:nvSpPr>
          <p:cNvPr id="5" name="Text Placeholder 4">
            <a:extLst>
              <a:ext uri="{FF2B5EF4-FFF2-40B4-BE49-F238E27FC236}">
                <a16:creationId xmlns:a16="http://schemas.microsoft.com/office/drawing/2014/main" id="{E0C87788-476B-4620-8002-A5C1177AD6C1}"/>
              </a:ext>
            </a:extLst>
          </p:cNvPr>
          <p:cNvSpPr>
            <a:spLocks noGrp="1"/>
          </p:cNvSpPr>
          <p:nvPr>
            <p:ph type="body" sz="quarter" idx="3"/>
          </p:nvPr>
        </p:nvSpPr>
        <p:spPr>
          <a:xfrm>
            <a:off x="6475412" y="1551193"/>
            <a:ext cx="5157788" cy="823912"/>
          </a:xfrm>
        </p:spPr>
        <p:txBody>
          <a:bodyPr/>
          <a:lstStyle/>
          <a:p>
            <a:r>
              <a:rPr lang="en-US" dirty="0"/>
              <a:t>Validation</a:t>
            </a:r>
          </a:p>
        </p:txBody>
      </p:sp>
      <p:pic>
        <p:nvPicPr>
          <p:cNvPr id="6" name="图片 5">
            <a:extLst>
              <a:ext uri="{FF2B5EF4-FFF2-40B4-BE49-F238E27FC236}">
                <a16:creationId xmlns:a16="http://schemas.microsoft.com/office/drawing/2014/main" id="{21D7D5FA-92F0-0BAF-020C-9A9F2D4AE8A9}"/>
              </a:ext>
            </a:extLst>
          </p:cNvPr>
          <p:cNvPicPr>
            <a:picLocks noChangeAspect="1"/>
          </p:cNvPicPr>
          <p:nvPr/>
        </p:nvPicPr>
        <p:blipFill>
          <a:blip r:embed="rId3"/>
          <a:stretch>
            <a:fillRect/>
          </a:stretch>
        </p:blipFill>
        <p:spPr>
          <a:xfrm>
            <a:off x="306172" y="2149466"/>
            <a:ext cx="5485714" cy="3657143"/>
          </a:xfrm>
          <a:prstGeom prst="rect">
            <a:avLst/>
          </a:prstGeom>
        </p:spPr>
      </p:pic>
      <p:pic>
        <p:nvPicPr>
          <p:cNvPr id="9" name="图片 8">
            <a:extLst>
              <a:ext uri="{FF2B5EF4-FFF2-40B4-BE49-F238E27FC236}">
                <a16:creationId xmlns:a16="http://schemas.microsoft.com/office/drawing/2014/main" id="{3860BA79-2DFA-C1E3-1BB1-A4977750DF2E}"/>
              </a:ext>
            </a:extLst>
          </p:cNvPr>
          <p:cNvPicPr>
            <a:picLocks noChangeAspect="1"/>
          </p:cNvPicPr>
          <p:nvPr/>
        </p:nvPicPr>
        <p:blipFill>
          <a:blip r:embed="rId4"/>
          <a:stretch>
            <a:fillRect/>
          </a:stretch>
        </p:blipFill>
        <p:spPr>
          <a:xfrm>
            <a:off x="5930214" y="2149466"/>
            <a:ext cx="5485714" cy="3657143"/>
          </a:xfrm>
          <a:prstGeom prst="rect">
            <a:avLst/>
          </a:prstGeom>
        </p:spPr>
      </p:pic>
    </p:spTree>
    <p:extLst>
      <p:ext uri="{BB962C8B-B14F-4D97-AF65-F5344CB8AC3E}">
        <p14:creationId xmlns:p14="http://schemas.microsoft.com/office/powerpoint/2010/main" val="117439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Content Title</a:t>
            </a:r>
          </a:p>
        </p:txBody>
      </p:sp>
      <p:pic>
        <p:nvPicPr>
          <p:cNvPr id="25" name="Picture Placeholder 24" descr="Bar chart">
            <a:extLst>
              <a:ext uri="{FF2B5EF4-FFF2-40B4-BE49-F238E27FC236}">
                <a16:creationId xmlns:a16="http://schemas.microsoft.com/office/drawing/2014/main" id="{C03AAFA7-022A-47F8-9DA1-7DC3897D1E52}"/>
              </a:ext>
            </a:extLst>
          </p:cNvPr>
          <p:cNvPicPr>
            <a:picLocks noGrp="1" noChangeAspect="1"/>
          </p:cNvPicPr>
          <p:nvPr>
            <p:ph type="pic" sz="quarter" idx="13"/>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rcRect t="63" b="63"/>
          <a:stretch>
            <a:fillRect/>
          </a:stretch>
        </p:blipFill>
        <p:spPr>
          <a:xfrm>
            <a:off x="3222229" y="2096714"/>
            <a:ext cx="1259505" cy="1259505"/>
          </a:xfrm>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a:lstStyle/>
          <a:p>
            <a:r>
              <a:rPr lang="en-US" dirty="0"/>
              <a:t>Introduction &amp; Problem definition</a:t>
            </a:r>
          </a:p>
        </p:txBody>
      </p:sp>
      <p:pic>
        <p:nvPicPr>
          <p:cNvPr id="27" name="Picture Placeholder 26" descr="Clock">
            <a:extLst>
              <a:ext uri="{FF2B5EF4-FFF2-40B4-BE49-F238E27FC236}">
                <a16:creationId xmlns:a16="http://schemas.microsoft.com/office/drawing/2014/main" id="{6F737161-FE67-434D-A781-59EDB9EDCB23}"/>
              </a:ext>
            </a:extLst>
          </p:cNvPr>
          <p:cNvPicPr>
            <a:picLocks noGrp="1" noChangeAspect="1"/>
          </p:cNvPicPr>
          <p:nvPr>
            <p:ph type="pic" sz="quarter" idx="14"/>
          </p:nvPr>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rcRect/>
          <a:stretch>
            <a:fillRect/>
          </a:stretch>
        </p:blipFill>
        <p:spPr>
          <a:xfrm>
            <a:off x="7784441" y="2169495"/>
            <a:ext cx="1259505" cy="1259505"/>
          </a:xfrm>
        </p:spPr>
      </p:pic>
      <p:sp>
        <p:nvSpPr>
          <p:cNvPr id="20" name="Text Placeholder 19">
            <a:extLst>
              <a:ext uri="{FF2B5EF4-FFF2-40B4-BE49-F238E27FC236}">
                <a16:creationId xmlns:a16="http://schemas.microsoft.com/office/drawing/2014/main" id="{CB924A29-3538-4A3F-82A6-D2A7538C2111}"/>
              </a:ext>
            </a:extLst>
          </p:cNvPr>
          <p:cNvSpPr>
            <a:spLocks noGrp="1"/>
          </p:cNvSpPr>
          <p:nvPr>
            <p:ph type="body" sz="quarter" idx="19"/>
          </p:nvPr>
        </p:nvSpPr>
        <p:spPr/>
        <p:txBody>
          <a:bodyPr/>
          <a:lstStyle/>
          <a:p>
            <a:r>
              <a:rPr lang="en-US" altLang="zh-CN" dirty="0"/>
              <a:t>Dataset overview</a:t>
            </a:r>
          </a:p>
        </p:txBody>
      </p:sp>
      <p:pic>
        <p:nvPicPr>
          <p:cNvPr id="29" name="Picture Placeholder 28" descr="Microscope">
            <a:extLst>
              <a:ext uri="{FF2B5EF4-FFF2-40B4-BE49-F238E27FC236}">
                <a16:creationId xmlns:a16="http://schemas.microsoft.com/office/drawing/2014/main" id="{9E5BF01B-21D6-4D43-9CAE-0298685C1A7B}"/>
              </a:ext>
            </a:extLst>
          </p:cNvPr>
          <p:cNvPicPr>
            <a:picLocks noGrp="1" noChangeAspect="1"/>
          </p:cNvPicPr>
          <p:nvPr>
            <p:ph type="pic" sz="quarter" idx="15"/>
          </p:nvPr>
        </p:nvPicPr>
        <p:blipFill>
          <a:blip r:embed="rId7">
            <a:extLst>
              <a:ext uri="{28A0092B-C50C-407E-A947-70E740481C1C}">
                <a14:useLocalDpi xmlns:a14="http://schemas.microsoft.com/office/drawing/2010/main"/>
              </a:ext>
              <a:ext uri="{96DAC541-7B7A-43D3-8B79-37D633B846F1}">
                <asvg:svgBlip xmlns:asvg="http://schemas.microsoft.com/office/drawing/2016/SVG/main" r:embed="rId8"/>
              </a:ext>
            </a:extLst>
          </a:blip>
          <a:srcRect t="63" b="63"/>
          <a:stretch>
            <a:fillRect/>
          </a:stretch>
        </p:blipFill>
        <p:spPr>
          <a:xfrm>
            <a:off x="5392071" y="2096713"/>
            <a:ext cx="1259505" cy="1259505"/>
          </a:xfrm>
        </p:spPr>
      </p:pic>
      <p:sp>
        <p:nvSpPr>
          <p:cNvPr id="21" name="Text Placeholder 20">
            <a:extLst>
              <a:ext uri="{FF2B5EF4-FFF2-40B4-BE49-F238E27FC236}">
                <a16:creationId xmlns:a16="http://schemas.microsoft.com/office/drawing/2014/main" id="{1B8F0371-4F69-4131-91BF-9AB99E6EE89B}"/>
              </a:ext>
            </a:extLst>
          </p:cNvPr>
          <p:cNvSpPr>
            <a:spLocks noGrp="1"/>
          </p:cNvSpPr>
          <p:nvPr>
            <p:ph type="body" sz="quarter" idx="20"/>
          </p:nvPr>
        </p:nvSpPr>
        <p:spPr/>
        <p:txBody>
          <a:bodyPr/>
          <a:lstStyle/>
          <a:p>
            <a:r>
              <a:rPr lang="en-US" dirty="0"/>
              <a:t>Model </a:t>
            </a:r>
          </a:p>
        </p:txBody>
      </p:sp>
      <p:pic>
        <p:nvPicPr>
          <p:cNvPr id="31" name="Picture Placeholder 30" descr="Magnifying glass">
            <a:extLst>
              <a:ext uri="{FF2B5EF4-FFF2-40B4-BE49-F238E27FC236}">
                <a16:creationId xmlns:a16="http://schemas.microsoft.com/office/drawing/2014/main" id="{089E8AB6-C16E-4752-810F-8F98DB929DB5}"/>
              </a:ext>
            </a:extLst>
          </p:cNvPr>
          <p:cNvPicPr>
            <a:picLocks noGrp="1" noChangeAspect="1"/>
          </p:cNvPicPr>
          <p:nvPr>
            <p:ph type="pic" sz="quarter" idx="16"/>
          </p:nvPr>
        </p:nvPicPr>
        <p:blipFill>
          <a:blip r:embed="rId9">
            <a:extLst>
              <a:ext uri="{28A0092B-C50C-407E-A947-70E740481C1C}">
                <a14:useLocalDpi xmlns:a14="http://schemas.microsoft.com/office/drawing/2010/main"/>
              </a:ext>
              <a:ext uri="{96DAC541-7B7A-43D3-8B79-37D633B846F1}">
                <asvg:svgBlip xmlns:asvg="http://schemas.microsoft.com/office/drawing/2016/SVG/main" r:embed="rId10"/>
              </a:ext>
            </a:extLst>
          </a:blip>
          <a:srcRect/>
          <a:stretch>
            <a:fillRect/>
          </a:stretch>
        </p:blipFill>
        <p:spPr>
          <a:xfrm>
            <a:off x="978212" y="2096715"/>
            <a:ext cx="1259505" cy="1259505"/>
          </a:xfrm>
        </p:spPr>
      </p:pic>
      <p:sp>
        <p:nvSpPr>
          <p:cNvPr id="22" name="Text Placeholder 21">
            <a:extLst>
              <a:ext uri="{FF2B5EF4-FFF2-40B4-BE49-F238E27FC236}">
                <a16:creationId xmlns:a16="http://schemas.microsoft.com/office/drawing/2014/main" id="{78CACAF1-61EA-4605-A8FE-2EEE752B49FF}"/>
              </a:ext>
            </a:extLst>
          </p:cNvPr>
          <p:cNvSpPr>
            <a:spLocks noGrp="1"/>
          </p:cNvSpPr>
          <p:nvPr>
            <p:ph type="body" sz="quarter" idx="21"/>
          </p:nvPr>
        </p:nvSpPr>
        <p:spPr/>
        <p:txBody>
          <a:bodyPr/>
          <a:lstStyle/>
          <a:p>
            <a:r>
              <a:rPr lang="en-US" dirty="0"/>
              <a:t>Experiment Results</a:t>
            </a:r>
          </a:p>
        </p:txBody>
      </p:sp>
      <p:pic>
        <p:nvPicPr>
          <p:cNvPr id="33" name="Picture Placeholder 32" descr="Head with Gears">
            <a:extLst>
              <a:ext uri="{FF2B5EF4-FFF2-40B4-BE49-F238E27FC236}">
                <a16:creationId xmlns:a16="http://schemas.microsoft.com/office/drawing/2014/main" id="{CC9DBBE5-5AD0-41E8-A719-84509E5D9F9E}"/>
              </a:ext>
            </a:extLst>
          </p:cNvPr>
          <p:cNvPicPr>
            <a:picLocks noGrp="1" noChangeAspect="1"/>
          </p:cNvPicPr>
          <p:nvPr>
            <p:ph type="pic" sz="quarter" idx="17"/>
          </p:nvPr>
        </p:nvPicPr>
        <p:blipFill>
          <a:blip r:embed="rId11">
            <a:extLst>
              <a:ext uri="{28A0092B-C50C-407E-A947-70E740481C1C}">
                <a14:useLocalDpi xmlns:a14="http://schemas.microsoft.com/office/drawing/2010/main"/>
              </a:ext>
              <a:ext uri="{96DAC541-7B7A-43D3-8B79-37D633B846F1}">
                <asvg:svgBlip xmlns:asvg="http://schemas.microsoft.com/office/drawing/2016/SVG/main" r:embed="rId12"/>
              </a:ext>
            </a:extLst>
          </a:blip>
          <a:srcRect t="63" b="63"/>
          <a:stretch>
            <a:fillRect/>
          </a:stretch>
        </p:blipFill>
        <p:spPr/>
      </p:pic>
      <p:sp>
        <p:nvSpPr>
          <p:cNvPr id="23" name="Text Placeholder 22">
            <a:extLst>
              <a:ext uri="{FF2B5EF4-FFF2-40B4-BE49-F238E27FC236}">
                <a16:creationId xmlns:a16="http://schemas.microsoft.com/office/drawing/2014/main" id="{8D05A34F-7712-46DB-AB5B-272E294B62EE}"/>
              </a:ext>
            </a:extLst>
          </p:cNvPr>
          <p:cNvSpPr>
            <a:spLocks noGrp="1"/>
          </p:cNvSpPr>
          <p:nvPr>
            <p:ph type="body" sz="quarter" idx="22"/>
          </p:nvPr>
        </p:nvSpPr>
        <p:spPr/>
        <p:txBody>
          <a:bodyPr/>
          <a:lstStyle/>
          <a:p>
            <a:r>
              <a:rPr lang="en-US" dirty="0"/>
              <a:t>Interpretation and Conclusion</a:t>
            </a:r>
          </a:p>
        </p:txBody>
      </p:sp>
      <p:sp>
        <p:nvSpPr>
          <p:cNvPr id="2" name="Slide Number Placeholder 1">
            <a:extLst>
              <a:ext uri="{FF2B5EF4-FFF2-40B4-BE49-F238E27FC236}">
                <a16:creationId xmlns:a16="http://schemas.microsoft.com/office/drawing/2014/main" id="{CC1F11E7-EDE5-4119-BA64-4FC57C285D19}"/>
              </a:ext>
            </a:extLst>
          </p:cNvPr>
          <p:cNvSpPr>
            <a:spLocks noGrp="1"/>
          </p:cNvSpPr>
          <p:nvPr>
            <p:ph type="sldNum" sz="quarter" idx="12"/>
          </p:nvPr>
        </p:nvSpPr>
        <p:spPr/>
        <p:txBody>
          <a:bodyPr/>
          <a:lstStyle/>
          <a:p>
            <a:fld id="{C263D6C4-4840-40CC-AC84-17E24B3B7BDE}" type="slidenum">
              <a:rPr lang="en-US" smtClean="0"/>
              <a:pPr/>
              <a:t>2</a:t>
            </a:fld>
            <a:endParaRPr lang="en-US" dirty="0"/>
          </a:p>
        </p:txBody>
      </p:sp>
      <p:pic>
        <p:nvPicPr>
          <p:cNvPr id="24" name="Picture Placeholder 32" descr="Head with Gears">
            <a:extLst>
              <a:ext uri="{FF2B5EF4-FFF2-40B4-BE49-F238E27FC236}">
                <a16:creationId xmlns:a16="http://schemas.microsoft.com/office/drawing/2014/main" id="{3C281931-9944-772F-63D5-A07DFE58D647}"/>
              </a:ext>
            </a:extLst>
          </p:cNvPr>
          <p:cNvPicPr>
            <a:picLocks noChangeAspect="1"/>
          </p:cNvPicPr>
          <p:nvPr/>
        </p:nvPicPr>
        <p:blipFill>
          <a:blip r:embed="rId13">
            <a:extLst>
              <a:ext uri="{28A0092B-C50C-407E-A947-70E740481C1C}">
                <a14:useLocalDpi xmlns:a14="http://schemas.microsoft.com/office/drawing/2010/main"/>
              </a:ext>
              <a:ext uri="{96DAC541-7B7A-43D3-8B79-37D633B846F1}">
                <asvg:svgBlip xmlns:asvg="http://schemas.microsoft.com/office/drawing/2016/SVG/main" r:embed="rId14"/>
              </a:ext>
            </a:extLst>
          </a:blip>
          <a:srcRect t="63" b="63"/>
          <a:stretch>
            <a:fillRect/>
          </a:stretch>
        </p:blipFill>
        <p:spPr>
          <a:xfrm>
            <a:off x="7784441" y="2163352"/>
            <a:ext cx="1259505" cy="1259505"/>
          </a:xfrm>
          <a:prstGeom prst="ellipse">
            <a:avLst/>
          </a:prstGeom>
          <a:pattFill prst="wdUpDiag">
            <a:fgClr>
              <a:srgbClr val="0C4360"/>
            </a:fgClr>
            <a:bgClr>
              <a:schemeClr val="accent1">
                <a:lumMod val="50000"/>
              </a:schemeClr>
            </a:bgClr>
          </a:pattFill>
          <a:ln w="38100">
            <a:solidFill>
              <a:schemeClr val="accent2"/>
            </a:solidFill>
          </a:ln>
        </p:spPr>
      </p:pic>
      <p:pic>
        <p:nvPicPr>
          <p:cNvPr id="26" name="Picture Placeholder 24" descr="Bar chart">
            <a:extLst>
              <a:ext uri="{FF2B5EF4-FFF2-40B4-BE49-F238E27FC236}">
                <a16:creationId xmlns:a16="http://schemas.microsoft.com/office/drawing/2014/main" id="{5C206BF2-8B61-480E-DE08-71EFDDD55223}"/>
              </a:ext>
            </a:extLst>
          </p:cNvPr>
          <p:cNvPicPr>
            <a:picLocks noChangeAspect="1"/>
          </p:cNvPicPr>
          <p:nvPr/>
        </p:nvPicPr>
        <p:blipFill>
          <a:blip r:embed="rId15">
            <a:extLst>
              <a:ext uri="{28A0092B-C50C-407E-A947-70E740481C1C}">
                <a14:useLocalDpi xmlns:a14="http://schemas.microsoft.com/office/drawing/2010/main"/>
              </a:ext>
              <a:ext uri="{96DAC541-7B7A-43D3-8B79-37D633B846F1}">
                <asvg:svgBlip xmlns:asvg="http://schemas.microsoft.com/office/drawing/2016/SVG/main" r:embed="rId16"/>
              </a:ext>
            </a:extLst>
          </a:blip>
          <a:srcRect t="63" b="63"/>
          <a:stretch>
            <a:fillRect/>
          </a:stretch>
        </p:blipFill>
        <p:spPr>
          <a:xfrm>
            <a:off x="7784441" y="2163352"/>
            <a:ext cx="1259505" cy="1259505"/>
          </a:xfrm>
          <a:prstGeom prst="ellipse">
            <a:avLst/>
          </a:prstGeom>
          <a:pattFill prst="wdUpDiag">
            <a:fgClr>
              <a:srgbClr val="0C4360"/>
            </a:fgClr>
            <a:bgClr>
              <a:schemeClr val="accent1">
                <a:lumMod val="50000"/>
              </a:schemeClr>
            </a:bgClr>
          </a:pattFill>
          <a:ln w="38100">
            <a:solidFill>
              <a:schemeClr val="accent2"/>
            </a:solidFill>
          </a:ln>
        </p:spPr>
      </p:pic>
    </p:spTree>
    <p:extLst>
      <p:ext uri="{BB962C8B-B14F-4D97-AF65-F5344CB8AC3E}">
        <p14:creationId xmlns:p14="http://schemas.microsoft.com/office/powerpoint/2010/main" val="3337062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p:txBody>
          <a:bodyPr>
            <a:normAutofit fontScale="90000"/>
          </a:bodyPr>
          <a:lstStyle/>
          <a:p>
            <a:r>
              <a:rPr lang="en-US" altLang="zh-CN" dirty="0"/>
              <a:t>Interpretation and Conclusion</a:t>
            </a:r>
            <a:endParaRPr lang="en-US" dirty="0"/>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20</a:t>
            </a:fld>
            <a:endParaRPr lang="en-US" dirty="0"/>
          </a:p>
        </p:txBody>
      </p:sp>
      <p:sp>
        <p:nvSpPr>
          <p:cNvPr id="5" name="文本占位符 4">
            <a:extLst>
              <a:ext uri="{FF2B5EF4-FFF2-40B4-BE49-F238E27FC236}">
                <a16:creationId xmlns:a16="http://schemas.microsoft.com/office/drawing/2014/main" id="{4ED5F5FE-68D7-2344-47C9-CB9B4AE8B4D9}"/>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643145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圆角 10">
            <a:extLst>
              <a:ext uri="{FF2B5EF4-FFF2-40B4-BE49-F238E27FC236}">
                <a16:creationId xmlns:a16="http://schemas.microsoft.com/office/drawing/2014/main" id="{97F5E131-0953-6829-4241-F88778A93122}"/>
              </a:ext>
            </a:extLst>
          </p:cNvPr>
          <p:cNvSpPr/>
          <p:nvPr/>
        </p:nvSpPr>
        <p:spPr>
          <a:xfrm>
            <a:off x="546100" y="141287"/>
            <a:ext cx="8980222" cy="56769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itle 5">
            <a:extLst>
              <a:ext uri="{FF2B5EF4-FFF2-40B4-BE49-F238E27FC236}">
                <a16:creationId xmlns:a16="http://schemas.microsoft.com/office/drawing/2014/main" id="{A4CD37D6-FE32-48E3-A3AD-F07BE6A19FA1}"/>
              </a:ext>
            </a:extLst>
          </p:cNvPr>
          <p:cNvSpPr>
            <a:spLocks noGrp="1"/>
          </p:cNvSpPr>
          <p:nvPr>
            <p:ph type="title"/>
          </p:nvPr>
        </p:nvSpPr>
        <p:spPr>
          <a:xfrm>
            <a:off x="2824907" y="1294482"/>
            <a:ext cx="7551057" cy="2859313"/>
          </a:xfrm>
        </p:spPr>
        <p:txBody>
          <a:bodyPr/>
          <a:lstStyle/>
          <a:p>
            <a:r>
              <a:rPr lang="en-US" altLang="zh-CN" dirty="0"/>
              <a:t>Interpretation and Conclusion</a:t>
            </a:r>
          </a:p>
        </p:txBody>
      </p:sp>
      <p:sp>
        <p:nvSpPr>
          <p:cNvPr id="2" name="Slide Number Placeholder 1">
            <a:extLst>
              <a:ext uri="{FF2B5EF4-FFF2-40B4-BE49-F238E27FC236}">
                <a16:creationId xmlns:a16="http://schemas.microsoft.com/office/drawing/2014/main" id="{8EDC7217-2779-44E0-9E6D-3B3879516A1D}"/>
              </a:ext>
            </a:extLst>
          </p:cNvPr>
          <p:cNvSpPr>
            <a:spLocks noGrp="1"/>
          </p:cNvSpPr>
          <p:nvPr>
            <p:ph type="sldNum" sz="quarter" idx="12"/>
          </p:nvPr>
        </p:nvSpPr>
        <p:spPr/>
        <p:txBody>
          <a:bodyPr/>
          <a:lstStyle/>
          <a:p>
            <a:fld id="{C263D6C4-4840-40CC-AC84-17E24B3B7BDE}" type="slidenum">
              <a:rPr lang="en-US" smtClean="0"/>
              <a:pPr/>
              <a:t>21</a:t>
            </a:fld>
            <a:endParaRPr lang="en-US" dirty="0"/>
          </a:p>
        </p:txBody>
      </p:sp>
      <p:pic>
        <p:nvPicPr>
          <p:cNvPr id="8" name="图片 7">
            <a:extLst>
              <a:ext uri="{FF2B5EF4-FFF2-40B4-BE49-F238E27FC236}">
                <a16:creationId xmlns:a16="http://schemas.microsoft.com/office/drawing/2014/main" id="{6E610ECD-D392-C7E6-3EA9-DA8378429126}"/>
              </a:ext>
            </a:extLst>
          </p:cNvPr>
          <p:cNvPicPr>
            <a:picLocks noChangeAspect="1"/>
          </p:cNvPicPr>
          <p:nvPr/>
        </p:nvPicPr>
        <p:blipFill>
          <a:blip r:embed="rId3"/>
          <a:stretch>
            <a:fillRect/>
          </a:stretch>
        </p:blipFill>
        <p:spPr>
          <a:xfrm>
            <a:off x="1144535" y="141287"/>
            <a:ext cx="3724275" cy="5534025"/>
          </a:xfrm>
          <a:prstGeom prst="rect">
            <a:avLst/>
          </a:prstGeom>
        </p:spPr>
      </p:pic>
      <p:pic>
        <p:nvPicPr>
          <p:cNvPr id="10" name="图片 9">
            <a:extLst>
              <a:ext uri="{FF2B5EF4-FFF2-40B4-BE49-F238E27FC236}">
                <a16:creationId xmlns:a16="http://schemas.microsoft.com/office/drawing/2014/main" id="{A4E0A0EA-1742-D25F-3564-B219D512E238}"/>
              </a:ext>
            </a:extLst>
          </p:cNvPr>
          <p:cNvPicPr>
            <a:picLocks noChangeAspect="1"/>
          </p:cNvPicPr>
          <p:nvPr/>
        </p:nvPicPr>
        <p:blipFill>
          <a:blip r:embed="rId4"/>
          <a:stretch>
            <a:fillRect/>
          </a:stretch>
        </p:blipFill>
        <p:spPr>
          <a:xfrm>
            <a:off x="5088589" y="141287"/>
            <a:ext cx="3819525" cy="5534025"/>
          </a:xfrm>
          <a:prstGeom prst="rect">
            <a:avLst/>
          </a:prstGeom>
        </p:spPr>
      </p:pic>
      <p:pic>
        <p:nvPicPr>
          <p:cNvPr id="13" name="图片 12">
            <a:extLst>
              <a:ext uri="{FF2B5EF4-FFF2-40B4-BE49-F238E27FC236}">
                <a16:creationId xmlns:a16="http://schemas.microsoft.com/office/drawing/2014/main" id="{3C01727C-D29B-8724-F410-D1C3B8A1D06E}"/>
              </a:ext>
            </a:extLst>
          </p:cNvPr>
          <p:cNvPicPr>
            <a:picLocks noChangeAspect="1"/>
          </p:cNvPicPr>
          <p:nvPr/>
        </p:nvPicPr>
        <p:blipFill>
          <a:blip r:embed="rId5"/>
          <a:stretch>
            <a:fillRect/>
          </a:stretch>
        </p:blipFill>
        <p:spPr>
          <a:xfrm>
            <a:off x="0" y="1241357"/>
            <a:ext cx="12192000" cy="4375285"/>
          </a:xfrm>
          <a:prstGeom prst="rect">
            <a:avLst/>
          </a:prstGeom>
        </p:spPr>
      </p:pic>
      <p:pic>
        <p:nvPicPr>
          <p:cNvPr id="15" name="图片 14">
            <a:extLst>
              <a:ext uri="{FF2B5EF4-FFF2-40B4-BE49-F238E27FC236}">
                <a16:creationId xmlns:a16="http://schemas.microsoft.com/office/drawing/2014/main" id="{5337EB20-EF9C-CCFC-49CE-3FC51D90D9F3}"/>
              </a:ext>
            </a:extLst>
          </p:cNvPr>
          <p:cNvPicPr>
            <a:picLocks noChangeAspect="1"/>
          </p:cNvPicPr>
          <p:nvPr/>
        </p:nvPicPr>
        <p:blipFill>
          <a:blip r:embed="rId6"/>
          <a:stretch>
            <a:fillRect/>
          </a:stretch>
        </p:blipFill>
        <p:spPr>
          <a:xfrm>
            <a:off x="133350" y="1294482"/>
            <a:ext cx="12192000" cy="4257795"/>
          </a:xfrm>
          <a:prstGeom prst="rect">
            <a:avLst/>
          </a:prstGeom>
        </p:spPr>
      </p:pic>
    </p:spTree>
    <p:extLst>
      <p:ext uri="{BB962C8B-B14F-4D97-AF65-F5344CB8AC3E}">
        <p14:creationId xmlns:p14="http://schemas.microsoft.com/office/powerpoint/2010/main" val="9141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1" nodeType="clickEffect">
                                  <p:stCondLst>
                                    <p:cond delay="0"/>
                                  </p:stCondLst>
                                  <p:childTnLst>
                                    <p:animEffect transition="out" filter="fade">
                                      <p:cBhvr>
                                        <p:cTn id="24" dur="500"/>
                                        <p:tgtEl>
                                          <p:spTgt spid="11"/>
                                        </p:tgtEl>
                                      </p:cBhvr>
                                    </p:animEffect>
                                    <p:set>
                                      <p:cBhvr>
                                        <p:cTn id="25" dur="1" fill="hold">
                                          <p:stCondLst>
                                            <p:cond delay="499"/>
                                          </p:stCondLst>
                                        </p:cTn>
                                        <p:tgtEl>
                                          <p:spTgt spid="11"/>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8"/>
                                        </p:tgtEl>
                                      </p:cBhvr>
                                    </p:animEffect>
                                    <p:set>
                                      <p:cBhvr>
                                        <p:cTn id="28" dur="1" fill="hold">
                                          <p:stCondLst>
                                            <p:cond delay="499"/>
                                          </p:stCondLst>
                                        </p:cTn>
                                        <p:tgtEl>
                                          <p:spTgt spid="8"/>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10"/>
                                        </p:tgtEl>
                                      </p:cBhvr>
                                    </p:animEffect>
                                    <p:set>
                                      <p:cBhvr>
                                        <p:cTn id="31" dur="1" fill="hold">
                                          <p:stCondLst>
                                            <p:cond delay="499"/>
                                          </p:stCondLst>
                                        </p:cTn>
                                        <p:tgtEl>
                                          <p:spTgt spid="10"/>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additive="base">
                                        <p:cTn id="36" dur="500" fill="hold"/>
                                        <p:tgtEl>
                                          <p:spTgt spid="13"/>
                                        </p:tgtEl>
                                        <p:attrNameLst>
                                          <p:attrName>ppt_x</p:attrName>
                                        </p:attrNameLst>
                                      </p:cBhvr>
                                      <p:tavLst>
                                        <p:tav tm="0">
                                          <p:val>
                                            <p:strVal val="#ppt_x"/>
                                          </p:val>
                                        </p:tav>
                                        <p:tav tm="100000">
                                          <p:val>
                                            <p:strVal val="#ppt_x"/>
                                          </p:val>
                                        </p:tav>
                                      </p:tavLst>
                                    </p:anim>
                                    <p:anim calcmode="lin" valueType="num">
                                      <p:cBhvr additive="base">
                                        <p:cTn id="37"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xit" presetSubtype="4" fill="hold" nodeType="clickEffect">
                                  <p:stCondLst>
                                    <p:cond delay="0"/>
                                  </p:stCondLst>
                                  <p:childTnLst>
                                    <p:anim calcmode="lin" valueType="num">
                                      <p:cBhvr additive="base">
                                        <p:cTn id="41" dur="500"/>
                                        <p:tgtEl>
                                          <p:spTgt spid="13"/>
                                        </p:tgtEl>
                                        <p:attrNameLst>
                                          <p:attrName>ppt_x</p:attrName>
                                        </p:attrNameLst>
                                      </p:cBhvr>
                                      <p:tavLst>
                                        <p:tav tm="0">
                                          <p:val>
                                            <p:strVal val="ppt_x"/>
                                          </p:val>
                                        </p:tav>
                                        <p:tav tm="100000">
                                          <p:val>
                                            <p:strVal val="ppt_x"/>
                                          </p:val>
                                        </p:tav>
                                      </p:tavLst>
                                    </p:anim>
                                    <p:anim calcmode="lin" valueType="num">
                                      <p:cBhvr additive="base">
                                        <p:cTn id="42" dur="500"/>
                                        <p:tgtEl>
                                          <p:spTgt spid="13"/>
                                        </p:tgtEl>
                                        <p:attrNameLst>
                                          <p:attrName>ppt_y</p:attrName>
                                        </p:attrNameLst>
                                      </p:cBhvr>
                                      <p:tavLst>
                                        <p:tav tm="0">
                                          <p:val>
                                            <p:strVal val="ppt_y"/>
                                          </p:val>
                                        </p:tav>
                                        <p:tav tm="100000">
                                          <p:val>
                                            <p:strVal val="1+ppt_h/2"/>
                                          </p:val>
                                        </p:tav>
                                      </p:tavLst>
                                    </p:anim>
                                    <p:set>
                                      <p:cBhvr>
                                        <p:cTn id="43" dur="1" fill="hold">
                                          <p:stCondLst>
                                            <p:cond delay="499"/>
                                          </p:stCondLst>
                                        </p:cTn>
                                        <p:tgtEl>
                                          <p:spTgt spid="13"/>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fade">
                                      <p:cBhvr>
                                        <p:cTn id="48" dur="1000"/>
                                        <p:tgtEl>
                                          <p:spTgt spid="15"/>
                                        </p:tgtEl>
                                      </p:cBhvr>
                                    </p:animEffect>
                                    <p:anim calcmode="lin" valueType="num">
                                      <p:cBhvr>
                                        <p:cTn id="49" dur="1000" fill="hold"/>
                                        <p:tgtEl>
                                          <p:spTgt spid="15"/>
                                        </p:tgtEl>
                                        <p:attrNameLst>
                                          <p:attrName>ppt_x</p:attrName>
                                        </p:attrNameLst>
                                      </p:cBhvr>
                                      <p:tavLst>
                                        <p:tav tm="0">
                                          <p:val>
                                            <p:strVal val="#ppt_x"/>
                                          </p:val>
                                        </p:tav>
                                        <p:tav tm="100000">
                                          <p:val>
                                            <p:strVal val="#ppt_x"/>
                                          </p:val>
                                        </p:tav>
                                      </p:tavLst>
                                    </p:anim>
                                    <p:anim calcmode="lin" valueType="num">
                                      <p:cBhvr>
                                        <p:cTn id="50"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References </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625385"/>
            <a:ext cx="9801188" cy="4093243"/>
          </a:xfrm>
        </p:spPr>
        <p:txBody>
          <a:bodyPr/>
          <a:lstStyle/>
          <a:p>
            <a:r>
              <a:rPr lang="en-US" altLang="zh-CN" sz="1800" b="0" i="0" dirty="0">
                <a:effectLst/>
                <a:latin typeface="Times New Roman" panose="02020603050405020304" pitchFamily="18" charset="0"/>
                <a:cs typeface="Times New Roman" panose="02020603050405020304" pitchFamily="18" charset="0"/>
              </a:rPr>
              <a:t>Speer, R., Chin, J., &amp; </a:t>
            </a:r>
            <a:r>
              <a:rPr lang="en-US" altLang="zh-CN" sz="1800" b="0" i="0" dirty="0" err="1">
                <a:effectLst/>
                <a:latin typeface="Times New Roman" panose="02020603050405020304" pitchFamily="18" charset="0"/>
                <a:cs typeface="Times New Roman" panose="02020603050405020304" pitchFamily="18" charset="0"/>
              </a:rPr>
              <a:t>Havasi</a:t>
            </a:r>
            <a:r>
              <a:rPr lang="en-US" altLang="zh-CN" sz="1800" b="0" i="0" dirty="0">
                <a:effectLst/>
                <a:latin typeface="Times New Roman" panose="02020603050405020304" pitchFamily="18" charset="0"/>
                <a:cs typeface="Times New Roman" panose="02020603050405020304" pitchFamily="18" charset="0"/>
              </a:rPr>
              <a:t>, C. (2017). </a:t>
            </a:r>
            <a:r>
              <a:rPr lang="en-US" altLang="zh-CN" sz="1800" b="0" i="0" dirty="0" err="1">
                <a:effectLst/>
                <a:latin typeface="Times New Roman" panose="02020603050405020304" pitchFamily="18" charset="0"/>
                <a:cs typeface="Times New Roman" panose="02020603050405020304" pitchFamily="18" charset="0"/>
              </a:rPr>
              <a:t>ConceptNet</a:t>
            </a:r>
            <a:r>
              <a:rPr lang="en-US" altLang="zh-CN" sz="1800" b="0" i="0" dirty="0">
                <a:effectLst/>
                <a:latin typeface="Times New Roman" panose="02020603050405020304" pitchFamily="18" charset="0"/>
                <a:cs typeface="Times New Roman" panose="02020603050405020304" pitchFamily="18" charset="0"/>
              </a:rPr>
              <a:t> 5.5: An Open Multilingual Graph of General Knowledge. </a:t>
            </a:r>
            <a:r>
              <a:rPr lang="en-US" altLang="zh-CN" sz="1800" b="0" i="1" dirty="0" err="1">
                <a:effectLst/>
                <a:latin typeface="Times New Roman" panose="02020603050405020304" pitchFamily="18" charset="0"/>
                <a:cs typeface="Times New Roman" panose="02020603050405020304" pitchFamily="18" charset="0"/>
              </a:rPr>
              <a:t>ArXiv</a:t>
            </a:r>
            <a:r>
              <a:rPr lang="en-US" altLang="zh-CN" sz="1800" b="0" i="1" dirty="0">
                <a:effectLst/>
                <a:latin typeface="Times New Roman" panose="02020603050405020304" pitchFamily="18" charset="0"/>
                <a:cs typeface="Times New Roman" panose="02020603050405020304" pitchFamily="18" charset="0"/>
              </a:rPr>
              <a:t>, abs/1612.03975</a:t>
            </a:r>
            <a:r>
              <a:rPr lang="en-US" altLang="zh-CN" sz="1800" b="0" i="0" dirty="0">
                <a:effectLst/>
                <a:latin typeface="Times New Roman" panose="02020603050405020304" pitchFamily="18" charset="0"/>
                <a:cs typeface="Times New Roman" panose="02020603050405020304" pitchFamily="18" charset="0"/>
              </a:rPr>
              <a:t>.</a:t>
            </a:r>
          </a:p>
          <a:p>
            <a:r>
              <a:rPr lang="en-US" altLang="zh-CN" sz="1800" b="0" i="0" dirty="0" err="1">
                <a:effectLst/>
                <a:latin typeface="Times New Roman" panose="02020603050405020304" pitchFamily="18" charset="0"/>
                <a:cs typeface="Times New Roman" panose="02020603050405020304" pitchFamily="18" charset="0"/>
              </a:rPr>
              <a:t>Vashishth</a:t>
            </a:r>
            <a:r>
              <a:rPr lang="en-US" altLang="zh-CN" sz="1800" b="0" i="0" dirty="0">
                <a:effectLst/>
                <a:latin typeface="Times New Roman" panose="02020603050405020304" pitchFamily="18" charset="0"/>
                <a:cs typeface="Times New Roman" panose="02020603050405020304" pitchFamily="18" charset="0"/>
              </a:rPr>
              <a:t>, S., Sanyal, S., Nitin, V., &amp; Talukdar, P.P. (2020). Composition-based Multi-Relational Graph Convolutional Networks. </a:t>
            </a:r>
            <a:r>
              <a:rPr lang="en-US" altLang="zh-CN" sz="1800" b="0" i="1" dirty="0" err="1">
                <a:effectLst/>
                <a:latin typeface="Times New Roman" panose="02020603050405020304" pitchFamily="18" charset="0"/>
                <a:cs typeface="Times New Roman" panose="02020603050405020304" pitchFamily="18" charset="0"/>
              </a:rPr>
              <a:t>ArXiv</a:t>
            </a:r>
            <a:r>
              <a:rPr lang="en-US" altLang="zh-CN" sz="1800" b="0" i="1" dirty="0">
                <a:effectLst/>
                <a:latin typeface="Times New Roman" panose="02020603050405020304" pitchFamily="18" charset="0"/>
                <a:cs typeface="Times New Roman" panose="02020603050405020304" pitchFamily="18" charset="0"/>
              </a:rPr>
              <a:t>, abs/1911.03082</a:t>
            </a:r>
            <a:r>
              <a:rPr lang="en-US" altLang="zh-CN" sz="1800" b="0" i="0" dirty="0">
                <a:effectLst/>
                <a:latin typeface="Times New Roman" panose="02020603050405020304" pitchFamily="18" charset="0"/>
                <a:cs typeface="Times New Roman" panose="02020603050405020304" pitchFamily="18" charset="0"/>
              </a:rPr>
              <a:t>.</a:t>
            </a:r>
            <a:endParaRPr lang="en-US" altLang="zh-CN" sz="1800" dirty="0">
              <a:latin typeface="Times New Roman" panose="02020603050405020304" pitchFamily="18" charset="0"/>
              <a:cs typeface="Times New Roman" panose="02020603050405020304" pitchFamily="18" charset="0"/>
            </a:endParaRPr>
          </a:p>
          <a:p>
            <a:r>
              <a:rPr lang="en-US" altLang="zh-CN" sz="1800" b="0" i="0" dirty="0" err="1">
                <a:effectLst/>
                <a:latin typeface="Times New Roman" panose="02020603050405020304" pitchFamily="18" charset="0"/>
                <a:cs typeface="Times New Roman" panose="02020603050405020304" pitchFamily="18" charset="0"/>
              </a:rPr>
              <a:t>Yasunaga</a:t>
            </a:r>
            <a:r>
              <a:rPr lang="en-US" altLang="zh-CN" sz="1800" b="0" i="0" dirty="0">
                <a:effectLst/>
                <a:latin typeface="Times New Roman" panose="02020603050405020304" pitchFamily="18" charset="0"/>
                <a:cs typeface="Times New Roman" panose="02020603050405020304" pitchFamily="18" charset="0"/>
              </a:rPr>
              <a:t>, M., Ren, H., </a:t>
            </a:r>
            <a:r>
              <a:rPr lang="en-US" altLang="zh-CN" sz="1800" b="0" i="0" dirty="0" err="1">
                <a:effectLst/>
                <a:latin typeface="Times New Roman" panose="02020603050405020304" pitchFamily="18" charset="0"/>
                <a:cs typeface="Times New Roman" panose="02020603050405020304" pitchFamily="18" charset="0"/>
              </a:rPr>
              <a:t>Bosselut</a:t>
            </a:r>
            <a:r>
              <a:rPr lang="en-US" altLang="zh-CN" sz="1800" b="0" i="0" dirty="0">
                <a:effectLst/>
                <a:latin typeface="Times New Roman" panose="02020603050405020304" pitchFamily="18" charset="0"/>
                <a:cs typeface="Times New Roman" panose="02020603050405020304" pitchFamily="18" charset="0"/>
              </a:rPr>
              <a:t>, A., Liang, P., &amp; </a:t>
            </a:r>
            <a:r>
              <a:rPr lang="en-US" altLang="zh-CN" sz="1800" b="0" i="0" dirty="0" err="1">
                <a:effectLst/>
                <a:latin typeface="Times New Roman" panose="02020603050405020304" pitchFamily="18" charset="0"/>
                <a:cs typeface="Times New Roman" panose="02020603050405020304" pitchFamily="18" charset="0"/>
              </a:rPr>
              <a:t>Leskovec</a:t>
            </a:r>
            <a:r>
              <a:rPr lang="en-US" altLang="zh-CN" sz="1800" b="0" i="0" dirty="0">
                <a:effectLst/>
                <a:latin typeface="Times New Roman" panose="02020603050405020304" pitchFamily="18" charset="0"/>
                <a:cs typeface="Times New Roman" panose="02020603050405020304" pitchFamily="18" charset="0"/>
              </a:rPr>
              <a:t>, J. (2021). QA-GNN: Reasoning with Language Models and Knowledge Graphs for Question Answering. </a:t>
            </a:r>
            <a:r>
              <a:rPr lang="en-US" altLang="zh-CN" sz="1800" b="0" i="1" dirty="0" err="1">
                <a:effectLst/>
                <a:latin typeface="Times New Roman" panose="02020603050405020304" pitchFamily="18" charset="0"/>
                <a:cs typeface="Times New Roman" panose="02020603050405020304" pitchFamily="18" charset="0"/>
              </a:rPr>
              <a:t>ArXiv</a:t>
            </a:r>
            <a:r>
              <a:rPr lang="en-US" altLang="zh-CN" sz="1800" b="0" i="1" dirty="0">
                <a:effectLst/>
                <a:latin typeface="Times New Roman" panose="02020603050405020304" pitchFamily="18" charset="0"/>
                <a:cs typeface="Times New Roman" panose="02020603050405020304" pitchFamily="18" charset="0"/>
              </a:rPr>
              <a:t>, abs/2104.06378</a:t>
            </a:r>
            <a:r>
              <a:rPr lang="en-US" altLang="zh-CN" sz="1800" b="0" i="0" dirty="0">
                <a:effectLst/>
                <a:latin typeface="Times New Roman" panose="02020603050405020304" pitchFamily="18" charset="0"/>
                <a:cs typeface="Times New Roman" panose="02020603050405020304" pitchFamily="18" charset="0"/>
              </a:rPr>
              <a:t>.</a:t>
            </a:r>
          </a:p>
          <a:p>
            <a:r>
              <a:rPr lang="en-US" altLang="zh-CN" sz="1800" b="0" i="0" dirty="0" err="1">
                <a:effectLst/>
                <a:latin typeface="Times New Roman" panose="02020603050405020304" pitchFamily="18" charset="0"/>
                <a:cs typeface="Times New Roman" panose="02020603050405020304" pitchFamily="18" charset="0"/>
              </a:rPr>
              <a:t>Velickovic</a:t>
            </a:r>
            <a:r>
              <a:rPr lang="en-US" altLang="zh-CN" sz="1800" b="0" i="0" dirty="0">
                <a:effectLst/>
                <a:latin typeface="Times New Roman" panose="02020603050405020304" pitchFamily="18" charset="0"/>
                <a:cs typeface="Times New Roman" panose="02020603050405020304" pitchFamily="18" charset="0"/>
              </a:rPr>
              <a:t>, P., </a:t>
            </a:r>
            <a:r>
              <a:rPr lang="en-US" altLang="zh-CN" sz="1800" b="0" i="0" dirty="0" err="1">
                <a:effectLst/>
                <a:latin typeface="Times New Roman" panose="02020603050405020304" pitchFamily="18" charset="0"/>
                <a:cs typeface="Times New Roman" panose="02020603050405020304" pitchFamily="18" charset="0"/>
              </a:rPr>
              <a:t>Cucurull</a:t>
            </a:r>
            <a:r>
              <a:rPr lang="en-US" altLang="zh-CN" sz="1800" b="0" i="0" dirty="0">
                <a:effectLst/>
                <a:latin typeface="Times New Roman" panose="02020603050405020304" pitchFamily="18" charset="0"/>
                <a:cs typeface="Times New Roman" panose="02020603050405020304" pitchFamily="18" charset="0"/>
              </a:rPr>
              <a:t>, G., Casanova, A., Romero, A., </a:t>
            </a:r>
            <a:r>
              <a:rPr lang="en-US" altLang="zh-CN" sz="1800" b="0" i="0" dirty="0" err="1">
                <a:effectLst/>
                <a:latin typeface="Times New Roman" panose="02020603050405020304" pitchFamily="18" charset="0"/>
                <a:cs typeface="Times New Roman" panose="02020603050405020304" pitchFamily="18" charset="0"/>
              </a:rPr>
              <a:t>Lio</a:t>
            </a:r>
            <a:r>
              <a:rPr lang="en-US" altLang="zh-CN" sz="1800" b="0" i="0" dirty="0">
                <a:effectLst/>
                <a:latin typeface="Times New Roman" panose="02020603050405020304" pitchFamily="18" charset="0"/>
                <a:cs typeface="Times New Roman" panose="02020603050405020304" pitchFamily="18" charset="0"/>
              </a:rPr>
              <a:t>’, P., &amp; </a:t>
            </a:r>
            <a:r>
              <a:rPr lang="en-US" altLang="zh-CN" sz="1800" b="0" i="0" dirty="0" err="1">
                <a:effectLst/>
                <a:latin typeface="Times New Roman" panose="02020603050405020304" pitchFamily="18" charset="0"/>
                <a:cs typeface="Times New Roman" panose="02020603050405020304" pitchFamily="18" charset="0"/>
              </a:rPr>
              <a:t>Bengio</a:t>
            </a:r>
            <a:r>
              <a:rPr lang="en-US" altLang="zh-CN" sz="1800" b="0" i="0" dirty="0">
                <a:effectLst/>
                <a:latin typeface="Times New Roman" panose="02020603050405020304" pitchFamily="18" charset="0"/>
                <a:cs typeface="Times New Roman" panose="02020603050405020304" pitchFamily="18" charset="0"/>
              </a:rPr>
              <a:t>, Y. (2018). Graph Attention Networks. </a:t>
            </a:r>
            <a:r>
              <a:rPr lang="en-US" altLang="zh-CN" sz="1800" b="0" i="1" dirty="0" err="1">
                <a:effectLst/>
                <a:latin typeface="Times New Roman" panose="02020603050405020304" pitchFamily="18" charset="0"/>
                <a:cs typeface="Times New Roman" panose="02020603050405020304" pitchFamily="18" charset="0"/>
              </a:rPr>
              <a:t>ArXiv</a:t>
            </a:r>
            <a:r>
              <a:rPr lang="en-US" altLang="zh-CN" sz="1800" b="0" i="1" dirty="0">
                <a:effectLst/>
                <a:latin typeface="Times New Roman" panose="02020603050405020304" pitchFamily="18" charset="0"/>
                <a:cs typeface="Times New Roman" panose="02020603050405020304" pitchFamily="18" charset="0"/>
              </a:rPr>
              <a:t>, abs/1710.10903</a:t>
            </a:r>
            <a:r>
              <a:rPr lang="en-US" altLang="zh-CN" sz="1800" b="0" i="0" dirty="0">
                <a:effectLst/>
                <a:latin typeface="Times New Roman" panose="02020603050405020304" pitchFamily="18" charset="0"/>
                <a:cs typeface="Times New Roman" panose="02020603050405020304" pitchFamily="18" charset="0"/>
              </a:rPr>
              <a:t>.</a:t>
            </a:r>
          </a:p>
          <a:p>
            <a:r>
              <a:rPr lang="en-US" altLang="zh-CN" sz="1800" b="0" i="0" dirty="0">
                <a:effectLst/>
                <a:latin typeface="Times New Roman" panose="02020603050405020304" pitchFamily="18" charset="0"/>
                <a:cs typeface="Times New Roman" panose="02020603050405020304" pitchFamily="18" charset="0"/>
              </a:rPr>
              <a:t>Liu, Y., Ott, M., Goyal, N., Du, J., Joshi, M., Chen, D., Levy, O., Lewis, M., </a:t>
            </a:r>
            <a:r>
              <a:rPr lang="en-US" altLang="zh-CN" sz="1800" b="0" i="0" dirty="0" err="1">
                <a:effectLst/>
                <a:latin typeface="Times New Roman" panose="02020603050405020304" pitchFamily="18" charset="0"/>
                <a:cs typeface="Times New Roman" panose="02020603050405020304" pitchFamily="18" charset="0"/>
              </a:rPr>
              <a:t>Zettlemoyer</a:t>
            </a:r>
            <a:r>
              <a:rPr lang="en-US" altLang="zh-CN" sz="1800" b="0" i="0" dirty="0">
                <a:effectLst/>
                <a:latin typeface="Times New Roman" panose="02020603050405020304" pitchFamily="18" charset="0"/>
                <a:cs typeface="Times New Roman" panose="02020603050405020304" pitchFamily="18" charset="0"/>
              </a:rPr>
              <a:t>, L., &amp; </a:t>
            </a:r>
            <a:r>
              <a:rPr lang="en-US" altLang="zh-CN" sz="1800" b="0" i="0" dirty="0" err="1">
                <a:effectLst/>
                <a:latin typeface="Times New Roman" panose="02020603050405020304" pitchFamily="18" charset="0"/>
                <a:cs typeface="Times New Roman" panose="02020603050405020304" pitchFamily="18" charset="0"/>
              </a:rPr>
              <a:t>Stoyanov</a:t>
            </a:r>
            <a:r>
              <a:rPr lang="en-US" altLang="zh-CN" sz="1800" b="0" i="0" dirty="0">
                <a:effectLst/>
                <a:latin typeface="Times New Roman" panose="02020603050405020304" pitchFamily="18" charset="0"/>
                <a:cs typeface="Times New Roman" panose="02020603050405020304" pitchFamily="18" charset="0"/>
              </a:rPr>
              <a:t>, V. (2019). </a:t>
            </a:r>
            <a:r>
              <a:rPr lang="en-US" altLang="zh-CN" sz="1800" b="0" i="0" dirty="0" err="1">
                <a:effectLst/>
                <a:latin typeface="Times New Roman" panose="02020603050405020304" pitchFamily="18" charset="0"/>
                <a:cs typeface="Times New Roman" panose="02020603050405020304" pitchFamily="18" charset="0"/>
              </a:rPr>
              <a:t>RoBERTa</a:t>
            </a:r>
            <a:r>
              <a:rPr lang="en-US" altLang="zh-CN" sz="1800" b="0" i="0" dirty="0">
                <a:effectLst/>
                <a:latin typeface="Times New Roman" panose="02020603050405020304" pitchFamily="18" charset="0"/>
                <a:cs typeface="Times New Roman" panose="02020603050405020304" pitchFamily="18" charset="0"/>
              </a:rPr>
              <a:t>: A Robustly Optimized BERT Pretraining Approach. </a:t>
            </a:r>
            <a:r>
              <a:rPr lang="en-US" altLang="zh-CN" sz="1800" b="0" i="1" dirty="0" err="1">
                <a:effectLst/>
                <a:latin typeface="Times New Roman" panose="02020603050405020304" pitchFamily="18" charset="0"/>
                <a:cs typeface="Times New Roman" panose="02020603050405020304" pitchFamily="18" charset="0"/>
              </a:rPr>
              <a:t>ArXiv</a:t>
            </a:r>
            <a:r>
              <a:rPr lang="en-US" altLang="zh-CN" sz="1800" b="0" i="1" dirty="0">
                <a:effectLst/>
                <a:latin typeface="Times New Roman" panose="02020603050405020304" pitchFamily="18" charset="0"/>
                <a:cs typeface="Times New Roman" panose="02020603050405020304" pitchFamily="18" charset="0"/>
              </a:rPr>
              <a:t>, abs/1907.11692</a:t>
            </a:r>
            <a:r>
              <a:rPr lang="en-US" altLang="zh-CN" sz="1800" b="0" i="0" dirty="0">
                <a:effectLst/>
                <a:latin typeface="Times New Roman" panose="02020603050405020304" pitchFamily="18" charset="0"/>
                <a:cs typeface="Times New Roman" panose="02020603050405020304" pitchFamily="18" charset="0"/>
              </a:rPr>
              <a:t>.</a:t>
            </a:r>
            <a:endParaRPr lang="zh-CN" altLang="en-US" sz="18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22</a:t>
            </a:fld>
            <a:endParaRPr lang="en-US" dirty="0"/>
          </a:p>
        </p:txBody>
      </p:sp>
    </p:spTree>
    <p:extLst>
      <p:ext uri="{BB962C8B-B14F-4D97-AF65-F5344CB8AC3E}">
        <p14:creationId xmlns:p14="http://schemas.microsoft.com/office/powerpoint/2010/main" val="1707470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a:t>
            </a:r>
            <a:endParaRPr lang="en-GB" dirty="0"/>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p:txBody>
          <a:bodyPr>
            <a:normAutofit fontScale="90000"/>
          </a:bodyPr>
          <a:lstStyle/>
          <a:p>
            <a:r>
              <a:rPr lang="en-US" dirty="0"/>
              <a:t>Introduction and Problem definition</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
        <p:nvSpPr>
          <p:cNvPr id="6" name="文本占位符 5">
            <a:extLst>
              <a:ext uri="{FF2B5EF4-FFF2-40B4-BE49-F238E27FC236}">
                <a16:creationId xmlns:a16="http://schemas.microsoft.com/office/drawing/2014/main" id="{3085A365-12F8-DE84-56C3-0C23A47EA439}"/>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altLang="zh-CN" dirty="0"/>
              <a:t>What is QA system?</a:t>
            </a:r>
            <a:endParaRPr lang="en-US"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a:lstStyle/>
          <a:p>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4</a:t>
            </a:fld>
            <a:endParaRPr lang="en-US" dirty="0"/>
          </a:p>
        </p:txBody>
      </p:sp>
      <p:grpSp>
        <p:nvGrpSpPr>
          <p:cNvPr id="5" name="组合 4">
            <a:extLst>
              <a:ext uri="{FF2B5EF4-FFF2-40B4-BE49-F238E27FC236}">
                <a16:creationId xmlns:a16="http://schemas.microsoft.com/office/drawing/2014/main" id="{D44C0668-DF5B-6154-B4C0-A5D8DE319875}"/>
              </a:ext>
            </a:extLst>
          </p:cNvPr>
          <p:cNvGrpSpPr/>
          <p:nvPr/>
        </p:nvGrpSpPr>
        <p:grpSpPr>
          <a:xfrm>
            <a:off x="2057400" y="1418336"/>
            <a:ext cx="7000875" cy="4300292"/>
            <a:chOff x="1411931" y="930161"/>
            <a:chExt cx="5996114" cy="3918236"/>
          </a:xfrm>
        </p:grpSpPr>
        <p:pic>
          <p:nvPicPr>
            <p:cNvPr id="6" name="图片 5">
              <a:extLst>
                <a:ext uri="{FF2B5EF4-FFF2-40B4-BE49-F238E27FC236}">
                  <a16:creationId xmlns:a16="http://schemas.microsoft.com/office/drawing/2014/main" id="{B32E752B-D5E0-870D-8FEB-EDEA3F82C3B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11931" y="930161"/>
              <a:ext cx="1762783" cy="3918236"/>
            </a:xfrm>
            <a:prstGeom prst="rect">
              <a:avLst/>
            </a:prstGeom>
            <a:noFill/>
            <a:ln>
              <a:noFill/>
            </a:ln>
          </p:spPr>
        </p:pic>
        <p:pic>
          <p:nvPicPr>
            <p:cNvPr id="8" name="图片 7">
              <a:extLst>
                <a:ext uri="{FF2B5EF4-FFF2-40B4-BE49-F238E27FC236}">
                  <a16:creationId xmlns:a16="http://schemas.microsoft.com/office/drawing/2014/main" id="{94BADD57-912E-EFAB-049A-3607817B0BAF}"/>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45262" y="930161"/>
              <a:ext cx="1762783" cy="3917578"/>
            </a:xfrm>
            <a:prstGeom prst="rect">
              <a:avLst/>
            </a:prstGeom>
            <a:noFill/>
            <a:ln>
              <a:noFill/>
            </a:ln>
          </p:spPr>
        </p:pic>
      </p:grpSp>
    </p:spTree>
    <p:extLst>
      <p:ext uri="{BB962C8B-B14F-4D97-AF65-F5344CB8AC3E}">
        <p14:creationId xmlns:p14="http://schemas.microsoft.com/office/powerpoint/2010/main" val="2380652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altLang="zh-CN" dirty="0"/>
              <a:t>Why we need KG in QA system?</a:t>
            </a:r>
            <a:endParaRPr lang="en-US" dirty="0"/>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p:txBody>
          <a:bodyPr/>
          <a:lstStyle/>
          <a:p>
            <a:r>
              <a:rPr lang="en-US" dirty="0"/>
              <a:t>Consider a Multiple choice question:</a:t>
            </a:r>
          </a:p>
        </p:txBody>
      </p:sp>
      <p:sp>
        <p:nvSpPr>
          <p:cNvPr id="5" name="Text Placeholder 4">
            <a:extLst>
              <a:ext uri="{FF2B5EF4-FFF2-40B4-BE49-F238E27FC236}">
                <a16:creationId xmlns:a16="http://schemas.microsoft.com/office/drawing/2014/main" id="{E0C87788-476B-4620-8002-A5C1177AD6C1}"/>
              </a:ext>
            </a:extLst>
          </p:cNvPr>
          <p:cNvSpPr>
            <a:spLocks noGrp="1"/>
          </p:cNvSpPr>
          <p:nvPr>
            <p:ph type="body" sz="quarter" idx="3"/>
          </p:nvPr>
        </p:nvSpPr>
        <p:spPr>
          <a:xfrm>
            <a:off x="6500812" y="1466851"/>
            <a:ext cx="5157788" cy="823912"/>
          </a:xfrm>
        </p:spPr>
        <p:txBody>
          <a:bodyPr/>
          <a:lstStyle/>
          <a:p>
            <a:endParaRPr lang="en-US" dirty="0"/>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p:txBody>
          <a:bodyPr/>
          <a:lstStyle/>
          <a:p>
            <a:pPr marL="0" indent="0">
              <a:buNone/>
            </a:pPr>
            <a:endParaRPr lang="en-US" dirty="0"/>
          </a:p>
          <a:p>
            <a:endParaRPr lang="en-US" dirty="0"/>
          </a:p>
        </p:txBody>
      </p:sp>
      <p:sp>
        <p:nvSpPr>
          <p:cNvPr id="6" name="Text Placeholder 5">
            <a:extLst>
              <a:ext uri="{FF2B5EF4-FFF2-40B4-BE49-F238E27FC236}">
                <a16:creationId xmlns:a16="http://schemas.microsoft.com/office/drawing/2014/main" id="{000A9570-5EF6-4AFB-9FCA-7C8998E3FEB1}"/>
              </a:ext>
            </a:extLst>
          </p:cNvPr>
          <p:cNvSpPr>
            <a:spLocks noGrp="1"/>
          </p:cNvSpPr>
          <p:nvPr>
            <p:ph type="body" sz="quarter" idx="4"/>
          </p:nvPr>
        </p:nvSpPr>
        <p:spPr/>
        <p:txBody>
          <a:bodyPr/>
          <a:lstStyle/>
          <a:p>
            <a:endParaRPr lang="en-US" dirty="0"/>
          </a:p>
        </p:txBody>
      </p:sp>
      <p:pic>
        <p:nvPicPr>
          <p:cNvPr id="10" name="图片 9">
            <a:extLst>
              <a:ext uri="{FF2B5EF4-FFF2-40B4-BE49-F238E27FC236}">
                <a16:creationId xmlns:a16="http://schemas.microsoft.com/office/drawing/2014/main" id="{974A6324-7691-A699-6EE3-5D20C137CD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500" y="2271785"/>
            <a:ext cx="5725128" cy="2005156"/>
          </a:xfrm>
          <a:prstGeom prst="rect">
            <a:avLst/>
          </a:prstGeom>
        </p:spPr>
      </p:pic>
      <p:pic>
        <p:nvPicPr>
          <p:cNvPr id="12" name="图片 11">
            <a:extLst>
              <a:ext uri="{FF2B5EF4-FFF2-40B4-BE49-F238E27FC236}">
                <a16:creationId xmlns:a16="http://schemas.microsoft.com/office/drawing/2014/main" id="{7EC7B24D-606F-15A8-CC0E-45C7034BE91F}"/>
              </a:ext>
            </a:extLst>
          </p:cNvPr>
          <p:cNvPicPr>
            <a:picLocks noChangeAspect="1"/>
          </p:cNvPicPr>
          <p:nvPr/>
        </p:nvPicPr>
        <p:blipFill>
          <a:blip r:embed="rId4"/>
          <a:stretch>
            <a:fillRect/>
          </a:stretch>
        </p:blipFill>
        <p:spPr>
          <a:xfrm>
            <a:off x="6475412" y="1292768"/>
            <a:ext cx="4762500" cy="4486275"/>
          </a:xfrm>
          <a:prstGeom prst="rect">
            <a:avLst/>
          </a:prstGeom>
        </p:spPr>
      </p:pic>
    </p:spTree>
    <p:extLst>
      <p:ext uri="{BB962C8B-B14F-4D97-AF65-F5344CB8AC3E}">
        <p14:creationId xmlns:p14="http://schemas.microsoft.com/office/powerpoint/2010/main" val="905675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Problem definition </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625385"/>
            <a:ext cx="9801188" cy="4093243"/>
          </a:xfrm>
        </p:spPr>
        <p:txBody>
          <a:bodyPr/>
          <a:lstStyle/>
          <a:p>
            <a:r>
              <a:rPr lang="en-US" altLang="zh-CN" sz="2800" kern="100" dirty="0">
                <a:effectLst/>
                <a:latin typeface="Calibri" panose="020F0502020204030204" pitchFamily="34" charset="0"/>
                <a:ea typeface="宋体" panose="02010600030101010101" pitchFamily="2" charset="-122"/>
                <a:cs typeface="Times New Roman" panose="02020603050405020304" pitchFamily="18" charset="0"/>
              </a:rPr>
              <a:t>In this project, pre-trained language models and knowledge graphs will be used to select a corresponding subgraph for each question and reason based on the structure of </a:t>
            </a:r>
            <a:r>
              <a:rPr lang="en-US" altLang="zh-CN" sz="2800" kern="100">
                <a:effectLst/>
                <a:latin typeface="Calibri" panose="020F0502020204030204" pitchFamily="34" charset="0"/>
                <a:ea typeface="宋体" panose="02010600030101010101" pitchFamily="2" charset="-122"/>
                <a:cs typeface="Times New Roman" panose="02020603050405020304" pitchFamily="18" charset="0"/>
              </a:rPr>
              <a:t>the subgraph to </a:t>
            </a:r>
            <a:r>
              <a:rPr lang="en-US" altLang="zh-CN" sz="2800" kern="100" dirty="0">
                <a:effectLst/>
                <a:latin typeface="Calibri" panose="020F0502020204030204" pitchFamily="34" charset="0"/>
                <a:ea typeface="宋体" panose="02010600030101010101" pitchFamily="2" charset="-122"/>
                <a:cs typeface="Times New Roman" panose="02020603050405020304" pitchFamily="18" charset="0"/>
              </a:rPr>
              <a:t>finally give a corresponding answer.</a:t>
            </a:r>
            <a:endParaRPr lang="zh-CN" altLang="zh-CN" sz="2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p:txBody>
          <a:bodyPr/>
          <a:lstStyle/>
          <a:p>
            <a:r>
              <a:rPr lang="en-US" altLang="zh-CN" dirty="0"/>
              <a:t>Dataset overview</a:t>
            </a:r>
            <a:endParaRPr lang="en-US" dirty="0"/>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
        <p:nvSpPr>
          <p:cNvPr id="6" name="文本占位符 5">
            <a:extLst>
              <a:ext uri="{FF2B5EF4-FFF2-40B4-BE49-F238E27FC236}">
                <a16:creationId xmlns:a16="http://schemas.microsoft.com/office/drawing/2014/main" id="{A122AB0F-1A4B-18B3-23B6-78C4AF19668F}"/>
              </a:ext>
            </a:extLst>
          </p:cNvPr>
          <p:cNvSpPr>
            <a:spLocks noGrp="1"/>
          </p:cNvSpPr>
          <p:nvPr>
            <p:ph type="body" idx="1"/>
          </p:nvPr>
        </p:nvSpPr>
        <p:spPr>
          <a:xfrm>
            <a:off x="831850" y="4754880"/>
            <a:ext cx="5987591" cy="599318"/>
          </a:xfrm>
        </p:spPr>
        <p:txBody>
          <a:bodyPr>
            <a:normAutofit fontScale="92500" lnSpcReduction="10000"/>
          </a:bodyPr>
          <a:lstStyle/>
          <a:p>
            <a:r>
              <a:rPr lang="en-US" altLang="zh-CN" dirty="0"/>
              <a:t>Commonsense QA dataset</a:t>
            </a:r>
          </a:p>
          <a:p>
            <a:r>
              <a:rPr lang="en-US" altLang="zh-CN" dirty="0" err="1"/>
              <a:t>ConceptNet</a:t>
            </a:r>
            <a:r>
              <a:rPr lang="en-US" altLang="zh-CN" dirty="0"/>
              <a:t> KG</a:t>
            </a:r>
            <a:endParaRPr lang="zh-CN" altLang="en-US" dirty="0"/>
          </a:p>
          <a:p>
            <a:endParaRPr lang="zh-CN" altLang="en-US" dirty="0"/>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altLang="zh-CN" dirty="0"/>
              <a:t>Overview of dataset</a:t>
            </a:r>
            <a:endParaRPr lang="en-US"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625385"/>
            <a:ext cx="9801188" cy="4093243"/>
          </a:xfrm>
        </p:spPr>
        <p:txBody>
          <a:bodyPr/>
          <a:lstStyle/>
          <a:p>
            <a:r>
              <a:rPr lang="en-US" altLang="zh-CN" dirty="0"/>
              <a:t>Commonsense QA:</a:t>
            </a:r>
          </a:p>
          <a:p>
            <a:pPr lvl="1"/>
            <a:r>
              <a:rPr lang="en-US" altLang="zh-CN" dirty="0"/>
              <a:t>5-way multiple choices dataset</a:t>
            </a:r>
          </a:p>
          <a:p>
            <a:pPr lvl="1"/>
            <a:r>
              <a:rPr lang="en-US" altLang="zh-CN" dirty="0"/>
              <a:t>Containing 12102 questions </a:t>
            </a:r>
          </a:p>
          <a:p>
            <a:r>
              <a:rPr lang="en-US" altLang="zh-CN" dirty="0"/>
              <a:t>Concept Net:</a:t>
            </a:r>
          </a:p>
          <a:p>
            <a:pPr lvl="1"/>
            <a:r>
              <a:rPr lang="en-US" altLang="zh-CN" dirty="0"/>
              <a:t>General-domain</a:t>
            </a:r>
          </a:p>
          <a:p>
            <a:pPr lvl="1"/>
            <a:r>
              <a:rPr lang="en-US" altLang="zh-CN" dirty="0"/>
              <a:t>799273 nodes and 2487810 edges in total</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8</a:t>
            </a:fld>
            <a:endParaRPr lang="en-US" dirty="0"/>
          </a:p>
        </p:txBody>
      </p:sp>
      <p:pic>
        <p:nvPicPr>
          <p:cNvPr id="5" name="内容占位符 3">
            <a:extLst>
              <a:ext uri="{FF2B5EF4-FFF2-40B4-BE49-F238E27FC236}">
                <a16:creationId xmlns:a16="http://schemas.microsoft.com/office/drawing/2014/main" id="{525B91FF-5D22-80C8-F428-D4835D1EADB2}"/>
              </a:ext>
            </a:extLst>
          </p:cNvPr>
          <p:cNvPicPr>
            <a:picLocks noChangeAspect="1"/>
          </p:cNvPicPr>
          <p:nvPr/>
        </p:nvPicPr>
        <p:blipFill>
          <a:blip r:embed="rId3"/>
          <a:stretch>
            <a:fillRect/>
          </a:stretch>
        </p:blipFill>
        <p:spPr>
          <a:xfrm>
            <a:off x="571500" y="3859934"/>
            <a:ext cx="10883900" cy="1858694"/>
          </a:xfrm>
          <a:prstGeom prst="rect">
            <a:avLst/>
          </a:prstGeom>
        </p:spPr>
      </p:pic>
    </p:spTree>
    <p:extLst>
      <p:ext uri="{BB962C8B-B14F-4D97-AF65-F5344CB8AC3E}">
        <p14:creationId xmlns:p14="http://schemas.microsoft.com/office/powerpoint/2010/main" val="1657176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p:txBody>
          <a:bodyPr/>
          <a:lstStyle/>
          <a:p>
            <a:r>
              <a:rPr lang="en-US" altLang="zh-CN" dirty="0"/>
              <a:t>Model Architecture</a:t>
            </a:r>
            <a:endParaRPr lang="en-US" dirty="0"/>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9</a:t>
            </a:fld>
            <a:endParaRPr lang="en-US" dirty="0"/>
          </a:p>
        </p:txBody>
      </p:sp>
      <p:sp>
        <p:nvSpPr>
          <p:cNvPr id="6" name="文本占位符 5">
            <a:extLst>
              <a:ext uri="{FF2B5EF4-FFF2-40B4-BE49-F238E27FC236}">
                <a16:creationId xmlns:a16="http://schemas.microsoft.com/office/drawing/2014/main" id="{A122AB0F-1A4B-18B3-23B6-78C4AF19668F}"/>
              </a:ext>
            </a:extLst>
          </p:cNvPr>
          <p:cNvSpPr>
            <a:spLocks noGrp="1"/>
          </p:cNvSpPr>
          <p:nvPr>
            <p:ph type="body" idx="1"/>
          </p:nvPr>
        </p:nvSpPr>
        <p:spPr>
          <a:xfrm>
            <a:off x="831850" y="4754880"/>
            <a:ext cx="5987591" cy="599318"/>
          </a:xfrm>
        </p:spPr>
        <p:txBody>
          <a:bodyPr>
            <a:normAutofit fontScale="92500" lnSpcReduction="10000"/>
          </a:bodyPr>
          <a:lstStyle/>
          <a:p>
            <a:r>
              <a:rPr lang="en-US" altLang="zh-CN" dirty="0"/>
              <a:t>Roberta-large + MLP</a:t>
            </a:r>
          </a:p>
          <a:p>
            <a:r>
              <a:rPr lang="en-US" altLang="zh-CN" dirty="0"/>
              <a:t>QA-GNN</a:t>
            </a:r>
            <a:endParaRPr lang="zh-CN" altLang="en-US" dirty="0"/>
          </a:p>
          <a:p>
            <a:endParaRPr lang="zh-CN" altLang="en-US" dirty="0"/>
          </a:p>
        </p:txBody>
      </p:sp>
    </p:spTree>
    <p:extLst>
      <p:ext uri="{BB962C8B-B14F-4D97-AF65-F5344CB8AC3E}">
        <p14:creationId xmlns:p14="http://schemas.microsoft.com/office/powerpoint/2010/main" val="2844453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主题​​">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 id="{2BAFADAE-EE51-4ED7-A63F-2429C67F2BD5}" vid="{1CCAD7E6-35BC-4256-9F2C-9053901BC608}"/>
    </a:ext>
  </a:extLst>
</a:theme>
</file>

<file path=ppt/theme/theme2.xml><?xml version="1.0" encoding="utf-8"?>
<a:theme xmlns:a="http://schemas.openxmlformats.org/drawingml/2006/main" name="Office Theme">
  <a:themeElements>
    <a:clrScheme name="Office">
      <a:dk1>
        <a:sysClr val="windowText" lastClr="000000"/>
      </a:dk1>
      <a:lt1>
        <a:sysClr val="window" lastClr="CCE8C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CCE8C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B26E0C9-B2AA-42E6-97B6-E1B7D9EAF12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深蓝简约演讲</Template>
  <TotalTime>381</TotalTime>
  <Words>1926</Words>
  <Application>Microsoft Office PowerPoint</Application>
  <PresentationFormat>宽屏</PresentationFormat>
  <Paragraphs>208</Paragraphs>
  <Slides>23</Slides>
  <Notes>15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23</vt:i4>
      </vt:variant>
    </vt:vector>
  </HeadingPairs>
  <TitlesOfParts>
    <vt:vector size="31" baseType="lpstr">
      <vt:lpstr>Trade Gothic LT Pro</vt:lpstr>
      <vt:lpstr>Arial</vt:lpstr>
      <vt:lpstr>Calibri</vt:lpstr>
      <vt:lpstr>Cambria</vt:lpstr>
      <vt:lpstr>Cambria Math</vt:lpstr>
      <vt:lpstr>Times New Roman</vt:lpstr>
      <vt:lpstr>Trebuchet MS</vt:lpstr>
      <vt:lpstr>Office 主题​​</vt:lpstr>
      <vt:lpstr>Question Answering with KG</vt:lpstr>
      <vt:lpstr>Content Title</vt:lpstr>
      <vt:lpstr>Introduction and Problem definition</vt:lpstr>
      <vt:lpstr>What is QA system?</vt:lpstr>
      <vt:lpstr>Why we need KG in QA system?</vt:lpstr>
      <vt:lpstr>Problem definition </vt:lpstr>
      <vt:lpstr>Dataset overview</vt:lpstr>
      <vt:lpstr>Overview of dataset</vt:lpstr>
      <vt:lpstr>Model Architecture</vt:lpstr>
      <vt:lpstr>Roberta-large + MLP as Baseline </vt:lpstr>
      <vt:lpstr>QA-GNN Processing Part</vt:lpstr>
      <vt:lpstr>QA-GNN Model forward propagation</vt:lpstr>
      <vt:lpstr>Model Architecture Details</vt:lpstr>
      <vt:lpstr>Working graph definition</vt:lpstr>
      <vt:lpstr>GNN Architecture</vt:lpstr>
      <vt:lpstr>Message passing detailed </vt:lpstr>
      <vt:lpstr>Experiment Result</vt:lpstr>
      <vt:lpstr>ROBERTA-LARGE + MLP (Baseline)</vt:lpstr>
      <vt:lpstr>QA-GNN</vt:lpstr>
      <vt:lpstr>Interpretation and Conclusion</vt:lpstr>
      <vt:lpstr>Interpretation and Conclusion</vt:lpstr>
      <vt:lpstr>References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Question Answering with KG</dc:title>
  <dc:creator>冯 xx</dc:creator>
  <cp:lastModifiedBy>冯 xx</cp:lastModifiedBy>
  <cp:revision>30</cp:revision>
  <dcterms:created xsi:type="dcterms:W3CDTF">2022-05-14T17:16:49Z</dcterms:created>
  <dcterms:modified xsi:type="dcterms:W3CDTF">2022-05-18T07:18:40Z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