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0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51" name="Body Level One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-2193" y="10349257"/>
            <a:ext cx="24388386" cy="18403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2438337"/>
          </a:p>
        </p:txBody>
      </p:sp>
      <p:sp>
        <p:nvSpPr>
          <p:cNvPr id="162" name="Real-Time earthquake detection using Twitter tweets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 algn="ctr">
              <a:defRPr spc="-300"/>
            </a:lvl1pPr>
          </a:lstStyle>
          <a:p>
            <a:pPr/>
            <a:r>
              <a:t>Chatbot for Information Retrieval from Website</a:t>
            </a:r>
          </a:p>
        </p:txBody>
      </p:sp>
      <p:sp>
        <p:nvSpPr>
          <p:cNvPr id="163" name="Presented By:…"/>
          <p:cNvSpPr txBox="1"/>
          <p:nvPr/>
        </p:nvSpPr>
        <p:spPr>
          <a:xfrm>
            <a:off x="17597004" y="10670436"/>
            <a:ext cx="6279491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2438337">
              <a:defRPr b="1">
                <a:solidFill>
                  <a:srgbClr val="FFFFFF"/>
                </a:solidFill>
              </a:defRPr>
            </a:pPr>
            <a:r>
              <a:rPr>
                <a:solidFill>
                  <a:srgbClr val="003462"/>
                </a:solidFill>
              </a:rPr>
              <a:t>Presented By:</a:t>
            </a:r>
            <a:endParaRPr>
              <a:solidFill>
                <a:srgbClr val="003462"/>
              </a:solidFill>
            </a:endParaRPr>
          </a:p>
          <a:p>
            <a:pPr algn="r" defTabSz="2438337">
              <a:defRPr b="1">
                <a:solidFill>
                  <a:srgbClr val="FFFFFF"/>
                </a:solidFill>
              </a:defRPr>
            </a:pPr>
            <a:r>
              <a:rPr>
                <a:solidFill>
                  <a:srgbClr val="003462"/>
                </a:solidFill>
              </a:rPr>
              <a:t>Eldho Ittan George, M.Tech</a:t>
            </a:r>
            <a:r>
              <a:t>,</a:t>
            </a:r>
          </a:p>
          <a:p>
            <a:pPr algn="r" defTabSz="2438337">
              <a:defRPr>
                <a:solidFill>
                  <a:srgbClr val="003462"/>
                </a:solidFill>
              </a:defRPr>
            </a:pPr>
            <a:r>
              <a:t>Muthoot Institute of Technology and Science </a:t>
            </a:r>
          </a:p>
        </p:txBody>
      </p:sp>
      <p:sp>
        <p:nvSpPr>
          <p:cNvPr id="164" name="Guided By:…"/>
          <p:cNvSpPr txBox="1"/>
          <p:nvPr/>
        </p:nvSpPr>
        <p:spPr>
          <a:xfrm>
            <a:off x="519754" y="10669673"/>
            <a:ext cx="7333184" cy="119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7">
              <a:defRPr b="1">
                <a:solidFill>
                  <a:srgbClr val="003462"/>
                </a:solidFill>
              </a:defRPr>
            </a:pPr>
            <a:r>
              <a:t>Guided By:</a:t>
            </a:r>
            <a:endParaRPr>
              <a:solidFill>
                <a:srgbClr val="FFFFFF"/>
              </a:solidFill>
            </a:endParaRPr>
          </a:p>
          <a:p>
            <a:pPr algn="l" defTabSz="2438337">
              <a:defRPr>
                <a:solidFill>
                  <a:srgbClr val="003462"/>
                </a:solidFill>
              </a:defRPr>
            </a:pPr>
            <a:r>
              <a:rPr b="1"/>
              <a:t>Dr. Cerene Mariam Abraham, Assistant Professor</a:t>
            </a:r>
            <a:r>
              <a:t> </a:t>
            </a:r>
          </a:p>
          <a:p>
            <a:pPr algn="l" defTabSz="2438337">
              <a:defRPr>
                <a:solidFill>
                  <a:srgbClr val="003462"/>
                </a:solidFill>
              </a:defRPr>
            </a:pPr>
            <a:r>
              <a:t>Muthoot Institute of Technology and Science 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1426" y="10538772"/>
            <a:ext cx="6001007" cy="146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triever is used to extract relevant documents. It is based on DPR…"/>
          <p:cNvSpPr txBox="1"/>
          <p:nvPr>
            <p:ph type="body" sz="half" idx="1"/>
          </p:nvPr>
        </p:nvSpPr>
        <p:spPr>
          <a:xfrm>
            <a:off x="1206500" y="2595993"/>
            <a:ext cx="11258948" cy="9909141"/>
          </a:xfrm>
          <a:prstGeom prst="rect">
            <a:avLst/>
          </a:prstGeom>
        </p:spPr>
        <p:txBody>
          <a:bodyPr/>
          <a:lstStyle/>
          <a:p>
            <a:pPr lvl="1"/>
            <a:r>
              <a:t>Retriever is used to extract relevant documents. It is based on DPR</a:t>
            </a:r>
          </a:p>
          <a:p>
            <a:pPr lvl="1"/>
            <a:r>
              <a:t>The reader is used to extract the appropriate answer from the relevant documents. It is based on RoBERTa. </a:t>
            </a:r>
          </a:p>
          <a:p>
            <a:pPr lvl="1"/>
            <a:r>
              <a:t>The document store(FAISS) is used to store the document embeddings. </a:t>
            </a:r>
          </a:p>
          <a:p>
            <a:pPr lvl="1"/>
            <a:r>
              <a:t>The response of the model contains context, webpage URL and answer. </a:t>
            </a:r>
          </a:p>
        </p:txBody>
      </p:sp>
      <p:pic>
        <p:nvPicPr>
          <p:cNvPr id="203" name="Chatbot model.png" descr="Chatbot model.png"/>
          <p:cNvPicPr>
            <a:picLocks noChangeAspect="0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515765" y="4822494"/>
            <a:ext cx="10456110" cy="4931356"/>
          </a:xfrm>
          <a:prstGeom prst="rect">
            <a:avLst/>
          </a:prstGeom>
        </p:spPr>
      </p:pic>
      <p:sp>
        <p:nvSpPr>
          <p:cNvPr id="204" name="Context model architecture"/>
          <p:cNvSpPr/>
          <p:nvPr/>
        </p:nvSpPr>
        <p:spPr>
          <a:xfrm>
            <a:off x="12515765" y="11660416"/>
            <a:ext cx="10456111" cy="461367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Context model architecture </a:t>
            </a:r>
          </a:p>
        </p:txBody>
      </p:sp>
      <p:sp>
        <p:nvSpPr>
          <p:cNvPr id="205" name="Proposed Solution(Contd.)"/>
          <p:cNvSpPr txBox="1"/>
          <p:nvPr>
            <p:ph type="title"/>
          </p:nvPr>
        </p:nvSpPr>
        <p:spPr>
          <a:xfrm>
            <a:off x="1206500" y="952500"/>
            <a:ext cx="21185949" cy="1435100"/>
          </a:xfrm>
          <a:prstGeom prst="rect">
            <a:avLst/>
          </a:prstGeom>
        </p:spPr>
        <p:txBody>
          <a:bodyPr/>
          <a:lstStyle/>
          <a:p>
            <a:pPr/>
            <a:r>
              <a:t>Proposed Solution(Contd.)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oposed Solution(Contd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Solution(Contd.)</a:t>
            </a:r>
          </a:p>
        </p:txBody>
      </p:sp>
      <p:sp>
        <p:nvSpPr>
          <p:cNvPr id="209" name="Model Deployment:…"/>
          <p:cNvSpPr txBox="1"/>
          <p:nvPr>
            <p:ph type="body" sz="half" idx="1"/>
          </p:nvPr>
        </p:nvSpPr>
        <p:spPr>
          <a:xfrm>
            <a:off x="1206500" y="2928735"/>
            <a:ext cx="12377908" cy="9575781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lphaUcPeriod" startAt="3"/>
              <a:defRPr b="1"/>
            </a:pPr>
            <a:r>
              <a:t>Model Deployment: </a:t>
            </a:r>
          </a:p>
          <a:p>
            <a:pPr lvl="1"/>
            <a:r>
              <a:t>An API will be created to communicate with the model. </a:t>
            </a:r>
          </a:p>
          <a:p>
            <a:pPr lvl="1"/>
            <a:r>
              <a:t>A Flask server will be developed to handle the API calls. 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3" name="Group"/>
          <p:cNvGrpSpPr/>
          <p:nvPr/>
        </p:nvGrpSpPr>
        <p:grpSpPr>
          <a:xfrm>
            <a:off x="13864659" y="4436851"/>
            <a:ext cx="9171852" cy="6316321"/>
            <a:chOff x="0" y="1952573"/>
            <a:chExt cx="9171851" cy="6316320"/>
          </a:xfrm>
        </p:grpSpPr>
        <p:pic>
          <p:nvPicPr>
            <p:cNvPr id="211" name="Model Inference.png" descr="Model Inference.png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952573"/>
              <a:ext cx="9171852" cy="3800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Caption"/>
            <p:cNvSpPr/>
            <p:nvPr/>
          </p:nvSpPr>
          <p:spPr>
            <a:xfrm>
              <a:off x="0" y="7807528"/>
              <a:ext cx="9171852" cy="46136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Model Inference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5528" t="0" r="10178" b="0"/>
          <a:stretch>
            <a:fillRect/>
          </a:stretch>
        </p:blipFill>
        <p:spPr>
          <a:xfrm>
            <a:off x="13415066" y="4356831"/>
            <a:ext cx="8388736" cy="559325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Experiment Resul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Result</a:t>
            </a:r>
          </a:p>
        </p:txBody>
      </p:sp>
      <p:sp>
        <p:nvSpPr>
          <p:cNvPr id="217" name="We were able to create a chatbot that could answer questions based on the website's textual data.…"/>
          <p:cNvSpPr txBox="1"/>
          <p:nvPr>
            <p:ph type="body" sz="half" idx="4294967295"/>
          </p:nvPr>
        </p:nvSpPr>
        <p:spPr>
          <a:xfrm>
            <a:off x="1206500" y="2711368"/>
            <a:ext cx="11817309" cy="9793766"/>
          </a:xfrm>
          <a:prstGeom prst="rect">
            <a:avLst/>
          </a:prstGeom>
        </p:spPr>
        <p:txBody>
          <a:bodyPr/>
          <a:lstStyle/>
          <a:p>
            <a:pPr/>
            <a:r>
              <a:t>We were able to create a chatbot that could answer questions based on the website's textual data. </a:t>
            </a:r>
          </a:p>
          <a:p>
            <a:pPr/>
            <a:r>
              <a:t>What we found out was that if the answer existed in the text data that was given, the model was able to retrieve the answers correctly.  </a:t>
            </a:r>
          </a:p>
          <a:p>
            <a:pPr/>
            <a:r>
              <a:t>As this is an extractive model it was only able to extract a sentence that it found appropriate for the question.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220" name="The current system is only limited to textual data on the website where more information sources like images, videos and audio exist. A multi-model system could be developed to handle this variety of data types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/>
            <a:r>
              <a:t>The current system is only limited to textual data on the website where more information sources like images, videos and audio exist. A multi-model system could be developed to handle this variety of data types. </a:t>
            </a:r>
          </a:p>
          <a:p>
            <a:pPr/>
            <a:r>
              <a:t>The system is limited to the English language which could be improved by using multilingual language models. </a:t>
            </a:r>
          </a:p>
          <a:p>
            <a:pPr/>
            <a:r>
              <a:t>Currently, we are using pre-trained models as such for creating the chatbot. In future works, models could be fine-tuned on website data. </a:t>
            </a:r>
          </a:p>
          <a:p>
            <a:pPr/>
            <a:r>
              <a:t>The current model is an extractive QA model which could only extract a sentence. It could be replaced by a generative/abstractive QA model.   </a:t>
            </a:r>
          </a:p>
        </p:txBody>
      </p:sp>
      <p:sp>
        <p:nvSpPr>
          <p:cNvPr id="2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4" name="Our chatbot systems will provide more value to both web admins and users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/>
            <a:r>
              <a:t>Our chatbot systems will provide more value to both web admins and users. </a:t>
            </a:r>
          </a:p>
          <a:p>
            <a:pPr/>
            <a:r>
              <a:t>The users will be able to ask their queries directly to the chatbot and get a response. </a:t>
            </a:r>
          </a:p>
          <a:p>
            <a:pPr/>
            <a:r>
              <a:t>The web admins will be able to create a good chatbot system without any manual work from them. </a:t>
            </a:r>
          </a:p>
        </p:txBody>
      </p:sp>
      <p:sp>
        <p:nvSpPr>
          <p:cNvPr id="2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8" name="[1] Weston, J., Chopra, S., &amp; Bordes, A. (2014). Memory networks. arXiv preprint arXiv:1410.3916. [2] Devlin, J., Chang, M. W., Lee, K., &amp; Toutanova, K. (2018). Bert: Pre-training of deep bidirectional transformers for language understanding. arXiv prepr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[1] Weston, J., Chopra, S., &amp; Bordes, A. (2014). Memory networks. </a:t>
            </a:r>
            <a:r>
              <a:rPr i="1"/>
              <a:t>arXiv preprint arXiv:1410.3916</a:t>
            </a:r>
            <a:r>
              <a:t>. [2] Devlin, J., Chang, M. W., Lee, K., &amp; Toutanova, K. (2018). Bert: Pre-training of deep bidirectional transformers for language understanding. </a:t>
            </a:r>
            <a:r>
              <a:rPr i="1"/>
              <a:t>arXiv preprint arXiv:1810.04805</a:t>
            </a:r>
            <a:r>
              <a:t>.</a:t>
            </a:r>
            <a:br/>
            <a:br/>
            <a:r>
              <a:t>[2] Liu, Y., Ott, M., Goyal, N., Du, J., Joshi, M., Chen, D., &amp; Stoyanov, V. (2019). Roberta: A robustly optimized bert pretraining approach. </a:t>
            </a:r>
            <a:r>
              <a:rPr i="1"/>
              <a:t>arXiv preprint arXiv:1907.11692</a:t>
            </a:r>
            <a:r>
              <a:t>.</a:t>
            </a:r>
            <a:br/>
            <a:br/>
            <a:r>
              <a:t>[3] Pearce, K., Zhan, T., Komanduri, A., &amp; Zhan, J. (2021). A Comparative Study of Transformer- Based Language Models on Extractive Question Answering. </a:t>
            </a:r>
            <a:r>
              <a:rPr i="1"/>
              <a:t>arXiv preprint arXiv:2110.03142</a:t>
            </a:r>
            <a:r>
              <a:t>. </a:t>
            </a:r>
            <a:endParaRPr sz="11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[4] Barbosa, A., &amp; Godoy, A. (2021, November). Augmenting Customer Support with an NLP- based Receptionist. In </a:t>
            </a:r>
            <a:r>
              <a:rPr i="1"/>
              <a:t>Anais do XIII Simpósio Brasileiro de Tecnologia da Informação e da Linguagem Humana </a:t>
            </a:r>
            <a:r>
              <a:t>(pp. 133-142). SBC. 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ferences(Contd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References(Contd.)</a:t>
            </a:r>
          </a:p>
        </p:txBody>
      </p:sp>
      <p:sp>
        <p:nvSpPr>
          <p:cNvPr id="232" name="[5] Cui, L., Huang, S., Wei, F., Tan, C., Duan, C., &amp; Zhou, M. (2017, July). Superagent: A customer service chatbot for e-commerce websites. In Proceedings of ACL 2017, System Demonstrations (pp. 97-102)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marL="0" indent="0" defTabSz="2023821">
              <a:spcBef>
                <a:spcPts val="3700"/>
              </a:spcBef>
              <a:buSzTx/>
              <a:buNone/>
              <a:defRPr sz="3984"/>
            </a:pPr>
            <a:r>
              <a:t>[5] Cui, L., Huang, S., Wei, F., Tan, C., Duan, C., &amp; Zhou, M. (2017, July). Superagent: A customer service chatbot for e-commerce websites. In </a:t>
            </a:r>
            <a:r>
              <a:rPr i="1"/>
              <a:t>Proceedings of ACL 2017, System Demonstrations </a:t>
            </a:r>
            <a:r>
              <a:t>(pp. 97-102). 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2023821">
              <a:spcBef>
                <a:spcPts val="3700"/>
              </a:spcBef>
              <a:buSzTx/>
              <a:buNone/>
              <a:defRPr sz="3984"/>
            </a:pPr>
            <a:r>
              <a:t>[6] Ranoliya, B. R., Raghuwanshi, N., &amp; Singh, S. (2017, September). Chatbot for university related FAQs. In </a:t>
            </a:r>
            <a:r>
              <a:rPr i="1"/>
              <a:t>2017 International Conference on Advances in Computing, Communications and Informatics (ICACCI) </a:t>
            </a:r>
            <a:r>
              <a:t>(pp. 1525-1530). IEEE. 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2023821">
              <a:spcBef>
                <a:spcPts val="3700"/>
              </a:spcBef>
              <a:buSzTx/>
              <a:buNone/>
              <a:defRPr sz="3984"/>
            </a:pPr>
            <a:r>
              <a:t>[7] Mondal, A., Dey, M., Das, D., Nagpal, S., &amp; Garda, K. (2018, November). Chatbot: An automated conversation system for the educational domain. In </a:t>
            </a:r>
            <a:r>
              <a:rPr i="1"/>
              <a:t>2018 International Joint Symposium on Artificial Intelligence and Natural Language Processing (iSAI-NLP) </a:t>
            </a:r>
            <a:r>
              <a:t>(pp. 1-5). IEEE.</a:t>
            </a:r>
          </a:p>
          <a:p>
            <a:pPr marL="0" indent="0" defTabSz="2023821">
              <a:spcBef>
                <a:spcPts val="3700"/>
              </a:spcBef>
              <a:buSzTx/>
              <a:buNone/>
              <a:defRPr sz="3984"/>
            </a:pPr>
            <a:r>
              <a:t>[8] Sanh, V., Debut, L., Chaumond, J., &amp; Wolf, T. (2019). DistilBERT, a distilled version of BERT: smaller, faster, cheaper and lighter. </a:t>
            </a:r>
            <a:r>
              <a:rPr i="1"/>
              <a:t>arXiv preprint arXiv:1910.01108</a:t>
            </a:r>
            <a:r>
              <a:t>.</a:t>
            </a:r>
          </a:p>
          <a:p>
            <a:pPr marL="0" indent="0" defTabSz="2023821">
              <a:spcBef>
                <a:spcPts val="3700"/>
              </a:spcBef>
              <a:buSzTx/>
              <a:buNone/>
              <a:defRPr sz="3984"/>
            </a:pPr>
            <a:r>
              <a:t>[9] Karpukhin, V., Oğuz, B., Min, S., Lewis, P., Wu, L., Edunov, S., ... &amp; Yih, W. T. (2020). Dense passage retrieval for open-domain question answering. </a:t>
            </a:r>
            <a:r>
              <a:rPr i="1"/>
              <a:t>arXiv preprint arXiv:2004.04906</a:t>
            </a:r>
            <a:r>
              <a:t>.</a:t>
            </a:r>
          </a:p>
        </p:txBody>
      </p:sp>
      <p:sp>
        <p:nvSpPr>
          <p:cNvPr id="2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69" name="Introduction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Problem Statement</a:t>
            </a:r>
          </a:p>
          <a:p>
            <a:pPr/>
            <a:r>
              <a:t>Literature Review</a:t>
            </a:r>
          </a:p>
          <a:p>
            <a:pPr/>
            <a:r>
              <a:t>Proposed Solution</a:t>
            </a:r>
          </a:p>
          <a:p>
            <a:pPr/>
            <a:r>
              <a:t>Experiment Result</a:t>
            </a:r>
          </a:p>
          <a:p>
            <a:pPr/>
            <a:r>
              <a:t>Limitations</a:t>
            </a:r>
          </a:p>
          <a:p>
            <a:pPr/>
            <a:r>
              <a:t>Conclusion</a:t>
            </a:r>
          </a:p>
          <a:p>
            <a:pPr/>
            <a:r>
              <a:t>References</a:t>
            </a:r>
          </a:p>
        </p:txBody>
      </p:sp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3" name="A website can be considered a wealth of information, providing everything a customer could possibly want to know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/>
            <a:r>
              <a:t>A website can be considered a wealth of information, providing everything a customer could possibly want to know. </a:t>
            </a:r>
          </a:p>
          <a:p>
            <a:pPr/>
            <a:r>
              <a:t>Even though the information is readily available at the customer’s disposal, today’s busy customer doesn’t want to spend time searching for the answer. </a:t>
            </a:r>
          </a:p>
          <a:p>
            <a:pPr/>
            <a:r>
              <a:t>Instead of wasting valuable and limited time searching, the customers should be able to interact with the website and get information more efficiently. </a:t>
            </a:r>
            <a:br/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77" name="Design and implement a chatbot system that can be integrated into any website for easier information retrieval by analyzing the text input."/>
          <p:cNvSpPr txBox="1"/>
          <p:nvPr>
            <p:ph type="body" idx="1"/>
          </p:nvPr>
        </p:nvSpPr>
        <p:spPr>
          <a:xfrm>
            <a:off x="1206500" y="2843988"/>
            <a:ext cx="21971000" cy="966052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</a:lvl1pPr>
          </a:lstStyle>
          <a:p>
            <a:pPr/>
            <a:r>
              <a:t>Design and implement a chatbot system that can be integrated into any website for easier information retrieval by analyzing the text input. 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terature 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Survey</a:t>
            </a:r>
          </a:p>
        </p:txBody>
      </p:sp>
      <p:sp>
        <p:nvSpPr>
          <p:cNvPr id="181" name="[1] Barbosa, A., &amp; Godoy, A. (2021, November). Augmenting Customer Support with an NLP- based Receptionist. In Anais do XIII Simpósio Brasileiro de Tecnologia da Informação e da Linguagem Humana (pp. 133-142). SBC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[1] Barbosa, A., &amp; Godoy, A. (2021, November). Augmenting Customer Support with an NLP- based Receptionist. In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Anais do XIII Simpósio Brasileiro de Tecnologia da Informação e da Linguagem Humana </a:t>
            </a:r>
            <a:r>
              <a:t>(pp. 133-142). SBC.</a:t>
            </a:r>
            <a:br/>
            <a:endParaRPr sz="1455"/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BERT based model is used for creating the chatbot. </a:t>
            </a:r>
            <a:endParaRPr sz="1008">
              <a:latin typeface="Times Roman"/>
              <a:ea typeface="Times Roman"/>
              <a:cs typeface="Times Roman"/>
              <a:sym typeface="Times Roman"/>
            </a:endParaRP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Use a context evaluation model to differentiate between context and non-context queries.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The main purpose is to differentiate a question and forward it to the corresponding department in a company. </a:t>
            </a:r>
            <a:endParaRPr sz="1008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[2] Zhu, F., Lei, W., Wang, C., Zheng, J., Poria, S., &amp; Chua, T. S. (2021). Retrieving and reading: A comprehensive survey on open-domain question answering. </a:t>
            </a:r>
            <a:r>
              <a:rPr i="1"/>
              <a:t>arXiv preprint arXiv:2101.00774</a:t>
            </a:r>
            <a:r>
              <a:t>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Provide a short survey of existing QA systems.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Introduce details about the Retriever-Reader framework. 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terature Survey(Contd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Survey(Contd.)</a:t>
            </a:r>
          </a:p>
        </p:txBody>
      </p:sp>
      <p:sp>
        <p:nvSpPr>
          <p:cNvPr id="185" name="[3] Cui, L., Huang, S., Wei, F., Tan, C., Duan, C., &amp; Zhou, M. (2017, July). Superagent: A customer service chatbot for e-commerce websites. In Proceedings of ACL 2017, System Demonstrations (pp. 97-102)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[3] Cui, L., Huang, S., Wei, F., Tan, C., Duan, C., &amp; Zhou, M. (2017, July). Superagent: A customer service chatbot for e-commerce websites. In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Proceedings of ACL 2017, System Demonstrations </a:t>
            </a:r>
            <a:r>
              <a:t>(pp. 97-102).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Sentence similarity is used to find the best answer to the question. 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DSSM models are used for finding similarities. </a:t>
            </a:r>
            <a:endParaRPr sz="1188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[4] Ranoliya, B. R., Raghuwanshi, N., &amp; Singh, S. (2017, September). Chatbot for university-related FAQs. In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2017 International Conference on Advances in Computing, Communications and Informatics (ICACCI) </a:t>
            </a:r>
            <a:r>
              <a:t>(pp. 1525-1530). IEEE.</a:t>
            </a:r>
            <a:endParaRPr sz="1188">
              <a:latin typeface="Times Roman"/>
              <a:ea typeface="Times Roman"/>
              <a:cs typeface="Times Roman"/>
              <a:sym typeface="Times Roman"/>
            </a:endParaRP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Use Artificial intelligence markup language for finding answers.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Question and answers will be predefined using AIML</a:t>
            </a:r>
          </a:p>
        </p:txBody>
      </p:sp>
      <p:sp>
        <p:nvSpPr>
          <p:cNvPr id="186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terature Survey(Contd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Survey(Contd.)</a:t>
            </a:r>
          </a:p>
        </p:txBody>
      </p:sp>
      <p:sp>
        <p:nvSpPr>
          <p:cNvPr id="189" name="[5] Mondal, A., Dey, M., Das, D., Nagpal, S., &amp; Garda, K. (2018, November). Chatbot: An automated conversation system for the educational domain. In 2018 International Joint Symposium on Artificial Intelligence and Natural Language Processing (iSAI-NLP) 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[5] Mondal, A., Dey, M., Das, D., Nagpal, S., &amp; Garda, K. (2018, November). Chatbot: An automated conversation system for the educational domain. In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2018 International Joint Symposium on Artificial Intelligence and Natural Language Processing (iSAI-NLP) </a:t>
            </a:r>
            <a:r>
              <a:t>(pp. 1-5). IEEE.</a:t>
            </a:r>
          </a:p>
          <a:p>
            <a:pPr/>
            <a:r>
              <a:t>Use features like no. of nouns, type of question, no. of verbs, Term Frequency. </a:t>
            </a:r>
          </a:p>
          <a:p>
            <a:pPr/>
            <a:r>
              <a:t>Use methods like a random forest for finding suitable answers using the features.</a:t>
            </a:r>
          </a:p>
          <a:p>
            <a:pPr marL="0" indent="0">
              <a:buSzTx/>
              <a:buNone/>
            </a:pPr>
            <a:r>
              <a:t>[6] Bird, J. J. (2021). Improving Customer Service Chatbots with Attention-based Transfer Learning. </a:t>
            </a:r>
            <a:r>
              <a:rPr i="1"/>
              <a:t>arXiv preprint arXiv:2111.14621</a:t>
            </a:r>
            <a:r>
              <a:t>.</a:t>
            </a:r>
          </a:p>
          <a:p>
            <a:pPr/>
            <a:r>
              <a:t>Shows effectiveness of transfer learning between different chatbots. 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e proposed solution is divided into three modules:…"/>
          <p:cNvSpPr txBox="1"/>
          <p:nvPr>
            <p:ph type="body" sz="half" idx="1"/>
          </p:nvPr>
        </p:nvSpPr>
        <p:spPr>
          <a:xfrm>
            <a:off x="1206500" y="2711368"/>
            <a:ext cx="11817309" cy="9793766"/>
          </a:xfrm>
          <a:prstGeom prst="rect">
            <a:avLst/>
          </a:prstGeom>
        </p:spPr>
        <p:txBody>
          <a:bodyPr/>
          <a:lstStyle/>
          <a:p>
            <a:pPr/>
            <a:r>
              <a:t>The proposed solution is divided into three modules:</a:t>
            </a:r>
          </a:p>
          <a:p>
            <a:pPr lvl="1" marL="1778000" indent="-889000">
              <a:buSzPct val="100000"/>
              <a:buAutoNum type="alphaUcPeriod" startAt="1"/>
            </a:pPr>
            <a:r>
              <a:t>Data Collection</a:t>
            </a:r>
          </a:p>
          <a:p>
            <a:pPr lvl="1" marL="1778000" indent="-889000">
              <a:buSzPct val="100000"/>
              <a:buAutoNum type="alphaUcPeriod" startAt="2"/>
            </a:pPr>
            <a:r>
              <a:t>Model</a:t>
            </a:r>
          </a:p>
          <a:p>
            <a:pPr lvl="1" marL="1778000" indent="-889000">
              <a:buSzPct val="100000"/>
              <a:buAutoNum type="alphaUcPeriod" startAt="2"/>
            </a:pPr>
            <a:r>
              <a:t>Model Deployment</a:t>
            </a:r>
          </a:p>
          <a:p>
            <a:pPr marL="889000" indent="-889000">
              <a:buSzPct val="100000"/>
              <a:buAutoNum type="alphaUcPeriod" startAt="1"/>
              <a:defRPr b="1"/>
            </a:pPr>
            <a:r>
              <a:t>Data Collection: </a:t>
            </a:r>
          </a:p>
          <a:p>
            <a:pPr lvl="1">
              <a:defRPr b="1"/>
            </a:pPr>
            <a:r>
              <a:rPr b="0"/>
              <a:t>Given a URL the system will first collect all the textual data from the website. </a:t>
            </a:r>
          </a:p>
        </p:txBody>
      </p:sp>
      <p:pic>
        <p:nvPicPr>
          <p:cNvPr id="193" name="Chatbot construction.png" descr="Chatbot construction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506665" y="4595596"/>
            <a:ext cx="9602209" cy="4524709"/>
          </a:xfrm>
          <a:prstGeom prst="rect">
            <a:avLst/>
          </a:prstGeom>
        </p:spPr>
      </p:pic>
      <p:sp>
        <p:nvSpPr>
          <p:cNvPr id="194" name="System Architecture"/>
          <p:cNvSpPr/>
          <p:nvPr/>
        </p:nvSpPr>
        <p:spPr>
          <a:xfrm>
            <a:off x="13506665" y="11879982"/>
            <a:ext cx="9602391" cy="461366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System Architecture</a:t>
            </a:r>
          </a:p>
        </p:txBody>
      </p:sp>
      <p:sp>
        <p:nvSpPr>
          <p:cNvPr id="195" name="Proposed Solution"/>
          <p:cNvSpPr txBox="1"/>
          <p:nvPr>
            <p:ph type="title"/>
          </p:nvPr>
        </p:nvSpPr>
        <p:spPr>
          <a:xfrm>
            <a:off x="1206500" y="952500"/>
            <a:ext cx="22146968" cy="1435100"/>
          </a:xfrm>
          <a:prstGeom prst="rect">
            <a:avLst/>
          </a:prstGeom>
        </p:spPr>
        <p:txBody>
          <a:bodyPr/>
          <a:lstStyle/>
          <a:p>
            <a:pPr/>
            <a:r>
              <a:t>Proposed Solution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posed Solution(Contd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Solution(Contd.)</a:t>
            </a:r>
          </a:p>
        </p:txBody>
      </p:sp>
      <p:sp>
        <p:nvSpPr>
          <p:cNvPr id="199" name="The data will be collected using a web crawler and HTML parser.…"/>
          <p:cNvSpPr txBox="1"/>
          <p:nvPr>
            <p:ph type="body" idx="1"/>
          </p:nvPr>
        </p:nvSpPr>
        <p:spPr>
          <a:xfrm>
            <a:off x="1206500" y="2928735"/>
            <a:ext cx="21971000" cy="9575781"/>
          </a:xfrm>
          <a:prstGeom prst="rect">
            <a:avLst/>
          </a:prstGeom>
        </p:spPr>
        <p:txBody>
          <a:bodyPr/>
          <a:lstStyle/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data will be collected using a web crawler and HTML parser. 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crawler will be constrained so that it won’t be running for infinity and it should not crawl to third party websites. 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data collected will be cleaned before giving it to the model. </a:t>
            </a:r>
          </a:p>
          <a:p>
            <a:pPr marL="844550" indent="-844550" defTabSz="2316421">
              <a:spcBef>
                <a:spcPts val="4200"/>
              </a:spcBef>
              <a:buSzPct val="100000"/>
              <a:buAutoNum type="alphaUcPeriod" startAt="2"/>
              <a:defRPr b="1" sz="4560"/>
            </a:pPr>
            <a:r>
              <a:t>Model: </a:t>
            </a:r>
          </a:p>
          <a:p>
            <a:pPr lvl="1" marL="1158239" indent="-579119" defTabSz="2316421">
              <a:spcBef>
                <a:spcPts val="4200"/>
              </a:spcBef>
              <a:defRPr b="1" sz="4560"/>
            </a:pPr>
            <a:r>
              <a:rPr b="0"/>
              <a:t>The model handles the question answering part of the system. </a:t>
            </a:r>
            <a:endParaRPr b="0"/>
          </a:p>
          <a:p>
            <a:pPr lvl="1" marL="1158239" indent="-579119" defTabSz="2316421">
              <a:spcBef>
                <a:spcPts val="4200"/>
              </a:spcBef>
              <a:defRPr b="1" sz="4560"/>
            </a:pPr>
            <a:r>
              <a:rPr b="0"/>
              <a:t>There are mainly two components to the model:</a:t>
            </a:r>
            <a:endParaRPr b="0"/>
          </a:p>
          <a:p>
            <a:pPr lvl="2" marL="1737360" indent="-579119" defTabSz="2316421">
              <a:spcBef>
                <a:spcPts val="4200"/>
              </a:spcBef>
              <a:buChar char="-"/>
              <a:defRPr sz="4560"/>
            </a:pPr>
            <a:r>
              <a:t>Retriever </a:t>
            </a:r>
          </a:p>
          <a:p>
            <a:pPr lvl="2" marL="1737360" indent="-579119" defTabSz="2316421">
              <a:spcBef>
                <a:spcPts val="4200"/>
              </a:spcBef>
              <a:buChar char="-"/>
              <a:defRPr sz="4560"/>
            </a:pPr>
            <a:r>
              <a:t>Reader</a:t>
            </a: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