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5B55-64D3-449C-B6A0-15C4D4D5A2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AD897D-2034-4D3A-8894-A417C30EB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27EA2B-D177-40CE-B5D6-6122DD5E4739}"/>
              </a:ext>
            </a:extLst>
          </p:cNvPr>
          <p:cNvSpPr>
            <a:spLocks noGrp="1"/>
          </p:cNvSpPr>
          <p:nvPr>
            <p:ph type="dt" sz="half" idx="10"/>
          </p:nvPr>
        </p:nvSpPr>
        <p:spPr/>
        <p:txBody>
          <a:bodyPr/>
          <a:lstStyle/>
          <a:p>
            <a:fld id="{4CE7ED9F-4954-4D7D-907C-BC90BC410053}" type="datetimeFigureOut">
              <a:rPr lang="en-IN" smtClean="0"/>
              <a:t>03-06-2021</a:t>
            </a:fld>
            <a:endParaRPr lang="en-IN"/>
          </a:p>
        </p:txBody>
      </p:sp>
      <p:sp>
        <p:nvSpPr>
          <p:cNvPr id="5" name="Footer Placeholder 4">
            <a:extLst>
              <a:ext uri="{FF2B5EF4-FFF2-40B4-BE49-F238E27FC236}">
                <a16:creationId xmlns:a16="http://schemas.microsoft.com/office/drawing/2014/main" id="{712A6D2E-D63A-4564-803A-BE3ECDDD3D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895AB8-7CBD-4964-BC7F-C7217957AB7E}"/>
              </a:ext>
            </a:extLst>
          </p:cNvPr>
          <p:cNvSpPr>
            <a:spLocks noGrp="1"/>
          </p:cNvSpPr>
          <p:nvPr>
            <p:ph type="sldNum" sz="quarter" idx="12"/>
          </p:nvPr>
        </p:nvSpPr>
        <p:spPr/>
        <p:txBody>
          <a:bodyPr/>
          <a:lstStyle/>
          <a:p>
            <a:fld id="{9719E24F-6FD1-4224-98CE-AFFB34DDB9C1}" type="slidenum">
              <a:rPr lang="en-IN" smtClean="0"/>
              <a:t>‹#›</a:t>
            </a:fld>
            <a:endParaRPr lang="en-IN"/>
          </a:p>
        </p:txBody>
      </p:sp>
    </p:spTree>
    <p:extLst>
      <p:ext uri="{BB962C8B-B14F-4D97-AF65-F5344CB8AC3E}">
        <p14:creationId xmlns:p14="http://schemas.microsoft.com/office/powerpoint/2010/main" val="310113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2E51-1C8B-43BA-8AD6-D169FA7299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3146D7-D797-468F-86A3-7EDE18FCF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BEFDB2-D991-4BCC-BD99-E6D85B21FD8A}"/>
              </a:ext>
            </a:extLst>
          </p:cNvPr>
          <p:cNvSpPr>
            <a:spLocks noGrp="1"/>
          </p:cNvSpPr>
          <p:nvPr>
            <p:ph type="dt" sz="half" idx="10"/>
          </p:nvPr>
        </p:nvSpPr>
        <p:spPr/>
        <p:txBody>
          <a:bodyPr/>
          <a:lstStyle/>
          <a:p>
            <a:fld id="{4CE7ED9F-4954-4D7D-907C-BC90BC410053}" type="datetimeFigureOut">
              <a:rPr lang="en-IN" smtClean="0"/>
              <a:t>03-06-2021</a:t>
            </a:fld>
            <a:endParaRPr lang="en-IN"/>
          </a:p>
        </p:txBody>
      </p:sp>
      <p:sp>
        <p:nvSpPr>
          <p:cNvPr id="5" name="Footer Placeholder 4">
            <a:extLst>
              <a:ext uri="{FF2B5EF4-FFF2-40B4-BE49-F238E27FC236}">
                <a16:creationId xmlns:a16="http://schemas.microsoft.com/office/drawing/2014/main" id="{1A716877-132B-48A7-98E7-F961D8B94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6FE1EB-9A70-447D-97E3-5D371C7AF3F9}"/>
              </a:ext>
            </a:extLst>
          </p:cNvPr>
          <p:cNvSpPr>
            <a:spLocks noGrp="1"/>
          </p:cNvSpPr>
          <p:nvPr>
            <p:ph type="sldNum" sz="quarter" idx="12"/>
          </p:nvPr>
        </p:nvSpPr>
        <p:spPr/>
        <p:txBody>
          <a:bodyPr/>
          <a:lstStyle/>
          <a:p>
            <a:fld id="{9719E24F-6FD1-4224-98CE-AFFB34DDB9C1}" type="slidenum">
              <a:rPr lang="en-IN" smtClean="0"/>
              <a:t>‹#›</a:t>
            </a:fld>
            <a:endParaRPr lang="en-IN"/>
          </a:p>
        </p:txBody>
      </p:sp>
    </p:spTree>
    <p:extLst>
      <p:ext uri="{BB962C8B-B14F-4D97-AF65-F5344CB8AC3E}">
        <p14:creationId xmlns:p14="http://schemas.microsoft.com/office/powerpoint/2010/main" val="191823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499F6-C30D-4BBD-B27F-957B751E47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FD21DB-BBE0-4E5E-AAF8-C6ADA4ADD5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AA6E22-5B79-499F-AB89-0A54D03FDCF0}"/>
              </a:ext>
            </a:extLst>
          </p:cNvPr>
          <p:cNvSpPr>
            <a:spLocks noGrp="1"/>
          </p:cNvSpPr>
          <p:nvPr>
            <p:ph type="dt" sz="half" idx="10"/>
          </p:nvPr>
        </p:nvSpPr>
        <p:spPr/>
        <p:txBody>
          <a:bodyPr/>
          <a:lstStyle/>
          <a:p>
            <a:fld id="{4CE7ED9F-4954-4D7D-907C-BC90BC410053}" type="datetimeFigureOut">
              <a:rPr lang="en-IN" smtClean="0"/>
              <a:t>03-06-2021</a:t>
            </a:fld>
            <a:endParaRPr lang="en-IN"/>
          </a:p>
        </p:txBody>
      </p:sp>
      <p:sp>
        <p:nvSpPr>
          <p:cNvPr id="5" name="Footer Placeholder 4">
            <a:extLst>
              <a:ext uri="{FF2B5EF4-FFF2-40B4-BE49-F238E27FC236}">
                <a16:creationId xmlns:a16="http://schemas.microsoft.com/office/drawing/2014/main" id="{D8F3E9DB-9FEF-4F55-89A7-61BCE92F6E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433801-4E0D-4A00-9A2E-436204F4EC12}"/>
              </a:ext>
            </a:extLst>
          </p:cNvPr>
          <p:cNvSpPr>
            <a:spLocks noGrp="1"/>
          </p:cNvSpPr>
          <p:nvPr>
            <p:ph type="sldNum" sz="quarter" idx="12"/>
          </p:nvPr>
        </p:nvSpPr>
        <p:spPr/>
        <p:txBody>
          <a:bodyPr/>
          <a:lstStyle/>
          <a:p>
            <a:fld id="{9719E24F-6FD1-4224-98CE-AFFB34DDB9C1}" type="slidenum">
              <a:rPr lang="en-IN" smtClean="0"/>
              <a:t>‹#›</a:t>
            </a:fld>
            <a:endParaRPr lang="en-IN"/>
          </a:p>
        </p:txBody>
      </p:sp>
    </p:spTree>
    <p:extLst>
      <p:ext uri="{BB962C8B-B14F-4D97-AF65-F5344CB8AC3E}">
        <p14:creationId xmlns:p14="http://schemas.microsoft.com/office/powerpoint/2010/main" val="347463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EBE0-B2FF-45E7-8EC9-FBCDF0D58B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48636-DEFB-4857-BFC3-1D6092489D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E5DFE4-D11B-46A2-A5AD-F67A8C0D5C47}"/>
              </a:ext>
            </a:extLst>
          </p:cNvPr>
          <p:cNvSpPr>
            <a:spLocks noGrp="1"/>
          </p:cNvSpPr>
          <p:nvPr>
            <p:ph type="dt" sz="half" idx="10"/>
          </p:nvPr>
        </p:nvSpPr>
        <p:spPr/>
        <p:txBody>
          <a:bodyPr/>
          <a:lstStyle/>
          <a:p>
            <a:fld id="{4CE7ED9F-4954-4D7D-907C-BC90BC410053}" type="datetimeFigureOut">
              <a:rPr lang="en-IN" smtClean="0"/>
              <a:t>03-06-2021</a:t>
            </a:fld>
            <a:endParaRPr lang="en-IN"/>
          </a:p>
        </p:txBody>
      </p:sp>
      <p:sp>
        <p:nvSpPr>
          <p:cNvPr id="5" name="Footer Placeholder 4">
            <a:extLst>
              <a:ext uri="{FF2B5EF4-FFF2-40B4-BE49-F238E27FC236}">
                <a16:creationId xmlns:a16="http://schemas.microsoft.com/office/drawing/2014/main" id="{ADF34D97-8A3C-4F50-BE11-484F9BA47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0419AF-C0F6-4472-92B2-7A66E3A73BA2}"/>
              </a:ext>
            </a:extLst>
          </p:cNvPr>
          <p:cNvSpPr>
            <a:spLocks noGrp="1"/>
          </p:cNvSpPr>
          <p:nvPr>
            <p:ph type="sldNum" sz="quarter" idx="12"/>
          </p:nvPr>
        </p:nvSpPr>
        <p:spPr/>
        <p:txBody>
          <a:bodyPr/>
          <a:lstStyle/>
          <a:p>
            <a:fld id="{9719E24F-6FD1-4224-98CE-AFFB34DDB9C1}" type="slidenum">
              <a:rPr lang="en-IN" smtClean="0"/>
              <a:t>‹#›</a:t>
            </a:fld>
            <a:endParaRPr lang="en-IN"/>
          </a:p>
        </p:txBody>
      </p:sp>
    </p:spTree>
    <p:extLst>
      <p:ext uri="{BB962C8B-B14F-4D97-AF65-F5344CB8AC3E}">
        <p14:creationId xmlns:p14="http://schemas.microsoft.com/office/powerpoint/2010/main" val="3908315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C45E-F720-4C39-B296-D59529541C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C0D930-D09C-45B5-8E40-AA20C6BA1E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08D198-3B7F-4FE3-A521-C678C5D83752}"/>
              </a:ext>
            </a:extLst>
          </p:cNvPr>
          <p:cNvSpPr>
            <a:spLocks noGrp="1"/>
          </p:cNvSpPr>
          <p:nvPr>
            <p:ph type="dt" sz="half" idx="10"/>
          </p:nvPr>
        </p:nvSpPr>
        <p:spPr/>
        <p:txBody>
          <a:bodyPr/>
          <a:lstStyle/>
          <a:p>
            <a:fld id="{4CE7ED9F-4954-4D7D-907C-BC90BC410053}" type="datetimeFigureOut">
              <a:rPr lang="en-IN" smtClean="0"/>
              <a:t>03-06-2021</a:t>
            </a:fld>
            <a:endParaRPr lang="en-IN"/>
          </a:p>
        </p:txBody>
      </p:sp>
      <p:sp>
        <p:nvSpPr>
          <p:cNvPr id="5" name="Footer Placeholder 4">
            <a:extLst>
              <a:ext uri="{FF2B5EF4-FFF2-40B4-BE49-F238E27FC236}">
                <a16:creationId xmlns:a16="http://schemas.microsoft.com/office/drawing/2014/main" id="{5B2783A3-1C3F-4A61-8E25-10DBB9436A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EC6BF-6E7C-4A39-89FA-BFDEB66A7E11}"/>
              </a:ext>
            </a:extLst>
          </p:cNvPr>
          <p:cNvSpPr>
            <a:spLocks noGrp="1"/>
          </p:cNvSpPr>
          <p:nvPr>
            <p:ph type="sldNum" sz="quarter" idx="12"/>
          </p:nvPr>
        </p:nvSpPr>
        <p:spPr/>
        <p:txBody>
          <a:bodyPr/>
          <a:lstStyle/>
          <a:p>
            <a:fld id="{9719E24F-6FD1-4224-98CE-AFFB34DDB9C1}" type="slidenum">
              <a:rPr lang="en-IN" smtClean="0"/>
              <a:t>‹#›</a:t>
            </a:fld>
            <a:endParaRPr lang="en-IN"/>
          </a:p>
        </p:txBody>
      </p:sp>
    </p:spTree>
    <p:extLst>
      <p:ext uri="{BB962C8B-B14F-4D97-AF65-F5344CB8AC3E}">
        <p14:creationId xmlns:p14="http://schemas.microsoft.com/office/powerpoint/2010/main" val="1625145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C64C-2970-4FD9-A61A-207A4DC24E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2D02FF-EC1A-4F97-B11B-17F6C04475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48AAD8-5776-4C0C-86C7-9EDE0AE71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07284B-2740-4327-A00C-F2EA5242BFB0}"/>
              </a:ext>
            </a:extLst>
          </p:cNvPr>
          <p:cNvSpPr>
            <a:spLocks noGrp="1"/>
          </p:cNvSpPr>
          <p:nvPr>
            <p:ph type="dt" sz="half" idx="10"/>
          </p:nvPr>
        </p:nvSpPr>
        <p:spPr/>
        <p:txBody>
          <a:bodyPr/>
          <a:lstStyle/>
          <a:p>
            <a:fld id="{4CE7ED9F-4954-4D7D-907C-BC90BC410053}" type="datetimeFigureOut">
              <a:rPr lang="en-IN" smtClean="0"/>
              <a:t>03-06-2021</a:t>
            </a:fld>
            <a:endParaRPr lang="en-IN"/>
          </a:p>
        </p:txBody>
      </p:sp>
      <p:sp>
        <p:nvSpPr>
          <p:cNvPr id="6" name="Footer Placeholder 5">
            <a:extLst>
              <a:ext uri="{FF2B5EF4-FFF2-40B4-BE49-F238E27FC236}">
                <a16:creationId xmlns:a16="http://schemas.microsoft.com/office/drawing/2014/main" id="{D0195749-7E49-45C0-8709-7FD111605A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B53AEE-9057-45B9-9955-A5C0AD7407C1}"/>
              </a:ext>
            </a:extLst>
          </p:cNvPr>
          <p:cNvSpPr>
            <a:spLocks noGrp="1"/>
          </p:cNvSpPr>
          <p:nvPr>
            <p:ph type="sldNum" sz="quarter" idx="12"/>
          </p:nvPr>
        </p:nvSpPr>
        <p:spPr/>
        <p:txBody>
          <a:bodyPr/>
          <a:lstStyle/>
          <a:p>
            <a:fld id="{9719E24F-6FD1-4224-98CE-AFFB34DDB9C1}" type="slidenum">
              <a:rPr lang="en-IN" smtClean="0"/>
              <a:t>‹#›</a:t>
            </a:fld>
            <a:endParaRPr lang="en-IN"/>
          </a:p>
        </p:txBody>
      </p:sp>
    </p:spTree>
    <p:extLst>
      <p:ext uri="{BB962C8B-B14F-4D97-AF65-F5344CB8AC3E}">
        <p14:creationId xmlns:p14="http://schemas.microsoft.com/office/powerpoint/2010/main" val="108459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0E94-0667-4EB7-B5E9-46B5CE5787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571364-93B8-46DA-A448-765A35559F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C0CCB9-1B57-41BB-B722-B61597184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C7FDD7-CFAD-4958-BF61-83203BE5D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BC0BB6-877F-407F-ACD4-3A1C4EC887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E23ABE-DD3C-443A-8D49-F4D200041415}"/>
              </a:ext>
            </a:extLst>
          </p:cNvPr>
          <p:cNvSpPr>
            <a:spLocks noGrp="1"/>
          </p:cNvSpPr>
          <p:nvPr>
            <p:ph type="dt" sz="half" idx="10"/>
          </p:nvPr>
        </p:nvSpPr>
        <p:spPr/>
        <p:txBody>
          <a:bodyPr/>
          <a:lstStyle/>
          <a:p>
            <a:fld id="{4CE7ED9F-4954-4D7D-907C-BC90BC410053}" type="datetimeFigureOut">
              <a:rPr lang="en-IN" smtClean="0"/>
              <a:t>03-06-2021</a:t>
            </a:fld>
            <a:endParaRPr lang="en-IN"/>
          </a:p>
        </p:txBody>
      </p:sp>
      <p:sp>
        <p:nvSpPr>
          <p:cNvPr id="8" name="Footer Placeholder 7">
            <a:extLst>
              <a:ext uri="{FF2B5EF4-FFF2-40B4-BE49-F238E27FC236}">
                <a16:creationId xmlns:a16="http://schemas.microsoft.com/office/drawing/2014/main" id="{C3AA8B2B-03A4-4506-8CF4-7A77991204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B99551-6823-4AB8-8C94-19C81D6D0550}"/>
              </a:ext>
            </a:extLst>
          </p:cNvPr>
          <p:cNvSpPr>
            <a:spLocks noGrp="1"/>
          </p:cNvSpPr>
          <p:nvPr>
            <p:ph type="sldNum" sz="quarter" idx="12"/>
          </p:nvPr>
        </p:nvSpPr>
        <p:spPr/>
        <p:txBody>
          <a:bodyPr/>
          <a:lstStyle/>
          <a:p>
            <a:fld id="{9719E24F-6FD1-4224-98CE-AFFB34DDB9C1}" type="slidenum">
              <a:rPr lang="en-IN" smtClean="0"/>
              <a:t>‹#›</a:t>
            </a:fld>
            <a:endParaRPr lang="en-IN"/>
          </a:p>
        </p:txBody>
      </p:sp>
    </p:spTree>
    <p:extLst>
      <p:ext uri="{BB962C8B-B14F-4D97-AF65-F5344CB8AC3E}">
        <p14:creationId xmlns:p14="http://schemas.microsoft.com/office/powerpoint/2010/main" val="384552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A555-8CF1-4EC1-B755-17066DD003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F0DFC7-F946-4955-8D6E-8F7533FF2D05}"/>
              </a:ext>
            </a:extLst>
          </p:cNvPr>
          <p:cNvSpPr>
            <a:spLocks noGrp="1"/>
          </p:cNvSpPr>
          <p:nvPr>
            <p:ph type="dt" sz="half" idx="10"/>
          </p:nvPr>
        </p:nvSpPr>
        <p:spPr/>
        <p:txBody>
          <a:bodyPr/>
          <a:lstStyle/>
          <a:p>
            <a:fld id="{4CE7ED9F-4954-4D7D-907C-BC90BC410053}" type="datetimeFigureOut">
              <a:rPr lang="en-IN" smtClean="0"/>
              <a:t>03-06-2021</a:t>
            </a:fld>
            <a:endParaRPr lang="en-IN"/>
          </a:p>
        </p:txBody>
      </p:sp>
      <p:sp>
        <p:nvSpPr>
          <p:cNvPr id="4" name="Footer Placeholder 3">
            <a:extLst>
              <a:ext uri="{FF2B5EF4-FFF2-40B4-BE49-F238E27FC236}">
                <a16:creationId xmlns:a16="http://schemas.microsoft.com/office/drawing/2014/main" id="{80892230-6EDC-41B7-8147-307E1A8B36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CF085C-196C-4455-8AD8-DE930C23A00B}"/>
              </a:ext>
            </a:extLst>
          </p:cNvPr>
          <p:cNvSpPr>
            <a:spLocks noGrp="1"/>
          </p:cNvSpPr>
          <p:nvPr>
            <p:ph type="sldNum" sz="quarter" idx="12"/>
          </p:nvPr>
        </p:nvSpPr>
        <p:spPr/>
        <p:txBody>
          <a:bodyPr/>
          <a:lstStyle/>
          <a:p>
            <a:fld id="{9719E24F-6FD1-4224-98CE-AFFB34DDB9C1}" type="slidenum">
              <a:rPr lang="en-IN" smtClean="0"/>
              <a:t>‹#›</a:t>
            </a:fld>
            <a:endParaRPr lang="en-IN"/>
          </a:p>
        </p:txBody>
      </p:sp>
    </p:spTree>
    <p:extLst>
      <p:ext uri="{BB962C8B-B14F-4D97-AF65-F5344CB8AC3E}">
        <p14:creationId xmlns:p14="http://schemas.microsoft.com/office/powerpoint/2010/main" val="281097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3F762-F2F3-4DA8-97A8-3CB23E0FBA8E}"/>
              </a:ext>
            </a:extLst>
          </p:cNvPr>
          <p:cNvSpPr>
            <a:spLocks noGrp="1"/>
          </p:cNvSpPr>
          <p:nvPr>
            <p:ph type="dt" sz="half" idx="10"/>
          </p:nvPr>
        </p:nvSpPr>
        <p:spPr/>
        <p:txBody>
          <a:bodyPr/>
          <a:lstStyle/>
          <a:p>
            <a:fld id="{4CE7ED9F-4954-4D7D-907C-BC90BC410053}" type="datetimeFigureOut">
              <a:rPr lang="en-IN" smtClean="0"/>
              <a:t>03-06-2021</a:t>
            </a:fld>
            <a:endParaRPr lang="en-IN"/>
          </a:p>
        </p:txBody>
      </p:sp>
      <p:sp>
        <p:nvSpPr>
          <p:cNvPr id="3" name="Footer Placeholder 2">
            <a:extLst>
              <a:ext uri="{FF2B5EF4-FFF2-40B4-BE49-F238E27FC236}">
                <a16:creationId xmlns:a16="http://schemas.microsoft.com/office/drawing/2014/main" id="{93F92917-1E28-4A81-9913-48ED0E9EBF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D93672-DE9F-4B6D-9693-934EF34C0522}"/>
              </a:ext>
            </a:extLst>
          </p:cNvPr>
          <p:cNvSpPr>
            <a:spLocks noGrp="1"/>
          </p:cNvSpPr>
          <p:nvPr>
            <p:ph type="sldNum" sz="quarter" idx="12"/>
          </p:nvPr>
        </p:nvSpPr>
        <p:spPr/>
        <p:txBody>
          <a:bodyPr/>
          <a:lstStyle/>
          <a:p>
            <a:fld id="{9719E24F-6FD1-4224-98CE-AFFB34DDB9C1}" type="slidenum">
              <a:rPr lang="en-IN" smtClean="0"/>
              <a:t>‹#›</a:t>
            </a:fld>
            <a:endParaRPr lang="en-IN"/>
          </a:p>
        </p:txBody>
      </p:sp>
    </p:spTree>
    <p:extLst>
      <p:ext uri="{BB962C8B-B14F-4D97-AF65-F5344CB8AC3E}">
        <p14:creationId xmlns:p14="http://schemas.microsoft.com/office/powerpoint/2010/main" val="375583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D2AD-57A4-41CA-95E4-D100F8461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88210E-CC76-4329-B0D8-64F7D18CFB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6CACE6-870B-43EA-A6C3-2BAE8B376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9DCF7A-3479-4154-9CE6-7B4B9C54B765}"/>
              </a:ext>
            </a:extLst>
          </p:cNvPr>
          <p:cNvSpPr>
            <a:spLocks noGrp="1"/>
          </p:cNvSpPr>
          <p:nvPr>
            <p:ph type="dt" sz="half" idx="10"/>
          </p:nvPr>
        </p:nvSpPr>
        <p:spPr/>
        <p:txBody>
          <a:bodyPr/>
          <a:lstStyle/>
          <a:p>
            <a:fld id="{4CE7ED9F-4954-4D7D-907C-BC90BC410053}" type="datetimeFigureOut">
              <a:rPr lang="en-IN" smtClean="0"/>
              <a:t>03-06-2021</a:t>
            </a:fld>
            <a:endParaRPr lang="en-IN"/>
          </a:p>
        </p:txBody>
      </p:sp>
      <p:sp>
        <p:nvSpPr>
          <p:cNvPr id="6" name="Footer Placeholder 5">
            <a:extLst>
              <a:ext uri="{FF2B5EF4-FFF2-40B4-BE49-F238E27FC236}">
                <a16:creationId xmlns:a16="http://schemas.microsoft.com/office/drawing/2014/main" id="{9D503B6E-1F13-4782-B6E5-E207180B0E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BC4909-A956-46BB-A645-64949A331028}"/>
              </a:ext>
            </a:extLst>
          </p:cNvPr>
          <p:cNvSpPr>
            <a:spLocks noGrp="1"/>
          </p:cNvSpPr>
          <p:nvPr>
            <p:ph type="sldNum" sz="quarter" idx="12"/>
          </p:nvPr>
        </p:nvSpPr>
        <p:spPr/>
        <p:txBody>
          <a:bodyPr/>
          <a:lstStyle/>
          <a:p>
            <a:fld id="{9719E24F-6FD1-4224-98CE-AFFB34DDB9C1}" type="slidenum">
              <a:rPr lang="en-IN" smtClean="0"/>
              <a:t>‹#›</a:t>
            </a:fld>
            <a:endParaRPr lang="en-IN"/>
          </a:p>
        </p:txBody>
      </p:sp>
    </p:spTree>
    <p:extLst>
      <p:ext uri="{BB962C8B-B14F-4D97-AF65-F5344CB8AC3E}">
        <p14:creationId xmlns:p14="http://schemas.microsoft.com/office/powerpoint/2010/main" val="258997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921E-2E90-483B-9263-AF3E76419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53FA81-B44B-4AE1-817F-3A87DB9065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AAF84B-1711-449D-B15F-FE02FEA2B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B22ED-60FF-4594-B04B-73BEEE4A10CF}"/>
              </a:ext>
            </a:extLst>
          </p:cNvPr>
          <p:cNvSpPr>
            <a:spLocks noGrp="1"/>
          </p:cNvSpPr>
          <p:nvPr>
            <p:ph type="dt" sz="half" idx="10"/>
          </p:nvPr>
        </p:nvSpPr>
        <p:spPr/>
        <p:txBody>
          <a:bodyPr/>
          <a:lstStyle/>
          <a:p>
            <a:fld id="{4CE7ED9F-4954-4D7D-907C-BC90BC410053}" type="datetimeFigureOut">
              <a:rPr lang="en-IN" smtClean="0"/>
              <a:t>03-06-2021</a:t>
            </a:fld>
            <a:endParaRPr lang="en-IN"/>
          </a:p>
        </p:txBody>
      </p:sp>
      <p:sp>
        <p:nvSpPr>
          <p:cNvPr id="6" name="Footer Placeholder 5">
            <a:extLst>
              <a:ext uri="{FF2B5EF4-FFF2-40B4-BE49-F238E27FC236}">
                <a16:creationId xmlns:a16="http://schemas.microsoft.com/office/drawing/2014/main" id="{206E8462-B5B5-4585-B617-24ED10C1D5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648BBA-8A8F-486A-8714-6DC75FB1231D}"/>
              </a:ext>
            </a:extLst>
          </p:cNvPr>
          <p:cNvSpPr>
            <a:spLocks noGrp="1"/>
          </p:cNvSpPr>
          <p:nvPr>
            <p:ph type="sldNum" sz="quarter" idx="12"/>
          </p:nvPr>
        </p:nvSpPr>
        <p:spPr/>
        <p:txBody>
          <a:bodyPr/>
          <a:lstStyle/>
          <a:p>
            <a:fld id="{9719E24F-6FD1-4224-98CE-AFFB34DDB9C1}" type="slidenum">
              <a:rPr lang="en-IN" smtClean="0"/>
              <a:t>‹#›</a:t>
            </a:fld>
            <a:endParaRPr lang="en-IN"/>
          </a:p>
        </p:txBody>
      </p:sp>
    </p:spTree>
    <p:extLst>
      <p:ext uri="{BB962C8B-B14F-4D97-AF65-F5344CB8AC3E}">
        <p14:creationId xmlns:p14="http://schemas.microsoft.com/office/powerpoint/2010/main" val="243494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AA9C3-C790-496F-828B-7F28C4AB2F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C89B65-E862-4F60-8322-445FEEBD11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FAB4E3-07A9-452B-9A95-9875D3667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7ED9F-4954-4D7D-907C-BC90BC410053}" type="datetimeFigureOut">
              <a:rPr lang="en-IN" smtClean="0"/>
              <a:t>03-06-2021</a:t>
            </a:fld>
            <a:endParaRPr lang="en-IN"/>
          </a:p>
        </p:txBody>
      </p:sp>
      <p:sp>
        <p:nvSpPr>
          <p:cNvPr id="5" name="Footer Placeholder 4">
            <a:extLst>
              <a:ext uri="{FF2B5EF4-FFF2-40B4-BE49-F238E27FC236}">
                <a16:creationId xmlns:a16="http://schemas.microsoft.com/office/drawing/2014/main" id="{9A98DB62-289B-41AC-A52B-D1B55E33D1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DFF00C-9210-4AB9-82AB-52634A9C77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9E24F-6FD1-4224-98CE-AFFB34DDB9C1}" type="slidenum">
              <a:rPr lang="en-IN" smtClean="0"/>
              <a:t>‹#›</a:t>
            </a:fld>
            <a:endParaRPr lang="en-IN"/>
          </a:p>
        </p:txBody>
      </p:sp>
    </p:spTree>
    <p:extLst>
      <p:ext uri="{BB962C8B-B14F-4D97-AF65-F5344CB8AC3E}">
        <p14:creationId xmlns:p14="http://schemas.microsoft.com/office/powerpoint/2010/main" val="328582766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3C5B8C-4E1F-43E7-8DED-FF6A1CE6FBCA}"/>
              </a:ext>
            </a:extLst>
          </p:cNvPr>
          <p:cNvSpPr>
            <a:spLocks noGrp="1"/>
          </p:cNvSpPr>
          <p:nvPr>
            <p:ph type="title"/>
          </p:nvPr>
        </p:nvSpPr>
        <p:spPr/>
        <p:txBody>
          <a:bodyPr>
            <a:normAutofit/>
          </a:bodyPr>
          <a:lstStyle/>
          <a:p>
            <a:r>
              <a:rPr lang="en-US" b="1" i="1" dirty="0">
                <a:solidFill>
                  <a:srgbClr val="C00000"/>
                </a:solidFill>
              </a:rPr>
              <a:t>ASSIGNMENT: EXPLORATORY DATA ANALYSIS ON FACEBOOK UTILIZATION DATA</a:t>
            </a:r>
            <a:endParaRPr lang="en-IN" b="1" i="1" dirty="0">
              <a:solidFill>
                <a:srgbClr val="C00000"/>
              </a:solidFill>
            </a:endParaRPr>
          </a:p>
        </p:txBody>
      </p:sp>
      <p:sp>
        <p:nvSpPr>
          <p:cNvPr id="7" name="Content Placeholder 6">
            <a:extLst>
              <a:ext uri="{FF2B5EF4-FFF2-40B4-BE49-F238E27FC236}">
                <a16:creationId xmlns:a16="http://schemas.microsoft.com/office/drawing/2014/main" id="{C4C1B41B-B201-4881-A3AC-F8551169E1B0}"/>
              </a:ext>
            </a:extLst>
          </p:cNvPr>
          <p:cNvSpPr>
            <a:spLocks noGrp="1"/>
          </p:cNvSpPr>
          <p:nvPr>
            <p:ph idx="1"/>
          </p:nvPr>
        </p:nvSpPr>
        <p:spPr>
          <a:xfrm>
            <a:off x="590843" y="1690688"/>
            <a:ext cx="10874326" cy="5019601"/>
          </a:xfrm>
        </p:spPr>
        <p:txBody>
          <a:bodyPr>
            <a:normAutofit fontScale="25000" lnSpcReduction="20000"/>
          </a:bodyPr>
          <a:lstStyle/>
          <a:p>
            <a:pPr marL="0" indent="0">
              <a:buNone/>
            </a:pPr>
            <a:r>
              <a:rPr lang="en-IN" sz="9600" b="1" dirty="0"/>
              <a:t>Data Exercise Response</a:t>
            </a:r>
          </a:p>
          <a:p>
            <a:pPr marL="0" indent="0">
              <a:buNone/>
            </a:pPr>
            <a:r>
              <a:rPr lang="en-US" sz="8000" b="1" dirty="0"/>
              <a:t>1)Load the data and impute missing values</a:t>
            </a:r>
          </a:p>
          <a:p>
            <a:pPr marL="0" indent="0">
              <a:buNone/>
            </a:pPr>
            <a:r>
              <a:rPr lang="en-IN" sz="8000" dirty="0"/>
              <a:t>For loading the data into a pandas  data frame we can make use of the </a:t>
            </a:r>
            <a:r>
              <a:rPr lang="en-IN" sz="8000" dirty="0" err="1"/>
              <a:t>read_csv</a:t>
            </a:r>
            <a:r>
              <a:rPr lang="en-IN" sz="8000" dirty="0"/>
              <a:t>() function in  the pandas library.  </a:t>
            </a:r>
          </a:p>
          <a:p>
            <a:pPr marL="0" indent="0">
              <a:buNone/>
            </a:pPr>
            <a:r>
              <a:rPr lang="en-IN" sz="8000" b="1" dirty="0"/>
              <a:t>Imputation of missing values:  </a:t>
            </a:r>
          </a:p>
          <a:p>
            <a:pPr marL="0" indent="0">
              <a:buNone/>
            </a:pPr>
            <a:r>
              <a:rPr lang="en-IN" sz="8000" b="1" dirty="0"/>
              <a:t>1.1) </a:t>
            </a:r>
            <a:r>
              <a:rPr lang="en-US" sz="8000" b="1" dirty="0"/>
              <a:t>Replace the null values (NA) of gender column with its mode or median and explain why   </a:t>
            </a:r>
            <a:r>
              <a:rPr lang="en-US" sz="8000" dirty="0"/>
              <a:t>     </a:t>
            </a:r>
            <a:r>
              <a:rPr lang="en-US" sz="8000" b="1" dirty="0"/>
              <a:t>mode/median is used to replace NA values</a:t>
            </a:r>
            <a:r>
              <a:rPr lang="en-IN" sz="8000" b="1" dirty="0"/>
              <a:t>?          </a:t>
            </a:r>
          </a:p>
          <a:p>
            <a:pPr marL="0" indent="0">
              <a:buNone/>
            </a:pPr>
            <a:r>
              <a:rPr lang="en-IN" sz="8000" b="1" dirty="0"/>
              <a:t>Approach:</a:t>
            </a:r>
            <a:r>
              <a:rPr lang="en-IN" sz="8000" dirty="0"/>
              <a:t> since the number of missing values(175) is high ,</a:t>
            </a:r>
            <a:r>
              <a:rPr lang="en-US" sz="8000" dirty="0"/>
              <a:t>if we replace the missing values(NAN) in the gender column with mode it will lead to biasing or imbalance and the insights from the data analysis will be less accurate, so we replace the missing values with the median.</a:t>
            </a:r>
          </a:p>
          <a:p>
            <a:pPr marL="0" indent="0">
              <a:buNone/>
            </a:pPr>
            <a:r>
              <a:rPr lang="en-US" sz="8000" b="1" dirty="0"/>
              <a:t>Result:</a:t>
            </a:r>
            <a:r>
              <a:rPr lang="en-US" sz="8000" dirty="0"/>
              <a:t> Here the median is the value of gender in the 49502th row(central observation) and median   = female.</a:t>
            </a:r>
          </a:p>
          <a:p>
            <a:pPr marL="0" indent="0">
              <a:buNone/>
            </a:pPr>
            <a:r>
              <a:rPr lang="en-US" sz="8000" dirty="0"/>
              <a:t>We can fill the null values by using the </a:t>
            </a:r>
            <a:r>
              <a:rPr lang="en-US" sz="8000" dirty="0" err="1"/>
              <a:t>fillna</a:t>
            </a:r>
            <a:r>
              <a:rPr lang="en-US" sz="8000" dirty="0"/>
              <a:t>() function.</a:t>
            </a:r>
          </a:p>
          <a:p>
            <a:pPr marL="0" indent="0">
              <a:buNone/>
            </a:pPr>
            <a:r>
              <a:rPr lang="en-US" sz="8000" b="1" dirty="0"/>
              <a:t>1.2) Replace the null values (NA) of tenure column (numerical variable) with its </a:t>
            </a:r>
            <a:r>
              <a:rPr lang="en-US" sz="8000" b="1" dirty="0" err="1"/>
              <a:t>median,and</a:t>
            </a:r>
            <a:r>
              <a:rPr lang="en-US" sz="8000" b="1" dirty="0"/>
              <a:t> explain why mode/median used to replace NA values?</a:t>
            </a:r>
          </a:p>
          <a:p>
            <a:pPr marL="0" indent="0">
              <a:buNone/>
            </a:pPr>
            <a:endParaRPr lang="en-US" sz="8000" dirty="0"/>
          </a:p>
          <a:p>
            <a:endParaRPr lang="en-US" dirty="0"/>
          </a:p>
          <a:p>
            <a:pPr marL="0" indent="0">
              <a:buNone/>
            </a:pPr>
            <a:r>
              <a:rPr lang="en-IN" dirty="0"/>
              <a:t>  </a:t>
            </a:r>
          </a:p>
          <a:p>
            <a:endParaRPr lang="en-IN" dirty="0"/>
          </a:p>
        </p:txBody>
      </p:sp>
    </p:spTree>
    <p:extLst>
      <p:ext uri="{BB962C8B-B14F-4D97-AF65-F5344CB8AC3E}">
        <p14:creationId xmlns:p14="http://schemas.microsoft.com/office/powerpoint/2010/main" val="397274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3947-E8C5-4FD2-905E-B8320254392B}"/>
              </a:ext>
            </a:extLst>
          </p:cNvPr>
          <p:cNvSpPr>
            <a:spLocks noGrp="1"/>
          </p:cNvSpPr>
          <p:nvPr>
            <p:ph type="title"/>
          </p:nvPr>
        </p:nvSpPr>
        <p:spPr/>
        <p:txBody>
          <a:bodyPr>
            <a:normAutofit/>
          </a:bodyPr>
          <a:lstStyle/>
          <a:p>
            <a:r>
              <a:rPr lang="en-IN" sz="2000" b="1" dirty="0">
                <a:latin typeface="+mn-lt"/>
              </a:rPr>
              <a:t>5.2)</a:t>
            </a:r>
            <a:r>
              <a:rPr lang="en-US" sz="2000" b="1" dirty="0">
                <a:latin typeface="+mn-lt"/>
              </a:rPr>
              <a:t> What is the average number of likes received by users (based on gender) through web</a:t>
            </a:r>
            <a:br>
              <a:rPr lang="en-US" sz="2000" b="1" dirty="0">
                <a:latin typeface="+mn-lt"/>
              </a:rPr>
            </a:br>
            <a:r>
              <a:rPr lang="en-US" sz="2000" b="1" dirty="0">
                <a:latin typeface="+mn-lt"/>
              </a:rPr>
              <a:t>        </a:t>
            </a:r>
            <a:r>
              <a:rPr lang="en-IN" sz="2000" b="1" dirty="0">
                <a:latin typeface="+mn-lt"/>
              </a:rPr>
              <a:t>vs mobile devices?</a:t>
            </a:r>
          </a:p>
        </p:txBody>
      </p:sp>
      <p:sp>
        <p:nvSpPr>
          <p:cNvPr id="3" name="Content Placeholder 2">
            <a:extLst>
              <a:ext uri="{FF2B5EF4-FFF2-40B4-BE49-F238E27FC236}">
                <a16:creationId xmlns:a16="http://schemas.microsoft.com/office/drawing/2014/main" id="{1B066946-B637-49CA-BA25-B60C5D0668B6}"/>
              </a:ext>
            </a:extLst>
          </p:cNvPr>
          <p:cNvSpPr>
            <a:spLocks noGrp="1"/>
          </p:cNvSpPr>
          <p:nvPr>
            <p:ph idx="1"/>
          </p:nvPr>
        </p:nvSpPr>
        <p:spPr/>
        <p:txBody>
          <a:bodyPr>
            <a:normAutofit/>
          </a:bodyPr>
          <a:lstStyle/>
          <a:p>
            <a:pPr marL="0" indent="0">
              <a:buNone/>
            </a:pPr>
            <a:r>
              <a:rPr lang="en-IN" sz="2000" b="1" dirty="0"/>
              <a:t>Result :</a:t>
            </a:r>
            <a:r>
              <a:rPr lang="en-IN" sz="2000" dirty="0"/>
              <a:t> </a:t>
            </a:r>
            <a:r>
              <a:rPr lang="en-US" sz="2000" dirty="0"/>
              <a:t>average no : of likes received by females through mobiles = 147</a:t>
            </a:r>
          </a:p>
          <a:p>
            <a:pPr marL="0" indent="0">
              <a:buNone/>
            </a:pPr>
            <a:r>
              <a:rPr lang="en-US" sz="2000" dirty="0"/>
              <a:t>               average no : of likes received by males through mobiles = 41</a:t>
            </a:r>
          </a:p>
          <a:p>
            <a:pPr marL="0" indent="0">
              <a:buNone/>
            </a:pPr>
            <a:r>
              <a:rPr lang="en-US" sz="2000" dirty="0"/>
              <a:t>               average no : of likes received by females through web devices = 104</a:t>
            </a:r>
          </a:p>
          <a:p>
            <a:pPr marL="0" indent="0">
              <a:buNone/>
            </a:pPr>
            <a:r>
              <a:rPr lang="en-US" sz="2000" dirty="0"/>
              <a:t>               average no : of likes received by males through web devices = 27</a:t>
            </a:r>
          </a:p>
          <a:p>
            <a:pPr marL="0" indent="0">
              <a:buNone/>
            </a:pPr>
            <a:r>
              <a:rPr lang="en-IN" sz="2000" b="1" dirty="0"/>
              <a:t>Approach :</a:t>
            </a:r>
            <a:r>
              <a:rPr lang="en-IN" sz="2000" dirty="0"/>
              <a:t> first group the  dataset by gender, then select the </a:t>
            </a:r>
            <a:r>
              <a:rPr lang="en-IN" sz="2000" dirty="0" err="1"/>
              <a:t>mobile_likes_received</a:t>
            </a:r>
            <a:r>
              <a:rPr lang="en-IN" sz="2000" dirty="0"/>
              <a:t> column and   </a:t>
            </a:r>
          </a:p>
          <a:p>
            <a:pPr marL="0" indent="0">
              <a:buNone/>
            </a:pPr>
            <a:r>
              <a:rPr lang="en-IN" sz="2000" dirty="0"/>
              <a:t>                    perform the mean() function to get the average number of likes received by male and </a:t>
            </a:r>
          </a:p>
          <a:p>
            <a:pPr marL="0" indent="0">
              <a:buNone/>
            </a:pPr>
            <a:r>
              <a:rPr lang="en-IN" sz="2000" dirty="0"/>
              <a:t>                    female users through mobiles.</a:t>
            </a:r>
          </a:p>
          <a:p>
            <a:pPr marL="0" indent="0">
              <a:buNone/>
            </a:pPr>
            <a:r>
              <a:rPr lang="en-IN" sz="2000" dirty="0"/>
              <a:t>                    similarly we can find the average number of likes received by male and female users</a:t>
            </a:r>
          </a:p>
          <a:p>
            <a:pPr marL="0" indent="0">
              <a:buNone/>
            </a:pPr>
            <a:r>
              <a:rPr lang="en-IN" sz="2000" dirty="0"/>
              <a:t>                    through web devices.</a:t>
            </a:r>
          </a:p>
          <a:p>
            <a:pPr marL="0" indent="0">
              <a:buNone/>
            </a:pPr>
            <a:r>
              <a:rPr lang="en-IN" sz="2000" dirty="0"/>
              <a:t>                    </a:t>
            </a:r>
          </a:p>
        </p:txBody>
      </p:sp>
    </p:spTree>
    <p:extLst>
      <p:ext uri="{BB962C8B-B14F-4D97-AF65-F5344CB8AC3E}">
        <p14:creationId xmlns:p14="http://schemas.microsoft.com/office/powerpoint/2010/main" val="8028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1DA1E-8002-4ED8-BF3C-96A0A1DB4518}"/>
              </a:ext>
            </a:extLst>
          </p:cNvPr>
          <p:cNvSpPr>
            <a:spLocks noGrp="1"/>
          </p:cNvSpPr>
          <p:nvPr>
            <p:ph type="title"/>
          </p:nvPr>
        </p:nvSpPr>
        <p:spPr/>
        <p:txBody>
          <a:bodyPr>
            <a:normAutofit/>
          </a:bodyPr>
          <a:lstStyle/>
          <a:p>
            <a:r>
              <a:rPr lang="en-IN" sz="3600" b="1" i="1" dirty="0">
                <a:solidFill>
                  <a:srgbClr val="00B050"/>
                </a:solidFill>
                <a:latin typeface="+mn-lt"/>
              </a:rPr>
              <a:t>  INSIGHTS AND PATTERNS</a:t>
            </a:r>
          </a:p>
        </p:txBody>
      </p:sp>
      <p:sp>
        <p:nvSpPr>
          <p:cNvPr id="3" name="Content Placeholder 2">
            <a:extLst>
              <a:ext uri="{FF2B5EF4-FFF2-40B4-BE49-F238E27FC236}">
                <a16:creationId xmlns:a16="http://schemas.microsoft.com/office/drawing/2014/main" id="{C498E1A2-86F0-4CD3-9F07-083B4FF71BE2}"/>
              </a:ext>
            </a:extLst>
          </p:cNvPr>
          <p:cNvSpPr>
            <a:spLocks noGrp="1"/>
          </p:cNvSpPr>
          <p:nvPr>
            <p:ph idx="1"/>
          </p:nvPr>
        </p:nvSpPr>
        <p:spPr>
          <a:xfrm>
            <a:off x="838200" y="1853761"/>
            <a:ext cx="10515600" cy="4351338"/>
          </a:xfrm>
        </p:spPr>
        <p:txBody>
          <a:bodyPr>
            <a:normAutofit/>
          </a:bodyPr>
          <a:lstStyle/>
          <a:p>
            <a:pPr>
              <a:buFont typeface="Wingdings" panose="05000000000000000000" pitchFamily="2" charset="2"/>
              <a:buChar char="ü"/>
            </a:pPr>
            <a:r>
              <a:rPr lang="en-IN" sz="2000" dirty="0"/>
              <a:t>Most  of the </a:t>
            </a:r>
            <a:r>
              <a:rPr lang="en-IN" sz="2000" dirty="0" err="1"/>
              <a:t>facebook</a:t>
            </a:r>
            <a:r>
              <a:rPr lang="en-IN" sz="2000" dirty="0"/>
              <a:t> users are in the age group of 21-30</a:t>
            </a:r>
          </a:p>
          <a:p>
            <a:pPr>
              <a:buFont typeface="Wingdings" panose="05000000000000000000" pitchFamily="2" charset="2"/>
              <a:buChar char="ü"/>
            </a:pPr>
            <a:r>
              <a:rPr lang="en-IN" sz="2000" dirty="0"/>
              <a:t>Youngest user is 13 years old</a:t>
            </a:r>
          </a:p>
          <a:p>
            <a:pPr>
              <a:buFont typeface="Wingdings" panose="05000000000000000000" pitchFamily="2" charset="2"/>
              <a:buChar char="ü"/>
            </a:pPr>
            <a:r>
              <a:rPr lang="en-IN" sz="2000" dirty="0"/>
              <a:t>Oldest user is 113 years old</a:t>
            </a:r>
          </a:p>
          <a:p>
            <a:pPr>
              <a:buFont typeface="Wingdings" panose="05000000000000000000" pitchFamily="2" charset="2"/>
              <a:buChar char="ü"/>
            </a:pPr>
            <a:endParaRPr lang="en-IN" sz="2000" dirty="0"/>
          </a:p>
        </p:txBody>
      </p:sp>
      <p:pic>
        <p:nvPicPr>
          <p:cNvPr id="5" name="Picture 4">
            <a:extLst>
              <a:ext uri="{FF2B5EF4-FFF2-40B4-BE49-F238E27FC236}">
                <a16:creationId xmlns:a16="http://schemas.microsoft.com/office/drawing/2014/main" id="{1E11144B-E02D-4D99-B330-0704F5721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615" y="3429000"/>
            <a:ext cx="7967641" cy="2939172"/>
          </a:xfrm>
          <a:prstGeom prst="rect">
            <a:avLst/>
          </a:prstGeom>
        </p:spPr>
      </p:pic>
    </p:spTree>
    <p:extLst>
      <p:ext uri="{BB962C8B-B14F-4D97-AF65-F5344CB8AC3E}">
        <p14:creationId xmlns:p14="http://schemas.microsoft.com/office/powerpoint/2010/main" val="91887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9102-01E7-4B8B-8343-6C380F871E0C}"/>
              </a:ext>
            </a:extLst>
          </p:cNvPr>
          <p:cNvSpPr>
            <a:spLocks noGrp="1"/>
          </p:cNvSpPr>
          <p:nvPr>
            <p:ph type="title"/>
          </p:nvPr>
        </p:nvSpPr>
        <p:spPr/>
        <p:txBody>
          <a:bodyPr>
            <a:normAutofit/>
          </a:bodyPr>
          <a:lstStyle/>
          <a:p>
            <a:pPr marL="342900" indent="-342900">
              <a:buFont typeface="Wingdings" panose="05000000000000000000" pitchFamily="2" charset="2"/>
              <a:buChar char="ü"/>
            </a:pPr>
            <a:r>
              <a:rPr lang="en-US" sz="2000" dirty="0">
                <a:latin typeface="+mn-lt"/>
              </a:rPr>
              <a:t>Users in 51-70 age group uses website for using </a:t>
            </a:r>
            <a:r>
              <a:rPr lang="en-US" sz="2000" dirty="0" err="1">
                <a:latin typeface="+mn-lt"/>
              </a:rPr>
              <a:t>facebook</a:t>
            </a:r>
            <a:r>
              <a:rPr lang="en-US" sz="2000" dirty="0">
                <a:latin typeface="+mn-lt"/>
              </a:rPr>
              <a:t> and around age group between 10-20 uses the mobile app.</a:t>
            </a:r>
            <a:endParaRPr lang="en-IN" sz="2000" dirty="0">
              <a:latin typeface="+mn-lt"/>
            </a:endParaRPr>
          </a:p>
        </p:txBody>
      </p:sp>
      <p:pic>
        <p:nvPicPr>
          <p:cNvPr id="11" name="Content Placeholder 10">
            <a:extLst>
              <a:ext uri="{FF2B5EF4-FFF2-40B4-BE49-F238E27FC236}">
                <a16:creationId xmlns:a16="http://schemas.microsoft.com/office/drawing/2014/main" id="{EB0C47DA-2500-45DD-A6C9-A0319F5A18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199" y="1828801"/>
            <a:ext cx="4790690" cy="4543864"/>
          </a:xfrm>
        </p:spPr>
      </p:pic>
      <p:pic>
        <p:nvPicPr>
          <p:cNvPr id="13" name="Picture 12">
            <a:extLst>
              <a:ext uri="{FF2B5EF4-FFF2-40B4-BE49-F238E27FC236}">
                <a16:creationId xmlns:a16="http://schemas.microsoft.com/office/drawing/2014/main" id="{1815C03B-5979-4E14-BD90-523C431ED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888" y="1828801"/>
            <a:ext cx="5390913" cy="4543864"/>
          </a:xfrm>
          <a:prstGeom prst="rect">
            <a:avLst/>
          </a:prstGeom>
        </p:spPr>
      </p:pic>
    </p:spTree>
    <p:extLst>
      <p:ext uri="{BB962C8B-B14F-4D97-AF65-F5344CB8AC3E}">
        <p14:creationId xmlns:p14="http://schemas.microsoft.com/office/powerpoint/2010/main" val="1806381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E157-C8AC-4BCF-986D-B606858443EF}"/>
              </a:ext>
            </a:extLst>
          </p:cNvPr>
          <p:cNvSpPr>
            <a:spLocks noGrp="1"/>
          </p:cNvSpPr>
          <p:nvPr>
            <p:ph type="title"/>
          </p:nvPr>
        </p:nvSpPr>
        <p:spPr/>
        <p:txBody>
          <a:bodyPr>
            <a:normAutofit/>
          </a:bodyPr>
          <a:lstStyle/>
          <a:p>
            <a:pPr marL="571500" indent="-571500">
              <a:buFont typeface="Wingdings" panose="05000000000000000000" pitchFamily="2" charset="2"/>
              <a:buChar char="ü"/>
            </a:pPr>
            <a:r>
              <a:rPr lang="en-US" sz="2000" dirty="0">
                <a:latin typeface="+mn-lt"/>
              </a:rPr>
              <a:t>users with a tenure of (201-300) days are the most and within that males are more.</a:t>
            </a:r>
            <a:endParaRPr lang="en-IN" sz="2000" dirty="0">
              <a:latin typeface="+mn-lt"/>
            </a:endParaRPr>
          </a:p>
        </p:txBody>
      </p:sp>
      <p:pic>
        <p:nvPicPr>
          <p:cNvPr id="5" name="Content Placeholder 4">
            <a:extLst>
              <a:ext uri="{FF2B5EF4-FFF2-40B4-BE49-F238E27FC236}">
                <a16:creationId xmlns:a16="http://schemas.microsoft.com/office/drawing/2014/main" id="{AFC4D4D6-5BA6-406E-BFA9-8B909BB33A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11680"/>
            <a:ext cx="9782908" cy="4107766"/>
          </a:xfrm>
        </p:spPr>
      </p:pic>
    </p:spTree>
    <p:extLst>
      <p:ext uri="{BB962C8B-B14F-4D97-AF65-F5344CB8AC3E}">
        <p14:creationId xmlns:p14="http://schemas.microsoft.com/office/powerpoint/2010/main" val="2393144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EEB52-FBD3-40FE-8B61-121239076842}"/>
              </a:ext>
            </a:extLst>
          </p:cNvPr>
          <p:cNvSpPr>
            <a:spLocks noGrp="1"/>
          </p:cNvSpPr>
          <p:nvPr>
            <p:ph type="title"/>
          </p:nvPr>
        </p:nvSpPr>
        <p:spPr/>
        <p:txBody>
          <a:bodyPr>
            <a:normAutofit/>
          </a:bodyPr>
          <a:lstStyle/>
          <a:p>
            <a:pPr marL="571500" indent="-571500">
              <a:buFont typeface="Wingdings" panose="05000000000000000000" pitchFamily="2" charset="2"/>
              <a:buChar char="ü"/>
            </a:pPr>
            <a:r>
              <a:rPr lang="en-IN" sz="2000" dirty="0">
                <a:latin typeface="+mn-lt"/>
              </a:rPr>
              <a:t>Females are socialising more compared to men across all age groups</a:t>
            </a:r>
          </a:p>
        </p:txBody>
      </p:sp>
      <p:pic>
        <p:nvPicPr>
          <p:cNvPr id="5" name="Content Placeholder 4">
            <a:extLst>
              <a:ext uri="{FF2B5EF4-FFF2-40B4-BE49-F238E27FC236}">
                <a16:creationId xmlns:a16="http://schemas.microsoft.com/office/drawing/2014/main" id="{27DB00AE-ECE7-442A-BD34-CB7C2A2CA3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025" y="1825625"/>
            <a:ext cx="8947052" cy="4351338"/>
          </a:xfrm>
        </p:spPr>
      </p:pic>
    </p:spTree>
    <p:extLst>
      <p:ext uri="{BB962C8B-B14F-4D97-AF65-F5344CB8AC3E}">
        <p14:creationId xmlns:p14="http://schemas.microsoft.com/office/powerpoint/2010/main" val="193787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364F-0C13-4547-91E0-86D1FF8FE1F7}"/>
              </a:ext>
            </a:extLst>
          </p:cNvPr>
          <p:cNvSpPr>
            <a:spLocks noGrp="1"/>
          </p:cNvSpPr>
          <p:nvPr>
            <p:ph type="title"/>
          </p:nvPr>
        </p:nvSpPr>
        <p:spPr/>
        <p:txBody>
          <a:bodyPr>
            <a:normAutofit/>
          </a:bodyPr>
          <a:lstStyle/>
          <a:p>
            <a:pPr marL="342900" indent="-342900">
              <a:buFont typeface="Wingdings" panose="05000000000000000000" pitchFamily="2" charset="2"/>
              <a:buChar char="ü"/>
            </a:pPr>
            <a:r>
              <a:rPr lang="en-IN" sz="2000" dirty="0">
                <a:latin typeface="+mn-lt"/>
              </a:rPr>
              <a:t>There is a huge rise in usage of mobile phones compared to web devices.</a:t>
            </a:r>
          </a:p>
        </p:txBody>
      </p:sp>
      <p:pic>
        <p:nvPicPr>
          <p:cNvPr id="5" name="Content Placeholder 4">
            <a:extLst>
              <a:ext uri="{FF2B5EF4-FFF2-40B4-BE49-F238E27FC236}">
                <a16:creationId xmlns:a16="http://schemas.microsoft.com/office/drawing/2014/main" id="{8D332ADF-EAA3-49A2-9AFA-E08C386BF6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679" y="1839692"/>
            <a:ext cx="8860685" cy="4351338"/>
          </a:xfrm>
        </p:spPr>
      </p:pic>
    </p:spTree>
    <p:extLst>
      <p:ext uri="{BB962C8B-B14F-4D97-AF65-F5344CB8AC3E}">
        <p14:creationId xmlns:p14="http://schemas.microsoft.com/office/powerpoint/2010/main" val="1797087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B46A-382A-4964-AE1E-E5B5FF156D9F}"/>
              </a:ext>
            </a:extLst>
          </p:cNvPr>
          <p:cNvSpPr>
            <a:spLocks noGrp="1"/>
          </p:cNvSpPr>
          <p:nvPr>
            <p:ph type="title"/>
          </p:nvPr>
        </p:nvSpPr>
        <p:spPr/>
        <p:txBody>
          <a:bodyPr>
            <a:normAutofit/>
          </a:bodyPr>
          <a:lstStyle/>
          <a:p>
            <a:pPr marL="571500" indent="-571500">
              <a:buFont typeface="Wingdings" panose="05000000000000000000" pitchFamily="2" charset="2"/>
              <a:buChar char="ü"/>
            </a:pPr>
            <a:r>
              <a:rPr lang="en-US" sz="2000" dirty="0">
                <a:latin typeface="+mn-lt"/>
              </a:rPr>
              <a:t>Users born in the month of august seems to have more friends</a:t>
            </a:r>
            <a:endParaRPr lang="en-IN" sz="2000" dirty="0">
              <a:latin typeface="+mn-lt"/>
            </a:endParaRPr>
          </a:p>
        </p:txBody>
      </p:sp>
      <p:pic>
        <p:nvPicPr>
          <p:cNvPr id="5" name="Content Placeholder 4">
            <a:extLst>
              <a:ext uri="{FF2B5EF4-FFF2-40B4-BE49-F238E27FC236}">
                <a16:creationId xmlns:a16="http://schemas.microsoft.com/office/drawing/2014/main" id="{C83D62CA-9439-492D-A459-414A0B2E86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0665"/>
            <a:ext cx="10515600" cy="4159211"/>
          </a:xfrm>
        </p:spPr>
      </p:pic>
    </p:spTree>
    <p:extLst>
      <p:ext uri="{BB962C8B-B14F-4D97-AF65-F5344CB8AC3E}">
        <p14:creationId xmlns:p14="http://schemas.microsoft.com/office/powerpoint/2010/main" val="132006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8053-7DB2-49F3-833D-1B2E4BF45286}"/>
              </a:ext>
            </a:extLst>
          </p:cNvPr>
          <p:cNvSpPr>
            <a:spLocks noGrp="1"/>
          </p:cNvSpPr>
          <p:nvPr>
            <p:ph type="title"/>
          </p:nvPr>
        </p:nvSpPr>
        <p:spPr>
          <a:xfrm>
            <a:off x="838200" y="182879"/>
            <a:ext cx="10515600" cy="1507809"/>
          </a:xfrm>
        </p:spPr>
        <p:txBody>
          <a:bodyPr>
            <a:normAutofit/>
          </a:bodyPr>
          <a:lstStyle/>
          <a:p>
            <a:r>
              <a:rPr lang="en-US" sz="2000" b="1" dirty="0"/>
              <a:t>Approach: i</a:t>
            </a:r>
            <a:r>
              <a:rPr lang="en-US" sz="2000" dirty="0"/>
              <a:t>f we replace the missing values(NAN) in the tenure column with mode , it will lead to biasing or imbalance and the insights from the data analysis will be less accurate, so we replace the missing values with the median.</a:t>
            </a:r>
            <a:br>
              <a:rPr lang="en-US" sz="2000" dirty="0"/>
            </a:br>
            <a:r>
              <a:rPr lang="en-US" sz="2000" b="1" dirty="0"/>
              <a:t>Result: </a:t>
            </a:r>
            <a:r>
              <a:rPr lang="en-US" sz="2000" dirty="0"/>
              <a:t>Median = 412</a:t>
            </a:r>
            <a:endParaRPr lang="en-IN" sz="2000" b="1" dirty="0"/>
          </a:p>
        </p:txBody>
      </p:sp>
      <p:sp>
        <p:nvSpPr>
          <p:cNvPr id="3" name="Content Placeholder 2">
            <a:extLst>
              <a:ext uri="{FF2B5EF4-FFF2-40B4-BE49-F238E27FC236}">
                <a16:creationId xmlns:a16="http://schemas.microsoft.com/office/drawing/2014/main" id="{F09EBB54-D220-4BCD-9D76-3F09DF45D19C}"/>
              </a:ext>
            </a:extLst>
          </p:cNvPr>
          <p:cNvSpPr>
            <a:spLocks noGrp="1"/>
          </p:cNvSpPr>
          <p:nvPr>
            <p:ph idx="1"/>
          </p:nvPr>
        </p:nvSpPr>
        <p:spPr/>
        <p:txBody>
          <a:bodyPr>
            <a:normAutofit/>
          </a:bodyPr>
          <a:lstStyle/>
          <a:p>
            <a:pPr marL="0" indent="0">
              <a:buNone/>
            </a:pPr>
            <a:r>
              <a:rPr lang="en-US" sz="2000" b="1" dirty="0"/>
              <a:t>2) Plot heatmap / correlation matrix on all the columns</a:t>
            </a:r>
          </a:p>
          <a:p>
            <a:pPr marL="0" indent="0">
              <a:buNone/>
            </a:pPr>
            <a:endParaRPr lang="en-IN" sz="2000" b="1" dirty="0"/>
          </a:p>
        </p:txBody>
      </p:sp>
      <p:pic>
        <p:nvPicPr>
          <p:cNvPr id="5" name="Picture 4">
            <a:extLst>
              <a:ext uri="{FF2B5EF4-FFF2-40B4-BE49-F238E27FC236}">
                <a16:creationId xmlns:a16="http://schemas.microsoft.com/office/drawing/2014/main" id="{B864B35F-151A-408A-9242-7E3CEC70B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532184"/>
            <a:ext cx="6561406" cy="4189305"/>
          </a:xfrm>
          <a:prstGeom prst="rect">
            <a:avLst/>
          </a:prstGeom>
        </p:spPr>
      </p:pic>
    </p:spTree>
    <p:extLst>
      <p:ext uri="{BB962C8B-B14F-4D97-AF65-F5344CB8AC3E}">
        <p14:creationId xmlns:p14="http://schemas.microsoft.com/office/powerpoint/2010/main" val="242903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D789-5167-4244-8FED-00A46E9DBA1A}"/>
              </a:ext>
            </a:extLst>
          </p:cNvPr>
          <p:cNvSpPr>
            <a:spLocks noGrp="1"/>
          </p:cNvSpPr>
          <p:nvPr>
            <p:ph type="title"/>
          </p:nvPr>
        </p:nvSpPr>
        <p:spPr>
          <a:xfrm>
            <a:off x="838200" y="365125"/>
            <a:ext cx="10515600" cy="1562149"/>
          </a:xfrm>
        </p:spPr>
        <p:txBody>
          <a:bodyPr>
            <a:normAutofit/>
          </a:bodyPr>
          <a:lstStyle/>
          <a:p>
            <a:r>
              <a:rPr lang="en-US" sz="2400" b="1" dirty="0">
                <a:latin typeface="+mn-lt"/>
              </a:rPr>
              <a:t>3) Analysis based on gender of the users</a:t>
            </a:r>
            <a:br>
              <a:rPr lang="en-US" sz="2000" b="1" dirty="0"/>
            </a:br>
            <a:r>
              <a:rPr lang="en-US" sz="2000" b="1" dirty="0">
                <a:latin typeface="+mn-lt"/>
              </a:rPr>
              <a:t>3.1) What is composition of male and female users?</a:t>
            </a:r>
            <a:br>
              <a:rPr lang="en-US" sz="2000" b="1" dirty="0">
                <a:latin typeface="+mn-lt"/>
              </a:rPr>
            </a:br>
            <a:r>
              <a:rPr lang="en-US" sz="2000" b="1" dirty="0">
                <a:latin typeface="+mn-lt"/>
              </a:rPr>
              <a:t>Result : </a:t>
            </a:r>
            <a:r>
              <a:rPr lang="en-US" sz="2000" dirty="0">
                <a:latin typeface="+mn-lt"/>
              </a:rPr>
              <a:t>Number of female users = 40429</a:t>
            </a:r>
            <a:br>
              <a:rPr lang="en-US" sz="2000" dirty="0">
                <a:latin typeface="+mn-lt"/>
              </a:rPr>
            </a:br>
            <a:r>
              <a:rPr lang="en-US" sz="2000" dirty="0">
                <a:latin typeface="+mn-lt"/>
              </a:rPr>
              <a:t>               Number of  male users = 58574</a:t>
            </a:r>
            <a:br>
              <a:rPr lang="en-US" sz="2000" dirty="0">
                <a:latin typeface="+mn-lt"/>
              </a:rPr>
            </a:br>
            <a:r>
              <a:rPr lang="en-US" sz="2000" dirty="0">
                <a:latin typeface="+mn-lt"/>
              </a:rPr>
              <a:t>               Percentage of male users =59%</a:t>
            </a:r>
            <a:endParaRPr lang="en-IN" sz="2000" dirty="0">
              <a:latin typeface="+mn-lt"/>
            </a:endParaRPr>
          </a:p>
        </p:txBody>
      </p:sp>
      <p:sp>
        <p:nvSpPr>
          <p:cNvPr id="3" name="Content Placeholder 2">
            <a:extLst>
              <a:ext uri="{FF2B5EF4-FFF2-40B4-BE49-F238E27FC236}">
                <a16:creationId xmlns:a16="http://schemas.microsoft.com/office/drawing/2014/main" id="{264E154A-82CC-4072-8854-FB1AA3B75690}"/>
              </a:ext>
            </a:extLst>
          </p:cNvPr>
          <p:cNvSpPr>
            <a:spLocks noGrp="1"/>
          </p:cNvSpPr>
          <p:nvPr>
            <p:ph idx="1"/>
          </p:nvPr>
        </p:nvSpPr>
        <p:spPr/>
        <p:txBody>
          <a:bodyPr>
            <a:normAutofit/>
          </a:bodyPr>
          <a:lstStyle/>
          <a:p>
            <a:pPr marL="0" indent="0">
              <a:buNone/>
            </a:pPr>
            <a:r>
              <a:rPr lang="en-IN" sz="2000" dirty="0"/>
              <a:t>               Percentage of female users =41%</a:t>
            </a:r>
          </a:p>
          <a:p>
            <a:pPr marL="0" indent="0">
              <a:buNone/>
            </a:pPr>
            <a:r>
              <a:rPr lang="en-IN" sz="2000" b="1" dirty="0"/>
              <a:t>Approach : </a:t>
            </a:r>
            <a:r>
              <a:rPr lang="en-IN" sz="2000" dirty="0"/>
              <a:t>we can use the </a:t>
            </a:r>
            <a:r>
              <a:rPr lang="en-IN" sz="2000" dirty="0" err="1"/>
              <a:t>groupby</a:t>
            </a:r>
            <a:r>
              <a:rPr lang="en-IN" sz="2000" dirty="0"/>
              <a:t>() function to group the male and female users and then use the count() function to compute the count of each group.</a:t>
            </a:r>
          </a:p>
          <a:p>
            <a:pPr marL="0" indent="0">
              <a:buNone/>
            </a:pPr>
            <a:endParaRPr lang="en-IN" sz="2000" b="1" dirty="0"/>
          </a:p>
        </p:txBody>
      </p:sp>
      <p:pic>
        <p:nvPicPr>
          <p:cNvPr id="5" name="Picture 4">
            <a:extLst>
              <a:ext uri="{FF2B5EF4-FFF2-40B4-BE49-F238E27FC236}">
                <a16:creationId xmlns:a16="http://schemas.microsoft.com/office/drawing/2014/main" id="{725959D7-425E-43C5-83F0-57044D26A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945" y="3087749"/>
            <a:ext cx="2933333" cy="2933333"/>
          </a:xfrm>
          <a:prstGeom prst="rect">
            <a:avLst/>
          </a:prstGeom>
        </p:spPr>
      </p:pic>
    </p:spTree>
    <p:extLst>
      <p:ext uri="{BB962C8B-B14F-4D97-AF65-F5344CB8AC3E}">
        <p14:creationId xmlns:p14="http://schemas.microsoft.com/office/powerpoint/2010/main" val="3202306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79A5-7615-4E83-836F-1BB23D9BBB25}"/>
              </a:ext>
            </a:extLst>
          </p:cNvPr>
          <p:cNvSpPr>
            <a:spLocks noGrp="1"/>
          </p:cNvSpPr>
          <p:nvPr>
            <p:ph type="title"/>
          </p:nvPr>
        </p:nvSpPr>
        <p:spPr>
          <a:xfrm>
            <a:off x="838200" y="365124"/>
            <a:ext cx="10515600" cy="1825625"/>
          </a:xfrm>
        </p:spPr>
        <p:txBody>
          <a:bodyPr>
            <a:normAutofit/>
          </a:bodyPr>
          <a:lstStyle/>
          <a:p>
            <a:r>
              <a:rPr lang="en-US" sz="2000" b="1" dirty="0">
                <a:latin typeface="+mn-lt"/>
              </a:rPr>
              <a:t>3.2)Which category of gender has more friends?</a:t>
            </a:r>
            <a:br>
              <a:rPr lang="en-US" sz="2000" b="1" dirty="0">
                <a:latin typeface="+mn-lt"/>
              </a:rPr>
            </a:br>
            <a:r>
              <a:rPr lang="en-US" sz="2000" b="1" dirty="0">
                <a:latin typeface="+mn-lt"/>
              </a:rPr>
              <a:t>       Result </a:t>
            </a:r>
            <a:r>
              <a:rPr lang="en-US" sz="2000" dirty="0">
                <a:latin typeface="+mn-lt"/>
              </a:rPr>
              <a:t>: females have more friends compared to males</a:t>
            </a:r>
            <a:br>
              <a:rPr lang="en-US" sz="2000" b="1" dirty="0">
                <a:latin typeface="+mn-lt"/>
              </a:rPr>
            </a:br>
            <a:r>
              <a:rPr lang="en-US" sz="2000" b="1" dirty="0">
                <a:latin typeface="+mn-lt"/>
              </a:rPr>
              <a:t>       Approach : </a:t>
            </a:r>
            <a:r>
              <a:rPr lang="en-US" sz="2000" dirty="0">
                <a:latin typeface="+mn-lt"/>
              </a:rPr>
              <a:t>we can use the </a:t>
            </a:r>
            <a:r>
              <a:rPr lang="en-US" sz="2000" dirty="0" err="1">
                <a:latin typeface="+mn-lt"/>
              </a:rPr>
              <a:t>groupby</a:t>
            </a:r>
            <a:r>
              <a:rPr lang="en-US" sz="2000" dirty="0">
                <a:latin typeface="+mn-lt"/>
              </a:rPr>
              <a:t>() function to group the dataset by gender and then select</a:t>
            </a:r>
            <a:br>
              <a:rPr lang="en-US" sz="2000" dirty="0">
                <a:latin typeface="+mn-lt"/>
              </a:rPr>
            </a:br>
            <a:r>
              <a:rPr lang="en-US" sz="2000" dirty="0">
                <a:latin typeface="+mn-lt"/>
              </a:rPr>
              <a:t>       the friend _count column and perform the sum() function to get the total friend count of all   </a:t>
            </a:r>
            <a:br>
              <a:rPr lang="en-US" sz="2000" dirty="0">
                <a:latin typeface="+mn-lt"/>
              </a:rPr>
            </a:br>
            <a:r>
              <a:rPr lang="en-US" sz="2000" dirty="0">
                <a:latin typeface="+mn-lt"/>
              </a:rPr>
              <a:t>       males and females.         </a:t>
            </a:r>
            <a:endParaRPr lang="en-IN" sz="2000" dirty="0">
              <a:latin typeface="+mn-lt"/>
            </a:endParaRPr>
          </a:p>
        </p:txBody>
      </p:sp>
      <p:sp>
        <p:nvSpPr>
          <p:cNvPr id="3" name="Content Placeholder 2">
            <a:extLst>
              <a:ext uri="{FF2B5EF4-FFF2-40B4-BE49-F238E27FC236}">
                <a16:creationId xmlns:a16="http://schemas.microsoft.com/office/drawing/2014/main" id="{0D5B37A5-71AD-4970-BE1D-96D153552E72}"/>
              </a:ext>
            </a:extLst>
          </p:cNvPr>
          <p:cNvSpPr>
            <a:spLocks noGrp="1"/>
          </p:cNvSpPr>
          <p:nvPr>
            <p:ph idx="1"/>
          </p:nvPr>
        </p:nvSpPr>
        <p:spPr>
          <a:xfrm>
            <a:off x="838200" y="2190749"/>
            <a:ext cx="10515600" cy="5236993"/>
          </a:xfrm>
        </p:spPr>
        <p:txBody>
          <a:bodyPr>
            <a:normAutofit/>
          </a:bodyPr>
          <a:lstStyle/>
          <a:p>
            <a:pPr marL="0" indent="0">
              <a:buNone/>
            </a:pPr>
            <a:r>
              <a:rPr lang="en-IN" sz="2000" b="1" dirty="0"/>
              <a:t>3.3)</a:t>
            </a:r>
            <a:r>
              <a:rPr lang="en-US" sz="2000" b="1" dirty="0"/>
              <a:t> Which category of gender initiated more friendships?</a:t>
            </a:r>
          </a:p>
          <a:p>
            <a:pPr marL="0" indent="0">
              <a:buNone/>
            </a:pPr>
            <a:r>
              <a:rPr lang="en-US" sz="2000" b="1" dirty="0"/>
              <a:t>         Result: </a:t>
            </a:r>
            <a:r>
              <a:rPr lang="en-US" sz="2000" dirty="0"/>
              <a:t>males initiated more friendships than females</a:t>
            </a:r>
          </a:p>
          <a:p>
            <a:pPr marL="0" indent="0">
              <a:buNone/>
            </a:pPr>
            <a:r>
              <a:rPr lang="en-US" sz="2000" b="1" dirty="0"/>
              <a:t>         </a:t>
            </a:r>
            <a:r>
              <a:rPr lang="en-US" sz="2000" dirty="0"/>
              <a:t>Number of friendships initiated by males = 6037023</a:t>
            </a:r>
          </a:p>
          <a:p>
            <a:pPr marL="0" indent="0">
              <a:buNone/>
            </a:pPr>
            <a:r>
              <a:rPr lang="en-US" sz="2000" b="1" dirty="0"/>
              <a:t>         </a:t>
            </a:r>
            <a:r>
              <a:rPr lang="en-US" sz="2000" dirty="0"/>
              <a:t>Number of friendships initiated by females = 4601094</a:t>
            </a:r>
          </a:p>
          <a:p>
            <a:pPr marL="0" indent="0">
              <a:buNone/>
            </a:pPr>
            <a:r>
              <a:rPr lang="en-US" sz="2000" dirty="0"/>
              <a:t>         </a:t>
            </a:r>
            <a:r>
              <a:rPr lang="en-US" sz="2000" b="1" dirty="0"/>
              <a:t>Approach :</a:t>
            </a:r>
            <a:r>
              <a:rPr lang="en-US" sz="2000" dirty="0"/>
              <a:t> we can use the </a:t>
            </a:r>
            <a:r>
              <a:rPr lang="en-US" sz="2000" dirty="0" err="1"/>
              <a:t>groupby</a:t>
            </a:r>
            <a:r>
              <a:rPr lang="en-US" sz="2000" dirty="0"/>
              <a:t>() function to group the dataset by gender and then select </a:t>
            </a:r>
          </a:p>
          <a:p>
            <a:pPr marL="0" indent="0">
              <a:buNone/>
            </a:pPr>
            <a:r>
              <a:rPr lang="en-US" sz="2000" dirty="0"/>
              <a:t>         the </a:t>
            </a:r>
            <a:r>
              <a:rPr lang="en-US" sz="2000" dirty="0" err="1"/>
              <a:t>friendship_initiated</a:t>
            </a:r>
            <a:r>
              <a:rPr lang="en-US" sz="2000" dirty="0"/>
              <a:t>  column and perform the sum() function to get the total friendships   </a:t>
            </a:r>
          </a:p>
          <a:p>
            <a:pPr marL="0" indent="0">
              <a:buNone/>
            </a:pPr>
            <a:r>
              <a:rPr lang="en-US" sz="2000" dirty="0"/>
              <a:t>         initiated by all males and females.</a:t>
            </a:r>
          </a:p>
          <a:p>
            <a:pPr marL="0" indent="0">
              <a:buNone/>
            </a:pPr>
            <a:endParaRPr lang="en-US" sz="1800" dirty="0"/>
          </a:p>
          <a:p>
            <a:pPr marL="0" indent="0">
              <a:buNone/>
            </a:pPr>
            <a:endParaRPr lang="en-US" sz="1800" dirty="0"/>
          </a:p>
          <a:p>
            <a:pPr marL="0" indent="0">
              <a:buNone/>
            </a:pPr>
            <a:endParaRPr lang="en-IN" sz="1800" b="1" dirty="0"/>
          </a:p>
        </p:txBody>
      </p:sp>
    </p:spTree>
    <p:extLst>
      <p:ext uri="{BB962C8B-B14F-4D97-AF65-F5344CB8AC3E}">
        <p14:creationId xmlns:p14="http://schemas.microsoft.com/office/powerpoint/2010/main" val="30076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BADC-6EC4-404A-A6E6-B0EF440B5011}"/>
              </a:ext>
            </a:extLst>
          </p:cNvPr>
          <p:cNvSpPr>
            <a:spLocks noGrp="1"/>
          </p:cNvSpPr>
          <p:nvPr>
            <p:ph type="title"/>
          </p:nvPr>
        </p:nvSpPr>
        <p:spPr/>
        <p:txBody>
          <a:bodyPr>
            <a:normAutofit/>
          </a:bodyPr>
          <a:lstStyle/>
          <a:p>
            <a:r>
              <a:rPr lang="en-US" sz="2000" b="1" dirty="0"/>
              <a:t>3.4)What is the distribution of tenure across different categories of gender?</a:t>
            </a:r>
            <a:endParaRPr lang="en-IN" sz="2000" b="1" dirty="0">
              <a:latin typeface="+mn-lt"/>
            </a:endParaRPr>
          </a:p>
        </p:txBody>
      </p:sp>
      <p:pic>
        <p:nvPicPr>
          <p:cNvPr id="5" name="Content Placeholder 4">
            <a:extLst>
              <a:ext uri="{FF2B5EF4-FFF2-40B4-BE49-F238E27FC236}">
                <a16:creationId xmlns:a16="http://schemas.microsoft.com/office/drawing/2014/main" id="{368F2221-BBE4-4A27-B2B1-6C3FEF548D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0220" y="1825625"/>
            <a:ext cx="8491559" cy="4351338"/>
          </a:xfrm>
        </p:spPr>
      </p:pic>
    </p:spTree>
    <p:extLst>
      <p:ext uri="{BB962C8B-B14F-4D97-AF65-F5344CB8AC3E}">
        <p14:creationId xmlns:p14="http://schemas.microsoft.com/office/powerpoint/2010/main" val="420308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CCAB-2EDE-4D34-B6E6-CFE32ADB87C8}"/>
              </a:ext>
            </a:extLst>
          </p:cNvPr>
          <p:cNvSpPr>
            <a:spLocks noGrp="1"/>
          </p:cNvSpPr>
          <p:nvPr>
            <p:ph type="title"/>
          </p:nvPr>
        </p:nvSpPr>
        <p:spPr/>
        <p:txBody>
          <a:bodyPr>
            <a:normAutofit/>
          </a:bodyPr>
          <a:lstStyle/>
          <a:p>
            <a:r>
              <a:rPr lang="en-US" sz="2400" b="1" dirty="0">
                <a:latin typeface="+mn-lt"/>
              </a:rPr>
              <a:t>4) Analysis based on the least active users on Facebook</a:t>
            </a:r>
            <a:endParaRPr lang="en-IN" sz="2400" b="1" dirty="0">
              <a:latin typeface="+mn-lt"/>
            </a:endParaRPr>
          </a:p>
        </p:txBody>
      </p:sp>
      <p:sp>
        <p:nvSpPr>
          <p:cNvPr id="3" name="Content Placeholder 2">
            <a:extLst>
              <a:ext uri="{FF2B5EF4-FFF2-40B4-BE49-F238E27FC236}">
                <a16:creationId xmlns:a16="http://schemas.microsoft.com/office/drawing/2014/main" id="{FDA2B0F8-E542-469E-A432-1E06D032C4A7}"/>
              </a:ext>
            </a:extLst>
          </p:cNvPr>
          <p:cNvSpPr>
            <a:spLocks noGrp="1"/>
          </p:cNvSpPr>
          <p:nvPr>
            <p:ph idx="1"/>
          </p:nvPr>
        </p:nvSpPr>
        <p:spPr/>
        <p:txBody>
          <a:bodyPr>
            <a:normAutofit/>
          </a:bodyPr>
          <a:lstStyle/>
          <a:p>
            <a:pPr marL="0" indent="0">
              <a:buNone/>
            </a:pPr>
            <a:r>
              <a:rPr lang="en-IN" sz="2000" b="1" dirty="0"/>
              <a:t>4.1)</a:t>
            </a:r>
            <a:r>
              <a:rPr lang="en-US" sz="2000" b="1" dirty="0"/>
              <a:t> How many users have no friends?</a:t>
            </a:r>
          </a:p>
          <a:p>
            <a:pPr marL="0" indent="0">
              <a:buNone/>
            </a:pPr>
            <a:r>
              <a:rPr lang="en-US" sz="2000" b="1" dirty="0"/>
              <a:t>        Result : </a:t>
            </a:r>
            <a:r>
              <a:rPr lang="en-US" sz="2000" dirty="0"/>
              <a:t>There are 1962 users  who have no friends.</a:t>
            </a:r>
          </a:p>
          <a:p>
            <a:pPr marL="0" indent="0">
              <a:buNone/>
            </a:pPr>
            <a:r>
              <a:rPr lang="en-US" sz="2000" b="1" dirty="0"/>
              <a:t>        Approach : </a:t>
            </a:r>
            <a:r>
              <a:rPr lang="en-US" sz="2000" dirty="0"/>
              <a:t>select all the rows where </a:t>
            </a:r>
            <a:r>
              <a:rPr lang="en-US" sz="2000" dirty="0" err="1"/>
              <a:t>friend_count</a:t>
            </a:r>
            <a:r>
              <a:rPr lang="en-US" sz="2000" dirty="0"/>
              <a:t> is equal to zero and note the count of rows </a:t>
            </a:r>
          </a:p>
          <a:p>
            <a:pPr marL="0" indent="0">
              <a:buNone/>
            </a:pPr>
            <a:r>
              <a:rPr lang="en-US" sz="2000" b="1" dirty="0"/>
              <a:t>        </a:t>
            </a:r>
            <a:r>
              <a:rPr lang="en-US" sz="2000" dirty="0"/>
              <a:t>which is equal to the number of users with no friends.</a:t>
            </a:r>
          </a:p>
          <a:p>
            <a:pPr marL="0" indent="0">
              <a:buNone/>
            </a:pPr>
            <a:r>
              <a:rPr lang="en-US" sz="2000" dirty="0"/>
              <a:t>                                                  </a:t>
            </a:r>
          </a:p>
          <a:p>
            <a:pPr marL="0" indent="0">
              <a:buNone/>
            </a:pPr>
            <a:r>
              <a:rPr lang="en-US" sz="2000" b="1" dirty="0"/>
              <a:t>      </a:t>
            </a:r>
            <a:r>
              <a:rPr lang="en-US" sz="2000" dirty="0"/>
              <a:t>    </a:t>
            </a:r>
            <a:endParaRPr lang="en-IN" sz="2000" b="1" dirty="0"/>
          </a:p>
        </p:txBody>
      </p:sp>
      <p:pic>
        <p:nvPicPr>
          <p:cNvPr id="5" name="Picture 4">
            <a:extLst>
              <a:ext uri="{FF2B5EF4-FFF2-40B4-BE49-F238E27FC236}">
                <a16:creationId xmlns:a16="http://schemas.microsoft.com/office/drawing/2014/main" id="{4E598CA8-B273-4A47-8463-DD6098E8B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851" y="3430813"/>
            <a:ext cx="7605419" cy="3427187"/>
          </a:xfrm>
          <a:prstGeom prst="rect">
            <a:avLst/>
          </a:prstGeom>
        </p:spPr>
      </p:pic>
    </p:spTree>
    <p:extLst>
      <p:ext uri="{BB962C8B-B14F-4D97-AF65-F5344CB8AC3E}">
        <p14:creationId xmlns:p14="http://schemas.microsoft.com/office/powerpoint/2010/main" val="24382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E5E8-A258-4E89-A064-8D7486B0A584}"/>
              </a:ext>
            </a:extLst>
          </p:cNvPr>
          <p:cNvSpPr>
            <a:spLocks noGrp="1"/>
          </p:cNvSpPr>
          <p:nvPr>
            <p:ph type="title"/>
          </p:nvPr>
        </p:nvSpPr>
        <p:spPr/>
        <p:txBody>
          <a:bodyPr>
            <a:normAutofit/>
          </a:bodyPr>
          <a:lstStyle/>
          <a:p>
            <a:r>
              <a:rPr lang="en-US" sz="2000" b="1" dirty="0">
                <a:latin typeface="+mn-lt"/>
              </a:rPr>
              <a:t>4.2)How many users did not like any posts?</a:t>
            </a:r>
            <a:br>
              <a:rPr lang="en-US" sz="2000" b="1" dirty="0">
                <a:latin typeface="+mn-lt"/>
              </a:rPr>
            </a:br>
            <a:r>
              <a:rPr lang="en-US" sz="2000" b="1" dirty="0">
                <a:latin typeface="+mn-lt"/>
              </a:rPr>
              <a:t>       Result </a:t>
            </a:r>
            <a:r>
              <a:rPr lang="en-US" sz="2000" dirty="0">
                <a:latin typeface="+mn-lt"/>
              </a:rPr>
              <a:t>: 22308 users did not like any post</a:t>
            </a:r>
            <a:endParaRPr lang="en-IN" sz="2000" dirty="0">
              <a:latin typeface="+mn-lt"/>
            </a:endParaRPr>
          </a:p>
        </p:txBody>
      </p:sp>
      <p:sp>
        <p:nvSpPr>
          <p:cNvPr id="3" name="Content Placeholder 2">
            <a:extLst>
              <a:ext uri="{FF2B5EF4-FFF2-40B4-BE49-F238E27FC236}">
                <a16:creationId xmlns:a16="http://schemas.microsoft.com/office/drawing/2014/main" id="{C9248CE7-3AB7-4064-B563-6767CC0B24EA}"/>
              </a:ext>
            </a:extLst>
          </p:cNvPr>
          <p:cNvSpPr>
            <a:spLocks noGrp="1"/>
          </p:cNvSpPr>
          <p:nvPr>
            <p:ph idx="1"/>
          </p:nvPr>
        </p:nvSpPr>
        <p:spPr/>
        <p:txBody>
          <a:bodyPr>
            <a:normAutofit/>
          </a:bodyPr>
          <a:lstStyle/>
          <a:p>
            <a:pPr marL="0" indent="0">
              <a:buNone/>
            </a:pPr>
            <a:r>
              <a:rPr lang="en-IN" sz="2000" dirty="0"/>
              <a:t>       </a:t>
            </a:r>
            <a:r>
              <a:rPr lang="en-IN" sz="2000" b="1" dirty="0"/>
              <a:t>Approach : </a:t>
            </a:r>
            <a:r>
              <a:rPr lang="en-IN" sz="2000" dirty="0"/>
              <a:t>select all the rows in which the likes column is zero and note the count of rows ,</a:t>
            </a:r>
          </a:p>
          <a:p>
            <a:pPr marL="0" indent="0">
              <a:buNone/>
            </a:pPr>
            <a:r>
              <a:rPr lang="en-IN" sz="2000" b="1" dirty="0"/>
              <a:t>       </a:t>
            </a:r>
            <a:r>
              <a:rPr lang="en-IN" sz="2000" dirty="0"/>
              <a:t>which is ultimately the number of users who did not like any post.</a:t>
            </a:r>
          </a:p>
          <a:p>
            <a:pPr marL="0" indent="0">
              <a:buNone/>
            </a:pPr>
            <a:r>
              <a:rPr lang="en-IN" sz="2000" dirty="0"/>
              <a:t>          </a:t>
            </a:r>
          </a:p>
          <a:p>
            <a:pPr marL="0" indent="0">
              <a:buNone/>
            </a:pPr>
            <a:r>
              <a:rPr lang="en-IN" sz="2000" b="1" dirty="0"/>
              <a:t>      </a:t>
            </a:r>
          </a:p>
        </p:txBody>
      </p:sp>
      <p:pic>
        <p:nvPicPr>
          <p:cNvPr id="5" name="Picture 4">
            <a:extLst>
              <a:ext uri="{FF2B5EF4-FFF2-40B4-BE49-F238E27FC236}">
                <a16:creationId xmlns:a16="http://schemas.microsoft.com/office/drawing/2014/main" id="{0AE9F052-77CE-434F-A57F-EB3374681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145" y="2800971"/>
            <a:ext cx="9214339" cy="3910433"/>
          </a:xfrm>
          <a:prstGeom prst="rect">
            <a:avLst/>
          </a:prstGeom>
        </p:spPr>
      </p:pic>
    </p:spTree>
    <p:extLst>
      <p:ext uri="{BB962C8B-B14F-4D97-AF65-F5344CB8AC3E}">
        <p14:creationId xmlns:p14="http://schemas.microsoft.com/office/powerpoint/2010/main" val="2630664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BA90-8CBA-4ECB-B801-1F3941D8BFC4}"/>
              </a:ext>
            </a:extLst>
          </p:cNvPr>
          <p:cNvSpPr>
            <a:spLocks noGrp="1"/>
          </p:cNvSpPr>
          <p:nvPr>
            <p:ph type="title"/>
          </p:nvPr>
        </p:nvSpPr>
        <p:spPr/>
        <p:txBody>
          <a:bodyPr>
            <a:normAutofit/>
          </a:bodyPr>
          <a:lstStyle/>
          <a:p>
            <a:r>
              <a:rPr lang="en-US" sz="2000" b="1" dirty="0">
                <a:latin typeface="+mn-lt"/>
              </a:rPr>
              <a:t>4.3)How many users did not receive any likes?</a:t>
            </a:r>
            <a:endParaRPr lang="en-IN" sz="2000" b="1" dirty="0">
              <a:latin typeface="+mn-lt"/>
            </a:endParaRPr>
          </a:p>
        </p:txBody>
      </p:sp>
      <p:sp>
        <p:nvSpPr>
          <p:cNvPr id="3" name="Content Placeholder 2">
            <a:extLst>
              <a:ext uri="{FF2B5EF4-FFF2-40B4-BE49-F238E27FC236}">
                <a16:creationId xmlns:a16="http://schemas.microsoft.com/office/drawing/2014/main" id="{725611EF-240F-4050-BA8D-0A69C8CD9BE0}"/>
              </a:ext>
            </a:extLst>
          </p:cNvPr>
          <p:cNvSpPr>
            <a:spLocks noGrp="1"/>
          </p:cNvSpPr>
          <p:nvPr>
            <p:ph idx="1"/>
          </p:nvPr>
        </p:nvSpPr>
        <p:spPr/>
        <p:txBody>
          <a:bodyPr>
            <a:normAutofit/>
          </a:bodyPr>
          <a:lstStyle/>
          <a:p>
            <a:pPr marL="0" indent="0">
              <a:buNone/>
            </a:pPr>
            <a:r>
              <a:rPr lang="en-IN" sz="2000" b="1" dirty="0"/>
              <a:t>Result :</a:t>
            </a:r>
            <a:r>
              <a:rPr lang="en-IN" sz="2000" dirty="0"/>
              <a:t> </a:t>
            </a:r>
            <a:r>
              <a:rPr lang="en-US" sz="2000" dirty="0"/>
              <a:t>24428 users did not receive  any likes</a:t>
            </a:r>
          </a:p>
          <a:p>
            <a:pPr marL="0" indent="0">
              <a:buNone/>
            </a:pPr>
            <a:r>
              <a:rPr lang="en-US" sz="2000" b="1" dirty="0"/>
              <a:t>Approach : </a:t>
            </a:r>
            <a:r>
              <a:rPr lang="en-US" sz="2000" dirty="0"/>
              <a:t>select all the rows in which the </a:t>
            </a:r>
            <a:r>
              <a:rPr lang="en-US" sz="2000" dirty="0" err="1"/>
              <a:t>likes_received</a:t>
            </a:r>
            <a:r>
              <a:rPr lang="en-US" sz="2000" dirty="0"/>
              <a:t> column is zero and note the count of rows </a:t>
            </a:r>
          </a:p>
          <a:p>
            <a:pPr marL="0" indent="0">
              <a:buNone/>
            </a:pPr>
            <a:r>
              <a:rPr lang="en-IN" sz="2000" b="1" dirty="0"/>
              <a:t>                    </a:t>
            </a:r>
            <a:r>
              <a:rPr lang="en-IN" sz="2000" dirty="0"/>
              <a:t>which is the number of users who did not receive any likes.</a:t>
            </a:r>
          </a:p>
          <a:p>
            <a:pPr marL="0" indent="0">
              <a:buNone/>
            </a:pPr>
            <a:endParaRPr lang="en-IN" sz="2000" dirty="0"/>
          </a:p>
          <a:p>
            <a:pPr marL="0" indent="0">
              <a:buNone/>
            </a:pPr>
            <a:r>
              <a:rPr lang="en-IN" sz="2000" b="1" dirty="0"/>
              <a:t>   </a:t>
            </a:r>
          </a:p>
        </p:txBody>
      </p:sp>
      <p:pic>
        <p:nvPicPr>
          <p:cNvPr id="5" name="Picture 4">
            <a:extLst>
              <a:ext uri="{FF2B5EF4-FFF2-40B4-BE49-F238E27FC236}">
                <a16:creationId xmlns:a16="http://schemas.microsoft.com/office/drawing/2014/main" id="{31C57D83-291B-4CCA-81EB-DE76C2426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363" y="3049509"/>
            <a:ext cx="8665698" cy="3632646"/>
          </a:xfrm>
          <a:prstGeom prst="rect">
            <a:avLst/>
          </a:prstGeom>
        </p:spPr>
      </p:pic>
    </p:spTree>
    <p:extLst>
      <p:ext uri="{BB962C8B-B14F-4D97-AF65-F5344CB8AC3E}">
        <p14:creationId xmlns:p14="http://schemas.microsoft.com/office/powerpoint/2010/main" val="127212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B5E5-2D88-44B5-8DB8-F806C2CD2851}"/>
              </a:ext>
            </a:extLst>
          </p:cNvPr>
          <p:cNvSpPr>
            <a:spLocks noGrp="1"/>
          </p:cNvSpPr>
          <p:nvPr>
            <p:ph type="title"/>
          </p:nvPr>
        </p:nvSpPr>
        <p:spPr/>
        <p:txBody>
          <a:bodyPr>
            <a:normAutofit/>
          </a:bodyPr>
          <a:lstStyle/>
          <a:p>
            <a:r>
              <a:rPr lang="en-US" sz="2400" b="1" dirty="0">
                <a:latin typeface="+mn-lt"/>
              </a:rPr>
              <a:t>5) Analysis based on the user accessibility (Mobile Devices vs. Web Devices)</a:t>
            </a:r>
            <a:endParaRPr lang="en-IN" sz="2400" b="1" dirty="0">
              <a:latin typeface="+mn-lt"/>
            </a:endParaRPr>
          </a:p>
        </p:txBody>
      </p:sp>
      <p:sp>
        <p:nvSpPr>
          <p:cNvPr id="3" name="Content Placeholder 2">
            <a:extLst>
              <a:ext uri="{FF2B5EF4-FFF2-40B4-BE49-F238E27FC236}">
                <a16:creationId xmlns:a16="http://schemas.microsoft.com/office/drawing/2014/main" id="{6C293850-92F7-4DBD-94B1-7F8BE8AD20D1}"/>
              </a:ext>
            </a:extLst>
          </p:cNvPr>
          <p:cNvSpPr>
            <a:spLocks noGrp="1"/>
          </p:cNvSpPr>
          <p:nvPr>
            <p:ph idx="1"/>
          </p:nvPr>
        </p:nvSpPr>
        <p:spPr/>
        <p:txBody>
          <a:bodyPr>
            <a:normAutofit fontScale="92500" lnSpcReduction="10000"/>
          </a:bodyPr>
          <a:lstStyle/>
          <a:p>
            <a:pPr marL="0" indent="0">
              <a:buNone/>
            </a:pPr>
            <a:r>
              <a:rPr lang="en-IN" sz="2000" b="1" dirty="0"/>
              <a:t>5.1</a:t>
            </a:r>
            <a:r>
              <a:rPr lang="en-IN" sz="2000" dirty="0"/>
              <a:t>)</a:t>
            </a:r>
            <a:r>
              <a:rPr lang="en-US" dirty="0"/>
              <a:t> </a:t>
            </a:r>
            <a:r>
              <a:rPr lang="en-US" sz="2000" b="1" dirty="0"/>
              <a:t>What is the average number of posts liked by users (based on gender) through web vs </a:t>
            </a:r>
            <a:r>
              <a:rPr lang="en-IN" sz="2000" b="1" dirty="0"/>
              <a:t>mobile devices?</a:t>
            </a:r>
          </a:p>
          <a:p>
            <a:pPr marL="0" indent="0">
              <a:buNone/>
            </a:pPr>
            <a:r>
              <a:rPr lang="en-IN" sz="2000" b="1" dirty="0"/>
              <a:t>Result </a:t>
            </a:r>
            <a:r>
              <a:rPr lang="en-IN" sz="2000" dirty="0"/>
              <a:t>: </a:t>
            </a:r>
            <a:r>
              <a:rPr lang="en-US" sz="2000" dirty="0"/>
              <a:t>average number of posts liked by females through mobiles = 172</a:t>
            </a:r>
          </a:p>
          <a:p>
            <a:pPr marL="0" indent="0">
              <a:buNone/>
            </a:pPr>
            <a:r>
              <a:rPr lang="en-US" sz="2000" dirty="0"/>
              <a:t>               average number of posts liked by males through mobiles = 60</a:t>
            </a:r>
          </a:p>
          <a:p>
            <a:pPr marL="0" indent="0">
              <a:buNone/>
            </a:pPr>
            <a:r>
              <a:rPr lang="en-US" sz="2000" dirty="0"/>
              <a:t>               average number of  posts liked by females through web devices = 87</a:t>
            </a:r>
          </a:p>
          <a:p>
            <a:pPr marL="0" indent="0">
              <a:buNone/>
            </a:pPr>
            <a:r>
              <a:rPr lang="en-US" sz="2000" dirty="0"/>
              <a:t>               average number of posts liked by males through web devices = 24</a:t>
            </a:r>
          </a:p>
          <a:p>
            <a:pPr marL="0" indent="0">
              <a:buNone/>
            </a:pPr>
            <a:r>
              <a:rPr lang="en-US" sz="2000" b="1" dirty="0"/>
              <a:t>Approach : </a:t>
            </a:r>
            <a:r>
              <a:rPr lang="en-US" sz="2000" dirty="0"/>
              <a:t>first group the dataset by gender ,then select  the </a:t>
            </a:r>
            <a:r>
              <a:rPr lang="en-US" sz="2000" dirty="0" err="1"/>
              <a:t>mobile_likes</a:t>
            </a:r>
            <a:r>
              <a:rPr lang="en-US" sz="2000" dirty="0"/>
              <a:t> column and perform the </a:t>
            </a:r>
          </a:p>
          <a:p>
            <a:pPr marL="0" indent="0">
              <a:buNone/>
            </a:pPr>
            <a:r>
              <a:rPr lang="en-US" sz="2000" b="1" dirty="0"/>
              <a:t>                     </a:t>
            </a:r>
            <a:r>
              <a:rPr lang="en-US" sz="2000" dirty="0"/>
              <a:t>mean() function  to get the average number of post liked by males and females through</a:t>
            </a:r>
          </a:p>
          <a:p>
            <a:pPr marL="0" indent="0">
              <a:buNone/>
            </a:pPr>
            <a:r>
              <a:rPr lang="en-US" sz="2000" b="1" dirty="0"/>
              <a:t>                     </a:t>
            </a:r>
            <a:r>
              <a:rPr lang="en-US" sz="2000" dirty="0"/>
              <a:t>mobiles.</a:t>
            </a:r>
          </a:p>
          <a:p>
            <a:pPr marL="0" indent="0">
              <a:buNone/>
            </a:pPr>
            <a:r>
              <a:rPr lang="en-US" sz="2000" dirty="0"/>
              <a:t>                     similarly we can find the average number of post liked by males and females through </a:t>
            </a:r>
          </a:p>
          <a:p>
            <a:pPr marL="0" indent="0">
              <a:buNone/>
            </a:pPr>
            <a:r>
              <a:rPr lang="en-US" sz="2000" dirty="0"/>
              <a:t>                     web devices.</a:t>
            </a:r>
          </a:p>
          <a:p>
            <a:pPr marL="0" indent="0">
              <a:buNone/>
            </a:pPr>
            <a:r>
              <a:rPr lang="en-US" sz="2000" b="1" dirty="0"/>
              <a:t>                      </a:t>
            </a:r>
            <a:endParaRPr lang="en-IN" sz="2000" b="1" dirty="0"/>
          </a:p>
        </p:txBody>
      </p:sp>
    </p:spTree>
    <p:extLst>
      <p:ext uri="{BB962C8B-B14F-4D97-AF65-F5344CB8AC3E}">
        <p14:creationId xmlns:p14="http://schemas.microsoft.com/office/powerpoint/2010/main" val="1783882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TotalTime>
  <Words>1105</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ASSIGNMENT: EXPLORATORY DATA ANALYSIS ON FACEBOOK UTILIZATION DATA</vt:lpstr>
      <vt:lpstr>Approach: if we replace the missing values(NAN) in the tenure column with mode , it will lead to biasing or imbalance and the insights from the data analysis will be less accurate, so we replace the missing values with the median. Result: Median = 412</vt:lpstr>
      <vt:lpstr>3) Analysis based on gender of the users 3.1) What is composition of male and female users? Result : Number of female users = 40429                Number of  male users = 58574                Percentage of male users =59%</vt:lpstr>
      <vt:lpstr>3.2)Which category of gender has more friends?        Result : females have more friends compared to males        Approach : we can use the groupby() function to group the dataset by gender and then select        the friend _count column and perform the sum() function to get the total friend count of all           males and females.         </vt:lpstr>
      <vt:lpstr>3.4)What is the distribution of tenure across different categories of gender?</vt:lpstr>
      <vt:lpstr>4) Analysis based on the least active users on Facebook</vt:lpstr>
      <vt:lpstr>4.2)How many users did not like any posts?        Result : 22308 users did not like any post</vt:lpstr>
      <vt:lpstr>4.3)How many users did not receive any likes?</vt:lpstr>
      <vt:lpstr>5) Analysis based on the user accessibility (Mobile Devices vs. Web Devices)</vt:lpstr>
      <vt:lpstr>5.2) What is the average number of likes received by users (based on gender) through web         vs mobile devices?</vt:lpstr>
      <vt:lpstr>  INSIGHTS AND PATTERNS</vt:lpstr>
      <vt:lpstr>Users in 51-70 age group uses website for using facebook and around age group between 10-20 uses the mobile app.</vt:lpstr>
      <vt:lpstr>users with a tenure of (201-300) days are the most and within that males are more.</vt:lpstr>
      <vt:lpstr>Females are socialising more compared to men across all age groups</vt:lpstr>
      <vt:lpstr>There is a huge rise in usage of mobile phones compared to web devices.</vt:lpstr>
      <vt:lpstr>Users born in the month of august seems to have more friends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EXPLORATORY DATA ANALYSIS ON FACEBOOK UTILIZATION DATA</dc:title>
  <dc:creator>Eldhose Varghese</dc:creator>
  <cp:lastModifiedBy>Eldhose Varghese</cp:lastModifiedBy>
  <cp:revision>39</cp:revision>
  <dcterms:created xsi:type="dcterms:W3CDTF">2021-06-02T08:15:40Z</dcterms:created>
  <dcterms:modified xsi:type="dcterms:W3CDTF">2021-06-03T00:02:47Z</dcterms:modified>
</cp:coreProperties>
</file>