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7" r:id="rId3"/>
    <p:sldId id="268" r:id="rId4"/>
    <p:sldId id="270" r:id="rId5"/>
    <p:sldId id="271" r:id="rId6"/>
    <p:sldId id="278" r:id="rId7"/>
    <p:sldId id="284" r:id="rId8"/>
    <p:sldId id="280" r:id="rId9"/>
    <p:sldId id="285" r:id="rId10"/>
    <p:sldId id="286" r:id="rId11"/>
    <p:sldId id="287" r:id="rId12"/>
    <p:sldId id="288" r:id="rId13"/>
    <p:sldId id="289" r:id="rId14"/>
    <p:sldId id="279" r:id="rId15"/>
    <p:sldId id="290" r:id="rId16"/>
    <p:sldId id="291" r:id="rId17"/>
    <p:sldId id="292" r:id="rId18"/>
    <p:sldId id="293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542" autoAdjust="0"/>
  </p:normalViewPr>
  <p:slideViewPr>
    <p:cSldViewPr snapToGrid="0">
      <p:cViewPr varScale="1">
        <p:scale>
          <a:sx n="70" d="100"/>
          <a:sy n="70" d="100"/>
        </p:scale>
        <p:origin x="48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consideration in handling face images is that since there is no universally</a:t>
            </a:r>
          </a:p>
          <a:p>
            <a:r>
              <a:rPr lang="en-US" dirty="0"/>
              <a:t>agreed upon face representation or distance metric, the clustering</a:t>
            </a:r>
          </a:p>
          <a:p>
            <a:r>
              <a:rPr lang="en-US" dirty="0"/>
              <a:t>results depend not only on the choice of clustering algorithm,</a:t>
            </a:r>
          </a:p>
          <a:p>
            <a:r>
              <a:rPr lang="en-US" dirty="0"/>
              <a:t>but also on the quality of the underlying face representation</a:t>
            </a:r>
          </a:p>
          <a:p>
            <a:r>
              <a:rPr lang="en-US" dirty="0"/>
              <a:t>and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13" Type="http://schemas.openxmlformats.org/officeDocument/2006/relationships/image" Target="../media/image85.jpg"/><Relationship Id="rId18" Type="http://schemas.openxmlformats.org/officeDocument/2006/relationships/image" Target="../media/image90.jpg"/><Relationship Id="rId26" Type="http://schemas.openxmlformats.org/officeDocument/2006/relationships/image" Target="../media/image98.jpg"/><Relationship Id="rId3" Type="http://schemas.openxmlformats.org/officeDocument/2006/relationships/image" Target="../media/image75.jpg"/><Relationship Id="rId21" Type="http://schemas.openxmlformats.org/officeDocument/2006/relationships/image" Target="../media/image93.jpg"/><Relationship Id="rId7" Type="http://schemas.openxmlformats.org/officeDocument/2006/relationships/image" Target="../media/image79.jpg"/><Relationship Id="rId12" Type="http://schemas.openxmlformats.org/officeDocument/2006/relationships/image" Target="../media/image84.jpg"/><Relationship Id="rId17" Type="http://schemas.openxmlformats.org/officeDocument/2006/relationships/image" Target="../media/image89.jpg"/><Relationship Id="rId25" Type="http://schemas.openxmlformats.org/officeDocument/2006/relationships/image" Target="../media/image97.jpg"/><Relationship Id="rId2" Type="http://schemas.openxmlformats.org/officeDocument/2006/relationships/image" Target="../media/image74.jpg"/><Relationship Id="rId16" Type="http://schemas.openxmlformats.org/officeDocument/2006/relationships/image" Target="../media/image88.jpg"/><Relationship Id="rId20" Type="http://schemas.openxmlformats.org/officeDocument/2006/relationships/image" Target="../media/image9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jpg"/><Relationship Id="rId11" Type="http://schemas.openxmlformats.org/officeDocument/2006/relationships/image" Target="../media/image83.jpg"/><Relationship Id="rId24" Type="http://schemas.openxmlformats.org/officeDocument/2006/relationships/image" Target="../media/image96.jpg"/><Relationship Id="rId5" Type="http://schemas.openxmlformats.org/officeDocument/2006/relationships/image" Target="../media/image77.jpg"/><Relationship Id="rId15" Type="http://schemas.openxmlformats.org/officeDocument/2006/relationships/image" Target="../media/image87.jpg"/><Relationship Id="rId23" Type="http://schemas.openxmlformats.org/officeDocument/2006/relationships/image" Target="../media/image95.jpg"/><Relationship Id="rId10" Type="http://schemas.openxmlformats.org/officeDocument/2006/relationships/image" Target="../media/image82.jpg"/><Relationship Id="rId19" Type="http://schemas.openxmlformats.org/officeDocument/2006/relationships/image" Target="../media/image91.jpg"/><Relationship Id="rId4" Type="http://schemas.openxmlformats.org/officeDocument/2006/relationships/image" Target="../media/image76.jpg"/><Relationship Id="rId9" Type="http://schemas.openxmlformats.org/officeDocument/2006/relationships/image" Target="../media/image81.jpg"/><Relationship Id="rId14" Type="http://schemas.openxmlformats.org/officeDocument/2006/relationships/image" Target="../media/image86.jpg"/><Relationship Id="rId22" Type="http://schemas.openxmlformats.org/officeDocument/2006/relationships/image" Target="../media/image9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jpg"/><Relationship Id="rId13" Type="http://schemas.openxmlformats.org/officeDocument/2006/relationships/image" Target="../media/image110.jpg"/><Relationship Id="rId18" Type="http://schemas.openxmlformats.org/officeDocument/2006/relationships/image" Target="../media/image115.jpg"/><Relationship Id="rId26" Type="http://schemas.openxmlformats.org/officeDocument/2006/relationships/image" Target="../media/image123.jpg"/><Relationship Id="rId3" Type="http://schemas.openxmlformats.org/officeDocument/2006/relationships/image" Target="../media/image100.jpg"/><Relationship Id="rId21" Type="http://schemas.openxmlformats.org/officeDocument/2006/relationships/image" Target="../media/image118.jpg"/><Relationship Id="rId7" Type="http://schemas.openxmlformats.org/officeDocument/2006/relationships/image" Target="../media/image104.jpg"/><Relationship Id="rId12" Type="http://schemas.openxmlformats.org/officeDocument/2006/relationships/image" Target="../media/image109.jpg"/><Relationship Id="rId17" Type="http://schemas.openxmlformats.org/officeDocument/2006/relationships/image" Target="../media/image114.jpg"/><Relationship Id="rId25" Type="http://schemas.openxmlformats.org/officeDocument/2006/relationships/image" Target="../media/image122.jpg"/><Relationship Id="rId2" Type="http://schemas.openxmlformats.org/officeDocument/2006/relationships/image" Target="../media/image99.jpg"/><Relationship Id="rId16" Type="http://schemas.openxmlformats.org/officeDocument/2006/relationships/image" Target="../media/image113.jpg"/><Relationship Id="rId20" Type="http://schemas.openxmlformats.org/officeDocument/2006/relationships/image" Target="../media/image1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jpg"/><Relationship Id="rId11" Type="http://schemas.openxmlformats.org/officeDocument/2006/relationships/image" Target="../media/image108.jpg"/><Relationship Id="rId24" Type="http://schemas.openxmlformats.org/officeDocument/2006/relationships/image" Target="../media/image121.jpg"/><Relationship Id="rId5" Type="http://schemas.openxmlformats.org/officeDocument/2006/relationships/image" Target="../media/image102.jpg"/><Relationship Id="rId15" Type="http://schemas.openxmlformats.org/officeDocument/2006/relationships/image" Target="../media/image112.jpg"/><Relationship Id="rId23" Type="http://schemas.openxmlformats.org/officeDocument/2006/relationships/image" Target="../media/image120.jpg"/><Relationship Id="rId10" Type="http://schemas.openxmlformats.org/officeDocument/2006/relationships/image" Target="../media/image107.jpg"/><Relationship Id="rId19" Type="http://schemas.openxmlformats.org/officeDocument/2006/relationships/image" Target="../media/image116.jpg"/><Relationship Id="rId4" Type="http://schemas.openxmlformats.org/officeDocument/2006/relationships/image" Target="../media/image101.jpg"/><Relationship Id="rId9" Type="http://schemas.openxmlformats.org/officeDocument/2006/relationships/image" Target="../media/image106.jpg"/><Relationship Id="rId14" Type="http://schemas.openxmlformats.org/officeDocument/2006/relationships/image" Target="../media/image111.jpg"/><Relationship Id="rId22" Type="http://schemas.openxmlformats.org/officeDocument/2006/relationships/image" Target="../media/image119.jpg"/><Relationship Id="rId27" Type="http://schemas.openxmlformats.org/officeDocument/2006/relationships/image" Target="../media/image12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jpg"/><Relationship Id="rId3" Type="http://schemas.openxmlformats.org/officeDocument/2006/relationships/image" Target="../media/image126.jpg"/><Relationship Id="rId7" Type="http://schemas.openxmlformats.org/officeDocument/2006/relationships/image" Target="../media/image130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jpg"/><Relationship Id="rId5" Type="http://schemas.openxmlformats.org/officeDocument/2006/relationships/image" Target="../media/image128.jpg"/><Relationship Id="rId4" Type="http://schemas.openxmlformats.org/officeDocument/2006/relationships/image" Target="../media/image1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32.jpg"/><Relationship Id="rId18" Type="http://schemas.openxmlformats.org/officeDocument/2006/relationships/image" Target="../media/image41.jpg"/><Relationship Id="rId3" Type="http://schemas.openxmlformats.org/officeDocument/2006/relationships/image" Target="../media/image24.jpg"/><Relationship Id="rId7" Type="http://schemas.openxmlformats.org/officeDocument/2006/relationships/image" Target="../media/image27.jpg"/><Relationship Id="rId12" Type="http://schemas.openxmlformats.org/officeDocument/2006/relationships/image" Target="../media/image31.jpg"/><Relationship Id="rId17" Type="http://schemas.openxmlformats.org/officeDocument/2006/relationships/image" Target="../media/image36.jpg"/><Relationship Id="rId2" Type="http://schemas.openxmlformats.org/officeDocument/2006/relationships/image" Target="../media/image23.jpg"/><Relationship Id="rId16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11" Type="http://schemas.openxmlformats.org/officeDocument/2006/relationships/image" Target="../media/image30.jpg"/><Relationship Id="rId5" Type="http://schemas.openxmlformats.org/officeDocument/2006/relationships/image" Target="../media/image25.jpg"/><Relationship Id="rId15" Type="http://schemas.openxmlformats.org/officeDocument/2006/relationships/image" Target="../media/image34.jpg"/><Relationship Id="rId10" Type="http://schemas.openxmlformats.org/officeDocument/2006/relationships/image" Target="../media/image29.jpg"/><Relationship Id="rId4" Type="http://schemas.openxmlformats.org/officeDocument/2006/relationships/image" Target="../media/image135.jp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13" Type="http://schemas.openxmlformats.org/officeDocument/2006/relationships/image" Target="../media/image76.jpg"/><Relationship Id="rId18" Type="http://schemas.openxmlformats.org/officeDocument/2006/relationships/image" Target="../media/image81.jpg"/><Relationship Id="rId3" Type="http://schemas.openxmlformats.org/officeDocument/2006/relationships/image" Target="../media/image53.jpg"/><Relationship Id="rId7" Type="http://schemas.openxmlformats.org/officeDocument/2006/relationships/image" Target="../media/image61.jpg"/><Relationship Id="rId12" Type="http://schemas.openxmlformats.org/officeDocument/2006/relationships/image" Target="../media/image67.jpg"/><Relationship Id="rId17" Type="http://schemas.openxmlformats.org/officeDocument/2006/relationships/image" Target="../media/image80.jpg"/><Relationship Id="rId2" Type="http://schemas.openxmlformats.org/officeDocument/2006/relationships/image" Target="../media/image52.jpg"/><Relationship Id="rId16" Type="http://schemas.openxmlformats.org/officeDocument/2006/relationships/image" Target="../media/image7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jpg"/><Relationship Id="rId11" Type="http://schemas.openxmlformats.org/officeDocument/2006/relationships/image" Target="../media/image65.jpg"/><Relationship Id="rId5" Type="http://schemas.openxmlformats.org/officeDocument/2006/relationships/image" Target="../media/image59.jpg"/><Relationship Id="rId15" Type="http://schemas.openxmlformats.org/officeDocument/2006/relationships/image" Target="../media/image78.jpg"/><Relationship Id="rId10" Type="http://schemas.openxmlformats.org/officeDocument/2006/relationships/image" Target="../media/image64.jpg"/><Relationship Id="rId19" Type="http://schemas.openxmlformats.org/officeDocument/2006/relationships/image" Target="../media/image82.jpg"/><Relationship Id="rId4" Type="http://schemas.openxmlformats.org/officeDocument/2006/relationships/image" Target="../media/image56.jpg"/><Relationship Id="rId9" Type="http://schemas.openxmlformats.org/officeDocument/2006/relationships/image" Target="../media/image63.jpg"/><Relationship Id="rId14" Type="http://schemas.openxmlformats.org/officeDocument/2006/relationships/image" Target="../media/image7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g"/><Relationship Id="rId13" Type="http://schemas.openxmlformats.org/officeDocument/2006/relationships/image" Target="../media/image100.jpg"/><Relationship Id="rId18" Type="http://schemas.openxmlformats.org/officeDocument/2006/relationships/image" Target="../media/image105.jpg"/><Relationship Id="rId3" Type="http://schemas.openxmlformats.org/officeDocument/2006/relationships/image" Target="../media/image88.jpg"/><Relationship Id="rId7" Type="http://schemas.openxmlformats.org/officeDocument/2006/relationships/image" Target="../media/image94.jpg"/><Relationship Id="rId12" Type="http://schemas.openxmlformats.org/officeDocument/2006/relationships/image" Target="../media/image99.jpg"/><Relationship Id="rId17" Type="http://schemas.openxmlformats.org/officeDocument/2006/relationships/image" Target="../media/image104.jpg"/><Relationship Id="rId2" Type="http://schemas.openxmlformats.org/officeDocument/2006/relationships/image" Target="../media/image87.jpg"/><Relationship Id="rId16" Type="http://schemas.openxmlformats.org/officeDocument/2006/relationships/image" Target="../media/image103.jpg"/><Relationship Id="rId20" Type="http://schemas.openxmlformats.org/officeDocument/2006/relationships/image" Target="../media/image10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jpg"/><Relationship Id="rId11" Type="http://schemas.openxmlformats.org/officeDocument/2006/relationships/image" Target="../media/image98.jpg"/><Relationship Id="rId5" Type="http://schemas.openxmlformats.org/officeDocument/2006/relationships/image" Target="../media/image90.jpg"/><Relationship Id="rId15" Type="http://schemas.openxmlformats.org/officeDocument/2006/relationships/image" Target="../media/image102.jpg"/><Relationship Id="rId10" Type="http://schemas.openxmlformats.org/officeDocument/2006/relationships/image" Target="../media/image97.jpg"/><Relationship Id="rId19" Type="http://schemas.openxmlformats.org/officeDocument/2006/relationships/image" Target="../media/image106.jpg"/><Relationship Id="rId4" Type="http://schemas.openxmlformats.org/officeDocument/2006/relationships/image" Target="../media/image89.jpg"/><Relationship Id="rId9" Type="http://schemas.openxmlformats.org/officeDocument/2006/relationships/image" Target="../media/image96.jpg"/><Relationship Id="rId14" Type="http://schemas.openxmlformats.org/officeDocument/2006/relationships/image" Target="../media/image10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13" Type="http://schemas.openxmlformats.org/officeDocument/2006/relationships/image" Target="../media/image129.jpg"/><Relationship Id="rId3" Type="http://schemas.openxmlformats.org/officeDocument/2006/relationships/image" Target="../media/image118.jpg"/><Relationship Id="rId7" Type="http://schemas.openxmlformats.org/officeDocument/2006/relationships/image" Target="../media/image122.jpg"/><Relationship Id="rId12" Type="http://schemas.openxmlformats.org/officeDocument/2006/relationships/image" Target="../media/image127.jp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jpg"/><Relationship Id="rId11" Type="http://schemas.openxmlformats.org/officeDocument/2006/relationships/image" Target="../media/image126.jpg"/><Relationship Id="rId5" Type="http://schemas.openxmlformats.org/officeDocument/2006/relationships/image" Target="../media/image120.jpg"/><Relationship Id="rId15" Type="http://schemas.openxmlformats.org/officeDocument/2006/relationships/image" Target="../media/image131.jpg"/><Relationship Id="rId10" Type="http://schemas.openxmlformats.org/officeDocument/2006/relationships/image" Target="../media/image125.jpg"/><Relationship Id="rId4" Type="http://schemas.openxmlformats.org/officeDocument/2006/relationships/image" Target="../media/image119.jpg"/><Relationship Id="rId9" Type="http://schemas.openxmlformats.org/officeDocument/2006/relationships/image" Target="../media/image124.jpg"/><Relationship Id="rId14" Type="http://schemas.openxmlformats.org/officeDocument/2006/relationships/image" Target="../media/image13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3" Type="http://schemas.openxmlformats.org/officeDocument/2006/relationships/image" Target="../media/image9.jpg"/><Relationship Id="rId21" Type="http://schemas.openxmlformats.org/officeDocument/2006/relationships/image" Target="../media/image27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" Type="http://schemas.openxmlformats.org/officeDocument/2006/relationships/image" Target="../media/image8.jpg"/><Relationship Id="rId16" Type="http://schemas.openxmlformats.org/officeDocument/2006/relationships/image" Target="../media/image22.jpg"/><Relationship Id="rId20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19" Type="http://schemas.openxmlformats.org/officeDocument/2006/relationships/image" Target="../media/image25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9.jpg"/><Relationship Id="rId18" Type="http://schemas.openxmlformats.org/officeDocument/2006/relationships/image" Target="../media/image44.jpg"/><Relationship Id="rId3" Type="http://schemas.openxmlformats.org/officeDocument/2006/relationships/image" Target="../media/image29.jpg"/><Relationship Id="rId21" Type="http://schemas.openxmlformats.org/officeDocument/2006/relationships/image" Target="../media/image47.jpg"/><Relationship Id="rId7" Type="http://schemas.openxmlformats.org/officeDocument/2006/relationships/image" Target="../media/image33.jpg"/><Relationship Id="rId12" Type="http://schemas.openxmlformats.org/officeDocument/2006/relationships/image" Target="../media/image38.jpg"/><Relationship Id="rId17" Type="http://schemas.openxmlformats.org/officeDocument/2006/relationships/image" Target="../media/image43.jpg"/><Relationship Id="rId25" Type="http://schemas.openxmlformats.org/officeDocument/2006/relationships/image" Target="../media/image51.jpg"/><Relationship Id="rId2" Type="http://schemas.openxmlformats.org/officeDocument/2006/relationships/image" Target="../media/image28.jpg"/><Relationship Id="rId16" Type="http://schemas.openxmlformats.org/officeDocument/2006/relationships/image" Target="../media/image42.jpg"/><Relationship Id="rId20" Type="http://schemas.openxmlformats.org/officeDocument/2006/relationships/image" Target="../media/image4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24" Type="http://schemas.openxmlformats.org/officeDocument/2006/relationships/image" Target="../media/image50.jpg"/><Relationship Id="rId5" Type="http://schemas.openxmlformats.org/officeDocument/2006/relationships/image" Target="../media/image31.jpg"/><Relationship Id="rId15" Type="http://schemas.openxmlformats.org/officeDocument/2006/relationships/image" Target="../media/image41.jpg"/><Relationship Id="rId23" Type="http://schemas.openxmlformats.org/officeDocument/2006/relationships/image" Target="../media/image49.jpg"/><Relationship Id="rId10" Type="http://schemas.openxmlformats.org/officeDocument/2006/relationships/image" Target="../media/image36.jpg"/><Relationship Id="rId19" Type="http://schemas.openxmlformats.org/officeDocument/2006/relationships/image" Target="../media/image45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Relationship Id="rId14" Type="http://schemas.openxmlformats.org/officeDocument/2006/relationships/image" Target="../media/image40.jpg"/><Relationship Id="rId22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13" Type="http://schemas.openxmlformats.org/officeDocument/2006/relationships/image" Target="../media/image63.jpg"/><Relationship Id="rId18" Type="http://schemas.openxmlformats.org/officeDocument/2006/relationships/image" Target="../media/image68.jpg"/><Relationship Id="rId3" Type="http://schemas.openxmlformats.org/officeDocument/2006/relationships/image" Target="../media/image53.jpg"/><Relationship Id="rId21" Type="http://schemas.openxmlformats.org/officeDocument/2006/relationships/image" Target="../media/image71.jpg"/><Relationship Id="rId7" Type="http://schemas.openxmlformats.org/officeDocument/2006/relationships/image" Target="../media/image57.jpg"/><Relationship Id="rId12" Type="http://schemas.openxmlformats.org/officeDocument/2006/relationships/image" Target="../media/image62.jpg"/><Relationship Id="rId17" Type="http://schemas.openxmlformats.org/officeDocument/2006/relationships/image" Target="../media/image67.jpg"/><Relationship Id="rId2" Type="http://schemas.openxmlformats.org/officeDocument/2006/relationships/image" Target="../media/image52.jpg"/><Relationship Id="rId16" Type="http://schemas.openxmlformats.org/officeDocument/2006/relationships/image" Target="../media/image66.jpg"/><Relationship Id="rId20" Type="http://schemas.openxmlformats.org/officeDocument/2006/relationships/image" Target="../media/image7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jpg"/><Relationship Id="rId11" Type="http://schemas.openxmlformats.org/officeDocument/2006/relationships/image" Target="../media/image61.jpg"/><Relationship Id="rId5" Type="http://schemas.openxmlformats.org/officeDocument/2006/relationships/image" Target="../media/image55.jpg"/><Relationship Id="rId15" Type="http://schemas.openxmlformats.org/officeDocument/2006/relationships/image" Target="../media/image65.jpg"/><Relationship Id="rId23" Type="http://schemas.openxmlformats.org/officeDocument/2006/relationships/image" Target="../media/image73.jpg"/><Relationship Id="rId10" Type="http://schemas.openxmlformats.org/officeDocument/2006/relationships/image" Target="../media/image60.jpg"/><Relationship Id="rId19" Type="http://schemas.openxmlformats.org/officeDocument/2006/relationships/image" Target="../media/image69.jpg"/><Relationship Id="rId4" Type="http://schemas.openxmlformats.org/officeDocument/2006/relationships/image" Target="../media/image54.jpg"/><Relationship Id="rId9" Type="http://schemas.openxmlformats.org/officeDocument/2006/relationships/image" Target="../media/image59.jpg"/><Relationship Id="rId14" Type="http://schemas.openxmlformats.org/officeDocument/2006/relationships/image" Target="../media/image64.jpg"/><Relationship Id="rId22" Type="http://schemas.openxmlformats.org/officeDocument/2006/relationships/image" Target="../media/image7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Image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Eldin Sahbaz</a:t>
            </a: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0588" y="204553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4753" y="368111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635532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38" y="633791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37" y="633791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37" y="633791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36" y="633791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36" y="615044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50" y="596297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84" y="615044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84" y="596297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84" y="611568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416608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38" y="2414867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37" y="2414867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36" y="2414867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36" y="2414867"/>
            <a:ext cx="9525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36" y="2414867"/>
            <a:ext cx="952500" cy="95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50" y="2420549"/>
            <a:ext cx="952500" cy="952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68" y="2414867"/>
            <a:ext cx="952500" cy="952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48" y="2414867"/>
            <a:ext cx="952500" cy="952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4050447"/>
            <a:ext cx="95250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37" y="4029000"/>
            <a:ext cx="95250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72" y="4011497"/>
            <a:ext cx="95250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56" y="4020249"/>
            <a:ext cx="95250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21" y="4004991"/>
            <a:ext cx="95250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07" y="402024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0588" y="204553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4753" y="368111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633791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637573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7" y="633791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86" y="628141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4" y="622435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81" y="616729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87" y="611023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76" y="611023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82" y="611023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414867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7" y="2418778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6" y="2414867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86" y="2423759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4" y="2414867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81" y="2414014"/>
            <a:ext cx="9525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87" y="2413161"/>
            <a:ext cx="952500" cy="95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76" y="2413161"/>
            <a:ext cx="952500" cy="952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81" y="2413161"/>
            <a:ext cx="952500" cy="952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7" y="4205250"/>
            <a:ext cx="952500" cy="952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7" y="4208589"/>
            <a:ext cx="95250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98" y="4215347"/>
            <a:ext cx="95250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86" y="4215347"/>
            <a:ext cx="95250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1" y="4215347"/>
            <a:ext cx="95250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76" y="4208589"/>
            <a:ext cx="95250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87" y="4201831"/>
            <a:ext cx="95250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93" y="420183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5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9" y="632657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96" y="632657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3" y="632657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10" y="638885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10" y="632657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10" y="632657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0" y="63265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22084" y="1905000"/>
                <a:ext cx="9176468" cy="4267200"/>
              </a:xfrm>
            </p:spPr>
            <p:txBody>
              <a:bodyPr/>
              <a:lstStyle/>
              <a:p>
                <a:r>
                  <a:rPr lang="en-US" dirty="0"/>
                  <a:t>Clusters had varying degrees of homogeneity</a:t>
                </a:r>
              </a:p>
              <a:p>
                <a:r>
                  <a:rPr lang="en-US" dirty="0"/>
                  <a:t>Two pass algorithm</a:t>
                </a:r>
              </a:p>
              <a:p>
                <a:pPr lvl="1"/>
                <a:r>
                  <a:rPr lang="en-US" dirty="0"/>
                  <a:t>Remove any outlying clusters</a:t>
                </a: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𝐴𝑓𝑓𝑖𝑛𝑖𝑡𝑦𝑀𝑎𝑡𝑟𝑖𝑥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[:,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Compute z-scores of X</a:t>
                </a:r>
              </a:p>
              <a:p>
                <a:pPr lvl="2"/>
                <a:r>
                  <a:rPr lang="en-US" dirty="0"/>
                  <a:t>Remove any clusters with z-scores above 1 or below -1</a:t>
                </a:r>
              </a:p>
              <a:p>
                <a:pPr lvl="3"/>
                <a:r>
                  <a:rPr lang="en-US" dirty="0"/>
                  <a:t>Optimize purity</a:t>
                </a:r>
              </a:p>
              <a:p>
                <a:pPr lvl="1"/>
                <a:r>
                  <a:rPr lang="en-US" dirty="0"/>
                  <a:t>Remove any outlying images</a:t>
                </a:r>
              </a:p>
              <a:p>
                <a:pPr lvl="2"/>
                <a:r>
                  <a:rPr lang="en-US" dirty="0"/>
                  <a:t>Compute silhouette score of each sample</a:t>
                </a:r>
              </a:p>
              <a:p>
                <a:pPr lvl="2"/>
                <a:r>
                  <a:rPr lang="en-US" dirty="0"/>
                  <a:t>Compute z-scores of silhouette scores</a:t>
                </a:r>
              </a:p>
              <a:p>
                <a:pPr lvl="2"/>
                <a:r>
                  <a:rPr lang="en-US" dirty="0"/>
                  <a:t>Remove any samples with z-scores above 1 or below -1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22084" y="1905000"/>
                <a:ext cx="9176468" cy="4267200"/>
              </a:xfrm>
              <a:blipFill>
                <a:blip r:embed="rId2"/>
                <a:stretch>
                  <a:fillRect l="-398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45" y="3560376"/>
            <a:ext cx="4456180" cy="183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045" y="5395492"/>
            <a:ext cx="4456180" cy="8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20588" y="411711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4753" y="2047291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755807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755807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224" y="762113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24" y="755807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24" y="755807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60" y="755807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60" y="755807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396273"/>
            <a:ext cx="9525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2396273"/>
            <a:ext cx="952500" cy="95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53" y="2406448"/>
            <a:ext cx="952500" cy="952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3" y="2416623"/>
            <a:ext cx="952500" cy="952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13" y="2406448"/>
            <a:ext cx="952500" cy="952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70" y="2416623"/>
            <a:ext cx="95250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70" y="2416623"/>
            <a:ext cx="95250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30" y="2421153"/>
            <a:ext cx="952500" cy="9525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119513" y="4122834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4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13" y="4495396"/>
            <a:ext cx="95250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449216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5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0588" y="204553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0588" y="3655681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633791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633791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7" y="633791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88" y="633791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387388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7" y="2387388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7" y="2376289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79" y="2376289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35" y="2375496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34" y="2375496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34" y="2375496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7" y="4055250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80" y="4055250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80" y="4025013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34" y="4025013"/>
            <a:ext cx="9525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91" y="4025013"/>
            <a:ext cx="952500" cy="95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8" y="4046821"/>
            <a:ext cx="952500" cy="952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79" y="405525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0588" y="204553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4753" y="368111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581402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585166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7" y="581402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87" y="581402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357559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7" y="2357559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08" y="2349642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8" y="2343813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66" y="2343653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48" y="2357559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7" y="4152750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08" y="4152750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42" y="4152750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08" y="4152750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4" y="4152750"/>
            <a:ext cx="9525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60" y="4141979"/>
            <a:ext cx="952500" cy="95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60" y="4141979"/>
            <a:ext cx="952500" cy="952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35" y="4141979"/>
            <a:ext cx="952500" cy="952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77" y="414197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0588" y="204553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638232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633791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1" y="633791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1" y="633791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12" y="633791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73" y="633791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73" y="640746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36" y="633791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432558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2432558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1" y="2432558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1" y="2432558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7" y="2432558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23" y="243255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4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9176468" cy="4267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Test other face detection algorithms</a:t>
            </a:r>
          </a:p>
          <a:p>
            <a:pPr lvl="1"/>
            <a:r>
              <a:rPr lang="en-US" dirty="0"/>
              <a:t>DLIB</a:t>
            </a:r>
          </a:p>
          <a:p>
            <a:pPr lvl="1"/>
            <a:r>
              <a:rPr lang="en-US" dirty="0"/>
              <a:t>STASM</a:t>
            </a:r>
          </a:p>
          <a:p>
            <a:r>
              <a:rPr lang="en-US" dirty="0"/>
              <a:t>Test other clustering algorithms</a:t>
            </a:r>
          </a:p>
          <a:p>
            <a:pPr lvl="1"/>
            <a:r>
              <a:rPr lang="en-US" dirty="0"/>
              <a:t>Chameleon</a:t>
            </a:r>
          </a:p>
          <a:p>
            <a:pPr lvl="1"/>
            <a:r>
              <a:rPr lang="en-US" dirty="0"/>
              <a:t>RBM</a:t>
            </a:r>
          </a:p>
          <a:p>
            <a:pPr lvl="1"/>
            <a:r>
              <a:rPr lang="en-US" dirty="0"/>
              <a:t>SOM</a:t>
            </a:r>
          </a:p>
          <a:p>
            <a:r>
              <a:rPr lang="en-US" dirty="0"/>
              <a:t>Test other means of anomaly detection</a:t>
            </a:r>
          </a:p>
          <a:p>
            <a:pPr lvl="1"/>
            <a:r>
              <a:rPr lang="en-US" dirty="0"/>
              <a:t>SSE with Median face</a:t>
            </a:r>
          </a:p>
          <a:p>
            <a:pPr lvl="1"/>
            <a:r>
              <a:rPr lang="en-US" dirty="0" err="1"/>
              <a:t>Scikit-Learn’s</a:t>
            </a:r>
            <a:r>
              <a:rPr lang="en-US" dirty="0"/>
              <a:t> Novelty and Outlier Detection</a:t>
            </a:r>
          </a:p>
          <a:p>
            <a:r>
              <a:rPr lang="en-US" dirty="0"/>
              <a:t>Test on multiple data sets</a:t>
            </a:r>
          </a:p>
          <a:p>
            <a:pPr lvl="1"/>
            <a:r>
              <a:rPr lang="en-US" dirty="0"/>
              <a:t>Labeled Faces in the Wild</a:t>
            </a:r>
          </a:p>
          <a:p>
            <a:pPr lvl="1"/>
            <a:r>
              <a:rPr lang="en-US" dirty="0"/>
              <a:t>YouTube 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images:</a:t>
            </a:r>
          </a:p>
          <a:p>
            <a:pPr lvl="1"/>
            <a:r>
              <a:rPr lang="en-US" dirty="0"/>
              <a:t>Isolate any faces (i.e. crop them out)</a:t>
            </a:r>
          </a:p>
          <a:p>
            <a:pPr lvl="1"/>
            <a:r>
              <a:rPr lang="en-US" dirty="0"/>
              <a:t>Group like faces (clustering)</a:t>
            </a:r>
          </a:p>
          <a:p>
            <a:r>
              <a:rPr lang="en-US" dirty="0"/>
              <a:t>Why show any interest in this topic?</a:t>
            </a:r>
          </a:p>
          <a:p>
            <a:pPr lvl="1"/>
            <a:r>
              <a:rPr lang="en-US" dirty="0"/>
              <a:t>Can be used for community detection</a:t>
            </a:r>
          </a:p>
          <a:p>
            <a:pPr lvl="1"/>
            <a:r>
              <a:rPr lang="en-US" dirty="0"/>
              <a:t>Can be used in law enforcement</a:t>
            </a:r>
          </a:p>
          <a:p>
            <a:pPr lvl="1"/>
            <a:r>
              <a:rPr lang="en-US" dirty="0"/>
              <a:t>No universally agreed upon face representation/distance metric/clustering approach</a:t>
            </a: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9931842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Charles Otto, et al. – </a:t>
            </a:r>
            <a:r>
              <a:rPr lang="en-US" i="1" dirty="0"/>
              <a:t>An Efficient Approach for Clustering Face Images</a:t>
            </a:r>
            <a:endParaRPr lang="en-US" dirty="0"/>
          </a:p>
          <a:p>
            <a:pPr lvl="1"/>
            <a:r>
              <a:rPr lang="en-US" dirty="0"/>
              <a:t>Detect/extract key points using STASM Library</a:t>
            </a:r>
          </a:p>
          <a:p>
            <a:pPr lvl="2"/>
            <a:r>
              <a:rPr lang="en-US" dirty="0"/>
              <a:t>Nose, eyes, mouth, eye brows, etc.</a:t>
            </a:r>
          </a:p>
          <a:p>
            <a:pPr lvl="1"/>
            <a:r>
              <a:rPr lang="en-US" dirty="0"/>
              <a:t>Extract LBP and HOG features from key points</a:t>
            </a:r>
          </a:p>
          <a:p>
            <a:pPr lvl="1"/>
            <a:r>
              <a:rPr lang="en-US" dirty="0"/>
              <a:t>PCA then Linear Discriminant Analysis on combined feature vectors</a:t>
            </a:r>
          </a:p>
          <a:p>
            <a:r>
              <a:rPr lang="en-US" dirty="0"/>
              <a:t>Charles Otto, et al. – </a:t>
            </a:r>
            <a:r>
              <a:rPr lang="en-US" i="1" dirty="0"/>
              <a:t>Clustering Millions of Faces by Identity</a:t>
            </a:r>
          </a:p>
          <a:p>
            <a:pPr lvl="1"/>
            <a:r>
              <a:rPr lang="en-US" dirty="0"/>
              <a:t>Extract 68 facial landmarks via DLIB ensemble of regression trees</a:t>
            </a:r>
          </a:p>
          <a:p>
            <a:pPr lvl="1"/>
            <a:r>
              <a:rPr lang="en-US" dirty="0"/>
              <a:t>Normalize images</a:t>
            </a:r>
          </a:p>
          <a:p>
            <a:pPr lvl="1"/>
            <a:r>
              <a:rPr lang="en-US" dirty="0"/>
              <a:t>CNN with 10 convolutional layers with a 3x3 filter</a:t>
            </a:r>
          </a:p>
          <a:p>
            <a:pPr lvl="1"/>
            <a:r>
              <a:rPr lang="en-US" dirty="0"/>
              <a:t>Construct K Neighbor graph</a:t>
            </a:r>
          </a:p>
          <a:p>
            <a:pPr lvl="1"/>
            <a:r>
              <a:rPr lang="en-US" dirty="0"/>
              <a:t>Rank order clustering</a:t>
            </a:r>
          </a:p>
        </p:txBody>
      </p:sp>
      <p:pic>
        <p:nvPicPr>
          <p:cNvPr id="4100" name="Picture 4" descr="http://www.milbo.users.sonic.net/stasm/est/Xm2vtsLandma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017" y="2242456"/>
            <a:ext cx="3656983" cy="415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9470666" cy="4267200"/>
          </a:xfrm>
        </p:spPr>
        <p:txBody>
          <a:bodyPr/>
          <a:lstStyle/>
          <a:p>
            <a:r>
              <a:rPr lang="en-US" dirty="0"/>
              <a:t>From a set of images, use </a:t>
            </a:r>
            <a:r>
              <a:rPr lang="en-US" dirty="0" err="1"/>
              <a:t>Haar</a:t>
            </a:r>
            <a:r>
              <a:rPr lang="en-US" dirty="0"/>
              <a:t> face detector to extract faces</a:t>
            </a:r>
          </a:p>
          <a:p>
            <a:r>
              <a:rPr lang="en-US" dirty="0"/>
              <a:t>Normalize image intensities</a:t>
            </a:r>
          </a:p>
          <a:p>
            <a:r>
              <a:rPr lang="en-US" dirty="0"/>
              <a:t>Resize to 100x100</a:t>
            </a:r>
          </a:p>
          <a:p>
            <a:r>
              <a:rPr lang="en-US" dirty="0"/>
              <a:t>Convert into a face matrix</a:t>
            </a:r>
          </a:p>
          <a:p>
            <a:pPr lvl="1"/>
            <a:r>
              <a:rPr lang="en-US" dirty="0"/>
              <a:t>Each sample is a column</a:t>
            </a:r>
          </a:p>
          <a:p>
            <a:pPr lvl="1"/>
            <a:r>
              <a:rPr lang="en-US" dirty="0"/>
              <a:t>10,000xN matrix, N = number of samples</a:t>
            </a:r>
          </a:p>
          <a:p>
            <a:r>
              <a:rPr lang="en-US" dirty="0"/>
              <a:t>Data set used was Yale B</a:t>
            </a:r>
          </a:p>
          <a:p>
            <a:pPr lvl="1"/>
            <a:r>
              <a:rPr lang="en-US" dirty="0"/>
              <a:t>Good variance of expressions and tilt</a:t>
            </a:r>
          </a:p>
        </p:txBody>
      </p:sp>
      <p:pic>
        <p:nvPicPr>
          <p:cNvPr id="1026" name="Picture 2" descr="http://memememememememe.me/assets/posts/training-haar-cascades/haa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5" y="2385391"/>
            <a:ext cx="4733511" cy="3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05000"/>
            <a:ext cx="8890221" cy="4267200"/>
          </a:xfrm>
        </p:spPr>
        <p:txBody>
          <a:bodyPr/>
          <a:lstStyle/>
          <a:p>
            <a:r>
              <a:rPr lang="en-US" dirty="0"/>
              <a:t>Get weights from Eigenfaces algorithm</a:t>
            </a:r>
          </a:p>
          <a:p>
            <a:r>
              <a:rPr lang="en-US" dirty="0"/>
              <a:t>Build an </a:t>
            </a:r>
            <a:r>
              <a:rPr lang="en-US" dirty="0" err="1"/>
              <a:t>NxN</a:t>
            </a:r>
            <a:r>
              <a:rPr lang="en-US" dirty="0"/>
              <a:t> distance matrix</a:t>
            </a:r>
          </a:p>
          <a:p>
            <a:pPr lvl="1"/>
            <a:r>
              <a:rPr lang="en-US" dirty="0"/>
              <a:t>Used Cosine distance as metric</a:t>
            </a:r>
          </a:p>
          <a:p>
            <a:r>
              <a:rPr lang="en-US" dirty="0"/>
              <a:t>Normalize distance matrix using Min-Max normalization</a:t>
            </a:r>
          </a:p>
          <a:p>
            <a:r>
              <a:rPr lang="en-US" dirty="0"/>
              <a:t>Convert distance matrix into affinity matrix</a:t>
            </a:r>
          </a:p>
          <a:p>
            <a:pPr lvl="1"/>
            <a:r>
              <a:rPr lang="en-US" dirty="0"/>
              <a:t>Affinity matrix = 1 – normalized distance matrix</a:t>
            </a:r>
          </a:p>
          <a:p>
            <a:r>
              <a:rPr lang="en-US" dirty="0"/>
              <a:t>Apply Affinity Propagation clustering algorithm to affinity matrix</a:t>
            </a:r>
          </a:p>
        </p:txBody>
      </p:sp>
      <p:pic>
        <p:nvPicPr>
          <p:cNvPr id="6" name="Picture 5" descr="overa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r="68062"/>
          <a:stretch/>
        </p:blipFill>
        <p:spPr bwMode="auto">
          <a:xfrm>
            <a:off x="8773604" y="834271"/>
            <a:ext cx="2890961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vera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3" r="38138"/>
          <a:stretch/>
        </p:blipFill>
        <p:spPr bwMode="auto">
          <a:xfrm>
            <a:off x="8773605" y="2413834"/>
            <a:ext cx="2890960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overa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7" r="5918"/>
          <a:stretch/>
        </p:blipFill>
        <p:spPr bwMode="auto">
          <a:xfrm>
            <a:off x="8773604" y="3993397"/>
            <a:ext cx="2890961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509" y="2290082"/>
            <a:ext cx="2362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_images/sphx_glr_plot_cluster_comparison_0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701110"/>
            <a:ext cx="952500" cy="952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701110"/>
            <a:ext cx="952500" cy="95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8" y="701110"/>
            <a:ext cx="952500" cy="952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88" y="701110"/>
            <a:ext cx="952500" cy="952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8" y="701110"/>
            <a:ext cx="952500" cy="952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88" y="701110"/>
            <a:ext cx="952500" cy="952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88" y="701110"/>
            <a:ext cx="952500" cy="952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14" y="701110"/>
            <a:ext cx="952500" cy="9525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88" y="701110"/>
            <a:ext cx="952500" cy="952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088" y="701110"/>
            <a:ext cx="952500" cy="9525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0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414867"/>
            <a:ext cx="952500" cy="9525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2414867"/>
            <a:ext cx="952500" cy="952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44" y="2414867"/>
            <a:ext cx="952500" cy="952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120588" y="204553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4753" y="368111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2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4205250"/>
            <a:ext cx="952500" cy="9525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68" y="4205250"/>
            <a:ext cx="952500" cy="9525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48" y="4205250"/>
            <a:ext cx="952500" cy="9525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8" y="4205250"/>
            <a:ext cx="952500" cy="9525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28" y="4205250"/>
            <a:ext cx="952500" cy="952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00" y="4205250"/>
            <a:ext cx="952500" cy="9525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52" y="4205250"/>
            <a:ext cx="952500" cy="9525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4" y="420525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0588" y="204553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4753" y="368111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631985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636641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7" y="639491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87" y="643012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84" y="638335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89" y="643012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86" y="639491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8" y="639491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7" y="2575399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6" y="2582905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6" y="2575399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85" y="2582905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6" y="2575399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87" y="2572540"/>
            <a:ext cx="9525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89" y="2560576"/>
            <a:ext cx="952500" cy="95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92" y="2569527"/>
            <a:ext cx="952500" cy="952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7" y="4231827"/>
            <a:ext cx="952500" cy="952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6" y="4227386"/>
            <a:ext cx="952500" cy="952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97" y="4227386"/>
            <a:ext cx="95250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6" y="4227386"/>
            <a:ext cx="95250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4218486"/>
            <a:ext cx="95250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89" y="4228085"/>
            <a:ext cx="95250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82" y="4227386"/>
            <a:ext cx="95250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68" y="421848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20589" y="264459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0588" y="204553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4753" y="3681115"/>
            <a:ext cx="952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633791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8" y="637702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37" y="633791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386" y="633791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35" y="644606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35" y="664482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82" y="664482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7" y="664482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411619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7" y="2414212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6" y="2411619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35" y="2411796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35" y="2405618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84" y="2401518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19" y="2401518"/>
            <a:ext cx="9525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31" y="2411619"/>
            <a:ext cx="952500" cy="95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4205250"/>
            <a:ext cx="952500" cy="952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79" y="4211584"/>
            <a:ext cx="952500" cy="952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36" y="4217918"/>
            <a:ext cx="952500" cy="952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85" y="4217918"/>
            <a:ext cx="95250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85" y="4217918"/>
            <a:ext cx="95250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85" y="421791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Blue-Tan Gradient presentation (widescreen)</Template>
  <TotalTime>0</TotalTime>
  <Words>477</Words>
  <Application>Microsoft Office PowerPoint</Application>
  <PresentationFormat>Widescreen</PresentationFormat>
  <Paragraphs>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Franklin Gothic Medium</vt:lpstr>
      <vt:lpstr>Blue Tan Gradient 16x9</vt:lpstr>
      <vt:lpstr>Face Image Clustering</vt:lpstr>
      <vt:lpstr>The Problem</vt:lpstr>
      <vt:lpstr>Previous Work</vt:lpstr>
      <vt:lpstr>Data Pre-Processing</vt:lpstr>
      <vt:lpstr>Initial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Cleaning Clusters</vt:lpstr>
      <vt:lpstr>PowerPoint Presentation</vt:lpstr>
      <vt:lpstr>PowerPoint Presentation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2017-05-02T03:28:31Z</dcterms:created>
  <dcterms:modified xsi:type="dcterms:W3CDTF">2017-05-06T03:23:19Z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