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rial Narr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al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boldItalic.fntdata"/><Relationship Id="rId3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df74afa9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df74afa9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df74afa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df74afa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df74afa9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df74afa9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f74afa9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f74afa9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f74afa9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f74afa9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df74afa9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df74afa9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df74afa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df74afa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f74afa9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f74afa9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df74afa9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df74afa9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df74afa9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df74afa9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8bb70b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8bb70b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df74afa9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df74afa9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8a4875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8a4875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e1dc618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e1dc618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f74af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f74af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df74afa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df74afa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df74afa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df74afa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df74af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df74af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df74afa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df74afa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df74afa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df74afa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df74afa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df74afa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283448" cy="634462"/>
            <a:chOff x="537634" y="250253"/>
            <a:chExt cx="3102933" cy="862158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67" y="798611"/>
              <a:ext cx="2429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utorials.pytorch.kr/beginner/dcgan_faces_tutorial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 for Project 2-</a:t>
            </a:r>
            <a:r>
              <a:rPr lang="en-GB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 and VAE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1-3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525" y="-1"/>
            <a:ext cx="36149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6468975" y="4052900"/>
            <a:ext cx="3000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17">
                <a:solidFill>
                  <a:schemeClr val="dk1"/>
                </a:solidFill>
              </a:rPr>
              <a:t>A</a:t>
            </a:r>
            <a:r>
              <a:rPr lang="en-GB" sz="1217">
                <a:solidFill>
                  <a:schemeClr val="dk1"/>
                </a:solidFill>
              </a:rPr>
              <a:t> result of generated samples with </a:t>
            </a:r>
            <a:endParaRPr sz="12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17">
                <a:solidFill>
                  <a:schemeClr val="dk1"/>
                </a:solidFill>
              </a:rPr>
              <a:t>3 different Generators </a:t>
            </a:r>
            <a:endParaRPr sz="12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17">
                <a:solidFill>
                  <a:schemeClr val="dk1"/>
                </a:solidFill>
              </a:rPr>
              <a:t>(epoch : 1, 10, 100)</a:t>
            </a:r>
            <a:endParaRPr sz="121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40"/>
              <a:t>TASK 2</a:t>
            </a:r>
            <a:endParaRPr b="1"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40"/>
              <a:t>Variational Autoencoders </a:t>
            </a:r>
            <a:endParaRPr b="1" sz="21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Variational Autoencoder (VAE)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2060"/>
              <a:t>Model</a:t>
            </a:r>
            <a:endParaRPr b="1" sz="2060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Build MLP-based VAE (convolution is not allowed)</a:t>
            </a:r>
            <a:endParaRPr sz="1595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I</a:t>
            </a:r>
            <a:r>
              <a:rPr lang="en-GB" sz="1595"/>
              <a:t>nput image: 784(=28x28) length vector</a:t>
            </a:r>
            <a:endParaRPr sz="1595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Encoder:</a:t>
            </a:r>
            <a:br>
              <a:rPr lang="en-GB" sz="1595"/>
            </a:br>
            <a:br>
              <a:rPr lang="en-GB" sz="1595"/>
            </a:br>
            <a:br>
              <a:rPr lang="en-GB" sz="1595"/>
            </a:br>
            <a:br>
              <a:rPr lang="en-GB" sz="1595"/>
            </a:br>
            <a:endParaRPr sz="1595"/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-GB" sz="1595"/>
              <a:t>Latent dimension: 2</a:t>
            </a:r>
            <a:br>
              <a:rPr lang="en-GB" sz="1595"/>
            </a:br>
            <a:endParaRPr sz="1195"/>
          </a:p>
          <a:p>
            <a:pPr indent="-3249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Decoder:</a:t>
            </a:r>
            <a:br>
              <a:rPr lang="en-GB" sz="1517"/>
            </a:br>
            <a:endParaRPr sz="1517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521" y="1997225"/>
            <a:ext cx="5635175" cy="10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475" y="3907800"/>
            <a:ext cx="6905050" cy="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Variational Autoencoder (VAE)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2060"/>
              <a:t>Model</a:t>
            </a:r>
            <a:endParaRPr b="1" sz="2060"/>
          </a:p>
          <a:p>
            <a:pPr indent="-3249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Resulted model composition should be look like below, when using print(model):</a:t>
            </a:r>
            <a:endParaRPr sz="1517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38" y="1425625"/>
            <a:ext cx="6962325" cy="3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2-1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-GB" sz="1517"/>
              <a:t>Print your models (10 points)</a:t>
            </a:r>
            <a:br>
              <a:rPr lang="en-GB" sz="1517"/>
            </a:br>
            <a:r>
              <a:rPr lang="en-GB" sz="1517"/>
              <a:t>	</a:t>
            </a:r>
            <a:r>
              <a:rPr lang="en-GB" sz="1317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print(model)</a:t>
            </a:r>
            <a:endParaRPr sz="1317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49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In your report, add the result after printing your whole VAE model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Only command line screenshot is allowed (no text format)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Please refer to previous slide</a:t>
            </a:r>
            <a:endParaRPr sz="1517"/>
          </a:p>
          <a:p>
            <a:pPr indent="-3249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If below conditions are satisfied, you will get max point: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Same number and order of linear and leakyReLU layers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Same input/output size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No other unspecified layers(e.g. Conv or ReLU)</a:t>
            </a:r>
            <a:endParaRPr sz="1517"/>
          </a:p>
          <a:p>
            <a:pPr indent="-305911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18"/>
              <a:buChar char="●"/>
            </a:pPr>
            <a:r>
              <a:t/>
            </a:r>
            <a:endParaRPr sz="121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2-2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-GB" sz="1517"/>
              <a:t>Report training loss trend over epochs</a:t>
            </a:r>
            <a:r>
              <a:rPr b="1" lang="en-GB" sz="1517"/>
              <a:t> (10 points</a:t>
            </a:r>
            <a:r>
              <a:rPr b="1" lang="en-GB" sz="1517"/>
              <a:t>)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You can use any logging/visualization tool(e.g. tensorboard, wandb, or matplotlib)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You should report the number of training epochs</a:t>
            </a:r>
            <a:endParaRPr sz="1517"/>
          </a:p>
          <a:p>
            <a:pPr indent="-3249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If below conditions are satisfied, you will get max point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MSE loss and KL loss are separately logged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Losses are logged per epoch (not iteration)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Losses reasonably converge during training</a:t>
            </a:r>
            <a:endParaRPr sz="151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2-3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-GB" sz="1517"/>
              <a:t>Report generated samples along the training epochs</a:t>
            </a:r>
            <a:r>
              <a:rPr b="1" lang="en-GB" sz="1517"/>
              <a:t> (10 points)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Generate samples with fixed noise across epochs</a:t>
            </a:r>
            <a:endParaRPr sz="1517"/>
          </a:p>
          <a:p>
            <a:pPr indent="-324961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■"/>
            </a:pPr>
            <a:r>
              <a:rPr lang="en-GB" sz="1517"/>
              <a:t>Generated samples should have similar context across epochs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You should make 3x4 grid of images at each epoch 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You should make 3x4 grid image 5 times at different epochs</a:t>
            </a:r>
            <a:endParaRPr sz="1517"/>
          </a:p>
          <a:p>
            <a:pPr indent="-324961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■"/>
            </a:pPr>
            <a:r>
              <a:rPr lang="en-GB" sz="1517"/>
              <a:t>e.g. make 3x4 grid image at 10, 20, 30, 40, 50 epoch</a:t>
            </a:r>
            <a:endParaRPr sz="1517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71214"/>
          <a:stretch/>
        </p:blipFill>
        <p:spPr>
          <a:xfrm>
            <a:off x="2449238" y="2883100"/>
            <a:ext cx="4245524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2-4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-GB" sz="1517"/>
              <a:t>Train and evaluate a MLP classifier on Fashion-MNIST</a:t>
            </a:r>
            <a:r>
              <a:rPr b="1" lang="en-GB" sz="1517"/>
              <a:t> (10 points)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MLP classifier should be the same as VAE encoder except the last layer</a:t>
            </a:r>
            <a:br>
              <a:rPr lang="en-GB" sz="1517"/>
            </a:br>
            <a:br>
              <a:rPr lang="en-GB" sz="1517"/>
            </a:br>
            <a:br>
              <a:rPr lang="en-GB" sz="1517"/>
            </a:b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Report your model composition using ‘print(model)’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Report test set accuracy using this model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Use the FashionMNIST train/test dataset with torchvision’s dataset class.</a:t>
            </a:r>
            <a:endParaRPr sz="1517"/>
          </a:p>
          <a:p>
            <a:pPr indent="-3249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If below conditions are satisfied, you will get max point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Classifier model composition is the same as the instruction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Test set accuracy is reasonably high (&gt;80%).</a:t>
            </a:r>
            <a:endParaRPr sz="1517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586813"/>
            <a:ext cx="86391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2-5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95"/>
              <a:buChar char="●"/>
            </a:pPr>
            <a:r>
              <a:rPr b="1" lang="en-GB" sz="1517"/>
              <a:t>Initialize VAE’s encoder weights using the classifier weights trained at Task 2-4</a:t>
            </a:r>
            <a:r>
              <a:rPr b="1" lang="en-GB" sz="1517"/>
              <a:t> (10 points)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Encoder’s first linear layer should be initialized with classifier’s first linear layer</a:t>
            </a:r>
            <a:endParaRPr sz="1517"/>
          </a:p>
          <a:p>
            <a:pPr indent="-3249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Report the result and compare with the vanilla VAE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Report loss trend and the generated samples across epochs (same as Task 2-2, 2-3)</a:t>
            </a:r>
            <a:endParaRPr sz="1517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2-5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How to initialize encoder weight using the classifier weights?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Load classifier weights first.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Get classifier’s first linear layer by searching key string.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Make a new dictionary with the keys compatible with VAE.</a:t>
            </a:r>
            <a:endParaRPr sz="1517"/>
          </a:p>
          <a:p>
            <a:pPr indent="-3249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Initialize VAE model weights with the new dictionary.</a:t>
            </a:r>
            <a:endParaRPr sz="1517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75" y="2571738"/>
            <a:ext cx="59150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Task: Fashion-MNIST generation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Do: Write codes to train two generative models for Fashion-MNIST dataset!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You need to write codes for DCGAN and VAE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You need to complete the given tasks, and write a report based on results.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 your report, do not forget to add discussion about your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should be submitted?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Submit a report</a:t>
            </a:r>
            <a:r>
              <a:rPr lang="en-GB"/>
              <a:t> named </a:t>
            </a:r>
            <a:r>
              <a:rPr b="1" lang="en-GB"/>
              <a:t>[student id]_[first name]_[last name].pdf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For instance, my report would be </a:t>
            </a:r>
            <a:r>
              <a:rPr b="1" lang="en-GB"/>
              <a:t>202212345_Hyemin_Ahn.pdf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en-GB">
                <a:solidFill>
                  <a:srgbClr val="FF0000"/>
                </a:solidFill>
              </a:rPr>
              <a:t>Please make your report with this name format. 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Your report needs be around 4-5 pages in double columns.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You can write a report with Word or Latex.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lang="en-GB">
                <a:solidFill>
                  <a:srgbClr val="FF0000"/>
                </a:solidFill>
              </a:rPr>
              <a:t>Submit PDF file, not .doc or .tex file!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Deadline and where to submit?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Deadline: 23:59, 17th December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Submit it to…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Assignment tab in Blackboard System</a:t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40"/>
              <a:t>Dataset: Fashion MNIST</a:t>
            </a:r>
            <a:endParaRPr b="1" sz="21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load Fashion MNIST dataset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Fashion MNIST Dataset with </a:t>
            </a:r>
            <a:r>
              <a:rPr b="1" lang="en-GB"/>
              <a:t>torchvision.datasets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import torchvision.datasets as dsets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Then, make a train dataset by setting the parameter train to True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train_dataset = dsets.FashionMNIST(train = True)</a:t>
            </a:r>
            <a:endParaRPr sz="1300">
              <a:solidFill>
                <a:srgbClr val="93C47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train_loader = DataLoader(train_dataset, shuffle = True)</a:t>
            </a:r>
            <a:endParaRPr b="1">
              <a:solidFill>
                <a:srgbClr val="93C47D"/>
              </a:solidFill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Fix the image size to 28 x 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use any image transformation as below example</a:t>
            </a:r>
            <a:br>
              <a:rPr lang="en-GB"/>
            </a:br>
            <a:r>
              <a:rPr lang="en-GB"/>
              <a:t>	</a:t>
            </a: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transform_train = transforms.Compose(</a:t>
            </a:r>
            <a:b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			[transforms.ToTensor(),</a:t>
            </a:r>
            <a:b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  			transforms.Resize((image_size, image_size)</a:t>
            </a: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300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transforms.Normalize(mean, std)])</a:t>
            </a:r>
            <a:endParaRPr sz="1300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640"/>
              <a:t>TASK 1</a:t>
            </a:r>
            <a:endParaRPr b="1"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40"/>
              <a:t>Deep Convolutional Generative Adversarial Networks (DCGAN)</a:t>
            </a:r>
            <a:endParaRPr b="1" sz="21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DCG</a:t>
            </a:r>
            <a:r>
              <a:rPr lang="en-GB"/>
              <a:t>AN </a:t>
            </a:r>
            <a:r>
              <a:rPr b="0" lang="en-GB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https://tutorials.pytorch.kr/beginner/dcgan_faces_tutorial.html</a:t>
            </a:r>
            <a:r>
              <a:rPr b="0" lang="en-GB" sz="1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2060"/>
              <a:t>Model</a:t>
            </a:r>
            <a:endParaRPr b="1" sz="2060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Build DCGAN Generator and </a:t>
            </a:r>
            <a:r>
              <a:rPr lang="en-GB" sz="1595"/>
              <a:t>Discriminator</a:t>
            </a:r>
            <a:endParaRPr sz="1595"/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-GB" sz="1285"/>
              <a:t>You should follow DCGAN Architecture</a:t>
            </a:r>
            <a:endParaRPr sz="1285"/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85"/>
              <a:buChar char="○"/>
            </a:pPr>
            <a:r>
              <a:rPr lang="en-GB" sz="1285">
                <a:solidFill>
                  <a:srgbClr val="980000"/>
                </a:solidFill>
              </a:rPr>
              <a:t>Do not use only linear layers to build generator and discriminator</a:t>
            </a:r>
            <a:endParaRPr sz="1285">
              <a:solidFill>
                <a:srgbClr val="980000"/>
              </a:solidFill>
            </a:endParaRPr>
          </a:p>
          <a:p>
            <a:pPr indent="-3101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85"/>
              <a:buChar char="○"/>
            </a:pPr>
            <a:r>
              <a:rPr lang="en-GB" sz="1285">
                <a:solidFill>
                  <a:srgbClr val="0000FF"/>
                </a:solidFill>
              </a:rPr>
              <a:t>Use deconvolution and convolution layers to build these networks</a:t>
            </a:r>
            <a:endParaRPr sz="128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2060"/>
              <a:t>Training</a:t>
            </a:r>
            <a:endParaRPr b="1" sz="2060"/>
          </a:p>
          <a:p>
            <a:pPr indent="-3249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Noise sampling</a:t>
            </a:r>
            <a:endParaRPr sz="1517"/>
          </a:p>
          <a:p>
            <a:pPr indent="-3249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Noise should be sampled from standard normal distribution</a:t>
            </a:r>
            <a:br>
              <a:rPr lang="en-GB" sz="1517"/>
            </a:br>
            <a:r>
              <a:rPr lang="en-GB" sz="1517"/>
              <a:t>	</a:t>
            </a:r>
            <a:r>
              <a:rPr lang="en-GB" sz="1317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noise = torch.randn(batch_size, nz) </a:t>
            </a:r>
            <a:r>
              <a:rPr lang="en-GB" sz="1317">
                <a:solidFill>
                  <a:srgbClr val="93C47D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# fix nz = 100</a:t>
            </a:r>
            <a:endParaRPr sz="1317">
              <a:solidFill>
                <a:srgbClr val="93C47D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49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F</a:t>
            </a:r>
            <a:r>
              <a:rPr lang="en-GB" sz="1517"/>
              <a:t>ix the size of noise vector to 100 (nz = 100)</a:t>
            </a:r>
            <a:endParaRPr sz="1517"/>
          </a:p>
          <a:p>
            <a:pPr indent="-3249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Other parameters can be adjusted appropriately</a:t>
            </a:r>
            <a:endParaRPr sz="1517"/>
          </a:p>
          <a:p>
            <a:pPr indent="-3249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batch size, learning rate, …</a:t>
            </a:r>
            <a:endParaRPr sz="1517"/>
          </a:p>
          <a:p>
            <a:pPr indent="-3249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Save weights of trained Generator models for several epochs to generate fake images.</a:t>
            </a:r>
            <a:endParaRPr sz="151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1-1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b="1" lang="en-GB" sz="1517"/>
              <a:t>Print your models (15 points)</a:t>
            </a:r>
            <a:br>
              <a:rPr lang="en-GB" sz="1517"/>
            </a:br>
            <a:r>
              <a:rPr lang="en-GB" sz="1517"/>
              <a:t>	</a:t>
            </a:r>
            <a:r>
              <a:rPr lang="en-GB" sz="1317"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print(model)</a:t>
            </a:r>
            <a:endParaRPr sz="1317"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4961" lvl="0" marL="457200" rtl="0" algn="l"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In your report, add the result after printing your Generator and Discriminator</a:t>
            </a:r>
            <a:endParaRPr sz="1517"/>
          </a:p>
          <a:p>
            <a:pPr indent="-324961" lvl="1" marL="914400" rtl="0" algn="l">
              <a:spcBef>
                <a:spcPts val="0"/>
              </a:spcBef>
              <a:spcAft>
                <a:spcPts val="0"/>
              </a:spcAft>
              <a:buSzPts val="1518"/>
              <a:buChar char="○"/>
            </a:pPr>
            <a:r>
              <a:rPr lang="en-GB" sz="1517"/>
              <a:t>Only command line screenshot is allowed (no text format)</a:t>
            </a:r>
            <a:endParaRPr sz="1517"/>
          </a:p>
          <a:p>
            <a:pPr indent="-324961" lvl="0" marL="457200" rtl="0" algn="l"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Refer to the DCGAN Architecture and use Batch Normalization and LeakyReLU activation function</a:t>
            </a:r>
            <a:endParaRPr sz="7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Layer (type)               Output Shape         Param #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   Linear-1                [-1, 12544]       1,254,400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BatchNorm1d-2                [-1, 12544]          25,088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     ReLU-3                [-1, 12544]               0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ConvTranspose2d-4          [-1, 128, 14, 14]         524,288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BatchNorm2d-5          [-1, 128, 14, 14]             256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     ReLU-6          [-1, 128, 14, 14]               0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ConvTranspose2d-7           [-1, 64, 28, 28]         131,072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BatchNorm2d-8           [-1, 64, 28, 28]             128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     ReLU-9           [-1, 64, 28, 28]               0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  Conv2d-10            [-1, 1, 28, 28]             577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             Tanh-11            [-1, 1, 28, 28]               0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================================================================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1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1-2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b="1" lang="en-GB" sz="1517"/>
              <a:t>Show learning curves of Generator and Discriminator over epochs (15 points)</a:t>
            </a:r>
            <a:endParaRPr b="1" sz="1517"/>
          </a:p>
          <a:p>
            <a:pPr indent="-324961" lvl="0" marL="457200" rtl="0" algn="l"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In your report, you should plot a graph (or graphs) showing the training loss of Generator and Discriminator over </a:t>
            </a:r>
            <a:r>
              <a:rPr lang="en-GB" sz="1517" u="sng"/>
              <a:t>epochs</a:t>
            </a:r>
            <a:endParaRPr sz="1517" u="sng"/>
          </a:p>
          <a:p>
            <a:pPr indent="-32496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Here, the training loss in one epoch can be defined by</a:t>
            </a:r>
            <a:br>
              <a:rPr lang="en-GB" sz="1517"/>
            </a:br>
            <a:br>
              <a:rPr lang="en-GB" sz="1517"/>
            </a:br>
            <a:br>
              <a:rPr lang="en-GB" sz="1517"/>
            </a:br>
            <a:endParaRPr sz="1517"/>
          </a:p>
          <a:p>
            <a:pPr indent="-324961" lvl="0" marL="457200" rtl="0" algn="l"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Use large number of epochs (i.e., 100)</a:t>
            </a:r>
            <a:endParaRPr sz="1517"/>
          </a:p>
          <a:p>
            <a:pPr indent="-324961" lvl="0" marL="457200" rtl="0" algn="l"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Example: </a:t>
            </a:r>
            <a:br>
              <a:rPr lang="en-GB" sz="1517"/>
            </a:br>
            <a:endParaRPr sz="1517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37" y="1902699"/>
            <a:ext cx="3958924" cy="6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964" y="2910664"/>
            <a:ext cx="3598068" cy="22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1-3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b="1" lang="en-GB" sz="1517"/>
              <a:t>Generate samples with trained Generator (20 points)</a:t>
            </a:r>
            <a:endParaRPr b="1" sz="1517"/>
          </a:p>
          <a:p>
            <a:pPr indent="-324961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AutoNum type="arabicPeriod"/>
            </a:pPr>
            <a:r>
              <a:rPr lang="en-GB" sz="1517"/>
              <a:t>Sample several random noise vectors</a:t>
            </a:r>
            <a:endParaRPr sz="1517"/>
          </a:p>
          <a:p>
            <a:pPr indent="-324961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number of vectors = 12</a:t>
            </a:r>
            <a:endParaRPr sz="1517"/>
          </a:p>
          <a:p>
            <a:pPr indent="-324961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AutoNum type="arabicPeriod"/>
            </a:pPr>
            <a:r>
              <a:rPr lang="en-GB" sz="1517"/>
              <a:t>Select at least 5 epochs (for example, [1, 5, 10, 50,100]) based on the learning curves.</a:t>
            </a:r>
            <a:endParaRPr sz="1517"/>
          </a:p>
          <a:p>
            <a:pPr indent="-324961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Which means, you need to select at least 5 different Generators from certain epochs.</a:t>
            </a:r>
            <a:endParaRPr sz="1517"/>
          </a:p>
          <a:p>
            <a:pPr indent="-324961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AutoNum type="arabicPeriod"/>
            </a:pPr>
            <a:r>
              <a:rPr lang="en-GB" sz="1517"/>
              <a:t>Give the sampled random noise vectors as inputs to selected Generators, and plot generated data sample</a:t>
            </a:r>
            <a:r>
              <a:rPr lang="en-GB" sz="1517"/>
              <a:t>s</a:t>
            </a:r>
            <a:endParaRPr sz="1517"/>
          </a:p>
          <a:p>
            <a:pPr indent="-324961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■"/>
            </a:pPr>
            <a:r>
              <a:rPr lang="en-GB" sz="1517"/>
              <a:t>By doing so, one</a:t>
            </a:r>
            <a:r>
              <a:rPr lang="en-GB" sz="1517"/>
              <a:t> can observe the changes of generated samples over selected Generators in different epochs.</a:t>
            </a:r>
            <a:endParaRPr sz="1517"/>
          </a:p>
          <a:p>
            <a:pPr indent="-324961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8"/>
              <a:buChar char="■"/>
            </a:pPr>
            <a:r>
              <a:rPr lang="en-GB" sz="1517"/>
              <a:t>Generated samples should be arranged in 3x4 grid</a:t>
            </a:r>
            <a:endParaRPr sz="1517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