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rial Narrow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ial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rialNarrow-italic.fntdata"/><Relationship Id="rId6" Type="http://schemas.openxmlformats.org/officeDocument/2006/relationships/slide" Target="slides/slide1.xml"/><Relationship Id="rId18" Type="http://schemas.openxmlformats.org/officeDocument/2006/relationships/font" Target="fonts/Arial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8a48757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8a48757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e1dc6188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e1dc6188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8bb70b4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8bb70b4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8bb70b4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8bb70b4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1eed28b7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1eed28b7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8bb70b48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8bb70b48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8bb70b48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8bb70b4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8bb70b48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8bb70b48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8bb70b48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8bb70b48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8bb70b48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8bb70b48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1908" y="734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1B54"/>
              </a:buClr>
              <a:buSzPts val="4000"/>
              <a:buNone/>
              <a:defRPr b="1" sz="4000">
                <a:solidFill>
                  <a:srgbClr val="001B5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CBC"/>
              </a:buClr>
              <a:buSzPts val="2100"/>
              <a:buNone/>
              <a:defRPr sz="2100">
                <a:solidFill>
                  <a:srgbClr val="45BCB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7557" y="4552525"/>
            <a:ext cx="9144000" cy="615000"/>
          </a:xfrm>
          <a:prstGeom prst="rect">
            <a:avLst/>
          </a:prstGeom>
          <a:gradFill>
            <a:gsLst>
              <a:gs pos="0">
                <a:srgbClr val="001B54"/>
              </a:gs>
              <a:gs pos="35000">
                <a:srgbClr val="45BCBC"/>
              </a:gs>
              <a:gs pos="75000">
                <a:srgbClr val="FFFFFF"/>
              </a:gs>
              <a:gs pos="100000">
                <a:srgbClr val="FFFF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77765" y="4559368"/>
            <a:ext cx="2283448" cy="634462"/>
            <a:chOff x="537634" y="250253"/>
            <a:chExt cx="3102933" cy="862158"/>
          </a:xfrm>
        </p:grpSpPr>
        <p:pic>
          <p:nvPicPr>
            <p:cNvPr id="15" name="Google Shape;1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44732" y="250253"/>
              <a:ext cx="2335729" cy="6456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IST Identity | UNIST" id="16" name="Google Shape;1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7634" y="363272"/>
              <a:ext cx="660533" cy="660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"/>
            <p:cNvSpPr txBox="1"/>
            <p:nvPr/>
          </p:nvSpPr>
          <p:spPr>
            <a:xfrm>
              <a:off x="1210867" y="798611"/>
              <a:ext cx="24297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 &amp; </a:t>
              </a: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uman-</a:t>
              </a: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obot </a:t>
              </a:r>
              <a:r>
                <a:rPr b="0" i="0" lang="en-GB" sz="900" u="none" cap="none" strike="noStrike">
                  <a:solidFill>
                    <a:srgbClr val="45BCBC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</a:t>
              </a:r>
              <a:r>
                <a:rPr b="0" i="0" lang="en-GB" sz="800" u="none" cap="none" strike="noStrike">
                  <a:solidFill>
                    <a:srgbClr val="45BCBC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nteraction</a:t>
              </a:r>
              <a:r>
                <a:rPr b="0" i="0" lang="en-GB" sz="800" u="none" cap="none" strike="noStrike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</a:t>
              </a: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Lab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oratory</a:t>
              </a:r>
              <a:endParaRPr b="0" i="0" sz="800" u="none" cap="none" strike="noStrike">
                <a:solidFill>
                  <a:srgbClr val="001B5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flipH="1">
            <a:off x="7557" y="4821558"/>
            <a:ext cx="9144000" cy="337200"/>
          </a:xfrm>
          <a:prstGeom prst="rect">
            <a:avLst/>
          </a:prstGeom>
          <a:gradFill>
            <a:gsLst>
              <a:gs pos="0">
                <a:srgbClr val="001B54"/>
              </a:gs>
              <a:gs pos="48000">
                <a:srgbClr val="45BCBC"/>
              </a:gs>
              <a:gs pos="85000">
                <a:srgbClr val="FFFFFF"/>
              </a:gs>
              <a:gs pos="100000">
                <a:srgbClr val="FFFF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1B54"/>
              </a:buClr>
              <a:buSzPts val="2500"/>
              <a:buNone/>
              <a:defRPr b="1" sz="2500">
                <a:solidFill>
                  <a:srgbClr val="001B5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0" y="4808051"/>
            <a:ext cx="548700" cy="3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400" y="4798066"/>
            <a:ext cx="1219809" cy="3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5.jpg"/><Relationship Id="rId5" Type="http://schemas.openxmlformats.org/officeDocument/2006/relationships/image" Target="../media/image10.jpg"/><Relationship Id="rId6" Type="http://schemas.openxmlformats.org/officeDocument/2006/relationships/image" Target="../media/image4.jpg"/><Relationship Id="rId7" Type="http://schemas.openxmlformats.org/officeDocument/2006/relationships/image" Target="../media/image8.jpg"/><Relationship Id="rId8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351908" y="734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README for Project 2-1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FOOD 101 Classification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11700" y="2757925"/>
            <a:ext cx="85206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ToolKit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Fall Semester,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Deadline and where to submit?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Deadline: 23:59, 17th December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Submit it to…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Assignment tab in Blackboard System</a:t>
            </a:r>
            <a:endParaRPr b="1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1B54"/>
                </a:solidFill>
              </a:rPr>
              <a:t>Any Questions?</a:t>
            </a:r>
            <a:endParaRPr b="1">
              <a:solidFill>
                <a:srgbClr val="001B5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Task: Classification with FOOD 101 Dataset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Do: Train a model that can classify each food photos</a:t>
            </a:r>
            <a:r>
              <a:rPr lang="en-GB"/>
              <a:t>!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i.e., apple pie, chocolate cake…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5" y="1713988"/>
            <a:ext cx="9089901" cy="22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126600" y="135178"/>
            <a:ext cx="88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001B54"/>
                </a:solidFill>
              </a:rPr>
              <a:t>Data Specification</a:t>
            </a:r>
            <a:endParaRPr b="1" sz="2500">
              <a:solidFill>
                <a:srgbClr val="001B54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26600" y="707875"/>
            <a:ext cx="8890800" cy="4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>
                <a:solidFill>
                  <a:srgbClr val="000000"/>
                </a:solidFill>
              </a:rPr>
              <a:t>Input 	: 256 x 256 sized color images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>
                <a:solidFill>
                  <a:srgbClr val="000000"/>
                </a:solidFill>
              </a:rPr>
              <a:t>Output 	: 101-dimensional vector, where 101 denotes the class numbers.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We provide train and validation data through the following:</a:t>
            </a:r>
            <a:endParaRPr sz="18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-GB">
                <a:solidFill>
                  <a:srgbClr val="000000"/>
                </a:solidFill>
              </a:rPr>
              <a:t>train.zip &amp; val.zip </a:t>
            </a:r>
            <a:r>
              <a:rPr lang="en-GB">
                <a:solidFill>
                  <a:srgbClr val="000000"/>
                </a:solidFill>
              </a:rPr>
              <a:t>contain training and validation folders with images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-GB">
                <a:solidFill>
                  <a:srgbClr val="000000"/>
                </a:solidFill>
              </a:rPr>
              <a:t>train.pkl &amp; val.pkl </a:t>
            </a:r>
            <a:r>
              <a:rPr lang="en-GB">
                <a:solidFill>
                  <a:srgbClr val="000000"/>
                </a:solidFill>
              </a:rPr>
              <a:t>contain “path”, “id” and “label” information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</a:rPr>
              <a:t>When </a:t>
            </a:r>
            <a:r>
              <a:rPr lang="en-GB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train_data_path = </a:t>
            </a:r>
            <a:r>
              <a:rPr lang="en-GB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"train.pkl"</a:t>
            </a:r>
            <a:r>
              <a:rPr lang="en-GB">
                <a:solidFill>
                  <a:srgbClr val="000000"/>
                </a:solidFill>
              </a:rPr>
              <a:t>, you can read this file with the below code.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/>
              <a:t>Check </a:t>
            </a:r>
            <a:r>
              <a:rPr b="1" lang="en-GB"/>
              <a:t>“test.ipynb” </a:t>
            </a:r>
            <a:r>
              <a:rPr lang="en-GB"/>
              <a:t>for checking how to read the provided data.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10785" l="0" r="0" t="10777"/>
          <a:stretch/>
        </p:blipFill>
        <p:spPr>
          <a:xfrm>
            <a:off x="1891925" y="2895761"/>
            <a:ext cx="449580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Specification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Training images have varied sizes. 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We will define the image size as </a:t>
            </a:r>
            <a:r>
              <a:rPr b="1" lang="en-GB" sz="1700"/>
              <a:t>256x256</a:t>
            </a:r>
            <a:r>
              <a:rPr lang="en-GB" sz="1700"/>
              <a:t> in our test phase.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[Hint]</a:t>
            </a:r>
            <a:r>
              <a:rPr lang="en-GB" sz="1700"/>
              <a:t> Before data augmentation, try to pad the image while keeping the original height/width ratio.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	</a:t>
            </a:r>
            <a:r>
              <a:rPr b="1" lang="en-GB" sz="1700"/>
              <a:t>Original</a:t>
            </a:r>
            <a:endParaRPr b="1" sz="17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700"/>
              <a:t>Resized</a:t>
            </a:r>
            <a:endParaRPr b="1" sz="17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025" y="2173550"/>
            <a:ext cx="1415800" cy="7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4863" y="1864437"/>
            <a:ext cx="958475" cy="127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9375" y="1940625"/>
            <a:ext cx="1125600" cy="11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1674" y="3370238"/>
            <a:ext cx="1198500" cy="11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2775" y="3370238"/>
            <a:ext cx="1198500" cy="11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12925" y="3370238"/>
            <a:ext cx="1198500" cy="11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should I do for this project?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 your code for…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Custom dataset &amp; dataloader.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augmentation.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Neural network model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Model training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Model saving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**Refer to the code materials provided in class**</a:t>
            </a:r>
            <a:endParaRPr b="1"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** Use GPU for your training! (set runtime type of Google Colab as GPU)**</a:t>
            </a:r>
            <a:endParaRPr b="1"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** Your model should be based on the deep learning model from our class material**</a:t>
            </a:r>
            <a:endParaRPr b="1"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**</a:t>
            </a:r>
            <a:r>
              <a:rPr b="1" lang="en-GB" sz="1600"/>
              <a:t>Your model parameter number should not exceed </a:t>
            </a:r>
            <a:r>
              <a:rPr b="1" lang="en-GB" sz="1600">
                <a:solidFill>
                  <a:srgbClr val="FF0000"/>
                </a:solidFill>
              </a:rPr>
              <a:t>20 million</a:t>
            </a:r>
            <a:r>
              <a:rPr b="1" lang="en-GB" sz="1600"/>
              <a:t>**</a:t>
            </a:r>
            <a:endParaRPr b="1" sz="16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/>
              <a:t>Check your parameter number with </a:t>
            </a:r>
            <a:r>
              <a:rPr lang="en-GB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count_parameters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r>
              <a:rPr lang="en-GB" sz="1700"/>
              <a:t> in utils.py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should be submitted? (Same as project 1)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m</a:t>
            </a:r>
            <a:r>
              <a:rPr b="1" lang="en-GB"/>
              <a:t>odel.py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A python code defining your model class.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Your model class name should be </a:t>
            </a:r>
            <a:r>
              <a:rPr b="1" lang="en-GB" sz="1300"/>
              <a:t>MyModel</a:t>
            </a:r>
            <a:r>
              <a:rPr lang="en-GB" sz="1300"/>
              <a:t>.</a:t>
            </a:r>
            <a:endParaRPr sz="13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675" y="707875"/>
            <a:ext cx="5006225" cy="3812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should be submitted? (Same as project 1)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2.    </a:t>
            </a:r>
            <a:r>
              <a:rPr b="1" lang="en-GB"/>
              <a:t>c</a:t>
            </a:r>
            <a:r>
              <a:rPr b="1" lang="en-GB"/>
              <a:t>heckpoint.pth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.pth file that saves your model after training.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After finishing your training, use below code to save your model.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Here, 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MyModel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args1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args2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args3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300"/>
              <a:t> should be modified depending on how your model should be defined.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The saved 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'./checkpoint.pth'</a:t>
            </a:r>
            <a:r>
              <a:rPr lang="en-GB" sz="1300"/>
              <a:t> will be read by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load_checkpoint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filepath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device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300"/>
              <a:t> in </a:t>
            </a:r>
            <a:r>
              <a:rPr b="1" lang="en-GB" sz="1300"/>
              <a:t>utils.py</a:t>
            </a:r>
            <a:endParaRPr sz="13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550" y="1568350"/>
            <a:ext cx="6512900" cy="20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should be submitted? (Same as project 1)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Build a directory named </a:t>
            </a:r>
            <a:r>
              <a:rPr b="1" lang="en-GB"/>
              <a:t>[student id]_[first name]_[last name].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For instance, my directory would be </a:t>
            </a:r>
            <a:r>
              <a:rPr b="1" lang="en-GB"/>
              <a:t>202212345_Hyemin_Ahn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lphaLcPeriod"/>
            </a:pPr>
            <a:r>
              <a:rPr lang="en-GB">
                <a:solidFill>
                  <a:srgbClr val="FF0000"/>
                </a:solidFill>
              </a:rPr>
              <a:t>Please make your directory with this name format. </a:t>
            </a:r>
            <a:endParaRPr>
              <a:solidFill>
                <a:srgbClr val="FF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-GB" sz="1300"/>
              <a:t>We are grading 120 students, </a:t>
            </a:r>
            <a:r>
              <a:rPr lang="en-GB" sz="1300">
                <a:solidFill>
                  <a:srgbClr val="FF0000"/>
                </a:solidFill>
              </a:rPr>
              <a:t>so directory name out of this format might not be counted for grading.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Put </a:t>
            </a:r>
            <a:r>
              <a:rPr b="1" lang="en-GB"/>
              <a:t>model.py </a:t>
            </a:r>
            <a:r>
              <a:rPr lang="en-GB"/>
              <a:t>and </a:t>
            </a:r>
            <a:r>
              <a:rPr b="1" lang="en-GB"/>
              <a:t>checkpoint.pth </a:t>
            </a:r>
            <a:r>
              <a:rPr lang="en-GB"/>
              <a:t>to that directory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Zip that directory, and also name the zip file as</a:t>
            </a:r>
            <a:br>
              <a:rPr lang="en-GB"/>
            </a:br>
            <a:r>
              <a:rPr lang="en-GB"/>
              <a:t>	</a:t>
            </a:r>
            <a:r>
              <a:rPr b="1" lang="en-GB"/>
              <a:t>[student id]_[first name]_[last name].zip</a:t>
            </a:r>
            <a:br>
              <a:rPr b="1" lang="en-GB"/>
            </a:br>
            <a:r>
              <a:rPr b="1" lang="en-GB"/>
              <a:t>	</a:t>
            </a:r>
            <a:r>
              <a:rPr b="1" lang="en-GB" sz="1200"/>
              <a:t>ex) 202212345_Hyemin_Ahn.zip file</a:t>
            </a:r>
            <a:endParaRPr b="1" sz="120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891" y="3829850"/>
            <a:ext cx="3339963" cy="1313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775" y="3837829"/>
            <a:ext cx="3350600" cy="1297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run test.ipynb 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Upload (</a:t>
            </a:r>
            <a:r>
              <a:rPr b="1" lang="en-GB"/>
              <a:t>utils.py, model.py, checkpoint.pth, val.zip, val.pkl</a:t>
            </a:r>
            <a:r>
              <a:rPr lang="en-GB"/>
              <a:t>) to the file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Unzip the val.zip in your file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Run the code and check if everything works smoothly.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Detailed how-to will be shown in the class!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When you are using Colab, it would be better to upload your files into your Google Drive, and use the mount the Google Drive to your Colab.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