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boldItalic.fntdata"/><Relationship Id="rId6" Type="http://schemas.openxmlformats.org/officeDocument/2006/relationships/slide" Target="slides/slide1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1dc618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e1dc618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8bb70b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8bb70b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8bb70b4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8bb70b4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8bb70b4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8bb70b4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8bb70b4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8bb70b4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8bb70b4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8bb70b4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8bb70b4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8bb70b4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8bb70b4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8bb70b4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8a4875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8a4875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4000"/>
              <a:buNone/>
              <a:defRPr b="1" sz="4000">
                <a:solidFill>
                  <a:srgbClr val="001B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CBC"/>
              </a:buClr>
              <a:buSzPts val="2100"/>
              <a:buNone/>
              <a:defRPr sz="2100">
                <a:solidFill>
                  <a:srgbClr val="45BCB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57" y="4552525"/>
            <a:ext cx="9144000" cy="615000"/>
          </a:xfrm>
          <a:prstGeom prst="rect">
            <a:avLst/>
          </a:prstGeom>
          <a:gradFill>
            <a:gsLst>
              <a:gs pos="0">
                <a:srgbClr val="001B54"/>
              </a:gs>
              <a:gs pos="35000">
                <a:srgbClr val="45BCBC"/>
              </a:gs>
              <a:gs pos="7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7765" y="4559368"/>
            <a:ext cx="2283448" cy="634462"/>
            <a:chOff x="537634" y="250253"/>
            <a:chExt cx="3102933" cy="862158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732" y="250253"/>
              <a:ext cx="2335729" cy="645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IST Identity | UNIST"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634" y="363272"/>
              <a:ext cx="660533" cy="660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 txBox="1"/>
            <p:nvPr/>
          </p:nvSpPr>
          <p:spPr>
            <a:xfrm>
              <a:off x="1210867" y="798611"/>
              <a:ext cx="2429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 &amp;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uman-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obot </a:t>
              </a:r>
              <a:r>
                <a:rPr b="0" i="0" lang="en-GB" sz="9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</a:t>
              </a:r>
              <a:r>
                <a:rPr b="0" i="0" lang="en-GB" sz="8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nteraction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Lab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oratory</a:t>
              </a:r>
              <a:endParaRPr b="0" i="0" sz="800" u="none" cap="none" strike="noStrike">
                <a:solidFill>
                  <a:srgbClr val="001B5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57" y="4821558"/>
            <a:ext cx="9144000" cy="337200"/>
          </a:xfrm>
          <a:prstGeom prst="rect">
            <a:avLst/>
          </a:prstGeom>
          <a:gradFill>
            <a:gsLst>
              <a:gs pos="0">
                <a:srgbClr val="001B54"/>
              </a:gs>
              <a:gs pos="48000">
                <a:srgbClr val="45BCBC"/>
              </a:gs>
              <a:gs pos="8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2500"/>
              <a:buNone/>
              <a:defRPr b="1" sz="2500">
                <a:solidFill>
                  <a:srgbClr val="001B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08051"/>
            <a:ext cx="548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00" y="4798066"/>
            <a:ext cx="1219809" cy="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README for Project 1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757925"/>
            <a:ext cx="8520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ToolKit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 Semester,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B54"/>
                </a:solidFill>
              </a:rPr>
              <a:t>Any Questions?</a:t>
            </a:r>
            <a:endParaRPr b="1">
              <a:solidFill>
                <a:srgbClr val="001B5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Task: Fashion-MNIST classification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Do: Train a model that can classify each </a:t>
            </a:r>
            <a:r>
              <a:rPr lang="en-GB"/>
              <a:t>fashion item’s categories 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i.e., t-shirts, shoes, pants…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20647" l="0" r="0" t="0"/>
          <a:stretch/>
        </p:blipFill>
        <p:spPr>
          <a:xfrm>
            <a:off x="2416338" y="1380025"/>
            <a:ext cx="4311325" cy="34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Specification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Input 	: 28 x 28 sized gray-scale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Output 	: 10-dimensional vector, where 10 denote</a:t>
            </a:r>
            <a:r>
              <a:rPr lang="en-GB"/>
              <a:t>s</a:t>
            </a:r>
            <a:r>
              <a:rPr lang="en-GB"/>
              <a:t> the class numbers.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provide train and validation data through </a:t>
            </a:r>
            <a:r>
              <a:rPr b="1" lang="en-GB"/>
              <a:t>.npz</a:t>
            </a:r>
            <a:r>
              <a:rPr lang="en-GB"/>
              <a:t> format.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t</a:t>
            </a:r>
            <a:r>
              <a:rPr b="1" lang="en-GB"/>
              <a:t>rain.npz</a:t>
            </a:r>
            <a:r>
              <a:rPr b="1" lang="en-GB"/>
              <a:t> &amp; val.npz </a:t>
            </a:r>
            <a:r>
              <a:rPr lang="en-GB"/>
              <a:t>are provided.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When </a:t>
            </a: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npz_fp=</a:t>
            </a:r>
            <a:r>
              <a:rPr lang="en-GB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"train.npz"</a:t>
            </a:r>
            <a:r>
              <a:rPr lang="en-GB"/>
              <a:t>, you can read this file with below code.</a:t>
            </a: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[HINT] </a:t>
            </a:r>
            <a:r>
              <a:rPr lang="en-GB"/>
              <a:t>In provided </a:t>
            </a:r>
            <a:r>
              <a:rPr b="1" lang="en-GB"/>
              <a:t>test.ipynb </a:t>
            </a:r>
            <a:r>
              <a:rPr lang="en-GB"/>
              <a:t>file, please check the cell named  </a:t>
            </a:r>
            <a:r>
              <a:rPr lang="en-GB" sz="120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Define Test Dataset class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25" y="2437811"/>
            <a:ext cx="44958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I do for this project?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your code for…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 dataset &amp; dataloader.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augmentation.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Neural network model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Model training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Model saving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**Refer to the code materials provided in class**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** Use GPU for your training! (set runtime type of Google Colab)**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** Your model should be based on course material until 25th Oct (i.e., MLPs, CNNs)**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**</a:t>
            </a:r>
            <a:r>
              <a:rPr b="1" lang="en-GB" sz="1600"/>
              <a:t>Your model parameter number should not exceed 1 million**</a:t>
            </a:r>
            <a:endParaRPr b="1"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Check your parameter number with </a:t>
            </a:r>
            <a:r>
              <a:rPr lang="en-GB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count_parameters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n-GB" sz="1700"/>
              <a:t> in utils.py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be submitted?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m</a:t>
            </a:r>
            <a:r>
              <a:rPr b="1" lang="en-GB"/>
              <a:t>odel.py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 python code defining your model class.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Your model class name should be </a:t>
            </a:r>
            <a:r>
              <a:rPr b="1" lang="en-GB" sz="1300"/>
              <a:t>MyModel</a:t>
            </a:r>
            <a:r>
              <a:rPr lang="en-GB" sz="1300"/>
              <a:t>.</a:t>
            </a:r>
            <a:endParaRPr sz="13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675" y="707875"/>
            <a:ext cx="5006225" cy="381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be submitted?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2.    </a:t>
            </a:r>
            <a:r>
              <a:rPr b="1" lang="en-GB"/>
              <a:t>c</a:t>
            </a:r>
            <a:r>
              <a:rPr b="1" lang="en-GB"/>
              <a:t>heckpoint.pth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.pth file that saves your model after training.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After finishing your training, use below code to save your model.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Here,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MyModel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args3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/>
              <a:t> should be modified depending on how your model should be defined.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The saved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'./checkpoint.pth'</a:t>
            </a:r>
            <a:r>
              <a:rPr lang="en-GB" sz="1300"/>
              <a:t> will be read by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load_checkpoint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device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/>
              <a:t> in </a:t>
            </a:r>
            <a:r>
              <a:rPr b="1" lang="en-GB" sz="1300"/>
              <a:t>utils.py</a:t>
            </a:r>
            <a:endParaRPr sz="13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50" y="1568350"/>
            <a:ext cx="6512900" cy="20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be submitted?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Build a directory named </a:t>
            </a:r>
            <a:r>
              <a:rPr b="1" lang="en-GB"/>
              <a:t>[student id]_[first name]_[last name].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For instance, my directory would be </a:t>
            </a:r>
            <a:r>
              <a:rPr b="1" lang="en-GB"/>
              <a:t>202212345_Hyemin_Ahn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en-GB">
                <a:solidFill>
                  <a:srgbClr val="FF0000"/>
                </a:solidFill>
              </a:rPr>
              <a:t>Please make your directory with this name format. </a:t>
            </a:r>
            <a:endParaRPr>
              <a:solidFill>
                <a:srgbClr val="FF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We are grading 120 students, </a:t>
            </a:r>
            <a:r>
              <a:rPr lang="en-GB" sz="1300">
                <a:solidFill>
                  <a:srgbClr val="FF0000"/>
                </a:solidFill>
              </a:rPr>
              <a:t>so directory name out of this format might not be counted for grading.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Put </a:t>
            </a:r>
            <a:r>
              <a:rPr b="1" lang="en-GB"/>
              <a:t>model.py </a:t>
            </a:r>
            <a:r>
              <a:rPr lang="en-GB"/>
              <a:t>and </a:t>
            </a:r>
            <a:r>
              <a:rPr b="1" lang="en-GB"/>
              <a:t>checkpoint.pth </a:t>
            </a:r>
            <a:r>
              <a:rPr lang="en-GB"/>
              <a:t>to that directory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Zip that directory, and also name the zip file as</a:t>
            </a:r>
            <a:br>
              <a:rPr lang="en-GB"/>
            </a:br>
            <a:r>
              <a:rPr lang="en-GB"/>
              <a:t>	</a:t>
            </a:r>
            <a:r>
              <a:rPr b="1" lang="en-GB"/>
              <a:t>[student id]_[first name]_[last name].zip</a:t>
            </a:r>
            <a:br>
              <a:rPr b="1" lang="en-GB"/>
            </a:br>
            <a:r>
              <a:rPr b="1" lang="en-GB"/>
              <a:t>	</a:t>
            </a:r>
            <a:r>
              <a:rPr b="1" lang="en-GB" sz="1200"/>
              <a:t>ex) 202212345_Hyemin_Ahn.zip file</a:t>
            </a:r>
            <a:endParaRPr b="1" sz="12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91" y="3829850"/>
            <a:ext cx="3339963" cy="131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775" y="3837829"/>
            <a:ext cx="3350600" cy="129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run test.ipynb in Google Colaboratory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Check if your runtime type is on “</a:t>
            </a:r>
            <a:r>
              <a:rPr b="1" lang="en-GB"/>
              <a:t>GPU</a:t>
            </a:r>
            <a:r>
              <a:rPr lang="en-GB"/>
              <a:t>” in Google Colab.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Connect to the notebook to the Colab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Upload (</a:t>
            </a:r>
            <a:r>
              <a:rPr b="1" lang="en-GB"/>
              <a:t>utils.py, model.py, checkpoint.pth, val.npz</a:t>
            </a:r>
            <a:r>
              <a:rPr lang="en-GB"/>
              <a:t>) to the file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Run the code and check if everything works smoothly.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Detailed how-to will be shown in the class!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Deadline and where to submit?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Deadline: 23:59, 5th November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Submit it to…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Assignment tab in Blackboard System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