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rial Narr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26F8B1-45D1-4B56-BAD9-7F89772007C8}">
  <a:tblStyle styleId="{4926F8B1-45D1-4B56-BAD9-7F89772007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27B8421-AB7D-405D-BD5D-FD1ED070D9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ArialNarrow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rial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e1dc6188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e1dc618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e1dc618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e1dc618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e1dc618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e1dc618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8f4608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8f4608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b9db5367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b9db5367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62b59b2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62b59b2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b9db5367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b9db5367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e1dc6188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e1dc6188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62b59b24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62b59b2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8f4608e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8f4608e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4000"/>
              <a:buNone/>
              <a:defRPr b="1" sz="4000">
                <a:solidFill>
                  <a:srgbClr val="001B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CBC"/>
              </a:buClr>
              <a:buSzPts val="2100"/>
              <a:buNone/>
              <a:defRPr sz="2100">
                <a:solidFill>
                  <a:srgbClr val="45BCB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557" y="4552525"/>
            <a:ext cx="9144000" cy="615000"/>
          </a:xfrm>
          <a:prstGeom prst="rect">
            <a:avLst/>
          </a:prstGeom>
          <a:gradFill>
            <a:gsLst>
              <a:gs pos="0">
                <a:srgbClr val="001B54"/>
              </a:gs>
              <a:gs pos="35000">
                <a:srgbClr val="45BCBC"/>
              </a:gs>
              <a:gs pos="7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77765" y="4559368"/>
            <a:ext cx="2283448" cy="634462"/>
            <a:chOff x="537634" y="250253"/>
            <a:chExt cx="3102933" cy="862158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732" y="250253"/>
              <a:ext cx="2335729" cy="645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IST Identity | UNIST"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7634" y="363272"/>
              <a:ext cx="660533" cy="660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 txBox="1"/>
            <p:nvPr/>
          </p:nvSpPr>
          <p:spPr>
            <a:xfrm>
              <a:off x="1210867" y="798611"/>
              <a:ext cx="24297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 &amp;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uman-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obot </a:t>
              </a:r>
              <a:r>
                <a:rPr b="0" i="0" lang="en-GB" sz="9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</a:t>
              </a:r>
              <a:r>
                <a:rPr b="0" i="0" lang="en-GB" sz="8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nteraction</a:t>
              </a:r>
              <a:r>
                <a:rPr b="0" i="0" lang="en-GB" sz="800" u="none" cap="none" strike="noStrik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Lab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oratory</a:t>
              </a:r>
              <a:endParaRPr b="0" i="0" sz="800" u="none" cap="none" strike="noStrike">
                <a:solidFill>
                  <a:srgbClr val="001B5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7557" y="4821558"/>
            <a:ext cx="9144000" cy="337200"/>
          </a:xfrm>
          <a:prstGeom prst="rect">
            <a:avLst/>
          </a:prstGeom>
          <a:gradFill>
            <a:gsLst>
              <a:gs pos="0">
                <a:srgbClr val="001B54"/>
              </a:gs>
              <a:gs pos="48000">
                <a:srgbClr val="45BCBC"/>
              </a:gs>
              <a:gs pos="8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2500"/>
              <a:buNone/>
              <a:defRPr b="1" sz="2500">
                <a:solidFill>
                  <a:srgbClr val="001B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0" y="4808051"/>
            <a:ext cx="5487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00" y="4798066"/>
            <a:ext cx="1219809" cy="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d2l.ai/" TargetMode="External"/><Relationship Id="rId4" Type="http://schemas.openxmlformats.org/officeDocument/2006/relationships/hyperlink" Target="https://mml-book.github.io/" TargetMode="External"/><Relationship Id="rId5" Type="http://schemas.openxmlformats.org/officeDocument/2006/relationships/hyperlink" Target="https://www.oreilly.com/library/view/deep-learning-from/9781492041405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yeminahn.oopy.io" TargetMode="External"/><Relationship Id="rId4" Type="http://schemas.openxmlformats.org/officeDocument/2006/relationships/hyperlink" Target="https://sites.google.com/view/ahri-lab" TargetMode="External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hyemin.ahn@unist.ac.k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Introduction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757925"/>
            <a:ext cx="85206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ToolKit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Fall Semester,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Materials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Dive Into Deep Learning.</a:t>
            </a:r>
            <a:endParaRPr b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GB" sz="1700" u="sng">
                <a:solidFill>
                  <a:schemeClr val="hlink"/>
                </a:solidFill>
                <a:hlinkClick r:id="rId3"/>
              </a:rPr>
              <a:t>http://www.d2l.ai/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Mathematics</a:t>
            </a:r>
            <a:r>
              <a:rPr lang="en-GB" sz="1700"/>
              <a:t> for Machine Learning.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 u="sng">
                <a:solidFill>
                  <a:schemeClr val="hlink"/>
                </a:solidFill>
                <a:hlinkClick r:id="rId4"/>
              </a:rPr>
              <a:t>https://mml-book.github.io/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Python Machine Learning Perfect Guide (파이썬 머신러닝 완벽 가이드), Chulmin Gwon.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For English speakers : </a:t>
            </a:r>
            <a:r>
              <a:rPr lang="en-GB" sz="1700" u="sng">
                <a:solidFill>
                  <a:schemeClr val="hlink"/>
                </a:solidFill>
                <a:hlinkClick r:id="rId5"/>
              </a:rPr>
              <a:t>https://www.oreilly.com/library/view/deep-learning-from/9781492041405/</a:t>
            </a:r>
            <a:r>
              <a:rPr lang="en-GB" sz="1700"/>
              <a:t> 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1B54"/>
                </a:solidFill>
              </a:rPr>
              <a:t>Any Questions?</a:t>
            </a:r>
            <a:endParaRPr b="1">
              <a:solidFill>
                <a:srgbClr val="001B5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Lecturer Information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6600" y="707875"/>
            <a:ext cx="62607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Hyemin Ahn (안 혜 민, </a:t>
            </a:r>
            <a:r>
              <a:rPr b="1" lang="en-GB"/>
              <a:t>安 惠 旻)</a:t>
            </a:r>
            <a:endParaRPr b="1"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Assistant Professor (2022.05 ~ Present)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AI &amp; Human-Robot Interaction Laboratory, AIGS, UNIST.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PostDoc. Researcher (2020.04 ~ 2022.04)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Human-centered Assistive Robotics (HCR) Group,                  Technical University of Munich.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Institute of Robotics and Mechatronics, German Aerospace Center.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MS/Ph.D. Integrated Course (2014.03 ~ 2020.02)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Robot Learning Laboratory, Seoul National University.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Bachelor Course (2010.03 ~ 2014.02)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Department of Electrical Engineering, Seoul National University.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https://hyeminahn.oopy.io</a:t>
            </a:r>
            <a:r>
              <a:rPr lang="en-GB"/>
              <a:t>,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https://sites.google.com/view/ahri-lab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7300" y="707878"/>
            <a:ext cx="2451900" cy="315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Survey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https://forms.gle/mioZt3aBP7ZYRtsy8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687" y="1184150"/>
            <a:ext cx="3636625" cy="36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Objective	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88"/>
              <a:t>We will learn how to “code”</a:t>
            </a:r>
            <a:br>
              <a:rPr b="1" lang="en-GB" sz="3288"/>
            </a:br>
            <a:r>
              <a:rPr b="1" lang="en-GB" sz="3288"/>
              <a:t>(Deep) Neural Networks.</a:t>
            </a:r>
            <a:endParaRPr b="1" sz="3288"/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3"/>
              <a:t>If you do not know much about AI, don’t worry.</a:t>
            </a:r>
            <a:endParaRPr sz="1703"/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3"/>
              <a:t>We will start from learning basic things.</a:t>
            </a:r>
            <a:endParaRPr sz="1703"/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3"/>
              <a:t>If you do know much about AI…</a:t>
            </a:r>
            <a:endParaRPr sz="1703"/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3"/>
              <a:t>This course might not be challenging for you.</a:t>
            </a:r>
            <a:endParaRPr sz="1703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803">
                <a:solidFill>
                  <a:srgbClr val="45BCBC"/>
                </a:solidFill>
              </a:rPr>
              <a:t>Please bring a laptop or other device that can write a code in “Google Colab”</a:t>
            </a:r>
            <a:endParaRPr b="1" sz="1803">
              <a:solidFill>
                <a:srgbClr val="45BCB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Syllabus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53475" y="707875"/>
            <a:ext cx="127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Mon, Wed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2:30-3:45 pm</a:t>
            </a:r>
            <a:endParaRPr b="1"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1600200" y="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{4926F8B1-45D1-4B56-BAD9-7F89772007C8}</a:tableStyleId>
              </a:tblPr>
              <a:tblGrid>
                <a:gridCol w="1257300"/>
                <a:gridCol w="4686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Date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Material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8/28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Course Introduction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8/30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 class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9/4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Basics of Python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9/6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Basics of Python / Data Manipulation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9/11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Data Manipulation, Data Processing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9/13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Linear Algebra, Calculus (slides only)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9/18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Linear Algebra, Calculus, Automatic Differentiation (programming only)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9/20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Probability and Distribution (slides only)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9/25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Loss Function &amp; Optimization (Slides only)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9/27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Linear Regression &amp; Classification (programming)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10/2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Korean Thanksgiving day (no class)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10/4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Multi-Layered Perceptron (slides)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10/9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Hangul Nal (no class)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10/11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Multi Layered Perceptron (programming) (Project 1 Release)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10/16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Mid-term (no class)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10/18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Mid-term (no class)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Syllabus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53475" y="707875"/>
            <a:ext cx="127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Mon, Wed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2:30-3:45 pm</a:t>
            </a:r>
            <a:endParaRPr b="1"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16002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{4926F8B1-45D1-4B56-BAD9-7F89772007C8}</a:tableStyleId>
              </a:tblPr>
              <a:tblGrid>
                <a:gridCol w="1257300"/>
                <a:gridCol w="4686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Date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Material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10/23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Convolutional Neural Network - 1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10/25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Convolutional Neural Network - 2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10/30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Convolutional Neural Network - 3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11/1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Recurrent Neural Network - 1 (Project 1 Deadline)       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11/6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Recurrent Neural Network - 2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11/8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Attention + Transformers - 1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11/13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Attention + Transformers - 2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11/15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Attention + Transformers - 3  (Project 2 Release) (Video Lecture)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11/20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Computer Vision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11/22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Natural Language Processing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11/27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Reinforcement Learning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11/29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Generative Models : GAN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12/4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Generative Models : VAE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12/6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Generative Models : Diffusion Model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12/11 + 12/13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Final Exam (no class) (Project 2 Deadline will be set up flexibly)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Grading System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GB" sz="2100"/>
              <a:t>Assignments: 100%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239825" y="128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{E27B8421-AB7D-405D-BD5D-FD1ED070D941}</a:tableStyleId>
              </a:tblPr>
              <a:tblGrid>
                <a:gridCol w="2170450"/>
                <a:gridCol w="3227425"/>
                <a:gridCol w="3227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Index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Project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Project 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4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Topic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(Shallow) Models for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Classification &amp;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(Deep) Models for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Classification &amp; Regression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Percentage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Office Hour &amp; Communication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535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 sz="2100"/>
              <a:t>Starting from 6th of September.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 sz="2100"/>
              <a:t>Every Wednesday, 11:00-12:00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 sz="2100"/>
              <a:t>Visit my office (Building Nr. 106, 701-2) if you have any question </a:t>
            </a:r>
            <a:r>
              <a:rPr lang="en-GB" sz="2100"/>
              <a:t>related to the course.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 sz="2100"/>
              <a:t>Please send me an e-mail (</a:t>
            </a:r>
            <a:r>
              <a:rPr lang="en-GB" sz="2100" u="sng">
                <a:solidFill>
                  <a:schemeClr val="hlink"/>
                </a:solidFill>
                <a:hlinkClick r:id="rId3"/>
              </a:rPr>
              <a:t>hyemin.ahn@unist.ac.kr</a:t>
            </a:r>
            <a:r>
              <a:rPr lang="en-GB" sz="2100"/>
              <a:t>)                   or slack message before visiting.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Office Hour &amp; Communication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53500" y="707875"/>
            <a:ext cx="86850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 sz="2100"/>
              <a:t>Join the slack channel below :)</a:t>
            </a:r>
            <a:endParaRPr sz="2100"/>
          </a:p>
          <a:p>
            <a:pPr indent="-495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Char char="-"/>
            </a:pPr>
            <a:r>
              <a:rPr b="1" lang="en-GB" sz="4200"/>
              <a:t>aitoolkit2023unist.slack.com</a:t>
            </a:r>
            <a:endParaRPr b="1" sz="42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250" y="18958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