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Narrow-bold.fntdata"/><Relationship Id="rId10" Type="http://schemas.openxmlformats.org/officeDocument/2006/relationships/slide" Target="slides/slide5.xml"/><Relationship Id="rId21" Type="http://schemas.openxmlformats.org/officeDocument/2006/relationships/font" Target="fonts/ArialNarrow-regular.fntdata"/><Relationship Id="rId13" Type="http://schemas.openxmlformats.org/officeDocument/2006/relationships/slide" Target="slides/slide8.xml"/><Relationship Id="rId24" Type="http://schemas.openxmlformats.org/officeDocument/2006/relationships/font" Target="fonts/ArialNarrow-boldItalic.fntdata"/><Relationship Id="rId12" Type="http://schemas.openxmlformats.org/officeDocument/2006/relationships/slide" Target="slides/slide7.xml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fbb46f8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fbb46f8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8fbb46f8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8fbb46f8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8fbb46f8c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8fbb46f8c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25ccb75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25ccb75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8fbb46f8c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8fbb46f8c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0cfc1e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0cfc1e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8fbb46f8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8fbb46f8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8fbb46f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8fbb46f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8fbb46f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8fbb46f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8fbb46f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8fbb46f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fbb46f8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8fbb46f8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8fbb46f8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8fbb46f8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8fbb46f8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8fbb46f8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6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5.png"/><Relationship Id="rId4" Type="http://schemas.openxmlformats.org/officeDocument/2006/relationships/image" Target="../media/image24.png"/><Relationship Id="rId9" Type="http://schemas.openxmlformats.org/officeDocument/2006/relationships/image" Target="../media/image63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52.png"/><Relationship Id="rId8" Type="http://schemas.openxmlformats.org/officeDocument/2006/relationships/image" Target="../media/image6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72.png"/><Relationship Id="rId5" Type="http://schemas.openxmlformats.org/officeDocument/2006/relationships/image" Target="../media/image56.png"/><Relationship Id="rId6" Type="http://schemas.openxmlformats.org/officeDocument/2006/relationships/image" Target="../media/image73.png"/><Relationship Id="rId7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91.png"/><Relationship Id="rId13" Type="http://schemas.openxmlformats.org/officeDocument/2006/relationships/image" Target="../media/image78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90.png"/><Relationship Id="rId5" Type="http://schemas.openxmlformats.org/officeDocument/2006/relationships/image" Target="../media/image64.png"/><Relationship Id="rId6" Type="http://schemas.openxmlformats.org/officeDocument/2006/relationships/image" Target="../media/image20.png"/><Relationship Id="rId7" Type="http://schemas.openxmlformats.org/officeDocument/2006/relationships/image" Target="../media/image71.png"/><Relationship Id="rId8" Type="http://schemas.openxmlformats.org/officeDocument/2006/relationships/image" Target="../media/image8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Relationship Id="rId5" Type="http://schemas.openxmlformats.org/officeDocument/2006/relationships/image" Target="../media/image20.png"/><Relationship Id="rId6" Type="http://schemas.openxmlformats.org/officeDocument/2006/relationships/image" Target="../media/image85.png"/><Relationship Id="rId7" Type="http://schemas.openxmlformats.org/officeDocument/2006/relationships/image" Target="../media/image87.png"/><Relationship Id="rId8" Type="http://schemas.openxmlformats.org/officeDocument/2006/relationships/image" Target="../media/image8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2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1" Type="http://schemas.openxmlformats.org/officeDocument/2006/relationships/image" Target="../media/image28.png"/><Relationship Id="rId10" Type="http://schemas.openxmlformats.org/officeDocument/2006/relationships/image" Target="../media/image29.png"/><Relationship Id="rId9" Type="http://schemas.openxmlformats.org/officeDocument/2006/relationships/image" Target="../media/image41.png"/><Relationship Id="rId5" Type="http://schemas.openxmlformats.org/officeDocument/2006/relationships/image" Target="../media/image45.png"/><Relationship Id="rId6" Type="http://schemas.openxmlformats.org/officeDocument/2006/relationships/image" Target="../media/image70.png"/><Relationship Id="rId7" Type="http://schemas.openxmlformats.org/officeDocument/2006/relationships/image" Target="../media/image20.png"/><Relationship Id="rId8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11" Type="http://schemas.openxmlformats.org/officeDocument/2006/relationships/image" Target="../media/image44.png"/><Relationship Id="rId10" Type="http://schemas.openxmlformats.org/officeDocument/2006/relationships/image" Target="../media/image39.png"/><Relationship Id="rId12" Type="http://schemas.openxmlformats.org/officeDocument/2006/relationships/image" Target="../media/image47.png"/><Relationship Id="rId9" Type="http://schemas.openxmlformats.org/officeDocument/2006/relationships/image" Target="../media/image40.png"/><Relationship Id="rId5" Type="http://schemas.openxmlformats.org/officeDocument/2006/relationships/image" Target="../media/image31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67.png"/><Relationship Id="rId13" Type="http://schemas.openxmlformats.org/officeDocument/2006/relationships/image" Target="../media/image53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Relationship Id="rId14" Type="http://schemas.openxmlformats.org/officeDocument/2006/relationships/image" Target="../media/image61.png"/><Relationship Id="rId5" Type="http://schemas.openxmlformats.org/officeDocument/2006/relationships/image" Target="../media/image37.png"/><Relationship Id="rId6" Type="http://schemas.openxmlformats.org/officeDocument/2006/relationships/image" Target="../media/image81.png"/><Relationship Id="rId7" Type="http://schemas.openxmlformats.org/officeDocument/2006/relationships/image" Target="../media/image55.png"/><Relationship Id="rId8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Space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26600" y="72000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set of elements (vectors) with rules for </a:t>
            </a:r>
            <a:r>
              <a:rPr b="1" lang="en-GB" sz="1600"/>
              <a:t>“linear combinations”</a:t>
            </a:r>
            <a:endParaRPr b="1" sz="1600"/>
          </a:p>
          <a:p>
            <a:pPr indent="-33020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Addition,</a:t>
            </a:r>
            <a:endParaRPr sz="1600"/>
          </a:p>
          <a:p>
            <a:pPr indent="-33020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Multiplication by real numbers (scalars).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: a space consists of all column vectors with     components.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Addition and Scalar Multiplications are required to satisfy below rules: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There is a unique “zero vector” such that                   for all    .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</a:t>
            </a:r>
            <a:endParaRPr sz="16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8" y="1749841"/>
            <a:ext cx="268211" cy="1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68" y="1807020"/>
            <a:ext cx="127925" cy="1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707" y="2376533"/>
            <a:ext cx="1577709" cy="1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601" y="2657175"/>
            <a:ext cx="2660350" cy="2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7610" y="2984975"/>
            <a:ext cx="1088619" cy="1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7592" y="3617525"/>
            <a:ext cx="703225" cy="1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1700" y="3885956"/>
            <a:ext cx="1577725" cy="2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9601" y="4185299"/>
            <a:ext cx="1714425" cy="20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31926" y="4496658"/>
            <a:ext cx="2013050" cy="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8383" y="3292200"/>
            <a:ext cx="926613" cy="1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39691" y="3323743"/>
            <a:ext cx="127925" cy="11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Subspace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6600" y="72000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non-empty subset of a vector space: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If      and     are in the subspace,             is in the subspace.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If multiply </a:t>
            </a:r>
            <a:r>
              <a:rPr lang="en-GB" sz="1600"/>
              <a:t>    in the subspace by any scalar   ,        is in the subspace.</a:t>
            </a:r>
            <a:endParaRPr sz="1600"/>
          </a:p>
          <a:p>
            <a:pPr indent="-33020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Linear combinations stays in the subspace.</a:t>
            </a:r>
            <a:endParaRPr sz="1600"/>
          </a:p>
          <a:p>
            <a:pPr indent="-33020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“Closed” under addition and scalar multiplication.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zero vector belongs to every subspace, due to zero scalar.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Example</a:t>
            </a:r>
            <a:endParaRPr b="1"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 vector space by 3 by 3 matrices,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set of symmetric matrices.					(  ?  )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set of lower triangular matrices is its subspace.   (  ?  )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set of matrices with all positive elements.            </a:t>
            </a:r>
            <a:r>
              <a:rPr lang="en-GB" sz="1200"/>
              <a:t> </a:t>
            </a:r>
            <a:r>
              <a:rPr lang="en-GB" sz="1600"/>
              <a:t>(  ?  )</a:t>
            </a:r>
            <a:endParaRPr sz="16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98" y="1194658"/>
            <a:ext cx="124600" cy="10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998" y="1194673"/>
            <a:ext cx="124614" cy="1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570" y="1169735"/>
            <a:ext cx="556867" cy="1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3468" y="1500125"/>
            <a:ext cx="77889" cy="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4482" y="1500125"/>
            <a:ext cx="249244" cy="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836" y="1499458"/>
            <a:ext cx="124600" cy="10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Span, Rank, Linear Independence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1275" y="600236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Span</a:t>
            </a:r>
            <a:endParaRPr b="1"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If a vector space     consists of all linear combinations of                  , then these vectors </a:t>
            </a:r>
            <a:r>
              <a:rPr b="1" lang="en-GB" sz="1500"/>
              <a:t>span the space.</a:t>
            </a:r>
            <a:endParaRPr b="1"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Every vector in      is some combination of the     ‘s.</a:t>
            </a:r>
            <a:endParaRPr sz="1500"/>
          </a:p>
          <a:p>
            <a:pPr indent="-323850" lvl="3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t/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 column space of      is “spanned” by its columns.</a:t>
            </a:r>
            <a:endParaRPr b="1" sz="8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Rank</a:t>
            </a:r>
            <a:endParaRPr b="1"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 number of genuinely independent rows/columns in the matrix.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When                     , the matrix has an inverse.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GB" sz="1500"/>
              <a:t>Linear Independence</a:t>
            </a:r>
            <a:endParaRPr b="1" sz="1500"/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Vectors                     are linearly independent, </a:t>
            </a:r>
            <a:endParaRPr sz="15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If                                   only happens when                         .</a:t>
            </a:r>
            <a:endParaRPr sz="1500"/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If any     ‘s are non-zero, the    ‘s are linearly dependent</a:t>
            </a:r>
            <a:endParaRPr sz="1500"/>
          </a:p>
          <a:p>
            <a:pPr indent="-32385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One vector is a linear combination of the others.</a:t>
            </a:r>
            <a:endParaRPr b="1" sz="15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93" y="999219"/>
            <a:ext cx="170325" cy="1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061" y="1045698"/>
            <a:ext cx="904175" cy="1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046" y="1877430"/>
            <a:ext cx="1938640" cy="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0903" y="2156537"/>
            <a:ext cx="170325" cy="1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81" y="1598340"/>
            <a:ext cx="170325" cy="1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1128" y="1626734"/>
            <a:ext cx="170328" cy="9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8877" y="3054292"/>
            <a:ext cx="1036345" cy="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8">
            <a:alphaModFix/>
          </a:blip>
          <a:srcRect b="-22804" l="0" r="87154" t="0"/>
          <a:stretch/>
        </p:blipFill>
        <p:spPr>
          <a:xfrm>
            <a:off x="1129500" y="2464112"/>
            <a:ext cx="170325" cy="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8883" y="3611481"/>
            <a:ext cx="972402" cy="1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9004" y="3885918"/>
            <a:ext cx="1722967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8054" y="3891405"/>
            <a:ext cx="1254827" cy="1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8515" y="4207060"/>
            <a:ext cx="71835" cy="10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82611" y="4207058"/>
            <a:ext cx="114936" cy="10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Transformations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1275" y="6316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is a linear transformation if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Consider transformation by matrix     :       .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basis :                    and                                    ,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we know         for each vector in a basis, then we know        for each vector in the entire space.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Is composition of two linear transformations is also linear transform?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</a:t>
            </a:r>
            <a:endParaRPr sz="1600"/>
          </a:p>
        </p:txBody>
      </p:sp>
      <p:pic>
        <p:nvPicPr>
          <p:cNvPr id="233" name="Google Shape;233;p25" title="[0,0,0,&quot;https://www.codecogs.com/eqnedit.php?latex=%5Cmathbf%7BT%7D(c%5Cmathbf%7Bx%7D%2Bd%5Cmathbf%7By%7D)%3Dc(%5Cmathbf%7BT(x)%7D)%2Bd(%5Cmathbf%7BT(y)%7D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01" y="752016"/>
            <a:ext cx="3073374" cy="2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 title="[0,0,0,&quot;https://www.codecogs.com/eqnedit.php?latex=%5Cmathbf%7BT(x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50" y="752027"/>
            <a:ext cx="440671" cy="2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503" y="1061679"/>
            <a:ext cx="170325" cy="1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768" y="1060893"/>
            <a:ext cx="326495" cy="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1674" y="1424075"/>
            <a:ext cx="967050" cy="1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5194" y="1389721"/>
            <a:ext cx="1938859" cy="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4129" y="1685875"/>
            <a:ext cx="2560925" cy="1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5483" y="1976447"/>
            <a:ext cx="326495" cy="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0136" y="1976447"/>
            <a:ext cx="326495" cy="1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Basis for Vector Space 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41275" y="67682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sequence of vectors having below two properties: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The vectors are linearly independent (not too many vectors).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The vectors span the vector space (not too few vectors).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There is one and only one way to write a vector as a linear combination of basis vectors.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r>
              <a:rPr lang="en-GB" sz="1600"/>
              <a:t>⇒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columns of a matrix is a basis for     , then the matrix must be square and invertible.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“Dimension” of a vector space is “the number of basis vectors”.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97" y="2940803"/>
            <a:ext cx="215300" cy="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Scalars</a:t>
            </a:r>
            <a:r>
              <a:rPr lang="en-GB"/>
              <a:t> and </a:t>
            </a:r>
            <a:r>
              <a:rPr lang="en-GB"/>
              <a:t>Vectors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Scalar,</a:t>
            </a:r>
            <a:endParaRPr b="1"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single number.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Usua</a:t>
            </a:r>
            <a:r>
              <a:rPr lang="en-GB" sz="1600"/>
              <a:t>lly written with          (normal lower-case letters).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Vector,</a:t>
            </a:r>
            <a:endParaRPr b="1"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fixed-length arrays of scalars. </a:t>
            </a:r>
            <a:endParaRPr sz="1600"/>
          </a:p>
          <a:p>
            <a:pPr indent="-3302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Each scalar       is called as “element”, “entries”, “components”.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Usually written with     (bold lower-case letters).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Can be represented with arrows.</a:t>
            </a:r>
            <a:endParaRPr sz="16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50" y="1473089"/>
            <a:ext cx="425000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75" y="825699"/>
            <a:ext cx="610350" cy="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622" y="3008604"/>
            <a:ext cx="146400" cy="1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2883" y="2021640"/>
            <a:ext cx="610328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[0,0,0,&quot;https://www.codecogs.com/eqnedit.php?latex=%5Cmathbf%7Bx%7D%3D%5Bx_1%2C%5Cldots%2Cx_d%5D%5E%5Ctop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350" y="2252083"/>
            <a:ext cx="2000349" cy="3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[0,0,0,&quot;https://www.codecogs.com/eqnedit.php?latex=x_i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1992" y="2674051"/>
            <a:ext cx="228875" cy="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Matrices and Tensors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Matrix</a:t>
            </a:r>
            <a:r>
              <a:rPr b="1" lang="en-GB" sz="1600"/>
              <a:t>,                       </a:t>
            </a:r>
            <a:r>
              <a:rPr lang="en-GB" sz="1600"/>
              <a:t> (      rows and      columns )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Usually written with      (bold upper-case letters).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Can be represented as                , by stacking all      columns vertically, or concatenating       rows horizontally.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Tensor</a:t>
            </a:r>
            <a:endParaRPr b="1"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Stack      number of                     . 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results can be called as 3th-order array, tensor                  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Can be written with      (capital letters with a special font face). </a:t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50" y="819375"/>
            <a:ext cx="1152446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658" y="1146008"/>
            <a:ext cx="177525" cy="1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440" y="895434"/>
            <a:ext cx="177525" cy="1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217" y="883170"/>
            <a:ext cx="146400" cy="1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1783" y="1455750"/>
            <a:ext cx="3291075" cy="10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3400" y="2666075"/>
            <a:ext cx="759399" cy="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389" y="3019842"/>
            <a:ext cx="177525" cy="1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742" y="2695179"/>
            <a:ext cx="146400" cy="1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0110" y="3579275"/>
            <a:ext cx="962836" cy="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4959" y="3579283"/>
            <a:ext cx="103538" cy="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96692" y="3891566"/>
            <a:ext cx="911268" cy="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45534" y="4180203"/>
            <a:ext cx="146400" cy="17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Gives us the tools for solving linear equations.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302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                 	: the unknown variable of this system.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Every     that satisfies above equation is a </a:t>
            </a:r>
            <a:r>
              <a:rPr b="1" lang="en-GB" sz="1600"/>
              <a:t>solution </a:t>
            </a:r>
            <a:r>
              <a:rPr lang="en-GB" sz="1600"/>
              <a:t>of the linear equation system.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There can be </a:t>
            </a:r>
            <a:r>
              <a:rPr i="1" lang="en-GB" sz="1600"/>
              <a:t>one solution</a:t>
            </a:r>
            <a:r>
              <a:rPr lang="en-GB" sz="1600"/>
              <a:t>, </a:t>
            </a:r>
            <a:r>
              <a:rPr i="1" lang="en-GB" sz="1600"/>
              <a:t>no solution</a:t>
            </a:r>
            <a:r>
              <a:rPr lang="en-GB" sz="1600"/>
              <a:t> or </a:t>
            </a:r>
            <a:r>
              <a:rPr i="1" lang="en-GB" sz="1600"/>
              <a:t>infinite solutions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00" y="1227200"/>
            <a:ext cx="2560075" cy="8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60" y="2556765"/>
            <a:ext cx="1988400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383" y="3068605"/>
            <a:ext cx="133150" cy="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Equation: Example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100"/>
            </a:br>
            <a:endParaRPr sz="7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Each linear equation defines a </a:t>
            </a:r>
            <a:r>
              <a:rPr b="1" lang="en-GB" sz="1600"/>
              <a:t>line</a:t>
            </a:r>
            <a:r>
              <a:rPr lang="en-GB" sz="1600"/>
              <a:t> on           </a:t>
            </a:r>
            <a:r>
              <a:rPr lang="en-GB" sz="1600"/>
              <a:t>- </a:t>
            </a:r>
            <a:r>
              <a:rPr lang="en-GB" sz="1600"/>
              <a:t>plane.</a:t>
            </a:r>
            <a:endParaRPr sz="1600"/>
          </a:p>
          <a:p>
            <a:pPr indent="-330200" lvl="5" marL="2743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solution set is the intersection of these lines. </a:t>
            </a:r>
            <a:endParaRPr sz="1600"/>
          </a:p>
          <a:p>
            <a:pPr indent="-330200" lvl="5" marL="2743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Infinite solution		</a:t>
            </a:r>
            <a:r>
              <a:rPr lang="en-GB" sz="1600"/>
              <a:t>: If two equations refers to the same line.	</a:t>
            </a:r>
            <a:endParaRPr sz="1600"/>
          </a:p>
          <a:p>
            <a:pPr indent="-330200" lvl="5" marL="2743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No solution</a:t>
            </a:r>
            <a:r>
              <a:rPr lang="en-GB" sz="1600"/>
              <a:t> 		: If two lines are parallel.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there are three variables,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Each linear equation defines a </a:t>
            </a:r>
            <a:r>
              <a:rPr b="1" lang="en-GB" sz="1600"/>
              <a:t>plane </a:t>
            </a:r>
            <a:r>
              <a:rPr lang="en-GB" sz="1600"/>
              <a:t>in three-dimensional space.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solution set is the intersection between planes</a:t>
            </a:r>
            <a:r>
              <a:rPr lang="en-GB" sz="1600"/>
              <a:t>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Point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Line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Plane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Empty</a:t>
            </a:r>
            <a:endParaRPr sz="16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88" y="681376"/>
            <a:ext cx="1860040" cy="18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590" y="1355076"/>
            <a:ext cx="459000" cy="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of representing linear equations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   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Finding a proper weight vector  				      for this linear combination between column vectors, which are                             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  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: How do we solve this?</a:t>
            </a:r>
            <a:endParaRPr sz="16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0" y="812270"/>
            <a:ext cx="4096300" cy="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110" y="1942841"/>
            <a:ext cx="1988400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850" y="2211992"/>
            <a:ext cx="1515034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2753609"/>
            <a:ext cx="2863700" cy="9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001" y="3907783"/>
            <a:ext cx="831500" cy="1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Matrix Addition and Multiplication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Addition</a:t>
            </a:r>
            <a:r>
              <a:rPr lang="en-GB" sz="1600"/>
              <a:t> : an element-wise sum between two same-sized matrices.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Multiplication</a:t>
            </a:r>
            <a:endParaRPr b="1"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                                , the element       of the product                             is :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3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An inner product between i-th row of      with the j-th column o</a:t>
            </a:r>
            <a:r>
              <a:rPr lang="en-GB" sz="1600"/>
              <a:t>f</a:t>
            </a:r>
            <a:r>
              <a:rPr lang="en-GB" sz="1600"/>
              <a:t>     .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# columns of       (dim. of row vector) == # rows of      (dim. of column</a:t>
            </a:r>
            <a:r>
              <a:rPr lang="en-GB" sz="1600"/>
              <a:t> v</a:t>
            </a:r>
            <a:r>
              <a:rPr lang="en-GB" sz="1600"/>
              <a:t>ector).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is not defined if           </a:t>
            </a:r>
            <a:r>
              <a:rPr lang="en-GB" sz="1600"/>
              <a:t>.</a:t>
            </a:r>
            <a:r>
              <a:rPr lang="en-GB" sz="1600"/>
              <a:t>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Element-wise multiplication is called as a Hadamard product. </a:t>
            </a:r>
            <a:endParaRPr sz="16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92" y="1635696"/>
            <a:ext cx="1759975" cy="2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8047"/>
            <a:ext cx="195225" cy="1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017" y="1630921"/>
            <a:ext cx="1395127" cy="1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7675" y="1912830"/>
            <a:ext cx="4195700" cy="2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2343" y="2275705"/>
            <a:ext cx="170355" cy="1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2630" y="2263588"/>
            <a:ext cx="170350" cy="15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0426" y="2573180"/>
            <a:ext cx="170355" cy="1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3541" y="2573189"/>
            <a:ext cx="170350" cy="15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8475" y="2883223"/>
            <a:ext cx="354952" cy="1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6152" y="2872182"/>
            <a:ext cx="484831" cy="2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8475" y="3178554"/>
            <a:ext cx="1038875" cy="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Associativity and Distributivity of Multiplication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Associativity</a:t>
            </a:r>
            <a:endParaRPr b="1"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scalar     and    ,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Distributivity</a:t>
            </a:r>
            <a:endParaRPr b="1"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scalar     and    ,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</a:t>
            </a:r>
            <a:endParaRPr sz="16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8" y="1142983"/>
            <a:ext cx="1512994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822" y="1414008"/>
            <a:ext cx="130150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691" y="1414008"/>
            <a:ext cx="104120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2009" y="1738050"/>
            <a:ext cx="1317769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7901" y="2062100"/>
            <a:ext cx="3123601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2546" y="2350799"/>
            <a:ext cx="2446055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822" y="3558633"/>
            <a:ext cx="130150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691" y="3558633"/>
            <a:ext cx="104120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0425" y="2969425"/>
            <a:ext cx="2001063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9899" y="3281708"/>
            <a:ext cx="2049869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01997" y="3876750"/>
            <a:ext cx="1805837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7904" y="4212600"/>
            <a:ext cx="1854644" cy="1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Identity, Inverse and Transpose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26600" y="72000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Identity Matrix</a:t>
            </a:r>
            <a:endParaRPr b="1"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                is an identity matrix if 1 on the diagonal and 0 everywhere else.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ex)                                  </a:t>
            </a:r>
            <a:endParaRPr sz="1600"/>
          </a:p>
          <a:p>
            <a:pPr indent="0" lvl="0" marL="2743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3 x 3 identity matrix</a:t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   </a:t>
            </a:r>
            <a:endParaRPr sz="1600"/>
          </a:p>
          <a:p>
            <a:pPr indent="0" lvl="0" marL="2743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Inverse Matrix</a:t>
            </a:r>
            <a:r>
              <a:rPr lang="en-GB" sz="1600"/>
              <a:t>    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 square matrix                   , another square matrix                     is </a:t>
            </a:r>
            <a:r>
              <a:rPr lang="en-GB" sz="1600"/>
              <a:t>             </a:t>
            </a:r>
            <a:br>
              <a:rPr lang="en-GB" sz="1600"/>
            </a:br>
            <a:r>
              <a:rPr lang="en-GB" sz="1600"/>
              <a:t>if                             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“Singular, noninvertible”      :          does not exists.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GB" sz="1600"/>
              <a:t>Transpose:  </a:t>
            </a:r>
            <a:r>
              <a:rPr lang="en-GB" sz="1600"/>
              <a:t>For     ,      with              is called the transpose of     , written as       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matrix                     is symmetric if               .          </a:t>
            </a:r>
            <a:endParaRPr sz="1600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325" y="1119400"/>
            <a:ext cx="967015" cy="19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161" y="1462271"/>
            <a:ext cx="1313131" cy="8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725" y="3088115"/>
            <a:ext cx="981355" cy="1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298" y="3088103"/>
            <a:ext cx="967025" cy="17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6649" y="2757141"/>
            <a:ext cx="405458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1000" y="3415197"/>
            <a:ext cx="1486675" cy="15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3107" y="3694596"/>
            <a:ext cx="182861" cy="16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6823" y="3049307"/>
            <a:ext cx="405458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7305" y="3667766"/>
            <a:ext cx="405465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6325" y="2392658"/>
            <a:ext cx="1527321" cy="1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0232" y="4099946"/>
            <a:ext cx="182861" cy="16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60283" y="4105685"/>
            <a:ext cx="170350" cy="15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78734" y="4105675"/>
            <a:ext cx="595373" cy="1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4757" y="4096675"/>
            <a:ext cx="182861" cy="16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82801" y="4071092"/>
            <a:ext cx="315374" cy="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742" y="4386957"/>
            <a:ext cx="961266" cy="16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64131" y="4369288"/>
            <a:ext cx="730736" cy="16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