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rial Narrow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rialNarrow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rialNarrow-bold.fntdata"/><Relationship Id="rId6" Type="http://schemas.openxmlformats.org/officeDocument/2006/relationships/slide" Target="slides/slide1.xml"/><Relationship Id="rId18" Type="http://schemas.openxmlformats.org/officeDocument/2006/relationships/font" Target="fonts/Arial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625ccb7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7625ccb7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can summarize matrices, how matrices can be decomposed.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625ccb75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625ccb75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625ccb75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7625ccb75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e1dc6188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e1dc6188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625ccb75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625ccb75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625ccb75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625ccb75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77e15c05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77e15c05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77e15c05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77e15c05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625ccb75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625ccb75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77e15c14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77e15c14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77e15c1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77e15c1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77e15c05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77e15c05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1908" y="734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1B54"/>
              </a:buClr>
              <a:buSzPts val="4000"/>
              <a:buNone/>
              <a:defRPr b="1" sz="4000">
                <a:solidFill>
                  <a:srgbClr val="001B5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BCBC"/>
              </a:buClr>
              <a:buSzPts val="2100"/>
              <a:buNone/>
              <a:defRPr sz="2100">
                <a:solidFill>
                  <a:srgbClr val="45BCB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7557" y="4552525"/>
            <a:ext cx="9144000" cy="615000"/>
          </a:xfrm>
          <a:prstGeom prst="rect">
            <a:avLst/>
          </a:prstGeom>
          <a:gradFill>
            <a:gsLst>
              <a:gs pos="0">
                <a:srgbClr val="001B54"/>
              </a:gs>
              <a:gs pos="35000">
                <a:srgbClr val="45BCBC"/>
              </a:gs>
              <a:gs pos="75000">
                <a:srgbClr val="FFFFFF"/>
              </a:gs>
              <a:gs pos="100000">
                <a:srgbClr val="FFFFFF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77765" y="4559368"/>
            <a:ext cx="2417900" cy="634457"/>
            <a:chOff x="537634" y="250253"/>
            <a:chExt cx="3285637" cy="862151"/>
          </a:xfrm>
        </p:grpSpPr>
        <p:pic>
          <p:nvPicPr>
            <p:cNvPr id="15" name="Google Shape;15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44732" y="250253"/>
              <a:ext cx="2335729" cy="6456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IST Identity | UNIST" id="16" name="Google Shape;1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7634" y="363272"/>
              <a:ext cx="660533" cy="660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"/>
            <p:cNvSpPr txBox="1"/>
            <p:nvPr/>
          </p:nvSpPr>
          <p:spPr>
            <a:xfrm>
              <a:off x="1210871" y="798604"/>
              <a:ext cx="26124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 &amp; </a:t>
              </a: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H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uman-</a:t>
              </a: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obot </a:t>
              </a:r>
              <a:r>
                <a:rPr b="0" i="0" lang="en-GB" sz="900" u="none" cap="none" strike="noStrike">
                  <a:solidFill>
                    <a:srgbClr val="45BCBC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</a:t>
              </a:r>
              <a:r>
                <a:rPr b="0" i="0" lang="en-GB" sz="800" u="none" cap="none" strike="noStrike">
                  <a:solidFill>
                    <a:srgbClr val="45BCBC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nteraction</a:t>
              </a:r>
              <a:r>
                <a:rPr b="0" i="0" lang="en-GB" sz="800" u="none" cap="none" strike="noStrike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</a:t>
              </a: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Lab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oratory</a:t>
              </a:r>
              <a:endParaRPr b="0" i="0" sz="800" u="none" cap="none" strike="noStrike">
                <a:solidFill>
                  <a:srgbClr val="001B54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flipH="1">
            <a:off x="7557" y="4821558"/>
            <a:ext cx="9144000" cy="337200"/>
          </a:xfrm>
          <a:prstGeom prst="rect">
            <a:avLst/>
          </a:prstGeom>
          <a:gradFill>
            <a:gsLst>
              <a:gs pos="0">
                <a:srgbClr val="001B54"/>
              </a:gs>
              <a:gs pos="48000">
                <a:srgbClr val="45BCBC"/>
              </a:gs>
              <a:gs pos="85000">
                <a:srgbClr val="FFFFFF"/>
              </a:gs>
              <a:gs pos="100000">
                <a:srgbClr val="FFFFFF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1B54"/>
              </a:buClr>
              <a:buSzPts val="2500"/>
              <a:buNone/>
              <a:defRPr b="1" sz="2500">
                <a:solidFill>
                  <a:srgbClr val="001B5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0" y="4808051"/>
            <a:ext cx="548700" cy="3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400" y="4798066"/>
            <a:ext cx="1219809" cy="3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gif"/><Relationship Id="rId4" Type="http://schemas.openxmlformats.org/officeDocument/2006/relationships/image" Target="../media/image59.gif"/><Relationship Id="rId11" Type="http://schemas.openxmlformats.org/officeDocument/2006/relationships/image" Target="../media/image66.png"/><Relationship Id="rId10" Type="http://schemas.openxmlformats.org/officeDocument/2006/relationships/image" Target="../media/image63.gif"/><Relationship Id="rId12" Type="http://schemas.openxmlformats.org/officeDocument/2006/relationships/image" Target="../media/image60.png"/><Relationship Id="rId9" Type="http://schemas.openxmlformats.org/officeDocument/2006/relationships/image" Target="../media/image54.gif"/><Relationship Id="rId5" Type="http://schemas.openxmlformats.org/officeDocument/2006/relationships/image" Target="../media/image56.gif"/><Relationship Id="rId6" Type="http://schemas.openxmlformats.org/officeDocument/2006/relationships/image" Target="../media/image52.gif"/><Relationship Id="rId7" Type="http://schemas.openxmlformats.org/officeDocument/2006/relationships/image" Target="../media/image57.gif"/><Relationship Id="rId8" Type="http://schemas.openxmlformats.org/officeDocument/2006/relationships/image" Target="../media/image55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5.png"/><Relationship Id="rId4" Type="http://schemas.openxmlformats.org/officeDocument/2006/relationships/image" Target="../media/image67.png"/><Relationship Id="rId5" Type="http://schemas.openxmlformats.org/officeDocument/2006/relationships/image" Target="../media/image64.png"/><Relationship Id="rId6" Type="http://schemas.openxmlformats.org/officeDocument/2006/relationships/image" Target="../media/image68.png"/><Relationship Id="rId7" Type="http://schemas.openxmlformats.org/officeDocument/2006/relationships/image" Target="../media/image6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gif"/><Relationship Id="rId4" Type="http://schemas.openxmlformats.org/officeDocument/2006/relationships/image" Target="../media/image14.gif"/><Relationship Id="rId5" Type="http://schemas.openxmlformats.org/officeDocument/2006/relationships/image" Target="../media/image10.gif"/><Relationship Id="rId6" Type="http://schemas.openxmlformats.org/officeDocument/2006/relationships/image" Target="../media/image13.gif"/><Relationship Id="rId7" Type="http://schemas.openxmlformats.org/officeDocument/2006/relationships/image" Target="../media/image6.png"/><Relationship Id="rId8" Type="http://schemas.openxmlformats.org/officeDocument/2006/relationships/image" Target="../media/image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gif"/><Relationship Id="rId4" Type="http://schemas.openxmlformats.org/officeDocument/2006/relationships/image" Target="../media/image7.gif"/><Relationship Id="rId9" Type="http://schemas.openxmlformats.org/officeDocument/2006/relationships/image" Target="../media/image25.gif"/><Relationship Id="rId5" Type="http://schemas.openxmlformats.org/officeDocument/2006/relationships/image" Target="../media/image17.gif"/><Relationship Id="rId6" Type="http://schemas.openxmlformats.org/officeDocument/2006/relationships/image" Target="../media/image29.gif"/><Relationship Id="rId7" Type="http://schemas.openxmlformats.org/officeDocument/2006/relationships/image" Target="../media/image18.gif"/><Relationship Id="rId8" Type="http://schemas.openxmlformats.org/officeDocument/2006/relationships/image" Target="../media/image19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gif"/><Relationship Id="rId4" Type="http://schemas.openxmlformats.org/officeDocument/2006/relationships/image" Target="../media/image31.gif"/><Relationship Id="rId10" Type="http://schemas.openxmlformats.org/officeDocument/2006/relationships/image" Target="../media/image38.png"/><Relationship Id="rId9" Type="http://schemas.openxmlformats.org/officeDocument/2006/relationships/image" Target="../media/image40.gif"/><Relationship Id="rId5" Type="http://schemas.openxmlformats.org/officeDocument/2006/relationships/image" Target="../media/image8.gif"/><Relationship Id="rId6" Type="http://schemas.openxmlformats.org/officeDocument/2006/relationships/image" Target="../media/image5.gif"/><Relationship Id="rId7" Type="http://schemas.openxmlformats.org/officeDocument/2006/relationships/image" Target="../media/image15.gif"/><Relationship Id="rId8" Type="http://schemas.openxmlformats.org/officeDocument/2006/relationships/image" Target="../media/image1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gif"/><Relationship Id="rId4" Type="http://schemas.openxmlformats.org/officeDocument/2006/relationships/image" Target="../media/image28.gif"/><Relationship Id="rId11" Type="http://schemas.openxmlformats.org/officeDocument/2006/relationships/image" Target="../media/image27.png"/><Relationship Id="rId10" Type="http://schemas.openxmlformats.org/officeDocument/2006/relationships/image" Target="../media/image32.png"/><Relationship Id="rId9" Type="http://schemas.openxmlformats.org/officeDocument/2006/relationships/image" Target="../media/image20.gif"/><Relationship Id="rId5" Type="http://schemas.openxmlformats.org/officeDocument/2006/relationships/image" Target="../media/image35.gif"/><Relationship Id="rId6" Type="http://schemas.openxmlformats.org/officeDocument/2006/relationships/image" Target="../media/image24.gif"/><Relationship Id="rId7" Type="http://schemas.openxmlformats.org/officeDocument/2006/relationships/image" Target="../media/image22.gif"/><Relationship Id="rId8" Type="http://schemas.openxmlformats.org/officeDocument/2006/relationships/image" Target="../media/image2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gif"/><Relationship Id="rId4" Type="http://schemas.openxmlformats.org/officeDocument/2006/relationships/image" Target="../media/image26.gif"/><Relationship Id="rId5" Type="http://schemas.openxmlformats.org/officeDocument/2006/relationships/image" Target="../media/image3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8.gif"/><Relationship Id="rId4" Type="http://schemas.openxmlformats.org/officeDocument/2006/relationships/image" Target="../media/image42.gif"/><Relationship Id="rId5" Type="http://schemas.openxmlformats.org/officeDocument/2006/relationships/image" Target="../media/image46.gif"/><Relationship Id="rId6" Type="http://schemas.openxmlformats.org/officeDocument/2006/relationships/image" Target="../media/image39.png"/><Relationship Id="rId7" Type="http://schemas.openxmlformats.org/officeDocument/2006/relationships/image" Target="../media/image4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4.gif"/><Relationship Id="rId4" Type="http://schemas.openxmlformats.org/officeDocument/2006/relationships/image" Target="../media/image53.gif"/><Relationship Id="rId10" Type="http://schemas.openxmlformats.org/officeDocument/2006/relationships/image" Target="../media/image47.png"/><Relationship Id="rId9" Type="http://schemas.openxmlformats.org/officeDocument/2006/relationships/image" Target="../media/image45.png"/><Relationship Id="rId5" Type="http://schemas.openxmlformats.org/officeDocument/2006/relationships/image" Target="../media/image37.gif"/><Relationship Id="rId6" Type="http://schemas.openxmlformats.org/officeDocument/2006/relationships/image" Target="../media/image36.gif"/><Relationship Id="rId7" Type="http://schemas.openxmlformats.org/officeDocument/2006/relationships/image" Target="../media/image49.gif"/><Relationship Id="rId8" Type="http://schemas.openxmlformats.org/officeDocument/2006/relationships/image" Target="../media/image50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8.gif"/><Relationship Id="rId4" Type="http://schemas.openxmlformats.org/officeDocument/2006/relationships/image" Target="../media/image48.png"/><Relationship Id="rId5" Type="http://schemas.openxmlformats.org/officeDocument/2006/relationships/image" Target="../media/image51.gif"/><Relationship Id="rId6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351908" y="734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Calculus</a:t>
            </a:r>
            <a:endParaRPr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311700" y="2757925"/>
            <a:ext cx="85206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 ToolKit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Fall Semester,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Higher-Dimension Differentiation and Approximation</a:t>
            </a:r>
            <a:endParaRPr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101900" y="70788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Recall                                    .</a:t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Similarly,											     </a:t>
            </a:r>
            <a:endParaRPr sz="1600"/>
          </a:p>
          <a:p>
            <a:pPr indent="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If we repeat this,											       . </a:t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Let 			    and				  , then                                               .</a:t>
            </a:r>
            <a:endParaRPr sz="1600"/>
          </a:p>
          <a:p>
            <a:pPr indent="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What happens if we consider        as our objective function 	   , and 	       ? </a:t>
            </a:r>
            <a:endParaRPr sz="1600"/>
          </a:p>
          <a:p>
            <a:pPr indent="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⇒  	</a:t>
            </a:r>
            <a:endParaRPr sz="1600"/>
          </a:p>
          <a:p>
            <a:pPr indent="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⇒ Can we relate this with optimization?</a:t>
            </a:r>
            <a:endParaRPr sz="1600"/>
          </a:p>
        </p:txBody>
      </p:sp>
      <p:pic>
        <p:nvPicPr>
          <p:cNvPr descr=" f(x+\epsilon)  \approx \epsilon \frac{df}{dx}(x) + f(x)"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337" y="739229"/>
            <a:ext cx="1857266" cy="3583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x_1 + \epsilon_1, x_2,\ldots, x_n) \approx f(x_1, x_2, \ldots, x_n) + \epsilon_1 \frac{\partial}{\partial x_1}f(x_1, x_2, \ldots, x_n)" id="171" name="Google Shape;17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5878" y="1221825"/>
            <a:ext cx="4828251" cy="388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x_1 + \epsilon_1, x_2 +\epsilon_2,\ldots, x_n+\epsilon_n) \approx f(x_1, x_2, \ldots, x_n) + \sum_i \epsilon_i \frac{\partial}{\partial x_i}f(x_1, x_2, \ldots, x_n)" id="172" name="Google Shape;17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8551" y="1704072"/>
            <a:ext cx="5233399" cy="425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oldsymbol{\epsilon}=[\epsilon_1,\ldots \epsilon_n]^\top" id="173" name="Google Shape;17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5010" y="2403393"/>
            <a:ext cx="1053268" cy="1930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nabla_\mathbf{x} f = \Big[ \frac{\partial f}{\partial x_1}, \ldots,  \frac{\partial f}{\partial x_n}  \Big]^\top" id="174" name="Google Shape;17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1828" y="2330473"/>
            <a:ext cx="1747544" cy="3759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\cdot)" id="175" name="Google Shape;175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87294" y="3023172"/>
            <a:ext cx="291316" cy="1942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(\cdot)" id="176" name="Google Shape;176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23147" y="3029345"/>
            <a:ext cx="306853" cy="1942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|\boldsymbol\epsilon\| = 1" id="177" name="Google Shape;177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10248" y="3041775"/>
            <a:ext cx="524907" cy="16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\mathbf{x}+\mathbf{\epsilon}) \approx f(\mathbf{x}) + \mathbf{\epsilon}^T \nabla_\mathbf{x} f(\mathbf{x})&#10;%a5bc7062-ef6e-4b4e-9384-3c6d10b17431" id="178" name="Google Shape;178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69579" y="2379070"/>
            <a:ext cx="256709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(\theta+\epsilon) \approx L(\theta) + \epsilon^T \nabla_\theta L(\theta) = L(\theta) + \| \nabla_\theta L(\theta) \| cos(\alpha)&#10;%a88dbf73-41fc-4f71-948f-4d829c1506f6" id="179" name="Google Shape;179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361326" y="3500800"/>
            <a:ext cx="4021342" cy="1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Gradients, Backpropagation, Chain Rule, and Neural Network</a:t>
            </a: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72" y="681925"/>
            <a:ext cx="8635275" cy="21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3"/>
          <p:cNvPicPr preferRelativeResize="0"/>
          <p:nvPr/>
        </p:nvPicPr>
        <p:blipFill rotWithShape="1">
          <a:blip r:embed="rId4">
            <a:alphaModFix/>
          </a:blip>
          <a:srcRect b="27499" l="0" r="0" t="0"/>
          <a:stretch/>
        </p:blipFill>
        <p:spPr>
          <a:xfrm>
            <a:off x="423046" y="2815450"/>
            <a:ext cx="3563275" cy="193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8223" y="2462899"/>
            <a:ext cx="949177" cy="21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id="188" name="Google Shape;18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96721" y="856277"/>
            <a:ext cx="1320675" cy="21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id="189" name="Google Shape;18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60400" y="2165200"/>
            <a:ext cx="2057000" cy="21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id="190" name="Google Shape;190;p23"/>
          <p:cNvPicPr preferRelativeResize="0"/>
          <p:nvPr/>
        </p:nvPicPr>
        <p:blipFill rotWithShape="1">
          <a:blip r:embed="rId4">
            <a:alphaModFix/>
          </a:blip>
          <a:srcRect b="2400" l="6968" r="0" t="73223"/>
          <a:stretch/>
        </p:blipFill>
        <p:spPr>
          <a:xfrm>
            <a:off x="5136946" y="4091286"/>
            <a:ext cx="3425200" cy="67133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/>
          <p:nvPr/>
        </p:nvSpPr>
        <p:spPr>
          <a:xfrm>
            <a:off x="4260200" y="4198450"/>
            <a:ext cx="469200" cy="43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1B54"/>
                </a:solidFill>
              </a:rPr>
              <a:t>Any Questions?</a:t>
            </a:r>
            <a:endParaRPr b="1">
              <a:solidFill>
                <a:srgbClr val="001B5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and Machine Learning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26600" y="712810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Goal of machine learning is to approximate the unknown real function                 with         ,</a:t>
            </a:r>
            <a:endParaRPr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where	        is a model parameter.</a:t>
            </a:r>
            <a:endParaRPr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We want to find optimal    , which can optimize the objective function.</a:t>
            </a:r>
            <a:endParaRPr sz="1600"/>
          </a:p>
          <a:p>
            <a:pPr indent="-330200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GB" sz="1600"/>
              <a:t>What kinds of objective function?</a:t>
            </a:r>
            <a:endParaRPr sz="1600"/>
          </a:p>
          <a:p>
            <a:pPr indent="4572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⇒	</a:t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If objective functions are differentiable, </a:t>
            </a:r>
            <a:br>
              <a:rPr lang="en-GB" sz="1600"/>
            </a:br>
            <a:r>
              <a:rPr lang="en-GB" sz="1600"/>
              <a:t>can we find optimal     easily?</a:t>
            </a:r>
            <a:br>
              <a:rPr lang="en-GB" sz="1600"/>
            </a:br>
            <a:br>
              <a:rPr lang="en-GB" sz="1600"/>
            </a:br>
            <a:br>
              <a:rPr lang="en-GB" sz="1600"/>
            </a:br>
            <a:endParaRPr sz="1600"/>
          </a:p>
        </p:txBody>
      </p:sp>
      <p:pic>
        <p:nvPicPr>
          <p:cNvPr descr="\mathbf{y} = f^*(\mathbf{x})"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6862" y="829775"/>
            <a:ext cx="804389" cy="193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_\theta(\mathbf{x})"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5906" y="829775"/>
            <a:ext cx="409955" cy="193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heta \in \mathbb{R}^d"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9040" y="1111353"/>
            <a:ext cx="580125" cy="193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heta"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4100" y="1460427"/>
            <a:ext cx="96075" cy="1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09074" y="2827250"/>
            <a:ext cx="2305651" cy="199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heta"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94096" y="3288300"/>
            <a:ext cx="96075" cy="157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df}{dx}:=\lim_{\delta x \rightarrow 0} \frac{f(x+\delta x)-f(x)}{\delta x}" id="75" name="Google Shape;7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85522" y="2855139"/>
            <a:ext cx="2127191" cy="3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126600" y="74368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Product rule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⇒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Quotient rule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⇒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Sum rule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⇒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Chain rule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⇒ 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t/>
            </a:r>
            <a:endParaRPr sz="1500"/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Differentiation Rules</a:t>
            </a:r>
            <a:endParaRPr/>
          </a:p>
        </p:txBody>
      </p:sp>
      <p:pic>
        <p:nvPicPr>
          <p:cNvPr descr="(f(x)g(x))' = f'(x)g(x)+f(x)g'(x)"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900" y="1218947"/>
            <a:ext cx="2302974" cy="1631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ig(\frac{f(x)}{g(x)}\Big)' = \frac{f'(x)g(x)-f(x)g'(x)}{g(x)^2}"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888" y="1803162"/>
            <a:ext cx="1947199" cy="3305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f(x)+g(x))' = f'(x)+g'(x)"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6900" y="2591846"/>
            <a:ext cx="1918119" cy="1631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g(f(x)))' = g' (f(x))f'(x)" id="85" name="Google Shape;8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6900" y="3266298"/>
            <a:ext cx="1668733" cy="1631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d}{dx}x^n = nx^{n-1}" id="86" name="Google Shape;8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0600" y="3544216"/>
            <a:ext cx="881275" cy="3106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d}{dx}e^x = e^x" id="87" name="Google Shape;8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0612" y="3934577"/>
            <a:ext cx="627348" cy="3106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d}{dx}\ln x = \frac{1}{x}" id="88" name="Google Shape;88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0589" y="4319942"/>
            <a:ext cx="722944" cy="310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126600" y="74368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                                     ⇒			</a:t>
            </a:r>
            <a:r>
              <a:rPr lang="en-GB" sz="1300"/>
              <a:t>	    </a:t>
            </a:r>
            <a:r>
              <a:rPr lang="en-GB" sz="1200"/>
              <a:t> </a:t>
            </a:r>
            <a:r>
              <a:rPr lang="en-GB" sz="1500"/>
              <a:t>  ⇒				   ⇒   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 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 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                                                   </a:t>
            </a:r>
            <a:r>
              <a:rPr lang="en-GB" sz="1300"/>
              <a:t>⇒ Approximate the value of    by a line which passes                with slope of          .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/>
              <a:t>     ⇒ Can we expand this approximation into n-th order polynomial?</a:t>
            </a:r>
            <a:endParaRPr b="1"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Derivative and Approximation</a:t>
            </a:r>
            <a:endParaRPr/>
          </a:p>
        </p:txBody>
      </p:sp>
      <p:pic>
        <p:nvPicPr>
          <p:cNvPr descr="\frac{df}{dx}(x) = \lim_{\epsilon \rightarrow 0} \frac{f(x+\epsilon)-f(x)}{\epsilon} "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99" y="762197"/>
            <a:ext cx="2070903" cy="361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df}{dx}(x) \approx \frac{f(x+\epsilon)-f(x)}{\epsilon} "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3168" y="762197"/>
            <a:ext cx="1812471" cy="361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epsilon \frac{df}{dx}(x) \approx f(x+\epsilon)-f(x)" id="97" name="Google Shape;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0799" y="763924"/>
            <a:ext cx="1860712" cy="3583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f(x+\epsilon)  \approx \epsilon \frac{df}{dx}(x) + f(x)" id="98" name="Google Shape;9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4558" y="763924"/>
            <a:ext cx="1857266" cy="3583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,f(x))" id="99" name="Google Shape;9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11797" y="2950632"/>
            <a:ext cx="619125" cy="176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df}{dx}(x)" id="100" name="Google Shape;10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53184" y="2845756"/>
            <a:ext cx="41763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" id="101" name="Google Shape;101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74829" y="2938292"/>
            <a:ext cx="99973" cy="17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 rotWithShape="1">
          <a:blip r:embed="rId10">
            <a:alphaModFix/>
          </a:blip>
          <a:srcRect b="0" l="0" r="4698" t="0"/>
          <a:stretch/>
        </p:blipFill>
        <p:spPr>
          <a:xfrm>
            <a:off x="35775" y="1282475"/>
            <a:ext cx="2882651" cy="19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Taylor Series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126600" y="712810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The Taylor polynomial of degree    of                   at      is defined as: </a:t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⇒ </a:t>
            </a:r>
            <a:br>
              <a:rPr lang="en-GB" sz="1600"/>
            </a:br>
            <a:br>
              <a:rPr lang="en-GB" sz="1600"/>
            </a:b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If             the Taylor series of     at      is defined as:</a:t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⇒</a:t>
            </a:r>
            <a:endParaRPr sz="1600"/>
          </a:p>
        </p:txBody>
      </p:sp>
      <p:pic>
        <p:nvPicPr>
          <p:cNvPr descr="f: \mathbb{R} \rightarrow \mathbb{R}"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579" y="838464"/>
            <a:ext cx="942360" cy="1997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0"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8924" y="873178"/>
            <a:ext cx="197600" cy="130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_n(x) = \sum_{k=0}^n \frac{f^{(k)}(x_0)}{k!} (x - x_0)^k" id="111" name="Google Shape;1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2526" y="1108422"/>
            <a:ext cx="2727200" cy="5862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_\infty (x) = \sum_{k=0}^\infty \frac{f^{(k)}(x_0)}{k!} (x - x_0)^k" id="112" name="Google Shape;11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2530" y="2614966"/>
            <a:ext cx="2787997" cy="5906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" id="113" name="Google Shape;11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19612" y="897974"/>
            <a:ext cx="110921" cy="931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 \rightarrow \infty" id="114" name="Google Shape;11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89075" y="2251794"/>
            <a:ext cx="546538" cy="93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" id="115" name="Google Shape;115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09380" y="2170457"/>
            <a:ext cx="110925" cy="2005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0"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059" y="2233228"/>
            <a:ext cx="197600" cy="1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28700" y="2233225"/>
            <a:ext cx="3150175" cy="24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07274" y="659161"/>
            <a:ext cx="1971600" cy="14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Partial Differentiation and Gradient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126600" y="712810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For a function			 , partial derivative is defined as:</a:t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⇒     </a:t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If partial derivatives are collected into the row vector, gradient of a function is obtained.</a:t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100"/>
            </a:br>
            <a:r>
              <a:rPr lang="en-GB" sz="1600"/>
              <a:t>⇒ </a:t>
            </a:r>
            <a:endParaRPr sz="1600"/>
          </a:p>
        </p:txBody>
      </p:sp>
      <p:pic>
        <p:nvPicPr>
          <p:cNvPr descr="f: \mathbb{R}^n \rightarrow \mathbb{R}"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926" y="827377"/>
            <a:ext cx="968400" cy="197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 f}{\partial x_i} = \lim_{h \rightarrow 0} \frac{f(x_1, \ldots, x_i+h,\ldots,x_n)-f(x))}{h}"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477" y="1202028"/>
            <a:ext cx="3562400" cy="450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nabla_\mathbf{x}f = \frac{df}{d\mathbf{x}} = \Big[ \frac{\partial f(\mathbf{x}))}{\partial x_1} \;\;\; \frac{\partial f(\mathbf{x}))}{\partial x_2} \;\;\;\cdots \;\;\; \frac{\partial f(\mathbf{x}))}{\partial x_n} \Big] \in \mathbb{R}^{1 \times n}" id="127" name="Google Shape;1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4506" y="2309131"/>
            <a:ext cx="5062790" cy="4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Gradients of Vector-Valued Functions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126600" y="712810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For 		   , a vector-valued function                       is			            .</a:t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Its partial derivative is given as a vector,   </a:t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And its gradient is given as a matrix, by collecting these partial derivatives:</a:t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descr="\mathbf{f} : \mathbb{R}^n \rightarrow \mathbb{R}^m"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287" y="850203"/>
            <a:ext cx="1131071" cy="1530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x} \in \mathbb{R}^n"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8676" y="848084"/>
            <a:ext cx="629317" cy="1573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f(x)} = \begin{bmatrix} f_1(\mathbf{x}) \\ \vdots \\ f_m(\mathbf{x}) \end{bmatrix} \in \mathbb{R}^m" id="136" name="Google Shape;13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6352" y="569251"/>
            <a:ext cx="1697425" cy="75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996" y="1543022"/>
            <a:ext cx="5364550" cy="96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000" y="2775625"/>
            <a:ext cx="3574874" cy="20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Rules of Partial Differentiation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151081" y="70788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Product rule, sum rule, chain rule also applies for partial differentiation.</a:t>
            </a:r>
            <a:endParaRPr sz="1600"/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                                       </a:t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 </a:t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If                and 	     &amp; 	    ,</a:t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 </a:t>
            </a:r>
            <a:endParaRPr sz="9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⇒  			                           ⇒</a:t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⇒ The chain rule can be written as a matrix multiplication </a:t>
            </a:r>
            <a:endParaRPr sz="1600"/>
          </a:p>
        </p:txBody>
      </p:sp>
      <p:pic>
        <p:nvPicPr>
          <p:cNvPr descr="\frac{\partial}{\partial \mathbf{x}}(f(\mathbf{x})g(\mathbf{x})) = \frac{\partial f}{\partial \mathbf{x}} g(\mathbf{x}) + f(\mathbf{x}) &#10; \frac{\partial g}{\partial \mathbf{x}} "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72" y="1064475"/>
            <a:ext cx="2191825" cy="311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}{\partial \mathbf{x}}(f(\mathbf{x})+g(\mathbf{x})) = \frac{\partial f}{\partial \mathbf{x}} + &#10; \frac{\partial g}{\partial \mathbf{x}} "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678" y="1441728"/>
            <a:ext cx="1805731" cy="311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}{\partial \mathbf{x}}(g(f(\mathbf{x})) = \frac{\partial g}{\partial f} \frac{\partial f}{\partial \mathbf{x}} " id="147" name="Google Shape;14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9665" y="1838045"/>
            <a:ext cx="1303809" cy="34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x_1, x_2)" id="148" name="Google Shape;14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1425" y="2334392"/>
            <a:ext cx="709788" cy="1993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1(s, t)" id="149" name="Google Shape;14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55467" y="2346748"/>
            <a:ext cx="570223" cy="1993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2(s, t)" id="150" name="Google Shape;150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62399" y="2346743"/>
            <a:ext cx="570223" cy="19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83875" y="2707173"/>
            <a:ext cx="1924150" cy="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68825" y="2472062"/>
            <a:ext cx="3571100" cy="14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Jacobian and Hessian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Jacobian: the collection of all 1st-order partial derivatives of a function			   .</a:t>
            </a:r>
            <a:endParaRPr sz="1600"/>
          </a:p>
          <a:p>
            <a:pPr indent="45720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⇒is </a:t>
            </a:r>
            <a:endParaRPr sz="1600"/>
          </a:p>
          <a:p>
            <a:pPr indent="45720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45720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45720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45720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Hessian: the collection of all second-order partial derivatives</a:t>
            </a:r>
            <a:endParaRPr sz="1600"/>
          </a:p>
          <a:p>
            <a:pPr indent="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If                 ,</a:t>
            </a:r>
            <a:endParaRPr sz="16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If 		     , the Hessian is an (m x n x n) tensor.</a:t>
            </a:r>
            <a:endParaRPr sz="1600"/>
          </a:p>
        </p:txBody>
      </p:sp>
      <p:pic>
        <p:nvPicPr>
          <p:cNvPr descr="\mathbf{f} : \mathbb{R}^n \rightarrow \mathbb{R}^m"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5475" y="831680"/>
            <a:ext cx="1131071" cy="153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 rotWithShape="1">
          <a:blip r:embed="rId4">
            <a:alphaModFix/>
          </a:blip>
          <a:srcRect b="31337" l="0" r="0" t="0"/>
          <a:stretch/>
        </p:blipFill>
        <p:spPr>
          <a:xfrm>
            <a:off x="853630" y="1257281"/>
            <a:ext cx="3243275" cy="1541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:\mathbb{R}^2 \rightarrow \mathbb{R}" id="161" name="Google Shape;16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8890" y="3488550"/>
            <a:ext cx="819125" cy="18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7590" y="3108109"/>
            <a:ext cx="1556200" cy="94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f} : \mathbb{R}^n \rightarrow \mathbb{R}^m"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900" y="4136976"/>
            <a:ext cx="936350" cy="1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