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rial Narr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summarize matrices, how matrices can be decomposed.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f1657d13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f1657d13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f1657d13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f1657d13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f1657d1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f1657d1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f1657d1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f1657d1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f1657d13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f1657d13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d88de0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d88de0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d88de04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d88de04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d88de04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d88de04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d88de04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d88de04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d88de04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d88de04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f1657d1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f1657d1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d88de04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8d88de04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8d88de0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8d88de0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d88de04d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8d88de04d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09767c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809767c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d88de04d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d88de04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3961b37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3961b37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f1657d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f1657d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f1657d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f1657d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f1657d1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f1657d1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f1657d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f1657d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f1657d1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f1657d1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f1657d1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f1657d1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9.gif"/><Relationship Id="rId4" Type="http://schemas.openxmlformats.org/officeDocument/2006/relationships/image" Target="../media/image63.gif"/><Relationship Id="rId5" Type="http://schemas.openxmlformats.org/officeDocument/2006/relationships/image" Target="../media/image68.gif"/><Relationship Id="rId6" Type="http://schemas.openxmlformats.org/officeDocument/2006/relationships/image" Target="../media/image72.png"/><Relationship Id="rId7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gif"/><Relationship Id="rId4" Type="http://schemas.openxmlformats.org/officeDocument/2006/relationships/image" Target="../media/image64.png"/><Relationship Id="rId5" Type="http://schemas.openxmlformats.org/officeDocument/2006/relationships/image" Target="../media/image7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5" Type="http://schemas.openxmlformats.org/officeDocument/2006/relationships/image" Target="../media/image7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gif"/><Relationship Id="rId4" Type="http://schemas.openxmlformats.org/officeDocument/2006/relationships/image" Target="../media/image66.gif"/><Relationship Id="rId5" Type="http://schemas.openxmlformats.org/officeDocument/2006/relationships/image" Target="../media/image80.png"/><Relationship Id="rId6" Type="http://schemas.openxmlformats.org/officeDocument/2006/relationships/image" Target="../media/image70.gif"/><Relationship Id="rId7" Type="http://schemas.openxmlformats.org/officeDocument/2006/relationships/image" Target="../media/image85.png"/><Relationship Id="rId8" Type="http://schemas.openxmlformats.org/officeDocument/2006/relationships/image" Target="../media/image7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.gif"/><Relationship Id="rId4" Type="http://schemas.openxmlformats.org/officeDocument/2006/relationships/image" Target="../media/image74.gif"/><Relationship Id="rId9" Type="http://schemas.openxmlformats.org/officeDocument/2006/relationships/image" Target="../media/image97.png"/><Relationship Id="rId5" Type="http://schemas.openxmlformats.org/officeDocument/2006/relationships/image" Target="../media/image87.png"/><Relationship Id="rId6" Type="http://schemas.openxmlformats.org/officeDocument/2006/relationships/image" Target="../media/image81.gif"/><Relationship Id="rId7" Type="http://schemas.openxmlformats.org/officeDocument/2006/relationships/image" Target="../media/image75.png"/><Relationship Id="rId8" Type="http://schemas.openxmlformats.org/officeDocument/2006/relationships/image" Target="../media/image83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9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8.gif"/><Relationship Id="rId4" Type="http://schemas.openxmlformats.org/officeDocument/2006/relationships/image" Target="../media/image79.gif"/><Relationship Id="rId9" Type="http://schemas.openxmlformats.org/officeDocument/2006/relationships/image" Target="../media/image89.gif"/><Relationship Id="rId5" Type="http://schemas.openxmlformats.org/officeDocument/2006/relationships/image" Target="../media/image82.gif"/><Relationship Id="rId6" Type="http://schemas.openxmlformats.org/officeDocument/2006/relationships/image" Target="../media/image92.gif"/><Relationship Id="rId7" Type="http://schemas.openxmlformats.org/officeDocument/2006/relationships/image" Target="../media/image91.gif"/><Relationship Id="rId8" Type="http://schemas.openxmlformats.org/officeDocument/2006/relationships/image" Target="../media/image9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8.gif"/><Relationship Id="rId4" Type="http://schemas.openxmlformats.org/officeDocument/2006/relationships/image" Target="../media/image104.gif"/><Relationship Id="rId5" Type="http://schemas.openxmlformats.org/officeDocument/2006/relationships/image" Target="../media/image84.png"/><Relationship Id="rId6" Type="http://schemas.openxmlformats.org/officeDocument/2006/relationships/image" Target="../media/image111.gif"/><Relationship Id="rId7" Type="http://schemas.openxmlformats.org/officeDocument/2006/relationships/image" Target="../media/image86.gif"/><Relationship Id="rId8" Type="http://schemas.openxmlformats.org/officeDocument/2006/relationships/image" Target="../media/image12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8.gif"/><Relationship Id="rId4" Type="http://schemas.openxmlformats.org/officeDocument/2006/relationships/image" Target="../media/image93.gif"/><Relationship Id="rId5" Type="http://schemas.openxmlformats.org/officeDocument/2006/relationships/image" Target="../media/image101.gif"/><Relationship Id="rId6" Type="http://schemas.openxmlformats.org/officeDocument/2006/relationships/image" Target="../media/image86.gif"/><Relationship Id="rId7" Type="http://schemas.openxmlformats.org/officeDocument/2006/relationships/image" Target="../media/image99.gif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4.gif"/><Relationship Id="rId10" Type="http://schemas.openxmlformats.org/officeDocument/2006/relationships/image" Target="../media/image102.gif"/><Relationship Id="rId13" Type="http://schemas.openxmlformats.org/officeDocument/2006/relationships/image" Target="../media/image113.png"/><Relationship Id="rId12" Type="http://schemas.openxmlformats.org/officeDocument/2006/relationships/image" Target="../media/image10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0.gif"/><Relationship Id="rId4" Type="http://schemas.openxmlformats.org/officeDocument/2006/relationships/image" Target="../media/image82.gif"/><Relationship Id="rId9" Type="http://schemas.openxmlformats.org/officeDocument/2006/relationships/image" Target="../media/image112.gif"/><Relationship Id="rId5" Type="http://schemas.openxmlformats.org/officeDocument/2006/relationships/image" Target="../media/image103.gif"/><Relationship Id="rId6" Type="http://schemas.openxmlformats.org/officeDocument/2006/relationships/image" Target="../media/image106.gif"/><Relationship Id="rId7" Type="http://schemas.openxmlformats.org/officeDocument/2006/relationships/image" Target="../media/image108.gif"/><Relationship Id="rId8" Type="http://schemas.openxmlformats.org/officeDocument/2006/relationships/image" Target="../media/image105.gif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0.png"/><Relationship Id="rId10" Type="http://schemas.openxmlformats.org/officeDocument/2006/relationships/image" Target="../media/image124.png"/><Relationship Id="rId13" Type="http://schemas.openxmlformats.org/officeDocument/2006/relationships/image" Target="../media/image122.png"/><Relationship Id="rId12" Type="http://schemas.openxmlformats.org/officeDocument/2006/relationships/image" Target="../media/image1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5.gif"/><Relationship Id="rId4" Type="http://schemas.openxmlformats.org/officeDocument/2006/relationships/image" Target="../media/image134.gif"/><Relationship Id="rId9" Type="http://schemas.openxmlformats.org/officeDocument/2006/relationships/image" Target="../media/image115.png"/><Relationship Id="rId14" Type="http://schemas.openxmlformats.org/officeDocument/2006/relationships/image" Target="../media/image127.png"/><Relationship Id="rId5" Type="http://schemas.openxmlformats.org/officeDocument/2006/relationships/image" Target="../media/image118.gif"/><Relationship Id="rId6" Type="http://schemas.openxmlformats.org/officeDocument/2006/relationships/image" Target="../media/image110.gif"/><Relationship Id="rId7" Type="http://schemas.openxmlformats.org/officeDocument/2006/relationships/image" Target="../media/image119.gif"/><Relationship Id="rId8" Type="http://schemas.openxmlformats.org/officeDocument/2006/relationships/image" Target="../media/image13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gif"/><Relationship Id="rId5" Type="http://schemas.openxmlformats.org/officeDocument/2006/relationships/image" Target="../media/image15.gif"/><Relationship Id="rId6" Type="http://schemas.openxmlformats.org/officeDocument/2006/relationships/image" Target="../media/image12.gif"/><Relationship Id="rId7" Type="http://schemas.openxmlformats.org/officeDocument/2006/relationships/image" Target="../media/image17.gif"/><Relationship Id="rId8" Type="http://schemas.openxmlformats.org/officeDocument/2006/relationships/image" Target="../media/image1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0.gif"/><Relationship Id="rId4" Type="http://schemas.openxmlformats.org/officeDocument/2006/relationships/image" Target="../media/image82.gif"/><Relationship Id="rId9" Type="http://schemas.openxmlformats.org/officeDocument/2006/relationships/image" Target="../media/image138.png"/><Relationship Id="rId5" Type="http://schemas.openxmlformats.org/officeDocument/2006/relationships/image" Target="../media/image135.gif"/><Relationship Id="rId6" Type="http://schemas.openxmlformats.org/officeDocument/2006/relationships/image" Target="../media/image126.gif"/><Relationship Id="rId7" Type="http://schemas.openxmlformats.org/officeDocument/2006/relationships/image" Target="../media/image129.gif"/><Relationship Id="rId8" Type="http://schemas.openxmlformats.org/officeDocument/2006/relationships/image" Target="../media/image137.gif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gif"/><Relationship Id="rId4" Type="http://schemas.openxmlformats.org/officeDocument/2006/relationships/image" Target="../media/image35.gif"/><Relationship Id="rId9" Type="http://schemas.openxmlformats.org/officeDocument/2006/relationships/image" Target="../media/image136.png"/><Relationship Id="rId5" Type="http://schemas.openxmlformats.org/officeDocument/2006/relationships/image" Target="../media/image133.gif"/><Relationship Id="rId6" Type="http://schemas.openxmlformats.org/officeDocument/2006/relationships/image" Target="../media/image131.gif"/><Relationship Id="rId7" Type="http://schemas.openxmlformats.org/officeDocument/2006/relationships/image" Target="../media/image151.gif"/><Relationship Id="rId8" Type="http://schemas.openxmlformats.org/officeDocument/2006/relationships/image" Target="../media/image14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7.png"/><Relationship Id="rId4" Type="http://schemas.openxmlformats.org/officeDocument/2006/relationships/image" Target="../media/image14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2.gif"/><Relationship Id="rId4" Type="http://schemas.openxmlformats.org/officeDocument/2006/relationships/image" Target="../media/image82.gif"/><Relationship Id="rId9" Type="http://schemas.openxmlformats.org/officeDocument/2006/relationships/image" Target="../media/image149.png"/><Relationship Id="rId5" Type="http://schemas.openxmlformats.org/officeDocument/2006/relationships/image" Target="../media/image135.gif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4.gif"/><Relationship Id="rId11" Type="http://schemas.openxmlformats.org/officeDocument/2006/relationships/image" Target="../media/image5.gif"/><Relationship Id="rId10" Type="http://schemas.openxmlformats.org/officeDocument/2006/relationships/image" Target="../media/image6.gif"/><Relationship Id="rId12" Type="http://schemas.openxmlformats.org/officeDocument/2006/relationships/image" Target="../media/image10.gif"/><Relationship Id="rId9" Type="http://schemas.openxmlformats.org/officeDocument/2006/relationships/image" Target="../media/image20.gif"/><Relationship Id="rId5" Type="http://schemas.openxmlformats.org/officeDocument/2006/relationships/image" Target="../media/image9.gif"/><Relationship Id="rId6" Type="http://schemas.openxmlformats.org/officeDocument/2006/relationships/image" Target="../media/image11.gif"/><Relationship Id="rId7" Type="http://schemas.openxmlformats.org/officeDocument/2006/relationships/image" Target="../media/image28.gif"/><Relationship Id="rId8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gif"/><Relationship Id="rId10" Type="http://schemas.openxmlformats.org/officeDocument/2006/relationships/image" Target="../media/image24.gif"/><Relationship Id="rId13" Type="http://schemas.openxmlformats.org/officeDocument/2006/relationships/image" Target="../media/image27.gif"/><Relationship Id="rId1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gif"/><Relationship Id="rId9" Type="http://schemas.openxmlformats.org/officeDocument/2006/relationships/image" Target="../media/image34.gif"/><Relationship Id="rId5" Type="http://schemas.openxmlformats.org/officeDocument/2006/relationships/image" Target="../media/image23.gif"/><Relationship Id="rId6" Type="http://schemas.openxmlformats.org/officeDocument/2006/relationships/image" Target="../media/image22.gif"/><Relationship Id="rId7" Type="http://schemas.openxmlformats.org/officeDocument/2006/relationships/image" Target="../media/image19.gif"/><Relationship Id="rId8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gif"/><Relationship Id="rId10" Type="http://schemas.openxmlformats.org/officeDocument/2006/relationships/image" Target="../media/image44.gif"/><Relationship Id="rId13" Type="http://schemas.openxmlformats.org/officeDocument/2006/relationships/image" Target="../media/image33.gif"/><Relationship Id="rId12" Type="http://schemas.openxmlformats.org/officeDocument/2006/relationships/image" Target="../media/image3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gif"/><Relationship Id="rId4" Type="http://schemas.openxmlformats.org/officeDocument/2006/relationships/image" Target="../media/image42.png"/><Relationship Id="rId9" Type="http://schemas.openxmlformats.org/officeDocument/2006/relationships/image" Target="../media/image30.gif"/><Relationship Id="rId15" Type="http://schemas.openxmlformats.org/officeDocument/2006/relationships/image" Target="../media/image38.gif"/><Relationship Id="rId14" Type="http://schemas.openxmlformats.org/officeDocument/2006/relationships/image" Target="../media/image39.gif"/><Relationship Id="rId16" Type="http://schemas.openxmlformats.org/officeDocument/2006/relationships/image" Target="../media/image26.gif"/><Relationship Id="rId5" Type="http://schemas.openxmlformats.org/officeDocument/2006/relationships/image" Target="../media/image16.gif"/><Relationship Id="rId6" Type="http://schemas.openxmlformats.org/officeDocument/2006/relationships/image" Target="../media/image35.gif"/><Relationship Id="rId7" Type="http://schemas.openxmlformats.org/officeDocument/2006/relationships/image" Target="../media/image31.gif"/><Relationship Id="rId8" Type="http://schemas.openxmlformats.org/officeDocument/2006/relationships/image" Target="../media/image40.gif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gif"/><Relationship Id="rId10" Type="http://schemas.openxmlformats.org/officeDocument/2006/relationships/image" Target="../media/image7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gif"/><Relationship Id="rId4" Type="http://schemas.openxmlformats.org/officeDocument/2006/relationships/image" Target="../media/image43.gif"/><Relationship Id="rId9" Type="http://schemas.openxmlformats.org/officeDocument/2006/relationships/image" Target="../media/image63.gif"/><Relationship Id="rId5" Type="http://schemas.openxmlformats.org/officeDocument/2006/relationships/image" Target="../media/image54.gif"/><Relationship Id="rId6" Type="http://schemas.openxmlformats.org/officeDocument/2006/relationships/image" Target="../media/image49.gif"/><Relationship Id="rId7" Type="http://schemas.openxmlformats.org/officeDocument/2006/relationships/image" Target="../media/image56.gif"/><Relationship Id="rId8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5" Type="http://schemas.openxmlformats.org/officeDocument/2006/relationships/image" Target="../media/image47.png"/><Relationship Id="rId6" Type="http://schemas.openxmlformats.org/officeDocument/2006/relationships/image" Target="../media/image46.gif"/><Relationship Id="rId7" Type="http://schemas.openxmlformats.org/officeDocument/2006/relationships/image" Target="../media/image45.gif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gif"/><Relationship Id="rId4" Type="http://schemas.openxmlformats.org/officeDocument/2006/relationships/image" Target="../media/image51.gif"/><Relationship Id="rId9" Type="http://schemas.openxmlformats.org/officeDocument/2006/relationships/image" Target="../media/image61.png"/><Relationship Id="rId5" Type="http://schemas.openxmlformats.org/officeDocument/2006/relationships/image" Target="../media/image60.gif"/><Relationship Id="rId6" Type="http://schemas.openxmlformats.org/officeDocument/2006/relationships/image" Target="../media/image52.gif"/><Relationship Id="rId7" Type="http://schemas.openxmlformats.org/officeDocument/2006/relationships/image" Target="../media/image16.gif"/><Relationship Id="rId8" Type="http://schemas.openxmlformats.org/officeDocument/2006/relationships/image" Target="../media/image6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gif"/><Relationship Id="rId4" Type="http://schemas.openxmlformats.org/officeDocument/2006/relationships/image" Target="../media/image77.png"/><Relationship Id="rId5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and Distribution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0" y="4278424"/>
            <a:ext cx="57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Reference: mml-book.github.io &amp;&amp; d2l.ai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</a:t>
            </a:r>
            <a:endParaRPr/>
          </a:p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multivariate random variables,          where            ,           , covariance is a matrix as:  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The covariance of itself is also called a variance, as below.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endParaRPr sz="1600"/>
          </a:p>
        </p:txBody>
      </p:sp>
      <p:pic>
        <p:nvPicPr>
          <p:cNvPr descr="X, Y"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650" y="842424"/>
            <a:ext cx="477225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 \in \mathbb{R}^D" id="285" name="Google Shape;2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50" y="811448"/>
            <a:ext cx="589075" cy="17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y}  \in \mathbb{R}^E" id="286" name="Google Shape;2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847" y="794331"/>
            <a:ext cx="589075" cy="20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050" y="1087988"/>
            <a:ext cx="3894220" cy="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3975" y="1704375"/>
            <a:ext cx="4612049" cy="15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5425625" y="2751689"/>
            <a:ext cx="35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symmetric and positive-semidefinite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 matrix.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5273225" y="2296800"/>
            <a:ext cx="152400" cy="937500"/>
          </a:xfrm>
          <a:prstGeom prst="rightBrace">
            <a:avLst>
              <a:gd fmla="val 50000" name="adj1"/>
              <a:gd fmla="val 73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</a:t>
            </a:r>
            <a:endParaRPr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correlation between two random </a:t>
            </a:r>
            <a:r>
              <a:rPr lang="en-GB" sz="1600"/>
              <a:t>variables                    is given by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</a:t>
            </a:r>
            <a:br>
              <a:rPr lang="en-GB" sz="1600"/>
            </a:b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r>
              <a:rPr lang="en-GB" sz="1600"/>
              <a:t> 	⇒ Indicates how two random variables are related. </a:t>
            </a:r>
            <a:endParaRPr sz="1600"/>
          </a:p>
        </p:txBody>
      </p:sp>
      <p:pic>
        <p:nvPicPr>
          <p:cNvPr descr="X, Y \in \mathbb{R}" id="297" name="Google Shape;2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75" y="808225"/>
            <a:ext cx="10017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20" y="1205625"/>
            <a:ext cx="3233767" cy="6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875" y="2318402"/>
            <a:ext cx="6282259" cy="24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Empirical Mean and Covariance</a:t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Given a finite dataset of size N, we can obtain an </a:t>
            </a:r>
            <a:r>
              <a:rPr lang="en-GB" sz="1600"/>
              <a:t>estimate</a:t>
            </a:r>
            <a:r>
              <a:rPr lang="en-GB" sz="1600"/>
              <a:t> of the mean.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empirical mean / sample mean vector is the arithmetic average observations for each</a:t>
            </a:r>
            <a:br>
              <a:rPr lang="en-GB" sz="1600"/>
            </a:br>
            <a:br>
              <a:rPr lang="en-GB" sz="800"/>
            </a:br>
            <a:r>
              <a:rPr lang="en-GB" sz="1600"/>
              <a:t>variable, defined as                        . where                      are observations.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empirical covariance matrix is                                                 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6" name="Google Shape;3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396" y="1397825"/>
            <a:ext cx="12153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932" y="1947402"/>
            <a:ext cx="2638050" cy="6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500" y="1542624"/>
            <a:ext cx="1092700" cy="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Sums and Transformations of Random Variables</a:t>
            </a:r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126600" y="7078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two random variables           with states                ,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What would happen for 			   ?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</a:t>
            </a:r>
            <a:endParaRPr sz="1600"/>
          </a:p>
        </p:txBody>
      </p:sp>
      <p:pic>
        <p:nvPicPr>
          <p:cNvPr descr="X, Y" id="315" name="Google Shape;3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317" y="827760"/>
            <a:ext cx="477225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,y}  \in \mathbb{R}^D" id="316" name="Google Shape;3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175" y="811722"/>
            <a:ext cx="800800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16" y="1155523"/>
            <a:ext cx="4111425" cy="123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y=Ax+b} " id="318" name="Google Shape;3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6942" y="2656984"/>
            <a:ext cx="1187340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762" y="2979676"/>
            <a:ext cx="453929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300" y="3628700"/>
            <a:ext cx="3830511" cy="11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Independence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78500" y="7078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Two random variables          are independent if and only if				 ,</a:t>
            </a:r>
            <a:br>
              <a:rPr lang="en-GB" sz="1600"/>
            </a:br>
            <a:r>
              <a:rPr lang="en-GB" sz="1600"/>
              <a:t>a</a:t>
            </a:r>
            <a:r>
              <a:rPr lang="en-GB" sz="1600"/>
              <a:t>nd below properties are hold: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Two random variables          are conditionally independent given      if and only if:</a:t>
            </a:r>
            <a:br>
              <a:rPr lang="en-GB" sz="1600"/>
            </a:b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Here, what would                                    imply?</a:t>
            </a:r>
            <a:br>
              <a:rPr lang="en-GB" sz="1600"/>
            </a:br>
            <a:endParaRPr sz="1600"/>
          </a:p>
        </p:txBody>
      </p:sp>
      <p:pic>
        <p:nvPicPr>
          <p:cNvPr descr="X, Y"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377" y="819746"/>
            <a:ext cx="477225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mathbf{x, y}) = p(\mathbf{x})p(\mathbf{y})" id="328" name="Google Shape;3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325" y="803719"/>
            <a:ext cx="1634094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098" y="1414450"/>
            <a:ext cx="2941225" cy="102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, Y"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391" y="2650713"/>
            <a:ext cx="477225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" id="331" name="Google Shape;3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900" y="2650725"/>
            <a:ext cx="170200" cy="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7">
            <a:alphaModFix/>
          </a:blip>
          <a:srcRect b="0" l="24947" r="0" t="0"/>
          <a:stretch/>
        </p:blipFill>
        <p:spPr>
          <a:xfrm>
            <a:off x="3195531" y="2904542"/>
            <a:ext cx="2941225" cy="4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110" y="2956698"/>
            <a:ext cx="2492400" cy="33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9805" y="3459053"/>
            <a:ext cx="1940600" cy="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Bernoulli distribution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 single binary random variable      with state                   (i.e., coin flip) assume that we observe               with probability    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write this as                              , and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How we get mean and variance?</a:t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</a:t>
            </a:r>
            <a:endParaRPr sz="1600"/>
          </a:p>
        </p:txBody>
      </p:sp>
      <p:pic>
        <p:nvPicPr>
          <p:cNvPr descr="X"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50" y="833450"/>
            <a:ext cx="20630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{0, 1\}" id="342" name="Google Shape;3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380" y="825445"/>
            <a:ext cx="932825" cy="21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343" name="Google Shape;3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4739" y="1138639"/>
            <a:ext cx="13365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=1" id="344" name="Google Shape;3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600" y="1130625"/>
            <a:ext cx="64350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\sim\text{Bernoulli}(\mu)" id="345" name="Google Shape;34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8130" y="1428803"/>
            <a:ext cx="1588228" cy="21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 | \mu) = \mu^x (1-\mu)^{1-x}, \; x \in \{0, 1\}" id="346" name="Google Shape;34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1836" y="1681621"/>
            <a:ext cx="3189573" cy="27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[x] = \mu" id="347" name="Google Shape;34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1832" y="2072150"/>
            <a:ext cx="746485" cy="19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V}[x] = \mu(1-\mu)" id="348" name="Google Shape;34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9838" y="2374721"/>
            <a:ext cx="1373000" cy="1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Uniform Distribution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every possible values is equally likely.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discrete random variable       with states                                        , its p.m.f is :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3200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,                              .</a:t>
            </a:r>
            <a:endParaRPr sz="1600"/>
          </a:p>
        </p:txBody>
      </p:sp>
      <p:pic>
        <p:nvPicPr>
          <p:cNvPr descr="X" id="355" name="Google Shape;3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500" y="1138000"/>
            <a:ext cx="20630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\in \{a, a+1, ...,b-1, b\}" id="356" name="Google Shape;3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905" y="1121967"/>
            <a:ext cx="2144975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02" y="1402575"/>
            <a:ext cx="2593276" cy="186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where}\;\;n = b-a+1." id="358" name="Google Shape;3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2225" y="1608042"/>
            <a:ext cx="1877186" cy="163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[x] = \frac{a+b}{2} " id="359" name="Google Shape;35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977" y="2497937"/>
            <a:ext cx="1297432" cy="5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V}[x] = \frac{n^2-1}{12} " id="360" name="Google Shape;36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275" y="2497939"/>
            <a:ext cx="1389775" cy="50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Uniform Distribution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every possible values is equally likely.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continuous random variable       with states                , its p.d.f is 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,                               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⇒ </a:t>
            </a:r>
            <a:endParaRPr sz="1600"/>
          </a:p>
        </p:txBody>
      </p:sp>
      <p:pic>
        <p:nvPicPr>
          <p:cNvPr descr="X" id="367" name="Google Shape;3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170" y="1138000"/>
            <a:ext cx="20630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in [a, b]" id="368" name="Google Shape;3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686" y="1122256"/>
            <a:ext cx="769350" cy="2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) \begin{cases} \frac{1}{b-a} &amp; x \in [a,b], \\ 0 &amp; x \notin [a,b] \end{cases}" id="369" name="Google Shape;3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750" y="1434525"/>
            <a:ext cx="2601425" cy="857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[x] = \frac{a+b}{2}" id="370" name="Google Shape;3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750" y="2517977"/>
            <a:ext cx="1268579" cy="491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V}[x] = \frac{(b-a)^2}{12}" id="371" name="Google Shape;3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4400" y="2508433"/>
            <a:ext cx="1554725" cy="51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Binomial Distribution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Performing a sequence of     independent experiments, where the probability of each success is    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Each experiment is an independent random variable     , which encode success with 1, failure with 0, such that                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Then, if			, we write                               and                                          , </a:t>
            </a:r>
            <a:br>
              <a:rPr lang="en-GB" sz="1600"/>
            </a:b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where                  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,                                .</a:t>
            </a:r>
            <a:endParaRPr sz="1600"/>
          </a:p>
        </p:txBody>
      </p:sp>
      <p:pic>
        <p:nvPicPr>
          <p:cNvPr descr="n"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94" y="889561"/>
            <a:ext cx="125475" cy="10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386" y="1154808"/>
            <a:ext cx="122636" cy="154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475" y="1470250"/>
            <a:ext cx="188354" cy="15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 \sim \text{Bernoulli}(\mu)" id="381" name="Google Shape;3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950" y="1753050"/>
            <a:ext cx="1458550" cy="19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sim \text{Binomial}(n, \mu)" id="382" name="Google Shape;38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2000" y="2138584"/>
            <a:ext cx="1605635" cy="19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sum_{i=1}^n X_i" id="383" name="Google Shape;38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503" y="1981029"/>
            <a:ext cx="10257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) = \Big ( \begin{matrix} n \\ k \end{matrix} \Big) \mu^k (1-\mu)^{n-k}" id="384" name="Google Shape;38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9100" y="2001047"/>
            <a:ext cx="2222313" cy="388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ig ( \begin{matrix} n \\ k \end{matrix} \Big) = \frac{n!}{k!(n-k)!}" id="385" name="Google Shape;38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2350" y="2574356"/>
            <a:ext cx="1557785" cy="5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[x] = np" id="386" name="Google Shape;38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9633" y="3251838"/>
            <a:ext cx="982440" cy="23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V}[x] = np(1-p)" id="387" name="Google Shape;387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4906" y="3251850"/>
            <a:ext cx="1675369" cy="23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46778" y="2505642"/>
            <a:ext cx="3604900" cy="22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Poisson Distribution</a:t>
            </a:r>
            <a:endParaRPr/>
          </a:p>
        </p:txBody>
      </p:sp>
      <p:sp>
        <p:nvSpPr>
          <p:cNvPr id="394" name="Google Shape;394;p3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probability of a given number of events what can occur in a fixed interval of time/space.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Let us assume that “event” is “one bus arrives bus stop”, in a fixed “1 minute” time window.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Denote this with   				   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you want to model “max. two bus arrive bus stop”, in a fixed “1 minute”, you can…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/>
            </a:br>
            <a:r>
              <a:rPr lang="en-GB" sz="1300"/>
              <a:t>			                 30sec                                30sec</a:t>
            </a:r>
            <a:endParaRPr sz="1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                                                                ,                                        , </a:t>
            </a:r>
            <a:endParaRPr sz="1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                                                                ,                                               ,</a:t>
            </a:r>
            <a:endParaRPr sz="1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Consider                                                    , and try to                  . Then,                          and                          .</a:t>
            </a:r>
            <a:endParaRPr sz="1300"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We say                               , </a:t>
            </a:r>
            <a:endParaRPr sz="13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if it is a random variable which takes the non-negative integer values with probability                                      .</a:t>
            </a:r>
            <a:endParaRPr sz="1300"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     is a rate/shape denoting the average number of events we expect in one unit of time.</a:t>
            </a:r>
            <a:endParaRPr sz="1300"/>
          </a:p>
        </p:txBody>
      </p:sp>
      <p:pic>
        <p:nvPicPr>
          <p:cNvPr descr="X^{(1)} \sim \text{Bernoulli}(p)" id="395" name="Google Shape;3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78" y="1402486"/>
            <a:ext cx="1777525" cy="25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31"/>
          <p:cNvCxnSpPr/>
          <p:nvPr/>
        </p:nvCxnSpPr>
        <p:spPr>
          <a:xfrm>
            <a:off x="1666950" y="2167600"/>
            <a:ext cx="176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descr="X^{(2)}_1 \sim \text{Bernoulli}(p/2)" id="397" name="Google Shape;3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922" y="2481950"/>
            <a:ext cx="1835041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(2)}_2 \sim \text{Bernoulli}(p/2)" id="398" name="Google Shape;3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492" y="2481950"/>
            <a:ext cx="1763100" cy="246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(2)} \sim X_1^{(2)} + X_2^{(2)}" id="399" name="Google Shape;39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950" y="2936725"/>
            <a:ext cx="1611755" cy="25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1"/>
          <p:cNvCxnSpPr/>
          <p:nvPr/>
        </p:nvCxnSpPr>
        <p:spPr>
          <a:xfrm>
            <a:off x="3590450" y="2167600"/>
            <a:ext cx="176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descr="X^{(2)} \sim \text{Binomial}(2, p/2)" id="401" name="Google Shape;40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0450" y="2941738"/>
            <a:ext cx="2092311" cy="2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 title="[0,0,0,&quot;https://latex-staging.easygenerator.com/eqneditor/editor.php?latex=X%5E%7B(n)%7D%20%5Csim%20%5Ctext%7BBinomial%7D(n%2C%20p%2Fn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4175" y="3473278"/>
            <a:ext cx="2248649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 title="[0,0,0,&quot;https://www.codecogs.com/eqnedit.php?latex=n%20%5Crightarrow%20%5Cinfty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3539126"/>
            <a:ext cx="729275" cy="1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 title="[0,0,0,&quot;https://www.codecogs.com/eqnedit.php?latex=%5Cmathbb%7BE%7D%5BX%5E%7B(%5Cinfty)%7D%5D%3Dp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2073" y="3481423"/>
            <a:ext cx="1056889" cy="23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 title="[0,0,0,&quot;https://www.codecogs.com/eqnedit.php?latex=%5Cmathbb%7BV%7D%5BX%5E%7B(%5Cinfty)%7D%5D%20%3D%20p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08975" y="3482216"/>
            <a:ext cx="1071568" cy="23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 title="[0,0,0,&quot;https://www.codecogs.com/eqnedit.php?latex=X%20%5Csim%20%5Ctext%7BPoisson%7D(%5Clambda)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92425" y="3768024"/>
            <a:ext cx="1315775" cy="1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1" title="[0,0,0,&quot;https://www.codecogs.com/eqnedit.php?latex=p(X%3Dk)%20%3D%20%5Cfrac%7B%5Clambda%5Eke%5E%7B-%5Clambda%7D%7D%7Bk!%7D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88364" y="3849396"/>
            <a:ext cx="160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 title="[0,0,0,&quot;https://www.codecogs.com/eqnedit.php?latex=%5Clambda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1575" y="4255560"/>
            <a:ext cx="134640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Coin Toss example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6600" y="7078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How can we “quantify” the </a:t>
            </a:r>
            <a:r>
              <a:rPr lang="en-GB" sz="1600"/>
              <a:t>likelihood</a:t>
            </a:r>
            <a:r>
              <a:rPr lang="en-GB" sz="1600"/>
              <a:t> of observing heads?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Assuming the “fair” coin, both outcomes are equally likely.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we get     tails and     heads, let		       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“expect” to see                     and                     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But can we say observed frequencies as “probabilities”? </a:t>
            </a:r>
            <a:r>
              <a:rPr lang="en-GB" sz="1600"/>
              <a:t>i</a:t>
            </a:r>
            <a:r>
              <a:rPr lang="en-GB" sz="1600"/>
              <a:t>sn’t it “statistics”?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Probability 	: theoretical quantities that </a:t>
            </a:r>
            <a:r>
              <a:rPr lang="en-GB" sz="1600"/>
              <a:t>underlie the data generation process.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Statistics		: empirical quantities computed as functions of the observed data. </a:t>
            </a:r>
            <a:r>
              <a:rPr lang="en-GB" sz="1600"/>
              <a:t>  </a:t>
            </a:r>
            <a:endParaRPr sz="16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5320700" y="2983409"/>
            <a:ext cx="3512160" cy="1672979"/>
            <a:chOff x="3529483" y="2178580"/>
            <a:chExt cx="5190128" cy="2472261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166861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529483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827015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124552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2797859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3106268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217858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422084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2486990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529483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64393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9483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6861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015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827015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4393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61929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059461" y="403402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4342431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4552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1929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422084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341474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2084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9461" y="3723153"/>
              <a:ext cx="660150" cy="3084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n_h"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02" y="1495676"/>
            <a:ext cx="188691" cy="11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t"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2825" y="1495678"/>
            <a:ext cx="157243" cy="11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 = n_h + n_t" id="137" name="Google Shape;13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2107" y="1476240"/>
            <a:ext cx="967042" cy="141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t/n=1/2" id="138" name="Google Shape;13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8206" y="1738409"/>
            <a:ext cx="967050" cy="20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h/n=1/2" id="139" name="Google Shape;13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6900" y="1735563"/>
            <a:ext cx="1027680" cy="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Gaussian Distribution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univariate random variable, the Gaussian distribution has a density as: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                                                     , where     is mean and       is variance.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D-dimensional random variable, the Gaussian distribution has a density as: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write                                         or                               .    </a:t>
            </a:r>
            <a:endParaRPr sz="1600"/>
          </a:p>
        </p:txBody>
      </p:sp>
      <p:pic>
        <p:nvPicPr>
          <p:cNvPr descr="p(x | \mu, \sigma^2)=\frac{1}{\sqrt{2\pi\sigma^2}}\exp \Big( - \frac{(x - \mu)^2}{2\sigma^2} \Big)"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50" y="1210104"/>
            <a:ext cx="4191074" cy="61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416" name="Google Shape;4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850" y="1434500"/>
            <a:ext cx="166200" cy="20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^2" id="417" name="Google Shape;4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300" y="1314300"/>
            <a:ext cx="279600" cy="27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mathbf{x}| \boldsymbol{\mu, \Sigma}) = (2\pi)^{-\frac{D}{2}} |\Sigma|^{-\frac{1}{2}} \exp \Big( -\frac{1}{2} (\mathbf{x}-\boldsymbol{\mu})^\top \Sigma^{-1} (\mathbf{x}-\boldsymbol{\mu}) \Big)"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50" y="2508138"/>
            <a:ext cx="5401449" cy="44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mathbf{x}) = \mathcal{N}(\mathbf{x} | \boldsymbol{\mu, \Sigma})" id="419" name="Google Shape;41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7550" y="3085253"/>
            <a:ext cx="2029284" cy="27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sim \mathcal{N}(\boldsymbol{\mu, \Sigma})" id="420" name="Google Shape;42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085253"/>
            <a:ext cx="1540363" cy="2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1100" y="3358625"/>
            <a:ext cx="5261802" cy="1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of Gaussian Distribution</a:t>
            </a:r>
            <a:endParaRPr/>
          </a:p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two multivariate random variables       and      ,  If joint distribution is defined as: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                                        , where                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Then, conditional distribution is also Gaussian, such that: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marginal distribution is also Gaussian,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where                                                                     , same for    .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X" id="428" name="Google Shape;4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11" y="825450"/>
            <a:ext cx="20295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" id="429" name="Google Shape;4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036" y="825450"/>
            <a:ext cx="18315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mathbf{x, y})=\mathcal{N} \Big( \Big[ \begin{matrix}  \boldsymbol{\mu}_x \\ \boldsymbol{\mu}_y \end{matrix} \Big]&#10;\Big[ \begin{matrix}  &#10;\boldsymbol{\Sigma}_{xx} &amp;&#10;\boldsymbol{\Sigma}_{xy} \\ &#10;\boldsymbol{\Sigma}_{yx} &amp;&#10;\boldsymbol{\Sigma}_{yy} \end{matrix} \Big]&#10; \Big)" id="430" name="Google Shape;4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25" y="1189500"/>
            <a:ext cx="33804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Sigma}_{xx} = \text{Cov}[\mathbf{x, x}]" id="431" name="Google Shape;4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525" y="1129981"/>
            <a:ext cx="1458095" cy="220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Sigma}_{yy} = \text{Cov}[\mathbf{y, y}]" id="432" name="Google Shape;43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531" y="1368447"/>
            <a:ext cx="1458095" cy="224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Sigma}_{xy} = \text{Cov}[\mathbf{x, y}]" id="433" name="Google Shape;43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4535" y="1616639"/>
            <a:ext cx="1458095" cy="22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125" y="2333825"/>
            <a:ext cx="3422025" cy="11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1999" y="3800946"/>
            <a:ext cx="3782375" cy="67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" id="436" name="Google Shape;4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161" y="4056238"/>
            <a:ext cx="183150" cy="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of Gaussian Distribution</a:t>
            </a:r>
            <a:endParaRPr/>
          </a:p>
        </p:txBody>
      </p:sp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" y="1489080"/>
            <a:ext cx="2961133" cy="247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4"/>
          <p:cNvPicPr preferRelativeResize="0"/>
          <p:nvPr/>
        </p:nvPicPr>
        <p:blipFill rotWithShape="1">
          <a:blip r:embed="rId4">
            <a:alphaModFix/>
          </a:blip>
          <a:srcRect b="1534" l="0" r="0" t="742"/>
          <a:stretch/>
        </p:blipFill>
        <p:spPr>
          <a:xfrm>
            <a:off x="3005250" y="1489075"/>
            <a:ext cx="5996125" cy="24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Limit Theorem (CLT)</a:t>
            </a:r>
            <a:endParaRPr/>
          </a:p>
        </p:txBody>
      </p:sp>
      <p:sp>
        <p:nvSpPr>
          <p:cNvPr id="449" name="Google Shape;449;p35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Let be                  i.i.d (independent, identically distributed) random variables with finite mean     and finite variance      .</a:t>
            </a:r>
            <a:br>
              <a:rPr lang="en-GB" sz="1600"/>
            </a:br>
            <a:endParaRPr sz="5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sample average is                                 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By the law of large numbers, the sample average converge almost surely to     as               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Central Limit Theorem: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large </a:t>
            </a:r>
            <a:r>
              <a:rPr lang="en-GB" sz="1600"/>
              <a:t>enough    , the distribution of        gets arbitrarily close to the Gaussian distribution with mean     and variance         .</a:t>
            </a:r>
            <a:endParaRPr sz="1600"/>
          </a:p>
        </p:txBody>
      </p:sp>
      <p:pic>
        <p:nvPicPr>
          <p:cNvPr descr="X_1, X_2,..." id="450" name="Google Shape;4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75" y="841450"/>
            <a:ext cx="833450" cy="18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451" name="Google Shape;4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81" y="1157470"/>
            <a:ext cx="128294" cy="161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^2" id="452" name="Google Shape;4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597" y="1093642"/>
            <a:ext cx="213823" cy="20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5"/>
          <p:cNvPicPr preferRelativeResize="0"/>
          <p:nvPr/>
        </p:nvPicPr>
        <p:blipFill rotWithShape="1">
          <a:blip r:embed="rId6">
            <a:alphaModFix/>
          </a:blip>
          <a:srcRect b="0" l="0" r="0" t="13659"/>
          <a:stretch/>
        </p:blipFill>
        <p:spPr>
          <a:xfrm>
            <a:off x="2745600" y="1361175"/>
            <a:ext cx="1850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454" name="Google Shape;4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180" y="2150343"/>
            <a:ext cx="128294" cy="161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 \rightarrow \infty&#10;%a3bb2973-0cd5-4ec2-883d-ae2a9e743ba4" id="455" name="Google Shape;45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3852" y="2156845"/>
            <a:ext cx="751875" cy="12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&#10;%ce26f9c8-453d-443f-9583-8379e2187a57" id="456" name="Google Shape;45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3701" y="2806151"/>
            <a:ext cx="128300" cy="99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_n&#10;%c462b7a8-0e0d-46eb-bf91-ebf42b68559b" id="457" name="Google Shape;457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0150" y="2684103"/>
            <a:ext cx="302250" cy="25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^2/n&#10;%3638ac0c-ab90-48a6-9eca-875c4d7ecbe7" id="458" name="Google Shape;45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2038" y="3033700"/>
            <a:ext cx="407428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" id="459" name="Google Shape;4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805" y="3057470"/>
            <a:ext cx="128294" cy="1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86000" y="3305800"/>
            <a:ext cx="4971998" cy="18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space, event space, and probability.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Sample space      : a set of all possible outcomes of the experiment.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i.e., if we toss coins for two times,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= {            ,            ,            ,            }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Event     : subsets of the sample space.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i.e., the event of “the first coin toss comes up heads” is,     ={            ,            }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Probability function: maps events onto real values,				   .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probability of any event is a non-negative real number,              .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probability of the entire sample space is 1,              .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any countable event sequence              , if                   for        ,	</a:t>
            </a:r>
            <a:br>
              <a:rPr lang="en-GB" sz="1600"/>
            </a:br>
            <a:br>
              <a:rPr lang="en-GB" sz="1600"/>
            </a:br>
            <a:r>
              <a:rPr lang="en-GB" sz="1600"/>
              <a:t>⇒ 			       </a:t>
            </a:r>
            <a:endParaRPr sz="16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78" y="1416034"/>
            <a:ext cx="584100" cy="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79953" y="1416022"/>
            <a:ext cx="584100" cy="27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5"/>
          <p:cNvGrpSpPr/>
          <p:nvPr/>
        </p:nvGrpSpPr>
        <p:grpSpPr>
          <a:xfrm>
            <a:off x="2030777" y="1416038"/>
            <a:ext cx="596315" cy="272875"/>
            <a:chOff x="3012127" y="1416025"/>
            <a:chExt cx="596315" cy="272875"/>
          </a:xfrm>
        </p:grpSpPr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012127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318392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5"/>
          <p:cNvGrpSpPr/>
          <p:nvPr/>
        </p:nvGrpSpPr>
        <p:grpSpPr>
          <a:xfrm>
            <a:off x="2807877" y="1416038"/>
            <a:ext cx="599450" cy="272875"/>
            <a:chOff x="3034777" y="1664850"/>
            <a:chExt cx="599450" cy="272875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034777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334502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Omega"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815" y="1456413"/>
            <a:ext cx="17015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A}"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300" y="1755575"/>
            <a:ext cx="170150" cy="17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A}" id="156" name="Google Shape;1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550" y="2055450"/>
            <a:ext cx="170150" cy="1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73" y="2004097"/>
            <a:ext cx="584100" cy="27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5"/>
          <p:cNvGrpSpPr/>
          <p:nvPr/>
        </p:nvGrpSpPr>
        <p:grpSpPr>
          <a:xfrm>
            <a:off x="6619027" y="2004100"/>
            <a:ext cx="599450" cy="272875"/>
            <a:chOff x="3034777" y="1664850"/>
            <a:chExt cx="599450" cy="272875"/>
          </a:xfrm>
        </p:grpSpPr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034777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334502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: \mathcal{A} \subseteq \Omega \rightarrow [0, 1] " id="161" name="Google Shape;16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360" y="2372642"/>
            <a:ext cx="1490696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mathcal{A}) \geq 0" id="162" name="Google Shape;16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9422" y="2688898"/>
            <a:ext cx="731439" cy="180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Omega) = 1" id="163" name="Google Shape;16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133" y="2975522"/>
            <a:ext cx="706217" cy="180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A}_1, \mathcal{A}_2\ldots" id="164" name="Google Shape;16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3263" y="3288303"/>
            <a:ext cx="727836" cy="165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A}_i \cap \mathcal{A}_j = \emptyset" id="165" name="Google Shape;16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2125" y="3280113"/>
            <a:ext cx="918803" cy="190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 \neq j" id="166" name="Google Shape;16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43177" y="3280972"/>
            <a:ext cx="363918" cy="169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\cup_{i=1}^\infty \mathcal{A}_i) = \sum_{i=1}^\infty P(\mathcal{A}_i)" id="167" name="Google Shape;16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83725" y="3656525"/>
            <a:ext cx="2497525" cy="68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mega"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792" y="837800"/>
            <a:ext cx="170150" cy="19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Variables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Mapping from an underlying sample space to a set of values.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coin-tossing example, assume that you consider “number of heads”.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random </a:t>
            </a:r>
            <a:r>
              <a:rPr lang="en-GB" sz="1600"/>
              <a:t>variable </a:t>
            </a:r>
            <a:r>
              <a:rPr lang="en-GB" sz="1600"/>
              <a:t>     maps     (           )=2,     (           )=1,    (           )=1,   (           )=0.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Here, if                       ,			  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any subset           ,                        .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Remember      = {           ,             ,            ,            } in this example.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function        is the </a:t>
            </a:r>
            <a:r>
              <a:rPr i="1" lang="en-GB" sz="1600"/>
              <a:t>distribution of random variable </a:t>
            </a:r>
            <a:r>
              <a:rPr lang="en-GB" sz="1600"/>
              <a:t>    . 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     is finite or countably infinite (i.e., integer),      is discrete random variable.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           ,      is continuous random variable. </a:t>
            </a:r>
            <a:endParaRPr sz="1600"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42" y="1399772"/>
            <a:ext cx="584100" cy="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64253" y="1399772"/>
            <a:ext cx="584100" cy="27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6"/>
          <p:cNvGrpSpPr/>
          <p:nvPr/>
        </p:nvGrpSpPr>
        <p:grpSpPr>
          <a:xfrm>
            <a:off x="7788377" y="1399775"/>
            <a:ext cx="596315" cy="272875"/>
            <a:chOff x="3012127" y="1416025"/>
            <a:chExt cx="596315" cy="272875"/>
          </a:xfrm>
        </p:grpSpPr>
        <p:pic>
          <p:nvPicPr>
            <p:cNvPr id="178" name="Google Shape;178;p16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012127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6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318392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16"/>
          <p:cNvGrpSpPr/>
          <p:nvPr/>
        </p:nvGrpSpPr>
        <p:grpSpPr>
          <a:xfrm>
            <a:off x="3976414" y="1427363"/>
            <a:ext cx="599450" cy="272875"/>
            <a:chOff x="3034777" y="1664850"/>
            <a:chExt cx="599450" cy="272875"/>
          </a:xfrm>
        </p:grpSpPr>
        <p:pic>
          <p:nvPicPr>
            <p:cNvPr id="181" name="Google Shape;181;p16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034777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6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334502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X"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90" y="1460950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040" y="1460950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185" name="Google Shape;1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30" y="1460950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496" y="1466622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728" y="1466622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:\Omega \rightarrow \mathcal{T}" id="188" name="Google Shape;1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475" y="1731950"/>
            <a:ext cx="1180660" cy="19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T} = \{0, 1, 2\}" id="189" name="Google Shape;1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275" y="1727724"/>
            <a:ext cx="1180650" cy="224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 \subseteq \mathcal{T}" id="190" name="Google Shape;1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925" y="2064781"/>
            <a:ext cx="606734" cy="187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X(S) \in [0, 1]" id="191" name="Google Shape;1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3290" y="2049500"/>
            <a:ext cx="1252752" cy="218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X(S) = P(X \in S) = P(X^{-1}(S)) = P(\{\omega \in \Omega : X(\omega) \in S\})" id="192" name="Google Shape;1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3415" y="2364852"/>
            <a:ext cx="5004207" cy="2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786" y="2624272"/>
            <a:ext cx="584100" cy="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77661" y="2624260"/>
            <a:ext cx="584100" cy="27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16"/>
          <p:cNvGrpSpPr/>
          <p:nvPr/>
        </p:nvGrpSpPr>
        <p:grpSpPr>
          <a:xfrm>
            <a:off x="2728484" y="2624275"/>
            <a:ext cx="596315" cy="272875"/>
            <a:chOff x="3012127" y="1416025"/>
            <a:chExt cx="596315" cy="272875"/>
          </a:xfrm>
        </p:grpSpPr>
        <p:pic>
          <p:nvPicPr>
            <p:cNvPr id="196" name="Google Shape;196;p16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012127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6"/>
            <p:cNvPicPr preferRelativeResize="0"/>
            <p:nvPr/>
          </p:nvPicPr>
          <p:blipFill rotWithShape="1">
            <a:blip r:embed="rId3">
              <a:alphaModFix/>
            </a:blip>
            <a:srcRect b="0" l="50342" r="0" t="0"/>
            <a:stretch/>
          </p:blipFill>
          <p:spPr>
            <a:xfrm flipH="1">
              <a:off x="3318392" y="1416025"/>
              <a:ext cx="290050" cy="272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6"/>
          <p:cNvGrpSpPr/>
          <p:nvPr/>
        </p:nvGrpSpPr>
        <p:grpSpPr>
          <a:xfrm>
            <a:off x="3505584" y="2624275"/>
            <a:ext cx="599450" cy="272875"/>
            <a:chOff x="3034777" y="1664850"/>
            <a:chExt cx="599450" cy="272875"/>
          </a:xfrm>
        </p:grpSpPr>
        <p:pic>
          <p:nvPicPr>
            <p:cNvPr id="199" name="Google Shape;199;p16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034777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6"/>
            <p:cNvPicPr preferRelativeResize="0"/>
            <p:nvPr/>
          </p:nvPicPr>
          <p:blipFill rotWithShape="1">
            <a:blip r:embed="rId3">
              <a:alphaModFix/>
            </a:blip>
            <a:srcRect b="0" l="0" r="48686" t="0"/>
            <a:stretch/>
          </p:blipFill>
          <p:spPr>
            <a:xfrm flipH="1">
              <a:off x="3334502" y="1664850"/>
              <a:ext cx="299725" cy="272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Omega" id="201" name="Google Shape;2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523" y="2664650"/>
            <a:ext cx="17015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X" id="202" name="Google Shape;20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7588" y="2953625"/>
            <a:ext cx="276437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203" name="Google Shape;2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090" y="2974413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T}" id="204" name="Google Shape;20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00668" y="3282302"/>
            <a:ext cx="181525" cy="177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205" name="Google Shape;2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440" y="3295588"/>
            <a:ext cx="181525" cy="1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T} \in \mathbb{R}^n" id="206" name="Google Shape;20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00675" y="3603205"/>
            <a:ext cx="584100" cy="148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207" name="Google Shape;2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640" y="3602350"/>
            <a:ext cx="181525" cy="1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Discrete Probabilities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target space      is discrete (i.e., integer)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define “Probability mass function” (p.m.f) of a discrete </a:t>
            </a:r>
            <a:r>
              <a:rPr lang="en-GB" sz="1600"/>
              <a:t>p</a:t>
            </a:r>
            <a:r>
              <a:rPr lang="en-GB" sz="1600"/>
              <a:t>robability distribution.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</p:txBody>
      </p:sp>
      <p:pic>
        <p:nvPicPr>
          <p:cNvPr descr="\mathcal{T}" id="214" name="Google Shape;2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653" y="796757"/>
            <a:ext cx="236875" cy="2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4" y="1415280"/>
            <a:ext cx="2781626" cy="18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2799700" y="1490600"/>
            <a:ext cx="62562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 two random variables      and    , </a:t>
            </a:r>
            <a:br>
              <a:rPr lang="en-GB"/>
            </a:br>
            <a:r>
              <a:rPr lang="en-GB"/>
              <a:t>w</a:t>
            </a:r>
            <a:r>
              <a:rPr lang="en-GB"/>
              <a:t>here        denote the number of events for states       and     ,</a:t>
            </a:r>
            <a:br>
              <a:rPr lang="en-GB"/>
            </a:br>
            <a:r>
              <a:rPr lang="en-GB"/>
              <a:t>w</a:t>
            </a:r>
            <a:r>
              <a:rPr lang="en-GB"/>
              <a:t>here      denote the total number of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This </a:t>
            </a:r>
            <a:r>
              <a:rPr b="1" lang="en-GB" sz="1300"/>
              <a:t>joint probability</a:t>
            </a:r>
            <a:r>
              <a:rPr lang="en-GB" sz="1300"/>
              <a:t> </a:t>
            </a:r>
            <a:r>
              <a:rPr lang="en-GB" sz="1300"/>
              <a:t>is often written as              for                and              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</a:t>
            </a:r>
            <a:r>
              <a:rPr b="1" lang="en-GB"/>
              <a:t>marginal probability</a:t>
            </a:r>
            <a:r>
              <a:rPr lang="en-GB"/>
              <a:t>: </a:t>
            </a:r>
            <a:br>
              <a:rPr lang="en-GB"/>
            </a:br>
            <a:r>
              <a:rPr lang="en-GB" sz="600"/>
              <a:t> </a:t>
            </a:r>
            <a:endParaRPr sz="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</a:t>
            </a:r>
            <a:r>
              <a:rPr b="1" lang="en-GB"/>
              <a:t>conditional probability of y given x</a:t>
            </a:r>
            <a:r>
              <a:rPr lang="en-GB"/>
              <a:t> : </a:t>
            </a:r>
            <a:endParaRPr/>
          </a:p>
        </p:txBody>
      </p:sp>
      <p:pic>
        <p:nvPicPr>
          <p:cNvPr descr="X" id="217" name="Google Shape;2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23" y="1601836"/>
            <a:ext cx="179573" cy="148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" id="218" name="Google Shape;2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698" y="1601836"/>
            <a:ext cx="162054" cy="148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=x" id="219" name="Google Shape;2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4624" y="2549345"/>
            <a:ext cx="591277" cy="153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=y" id="220" name="Google Shape;2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7179" y="2535459"/>
            <a:ext cx="560619" cy="197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, y)" id="221" name="Google Shape;2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9522" y="2524511"/>
            <a:ext cx="595657" cy="21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=x,Y=y)=\frac{n_{ij}}{N}" id="222" name="Google Shape;22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54415" y="1524483"/>
            <a:ext cx="1741840" cy="319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{ij}" id="223" name="Google Shape;22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14400" y="1935738"/>
            <a:ext cx="236875" cy="157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224" name="Google Shape;22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54052" y="1940375"/>
            <a:ext cx="194782" cy="148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j" id="225" name="Google Shape;22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69993" y="1922429"/>
            <a:ext cx="189657" cy="184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" id="226" name="Google Shape;226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90358" y="2252556"/>
            <a:ext cx="179575" cy="148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) = \sum_{y} p(x, y)" id="227" name="Google Shape;227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498741" y="2815626"/>
            <a:ext cx="1394450" cy="41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y|x)" id="228" name="Google Shape;228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96853" y="3307586"/>
            <a:ext cx="504558" cy="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Probabilities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function                   is called a probability density function (pdf) if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 sz="1600"/>
          </a:p>
          <a:p>
            <a:pPr indent="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    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                       , </a:t>
            </a: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cumulative distribution function (</a:t>
            </a:r>
            <a:r>
              <a:rPr lang="en-GB" sz="1400"/>
              <a:t>c.d.f</a:t>
            </a:r>
            <a:r>
              <a:rPr lang="en-GB" sz="1600"/>
              <a:t>) of a </a:t>
            </a:r>
            <a:r>
              <a:rPr lang="en-GB" sz="1600"/>
              <a:t>multivariate</a:t>
            </a:r>
            <a:r>
              <a:rPr lang="en-GB" sz="1600"/>
              <a:t> real-valued random variable     with </a:t>
            </a:r>
            <a:br>
              <a:rPr lang="en-GB" sz="1600"/>
            </a:br>
            <a:r>
              <a:rPr lang="en-GB" sz="1600"/>
              <a:t>s</a:t>
            </a:r>
            <a:r>
              <a:rPr lang="en-GB" sz="1600"/>
              <a:t>tates               is: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	</a:t>
            </a:r>
            <a:br>
              <a:rPr lang="en-GB" sz="1600"/>
            </a:br>
            <a:r>
              <a:rPr lang="en-GB" sz="1600"/>
              <a:t> </a:t>
            </a:r>
            <a:endParaRPr sz="1600"/>
          </a:p>
        </p:txBody>
      </p:sp>
      <p:pic>
        <p:nvPicPr>
          <p:cNvPr descr="f:\mathbb{R}^D \rightarrow \mathbb{R}"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900" y="825450"/>
            <a:ext cx="904346" cy="199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orall \mathbf{x} \in \mathbb{R}^D: f(\mathbf{x}) \geq 0" id="236" name="Google Shape;2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273" y="1142780"/>
            <a:ext cx="1503611" cy="207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int_{\mathbb{R}^D} f(\mathbf{x})d\mathbf{x} = 1" id="237" name="Google Shape;2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275" y="1666950"/>
            <a:ext cx="1184003" cy="414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a \leq X \leq b) = \int_{a}^b f(x)dx = 1" id="238" name="Google Shape;2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175" y="2251936"/>
            <a:ext cx="2444275" cy="44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=x) = 0" id="239" name="Google Shape;2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5200" y="2384488"/>
            <a:ext cx="1093205" cy="181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240" name="Google Shape;2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7944" y="2980272"/>
            <a:ext cx="179573" cy="148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in \mathbb{R}^D" id="241" name="Google Shape;24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6783" y="3237672"/>
            <a:ext cx="665446" cy="196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X(\mathbf{x}) = P(X_1 \leq x_1,...,X_D \leq x_D)" id="242" name="Google Shape;24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6279" y="3576745"/>
            <a:ext cx="3096885" cy="213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X(\mathbf{x}) = \int_{-\infty}^{x_1} \cdots \int_{-\infty}^{x_D} f(z_1, ... z_D)dz_1 \cdots dz_D" id="243" name="Google Shape;24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10251" y="3964923"/>
            <a:ext cx="3915897" cy="4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of Probability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Sum rule       </a:t>
            </a:r>
            <a:r>
              <a:rPr lang="en-GB" sz="1600"/>
              <a:t>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Product Rule : 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Baye’s Rule   :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		      </a:t>
            </a:r>
            <a:r>
              <a:rPr lang="en-GB" sz="1600"/>
              <a:t>: making an inference of unobserved (latent) random variable    ,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           from observed values of     .  </a:t>
            </a:r>
            <a:r>
              <a:rPr lang="en-GB" sz="1600"/>
              <a:t> </a:t>
            </a:r>
            <a:endParaRPr sz="1600"/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60" y="649455"/>
            <a:ext cx="4271150" cy="1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347" y="1994873"/>
            <a:ext cx="1863250" cy="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336" y="2443291"/>
            <a:ext cx="2173775" cy="122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" id="253" name="Google Shape;25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9075" y="3906497"/>
            <a:ext cx="176300" cy="13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y}" id="254" name="Google Shape;25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0975" y="4229498"/>
            <a:ext cx="176300" cy="20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Means</a:t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expected value of a function                    of a univariate continuous random variable</a:t>
            </a:r>
            <a:br>
              <a:rPr lang="en-GB" sz="1600"/>
            </a:br>
            <a:r>
              <a:rPr lang="en-GB" sz="1600"/>
              <a:t>                 </a:t>
            </a:r>
            <a:r>
              <a:rPr lang="en-GB" sz="1600"/>
              <a:t>i</a:t>
            </a:r>
            <a:r>
              <a:rPr lang="en-GB" sz="1600"/>
              <a:t>s given by: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                   , and for discrete random variable, 					       .</a:t>
            </a:r>
            <a:br>
              <a:rPr lang="en-GB" sz="1600"/>
            </a:b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a linear operator.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mean of a random variable      with states              is defined as: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              , where   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Modes : most frequent value.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Median : the middle value.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g: \mathbb{R} \rightarrow \mathbb{R}" id="261" name="Google Shape;2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95" y="835755"/>
            <a:ext cx="930885" cy="194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sim p(x)" id="262" name="Google Shape;2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00" y="1131525"/>
            <a:ext cx="848621" cy="216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_X[g(x)] = \int_{\mathcal{X}}g(x)p(x)dx" id="263" name="Google Shape;2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280" y="1348012"/>
            <a:ext cx="2385663" cy="493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_X[g(x)] = \sum_{x \in \mathcal{X}}g(x)p(x)" id="264" name="Google Shape;2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586" y="1385038"/>
            <a:ext cx="2203816" cy="467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265" name="Google Shape;26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5021" y="2387511"/>
            <a:ext cx="179573" cy="148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in \mathbb{R}^D" id="266" name="Google Shape;26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3016" y="2331795"/>
            <a:ext cx="665446" cy="19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4200" y="2630517"/>
            <a:ext cx="2083250" cy="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50059" y="2660505"/>
            <a:ext cx="5215425" cy="85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univariate random variables,                   , the covariance between two is given as the expected product of their deviations from their respective means: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⇒    	</a:t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The covariance of itself is called as variance, and its root is standard deviation.</a:t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By using the linearity of expectations,                        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X, Y \in \mathbb{R}" id="275" name="Google Shape;2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75" y="832250"/>
            <a:ext cx="10017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039" y="1368917"/>
            <a:ext cx="3456525" cy="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172" y="1995633"/>
            <a:ext cx="2022269" cy="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