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embeddedFontLst>
    <p:embeddedFont>
      <p:font typeface="Arial Narrow"/>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ArialNarrow-bold.fntdata"/><Relationship Id="rId52" Type="http://schemas.openxmlformats.org/officeDocument/2006/relationships/font" Target="fonts/ArialNarrow-regular.fntdata"/><Relationship Id="rId11" Type="http://schemas.openxmlformats.org/officeDocument/2006/relationships/slide" Target="slides/slide6.xml"/><Relationship Id="rId55" Type="http://schemas.openxmlformats.org/officeDocument/2006/relationships/font" Target="fonts/ArialNarrow-boldItalic.fntdata"/><Relationship Id="rId10" Type="http://schemas.openxmlformats.org/officeDocument/2006/relationships/slide" Target="slides/slide5.xml"/><Relationship Id="rId54" Type="http://schemas.openxmlformats.org/officeDocument/2006/relationships/font" Target="fonts/ArialNarrow-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How can summarize matrices, how matrices can be decomposed.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638d48c4fc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638d48c4fc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Approximate arbitrary complex function f*, that really works between input and output.</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638d48c4fc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638d48c4fc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638d48c4fc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638d48c4fc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638d48c4fc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638d48c4fc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638d48c4fc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638d48c4fc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638d48c4fc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1638d48c4fc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638d48c4fc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638d48c4fc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638d48c4fc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638d48c4fc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-log(Q(x)) : information of x. If the probability of event x is small, it is rare event. Than, it is more surprising, and require more information than those events that are common. </a:t>
            </a:r>
            <a:endParaRPr/>
          </a:p>
          <a:p>
            <a:pPr indent="0" lvl="0" marL="0" rtl="0" algn="l">
              <a:spcBef>
                <a:spcPts val="0"/>
              </a:spcBef>
              <a:spcAft>
                <a:spcPts val="0"/>
              </a:spcAft>
              <a:buNone/>
            </a:pPr>
            <a:r>
              <a:rPr lang="en-GB"/>
              <a:t>H(P(x)) : Entropy of distribution P. average mount of information required to represent an even drawn from the probability distribution P. The Skewed probability, the lower entropy because there would be less suprise. . The even probability, the larger entropy, since we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1638d48c4fc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1638d48c4fc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-log(Q(x)) : information of x. If the probability of event x is small, it is rare event. Than, it is more surprising, and require more information than those events that are common. </a:t>
            </a:r>
            <a:endParaRPr/>
          </a:p>
          <a:p>
            <a:pPr indent="0" lvl="0" marL="0" rtl="0" algn="l">
              <a:spcBef>
                <a:spcPts val="0"/>
              </a:spcBef>
              <a:spcAft>
                <a:spcPts val="0"/>
              </a:spcAft>
              <a:buNone/>
            </a:pPr>
            <a:r>
              <a:rPr lang="en-GB"/>
              <a:t>H(P(x)) : Entropy of distribution P. average mount of information required to represent an even drawn from the probability distribution P. The Skewed probability, the lower entropy because there would be less suprise. . The even probability, the larger entropy, since we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1638d48c4fc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1638d48c4fc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638d48c4f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638d48c4f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1638d48c4fc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1638d48c4fc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1638d48c4fc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1638d48c4fc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1638d48c4fc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1638d48c4fc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1638d48c4fc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1638d48c4fc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1638d48c4fc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1638d48c4fc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1638d48c4fc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1638d48c4fc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1638d48c4fc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1638d48c4fc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1638d48c4fc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1638d48c4fc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1638d48c4fc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1638d48c4fc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1638d48c4fc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1638d48c4fc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638d48c4f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638d48c4f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1638d48c4fc_0_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1638d48c4fc_0_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1638d48c4fc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1638d48c4fc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1638d48c4fc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1638d48c4fc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1638d48c4fc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1638d48c4fc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1638d48c4fc_0_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1638d48c4fc_0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1638d48c4fc_0_8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1638d48c4fc_0_8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1638d48c4fc_0_9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1638d48c4fc_0_9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1638d48c4fc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1638d48c4fc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g1638d48c4fc_0_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1" name="Google Shape;891;g1638d48c4fc_0_9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1638d48c4fc_0_1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4" name="Google Shape;934;g1638d48c4fc_0_1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638d48c4f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638d48c4f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1638d48c4fc_0_1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1638d48c4fc_0_1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1638d48c4fc_0_1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5" name="Google Shape;985;g1638d48c4fc_0_1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1638d48c4fc_0_1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3" name="Google Shape;993;g1638d48c4fc_0_1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g1638d48c4fc_0_1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0" name="Google Shape;1000;g1638d48c4fc_0_1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g1638d48c4fc_0_1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4" name="Google Shape;1014;g1638d48c4fc_0_1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1638d48c4fc_0_1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1638d48c4fc_0_1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fe1dc6188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fe1dc6188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638d48c4f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638d48c4f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638d48c4f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638d48c4f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638d48c4fc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638d48c4fc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638d48c4fc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638d48c4fc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638d48c4fc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638d48c4fc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51908" y="73452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rgbClr val="001B54"/>
              </a:buClr>
              <a:buSzPts val="4000"/>
              <a:buNone/>
              <a:defRPr b="1" sz="4000">
                <a:solidFill>
                  <a:srgbClr val="001B54"/>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rgbClr val="45BCBC"/>
              </a:buClr>
              <a:buSzPts val="2100"/>
              <a:buNone/>
              <a:defRPr sz="2100">
                <a:solidFill>
                  <a:srgbClr val="45BCBC"/>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3" name="Google Shape;13;p2"/>
          <p:cNvSpPr/>
          <p:nvPr/>
        </p:nvSpPr>
        <p:spPr>
          <a:xfrm flipH="1">
            <a:off x="7557" y="4552525"/>
            <a:ext cx="9144000" cy="615000"/>
          </a:xfrm>
          <a:prstGeom prst="rect">
            <a:avLst/>
          </a:prstGeom>
          <a:gradFill>
            <a:gsLst>
              <a:gs pos="0">
                <a:srgbClr val="001B54"/>
              </a:gs>
              <a:gs pos="35000">
                <a:srgbClr val="45BCBC"/>
              </a:gs>
              <a:gs pos="75000">
                <a:srgbClr val="FFFFFF"/>
              </a:gs>
              <a:gs pos="100000">
                <a:srgbClr val="FFFFFF"/>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14" name="Google Shape;14;p2"/>
          <p:cNvGrpSpPr/>
          <p:nvPr/>
        </p:nvGrpSpPr>
        <p:grpSpPr>
          <a:xfrm>
            <a:off x="77765" y="4559368"/>
            <a:ext cx="2417900" cy="634457"/>
            <a:chOff x="537634" y="250253"/>
            <a:chExt cx="3285637" cy="862151"/>
          </a:xfrm>
        </p:grpSpPr>
        <p:pic>
          <p:nvPicPr>
            <p:cNvPr id="15" name="Google Shape;15;p2"/>
            <p:cNvPicPr preferRelativeResize="0"/>
            <p:nvPr/>
          </p:nvPicPr>
          <p:blipFill rotWithShape="1">
            <a:blip r:embed="rId2">
              <a:alphaModFix/>
            </a:blip>
            <a:srcRect b="0" l="0" r="0" t="0"/>
            <a:stretch/>
          </p:blipFill>
          <p:spPr>
            <a:xfrm>
              <a:off x="1244732" y="250253"/>
              <a:ext cx="2335729" cy="645672"/>
            </a:xfrm>
            <a:prstGeom prst="rect">
              <a:avLst/>
            </a:prstGeom>
            <a:noFill/>
            <a:ln>
              <a:noFill/>
            </a:ln>
          </p:spPr>
        </p:pic>
        <p:pic>
          <p:nvPicPr>
            <p:cNvPr descr="UNIST Identity | UNIST" id="16" name="Google Shape;16;p2"/>
            <p:cNvPicPr preferRelativeResize="0"/>
            <p:nvPr/>
          </p:nvPicPr>
          <p:blipFill rotWithShape="1">
            <a:blip r:embed="rId3">
              <a:alphaModFix/>
            </a:blip>
            <a:srcRect b="0" l="0" r="0" t="0"/>
            <a:stretch/>
          </p:blipFill>
          <p:spPr>
            <a:xfrm>
              <a:off x="537634" y="363272"/>
              <a:ext cx="660533" cy="660533"/>
            </a:xfrm>
            <a:prstGeom prst="rect">
              <a:avLst/>
            </a:prstGeom>
            <a:noFill/>
            <a:ln>
              <a:noFill/>
            </a:ln>
          </p:spPr>
        </p:pic>
        <p:sp>
          <p:nvSpPr>
            <p:cNvPr id="17" name="Google Shape;17;p2"/>
            <p:cNvSpPr txBox="1"/>
            <p:nvPr/>
          </p:nvSpPr>
          <p:spPr>
            <a:xfrm>
              <a:off x="1210871" y="798604"/>
              <a:ext cx="2612400" cy="3138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GB" sz="900" u="none" cap="none" strike="noStrike">
                  <a:solidFill>
                    <a:srgbClr val="001B54"/>
                  </a:solidFill>
                  <a:latin typeface="Arial Narrow"/>
                  <a:ea typeface="Arial Narrow"/>
                  <a:cs typeface="Arial Narrow"/>
                  <a:sym typeface="Arial Narrow"/>
                </a:rPr>
                <a:t>A</a:t>
              </a:r>
              <a:r>
                <a:rPr b="0" i="0" lang="en-GB" sz="800" u="none" cap="none" strike="noStrike">
                  <a:solidFill>
                    <a:srgbClr val="001B54"/>
                  </a:solidFill>
                  <a:latin typeface="Arial Narrow"/>
                  <a:ea typeface="Arial Narrow"/>
                  <a:cs typeface="Arial Narrow"/>
                  <a:sym typeface="Arial Narrow"/>
                </a:rPr>
                <a:t>I &amp; </a:t>
              </a:r>
              <a:r>
                <a:rPr b="0" i="0" lang="en-GB" sz="900" u="none" cap="none" strike="noStrike">
                  <a:solidFill>
                    <a:srgbClr val="001B54"/>
                  </a:solidFill>
                  <a:latin typeface="Arial Narrow"/>
                  <a:ea typeface="Arial Narrow"/>
                  <a:cs typeface="Arial Narrow"/>
                  <a:sym typeface="Arial Narrow"/>
                </a:rPr>
                <a:t>H</a:t>
              </a:r>
              <a:r>
                <a:rPr b="0" i="0" lang="en-GB" sz="800" u="none" cap="none" strike="noStrike">
                  <a:solidFill>
                    <a:srgbClr val="001B54"/>
                  </a:solidFill>
                  <a:latin typeface="Arial Narrow"/>
                  <a:ea typeface="Arial Narrow"/>
                  <a:cs typeface="Arial Narrow"/>
                  <a:sym typeface="Arial Narrow"/>
                </a:rPr>
                <a:t>uman-</a:t>
              </a:r>
              <a:r>
                <a:rPr b="0" i="0" lang="en-GB" sz="900" u="none" cap="none" strike="noStrike">
                  <a:solidFill>
                    <a:srgbClr val="001B54"/>
                  </a:solidFill>
                  <a:latin typeface="Arial Narrow"/>
                  <a:ea typeface="Arial Narrow"/>
                  <a:cs typeface="Arial Narrow"/>
                  <a:sym typeface="Arial Narrow"/>
                </a:rPr>
                <a:t>R</a:t>
              </a:r>
              <a:r>
                <a:rPr b="0" i="0" lang="en-GB" sz="800" u="none" cap="none" strike="noStrike">
                  <a:solidFill>
                    <a:srgbClr val="001B54"/>
                  </a:solidFill>
                  <a:latin typeface="Arial Narrow"/>
                  <a:ea typeface="Arial Narrow"/>
                  <a:cs typeface="Arial Narrow"/>
                  <a:sym typeface="Arial Narrow"/>
                </a:rPr>
                <a:t>obot </a:t>
              </a:r>
              <a:r>
                <a:rPr b="0" i="0" lang="en-GB" sz="900" u="none" cap="none" strike="noStrike">
                  <a:solidFill>
                    <a:srgbClr val="45BCBC"/>
                  </a:solidFill>
                  <a:latin typeface="Arial Narrow"/>
                  <a:ea typeface="Arial Narrow"/>
                  <a:cs typeface="Arial Narrow"/>
                  <a:sym typeface="Arial Narrow"/>
                </a:rPr>
                <a:t>I</a:t>
              </a:r>
              <a:r>
                <a:rPr b="0" i="0" lang="en-GB" sz="800" u="none" cap="none" strike="noStrike">
                  <a:solidFill>
                    <a:srgbClr val="45BCBC"/>
                  </a:solidFill>
                  <a:latin typeface="Arial Narrow"/>
                  <a:ea typeface="Arial Narrow"/>
                  <a:cs typeface="Arial Narrow"/>
                  <a:sym typeface="Arial Narrow"/>
                </a:rPr>
                <a:t>nteraction</a:t>
              </a:r>
              <a:r>
                <a:rPr b="0" i="0" lang="en-GB" sz="800" u="none" cap="none" strike="noStrike">
                  <a:solidFill>
                    <a:srgbClr val="000000"/>
                  </a:solidFill>
                  <a:latin typeface="Arial Narrow"/>
                  <a:ea typeface="Arial Narrow"/>
                  <a:cs typeface="Arial Narrow"/>
                  <a:sym typeface="Arial Narrow"/>
                </a:rPr>
                <a:t> </a:t>
              </a:r>
              <a:r>
                <a:rPr b="0" i="0" lang="en-GB" sz="900" u="none" cap="none" strike="noStrike">
                  <a:solidFill>
                    <a:srgbClr val="001B54"/>
                  </a:solidFill>
                  <a:latin typeface="Arial Narrow"/>
                  <a:ea typeface="Arial Narrow"/>
                  <a:cs typeface="Arial Narrow"/>
                  <a:sym typeface="Arial Narrow"/>
                </a:rPr>
                <a:t>Lab</a:t>
              </a:r>
              <a:r>
                <a:rPr b="0" i="0" lang="en-GB" sz="800" u="none" cap="none" strike="noStrike">
                  <a:solidFill>
                    <a:srgbClr val="001B54"/>
                  </a:solidFill>
                  <a:latin typeface="Arial Narrow"/>
                  <a:ea typeface="Arial Narrow"/>
                  <a:cs typeface="Arial Narrow"/>
                  <a:sym typeface="Arial Narrow"/>
                </a:rPr>
                <a:t>oratory</a:t>
              </a:r>
              <a:endParaRPr b="0" i="0" sz="800" u="none" cap="none" strike="noStrike">
                <a:solidFill>
                  <a:srgbClr val="001B54"/>
                </a:solidFill>
                <a:latin typeface="Arial Narrow"/>
                <a:ea typeface="Arial Narrow"/>
                <a:cs typeface="Arial Narrow"/>
                <a:sym typeface="Arial Narrow"/>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4" name="Google Shape;54;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flipH="1">
            <a:off x="7557" y="4821558"/>
            <a:ext cx="9144000" cy="337200"/>
          </a:xfrm>
          <a:prstGeom prst="rect">
            <a:avLst/>
          </a:prstGeom>
          <a:gradFill>
            <a:gsLst>
              <a:gs pos="0">
                <a:srgbClr val="001B54"/>
              </a:gs>
              <a:gs pos="48000">
                <a:srgbClr val="45BCBC"/>
              </a:gs>
              <a:gs pos="85000">
                <a:srgbClr val="FFFFFF"/>
              </a:gs>
              <a:gs pos="100000">
                <a:srgbClr val="FFFFFF"/>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23" name="Google Shape;23;p4"/>
          <p:cNvSpPr txBox="1"/>
          <p:nvPr>
            <p:ph type="title"/>
          </p:nvPr>
        </p:nvSpPr>
        <p:spPr>
          <a:xfrm>
            <a:off x="126600" y="135178"/>
            <a:ext cx="8890800" cy="572700"/>
          </a:xfrm>
          <a:prstGeom prst="rect">
            <a:avLst/>
          </a:prstGeom>
        </p:spPr>
        <p:txBody>
          <a:bodyPr anchorCtr="0" anchor="t" bIns="91425" lIns="91425" spcFirstLastPara="1" rIns="91425" wrap="square" tIns="91425">
            <a:normAutofit/>
          </a:bodyPr>
          <a:lstStyle>
            <a:lvl1pPr lvl="0">
              <a:spcBef>
                <a:spcPts val="0"/>
              </a:spcBef>
              <a:spcAft>
                <a:spcPts val="0"/>
              </a:spcAft>
              <a:buClr>
                <a:srgbClr val="001B54"/>
              </a:buClr>
              <a:buSzPts val="2500"/>
              <a:buNone/>
              <a:defRPr b="1" sz="2500">
                <a:solidFill>
                  <a:srgbClr val="001B5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4"/>
          <p:cNvSpPr txBox="1"/>
          <p:nvPr>
            <p:ph idx="1" type="body"/>
          </p:nvPr>
        </p:nvSpPr>
        <p:spPr>
          <a:xfrm>
            <a:off x="126600" y="707875"/>
            <a:ext cx="8890800" cy="40455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25" name="Google Shape;25;p4"/>
          <p:cNvSpPr txBox="1"/>
          <p:nvPr>
            <p:ph idx="12" type="sldNum"/>
          </p:nvPr>
        </p:nvSpPr>
        <p:spPr>
          <a:xfrm>
            <a:off x="8472450" y="4808051"/>
            <a:ext cx="548700" cy="3372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pic>
        <p:nvPicPr>
          <p:cNvPr id="26" name="Google Shape;26;p4"/>
          <p:cNvPicPr preferRelativeResize="0"/>
          <p:nvPr/>
        </p:nvPicPr>
        <p:blipFill rotWithShape="1">
          <a:blip r:embed="rId2">
            <a:alphaModFix/>
          </a:blip>
          <a:srcRect b="0" l="0" r="0" t="0"/>
          <a:stretch/>
        </p:blipFill>
        <p:spPr>
          <a:xfrm>
            <a:off x="25400" y="4798066"/>
            <a:ext cx="1219809" cy="3372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4" name="Google Shape;34;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5" name="Google Shape;45;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6" name="Google Shape;46;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0" Type="http://schemas.openxmlformats.org/officeDocument/2006/relationships/image" Target="../media/image37.gif"/><Relationship Id="rId11" Type="http://schemas.openxmlformats.org/officeDocument/2006/relationships/image" Target="../media/image19.gif"/><Relationship Id="rId10" Type="http://schemas.openxmlformats.org/officeDocument/2006/relationships/image" Target="../media/image11.gif"/><Relationship Id="rId13" Type="http://schemas.openxmlformats.org/officeDocument/2006/relationships/image" Target="../media/image28.gif"/><Relationship Id="rId12" Type="http://schemas.openxmlformats.org/officeDocument/2006/relationships/image" Target="../media/image35.gif"/><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8.gif"/><Relationship Id="rId4" Type="http://schemas.openxmlformats.org/officeDocument/2006/relationships/image" Target="../media/image44.gif"/><Relationship Id="rId9" Type="http://schemas.openxmlformats.org/officeDocument/2006/relationships/image" Target="../media/image17.gif"/><Relationship Id="rId15" Type="http://schemas.openxmlformats.org/officeDocument/2006/relationships/image" Target="../media/image27.gif"/><Relationship Id="rId14" Type="http://schemas.openxmlformats.org/officeDocument/2006/relationships/image" Target="../media/image38.gif"/><Relationship Id="rId17" Type="http://schemas.openxmlformats.org/officeDocument/2006/relationships/image" Target="../media/image32.gif"/><Relationship Id="rId16" Type="http://schemas.openxmlformats.org/officeDocument/2006/relationships/image" Target="../media/image30.gif"/><Relationship Id="rId5" Type="http://schemas.openxmlformats.org/officeDocument/2006/relationships/image" Target="../media/image40.gif"/><Relationship Id="rId19" Type="http://schemas.openxmlformats.org/officeDocument/2006/relationships/image" Target="../media/image33.gif"/><Relationship Id="rId6" Type="http://schemas.openxmlformats.org/officeDocument/2006/relationships/image" Target="../media/image41.gif"/><Relationship Id="rId18" Type="http://schemas.openxmlformats.org/officeDocument/2006/relationships/image" Target="../media/image34.gif"/><Relationship Id="rId7" Type="http://schemas.openxmlformats.org/officeDocument/2006/relationships/image" Target="../media/image45.gif"/><Relationship Id="rId8" Type="http://schemas.openxmlformats.org/officeDocument/2006/relationships/image" Target="../media/image15.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9.gif"/><Relationship Id="rId4" Type="http://schemas.openxmlformats.org/officeDocument/2006/relationships/image" Target="../media/image47.gif"/><Relationship Id="rId5" Type="http://schemas.openxmlformats.org/officeDocument/2006/relationships/hyperlink" Target="http://introtodeeplearning.com/slides/6S191_MIT_DeepLearning_L1.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introtodeeplearning.com/slides/6S191_MIT_DeepLearning_L1.pdf" TargetMode="External"/><Relationship Id="rId4" Type="http://schemas.openxmlformats.org/officeDocument/2006/relationships/image" Target="../media/image49.gif"/><Relationship Id="rId5" Type="http://schemas.openxmlformats.org/officeDocument/2006/relationships/image" Target="../media/image47.gif"/></Relationships>
</file>

<file path=ppt/slides/_rels/slide13.xml.rels><?xml version="1.0" encoding="UTF-8" standalone="yes"?><Relationships xmlns="http://schemas.openxmlformats.org/package/2006/relationships"><Relationship Id="rId11" Type="http://schemas.openxmlformats.org/officeDocument/2006/relationships/image" Target="../media/image34.gif"/><Relationship Id="rId10" Type="http://schemas.openxmlformats.org/officeDocument/2006/relationships/image" Target="../media/image32.gif"/><Relationship Id="rId13" Type="http://schemas.openxmlformats.org/officeDocument/2006/relationships/image" Target="../media/image50.gif"/><Relationship Id="rId12" Type="http://schemas.openxmlformats.org/officeDocument/2006/relationships/image" Target="../media/image46.gif"/><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introtodeeplearning.com/slides/6S191_MIT_DeepLearning_L1.pdf" TargetMode="External"/><Relationship Id="rId4" Type="http://schemas.openxmlformats.org/officeDocument/2006/relationships/image" Target="../media/image15.gif"/><Relationship Id="rId9" Type="http://schemas.openxmlformats.org/officeDocument/2006/relationships/image" Target="../media/image30.gif"/><Relationship Id="rId15" Type="http://schemas.openxmlformats.org/officeDocument/2006/relationships/image" Target="../media/image47.gif"/><Relationship Id="rId14" Type="http://schemas.openxmlformats.org/officeDocument/2006/relationships/image" Target="../media/image49.gif"/><Relationship Id="rId5" Type="http://schemas.openxmlformats.org/officeDocument/2006/relationships/image" Target="../media/image17.gif"/><Relationship Id="rId6" Type="http://schemas.openxmlformats.org/officeDocument/2006/relationships/image" Target="../media/image19.gif"/><Relationship Id="rId7" Type="http://schemas.openxmlformats.org/officeDocument/2006/relationships/image" Target="../media/image35.gif"/><Relationship Id="rId8" Type="http://schemas.openxmlformats.org/officeDocument/2006/relationships/image" Target="../media/image28.gif"/></Relationships>
</file>

<file path=ppt/slides/_rels/slide14.xml.rels><?xml version="1.0" encoding="UTF-8" standalone="yes"?><Relationships xmlns="http://schemas.openxmlformats.org/package/2006/relationships"><Relationship Id="rId11" Type="http://schemas.openxmlformats.org/officeDocument/2006/relationships/image" Target="../media/image34.gif"/><Relationship Id="rId10" Type="http://schemas.openxmlformats.org/officeDocument/2006/relationships/image" Target="../media/image32.gif"/><Relationship Id="rId13" Type="http://schemas.openxmlformats.org/officeDocument/2006/relationships/image" Target="../media/image49.gif"/><Relationship Id="rId12" Type="http://schemas.openxmlformats.org/officeDocument/2006/relationships/image" Target="../media/image46.gif"/><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introtodeeplearning.com/slides/6S191_MIT_DeepLearning_L1.pdf" TargetMode="External"/><Relationship Id="rId4" Type="http://schemas.openxmlformats.org/officeDocument/2006/relationships/image" Target="../media/image15.gif"/><Relationship Id="rId9" Type="http://schemas.openxmlformats.org/officeDocument/2006/relationships/image" Target="../media/image30.gif"/><Relationship Id="rId15" Type="http://schemas.openxmlformats.org/officeDocument/2006/relationships/image" Target="../media/image50.gif"/><Relationship Id="rId14" Type="http://schemas.openxmlformats.org/officeDocument/2006/relationships/image" Target="../media/image47.gif"/><Relationship Id="rId5" Type="http://schemas.openxmlformats.org/officeDocument/2006/relationships/image" Target="../media/image17.gif"/><Relationship Id="rId6" Type="http://schemas.openxmlformats.org/officeDocument/2006/relationships/image" Target="../media/image19.gif"/><Relationship Id="rId7" Type="http://schemas.openxmlformats.org/officeDocument/2006/relationships/image" Target="../media/image35.gif"/><Relationship Id="rId8" Type="http://schemas.openxmlformats.org/officeDocument/2006/relationships/image" Target="../media/image28.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9.gif"/><Relationship Id="rId4" Type="http://schemas.openxmlformats.org/officeDocument/2006/relationships/image" Target="../media/image51.gif"/><Relationship Id="rId5" Type="http://schemas.openxmlformats.org/officeDocument/2006/relationships/image" Target="../media/image64.gif"/><Relationship Id="rId6" Type="http://schemas.openxmlformats.org/officeDocument/2006/relationships/image" Target="../media/image54.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8.gif"/><Relationship Id="rId4" Type="http://schemas.openxmlformats.org/officeDocument/2006/relationships/image" Target="../media/image56.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0.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2.gif"/><Relationship Id="rId4" Type="http://schemas.openxmlformats.org/officeDocument/2006/relationships/image" Target="../media/image55.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1.gif"/><Relationship Id="rId4" Type="http://schemas.openxmlformats.org/officeDocument/2006/relationships/image" Target="../media/image53.gif"/><Relationship Id="rId5" Type="http://schemas.openxmlformats.org/officeDocument/2006/relationships/image" Target="../media/image70.gif"/><Relationship Id="rId6" Type="http://schemas.openxmlformats.org/officeDocument/2006/relationships/image" Target="../media/image63.gif"/><Relationship Id="rId7" Type="http://schemas.openxmlformats.org/officeDocument/2006/relationships/image" Target="../media/image57.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towardsdatascience.com/improving-vanilla-gradient-descent-f9d91031ab1d" TargetMode="External"/><Relationship Id="rId4" Type="http://schemas.openxmlformats.org/officeDocument/2006/relationships/image" Target="../media/image62.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4.gif"/><Relationship Id="rId4" Type="http://schemas.openxmlformats.org/officeDocument/2006/relationships/image" Target="../media/image72.gif"/><Relationship Id="rId5" Type="http://schemas.openxmlformats.org/officeDocument/2006/relationships/image" Target="../media/image73.gif"/><Relationship Id="rId6" Type="http://schemas.openxmlformats.org/officeDocument/2006/relationships/image" Target="../media/image68.gif"/><Relationship Id="rId7" Type="http://schemas.openxmlformats.org/officeDocument/2006/relationships/image" Target="../media/image66.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4.gif"/><Relationship Id="rId4" Type="http://schemas.openxmlformats.org/officeDocument/2006/relationships/image" Target="../media/image72.gif"/><Relationship Id="rId5" Type="http://schemas.openxmlformats.org/officeDocument/2006/relationships/image" Target="../media/image73.gif"/><Relationship Id="rId6" Type="http://schemas.openxmlformats.org/officeDocument/2006/relationships/image" Target="../media/image68.gif"/><Relationship Id="rId7" Type="http://schemas.openxmlformats.org/officeDocument/2006/relationships/image" Target="../media/image66.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3.gif"/><Relationship Id="rId4" Type="http://schemas.openxmlformats.org/officeDocument/2006/relationships/image" Target="../media/image65.gif"/><Relationship Id="rId5" Type="http://schemas.openxmlformats.org/officeDocument/2006/relationships/image" Target="../media/image71.gif"/><Relationship Id="rId6" Type="http://schemas.openxmlformats.org/officeDocument/2006/relationships/image" Target="../media/image69.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3.gif"/><Relationship Id="rId4" Type="http://schemas.openxmlformats.org/officeDocument/2006/relationships/image" Target="../media/image78.gif"/><Relationship Id="rId5" Type="http://schemas.openxmlformats.org/officeDocument/2006/relationships/image" Target="../media/image67.gif"/><Relationship Id="rId6" Type="http://schemas.openxmlformats.org/officeDocument/2006/relationships/image" Target="../media/image79.gif"/><Relationship Id="rId7" Type="http://schemas.openxmlformats.org/officeDocument/2006/relationships/image" Target="../media/image74.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3.gif"/><Relationship Id="rId4" Type="http://schemas.openxmlformats.org/officeDocument/2006/relationships/image" Target="../media/image78.gif"/><Relationship Id="rId5" Type="http://schemas.openxmlformats.org/officeDocument/2006/relationships/image" Target="../media/image67.gif"/><Relationship Id="rId6" Type="http://schemas.openxmlformats.org/officeDocument/2006/relationships/image" Target="../media/image79.gif"/><Relationship Id="rId7" Type="http://schemas.openxmlformats.org/officeDocument/2006/relationships/image" Target="../media/image74.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educative.io/edpresso/learning-rate-in-machine-learning" TargetMode="External"/><Relationship Id="rId4" Type="http://schemas.openxmlformats.org/officeDocument/2006/relationships/image" Target="../media/image7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0.gif"/><Relationship Id="rId4" Type="http://schemas.openxmlformats.org/officeDocument/2006/relationships/hyperlink" Target="https://cs231n.github.io/neural-networks-3/"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7.png"/><Relationship Id="rId4" Type="http://schemas.openxmlformats.org/officeDocument/2006/relationships/hyperlink" Target="https://www.deeplearningbook.or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1" Type="http://schemas.openxmlformats.org/officeDocument/2006/relationships/image" Target="../media/image12.gif"/><Relationship Id="rId10" Type="http://schemas.openxmlformats.org/officeDocument/2006/relationships/image" Target="../media/image14.gif"/><Relationship Id="rId13" Type="http://schemas.openxmlformats.org/officeDocument/2006/relationships/image" Target="../media/image20.gif"/><Relationship Id="rId12" Type="http://schemas.openxmlformats.org/officeDocument/2006/relationships/image" Target="../media/image13.gif"/><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6.gif"/><Relationship Id="rId9" Type="http://schemas.openxmlformats.org/officeDocument/2006/relationships/image" Target="../media/image16.gif"/><Relationship Id="rId5" Type="http://schemas.openxmlformats.org/officeDocument/2006/relationships/image" Target="../media/image2.gif"/><Relationship Id="rId6" Type="http://schemas.openxmlformats.org/officeDocument/2006/relationships/image" Target="../media/image23.gif"/><Relationship Id="rId7" Type="http://schemas.openxmlformats.org/officeDocument/2006/relationships/image" Target="../media/image4.gif"/><Relationship Id="rId8" Type="http://schemas.openxmlformats.org/officeDocument/2006/relationships/image" Target="../media/image10.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4.gif"/><Relationship Id="rId4" Type="http://schemas.openxmlformats.org/officeDocument/2006/relationships/image" Target="../media/image72.gif"/><Relationship Id="rId5" Type="http://schemas.openxmlformats.org/officeDocument/2006/relationships/image" Target="../media/image73.gif"/><Relationship Id="rId6" Type="http://schemas.openxmlformats.org/officeDocument/2006/relationships/image" Target="../media/image68.gif"/><Relationship Id="rId7" Type="http://schemas.openxmlformats.org/officeDocument/2006/relationships/image" Target="../media/image66.gif"/></Relationships>
</file>

<file path=ppt/slides/_rels/slide31.xml.rels><?xml version="1.0" encoding="UTF-8" standalone="yes"?><Relationships xmlns="http://schemas.openxmlformats.org/package/2006/relationships"><Relationship Id="rId11" Type="http://schemas.openxmlformats.org/officeDocument/2006/relationships/image" Target="../media/image72.gif"/><Relationship Id="rId10" Type="http://schemas.openxmlformats.org/officeDocument/2006/relationships/image" Target="../media/image82.gif"/><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92.gif"/><Relationship Id="rId4" Type="http://schemas.openxmlformats.org/officeDocument/2006/relationships/image" Target="../media/image88.gif"/><Relationship Id="rId9" Type="http://schemas.openxmlformats.org/officeDocument/2006/relationships/image" Target="../media/image90.gif"/><Relationship Id="rId5" Type="http://schemas.openxmlformats.org/officeDocument/2006/relationships/image" Target="../media/image84.gif"/><Relationship Id="rId6" Type="http://schemas.openxmlformats.org/officeDocument/2006/relationships/image" Target="../media/image94.gif"/><Relationship Id="rId7" Type="http://schemas.openxmlformats.org/officeDocument/2006/relationships/image" Target="../media/image81.gif"/><Relationship Id="rId8" Type="http://schemas.openxmlformats.org/officeDocument/2006/relationships/image" Target="../media/image83.gif"/></Relationships>
</file>

<file path=ppt/slides/_rels/slide32.xml.rels><?xml version="1.0" encoding="UTF-8" standalone="yes"?><Relationships xmlns="http://schemas.openxmlformats.org/package/2006/relationships"><Relationship Id="rId11" Type="http://schemas.openxmlformats.org/officeDocument/2006/relationships/image" Target="../media/image91.gif"/><Relationship Id="rId10" Type="http://schemas.openxmlformats.org/officeDocument/2006/relationships/image" Target="../media/image72.gif"/><Relationship Id="rId13" Type="http://schemas.openxmlformats.org/officeDocument/2006/relationships/image" Target="../media/image95.gif"/><Relationship Id="rId12" Type="http://schemas.openxmlformats.org/officeDocument/2006/relationships/image" Target="../media/image97.gif"/><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88.gif"/><Relationship Id="rId4" Type="http://schemas.openxmlformats.org/officeDocument/2006/relationships/image" Target="../media/image84.gif"/><Relationship Id="rId9" Type="http://schemas.openxmlformats.org/officeDocument/2006/relationships/image" Target="../media/image82.gif"/><Relationship Id="rId15" Type="http://schemas.openxmlformats.org/officeDocument/2006/relationships/image" Target="../media/image102.gif"/><Relationship Id="rId14" Type="http://schemas.openxmlformats.org/officeDocument/2006/relationships/image" Target="../media/image93.gif"/><Relationship Id="rId16" Type="http://schemas.openxmlformats.org/officeDocument/2006/relationships/image" Target="../media/image98.gif"/><Relationship Id="rId5" Type="http://schemas.openxmlformats.org/officeDocument/2006/relationships/image" Target="../media/image94.gif"/><Relationship Id="rId6" Type="http://schemas.openxmlformats.org/officeDocument/2006/relationships/image" Target="../media/image81.gif"/><Relationship Id="rId7" Type="http://schemas.openxmlformats.org/officeDocument/2006/relationships/image" Target="../media/image83.gif"/><Relationship Id="rId8" Type="http://schemas.openxmlformats.org/officeDocument/2006/relationships/image" Target="../media/image90.gif"/></Relationships>
</file>

<file path=ppt/slides/_rels/slide33.xml.rels><?xml version="1.0" encoding="UTF-8" standalone="yes"?><Relationships xmlns="http://schemas.openxmlformats.org/package/2006/relationships"><Relationship Id="rId11" Type="http://schemas.openxmlformats.org/officeDocument/2006/relationships/image" Target="../media/image99.gif"/><Relationship Id="rId10" Type="http://schemas.openxmlformats.org/officeDocument/2006/relationships/image" Target="../media/image72.gif"/><Relationship Id="rId13" Type="http://schemas.openxmlformats.org/officeDocument/2006/relationships/image" Target="../media/image97.gif"/><Relationship Id="rId12" Type="http://schemas.openxmlformats.org/officeDocument/2006/relationships/image" Target="../media/image91.gif"/><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88.gif"/><Relationship Id="rId4" Type="http://schemas.openxmlformats.org/officeDocument/2006/relationships/image" Target="../media/image84.gif"/><Relationship Id="rId9" Type="http://schemas.openxmlformats.org/officeDocument/2006/relationships/image" Target="../media/image82.gif"/><Relationship Id="rId15" Type="http://schemas.openxmlformats.org/officeDocument/2006/relationships/image" Target="../media/image93.gif"/><Relationship Id="rId14" Type="http://schemas.openxmlformats.org/officeDocument/2006/relationships/image" Target="../media/image95.gif"/><Relationship Id="rId17" Type="http://schemas.openxmlformats.org/officeDocument/2006/relationships/image" Target="../media/image98.gif"/><Relationship Id="rId16" Type="http://schemas.openxmlformats.org/officeDocument/2006/relationships/image" Target="../media/image102.gif"/><Relationship Id="rId5" Type="http://schemas.openxmlformats.org/officeDocument/2006/relationships/image" Target="../media/image94.gif"/><Relationship Id="rId6" Type="http://schemas.openxmlformats.org/officeDocument/2006/relationships/image" Target="../media/image81.gif"/><Relationship Id="rId7" Type="http://schemas.openxmlformats.org/officeDocument/2006/relationships/image" Target="../media/image83.gif"/><Relationship Id="rId8" Type="http://schemas.openxmlformats.org/officeDocument/2006/relationships/image" Target="../media/image90.gif"/></Relationships>
</file>

<file path=ppt/slides/_rels/slide34.xml.rels><?xml version="1.0" encoding="UTF-8" standalone="yes"?><Relationships xmlns="http://schemas.openxmlformats.org/package/2006/relationships"><Relationship Id="rId11" Type="http://schemas.openxmlformats.org/officeDocument/2006/relationships/image" Target="../media/image91.gif"/><Relationship Id="rId10" Type="http://schemas.openxmlformats.org/officeDocument/2006/relationships/image" Target="../media/image72.gif"/><Relationship Id="rId13" Type="http://schemas.openxmlformats.org/officeDocument/2006/relationships/image" Target="../media/image95.gif"/><Relationship Id="rId12" Type="http://schemas.openxmlformats.org/officeDocument/2006/relationships/image" Target="../media/image97.gif"/><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88.gif"/><Relationship Id="rId4" Type="http://schemas.openxmlformats.org/officeDocument/2006/relationships/image" Target="../media/image84.gif"/><Relationship Id="rId9" Type="http://schemas.openxmlformats.org/officeDocument/2006/relationships/image" Target="../media/image82.gif"/><Relationship Id="rId15" Type="http://schemas.openxmlformats.org/officeDocument/2006/relationships/image" Target="../media/image102.gif"/><Relationship Id="rId14" Type="http://schemas.openxmlformats.org/officeDocument/2006/relationships/image" Target="../media/image93.gif"/><Relationship Id="rId17" Type="http://schemas.openxmlformats.org/officeDocument/2006/relationships/image" Target="../media/image106.gif"/><Relationship Id="rId16" Type="http://schemas.openxmlformats.org/officeDocument/2006/relationships/image" Target="../media/image98.gif"/><Relationship Id="rId5" Type="http://schemas.openxmlformats.org/officeDocument/2006/relationships/image" Target="../media/image94.gif"/><Relationship Id="rId6" Type="http://schemas.openxmlformats.org/officeDocument/2006/relationships/image" Target="../media/image81.gif"/><Relationship Id="rId7" Type="http://schemas.openxmlformats.org/officeDocument/2006/relationships/image" Target="../media/image83.gif"/><Relationship Id="rId8" Type="http://schemas.openxmlformats.org/officeDocument/2006/relationships/image" Target="../media/image90.gif"/></Relationships>
</file>

<file path=ppt/slides/_rels/slide35.xml.rels><?xml version="1.0" encoding="UTF-8" standalone="yes"?><Relationships xmlns="http://schemas.openxmlformats.org/package/2006/relationships"><Relationship Id="rId11" Type="http://schemas.openxmlformats.org/officeDocument/2006/relationships/image" Target="../media/image91.gif"/><Relationship Id="rId10" Type="http://schemas.openxmlformats.org/officeDocument/2006/relationships/image" Target="../media/image72.gif"/><Relationship Id="rId13" Type="http://schemas.openxmlformats.org/officeDocument/2006/relationships/image" Target="../media/image95.gif"/><Relationship Id="rId12" Type="http://schemas.openxmlformats.org/officeDocument/2006/relationships/image" Target="../media/image97.gif"/><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88.gif"/><Relationship Id="rId4" Type="http://schemas.openxmlformats.org/officeDocument/2006/relationships/image" Target="../media/image84.gif"/><Relationship Id="rId9" Type="http://schemas.openxmlformats.org/officeDocument/2006/relationships/image" Target="../media/image82.gif"/><Relationship Id="rId15" Type="http://schemas.openxmlformats.org/officeDocument/2006/relationships/image" Target="../media/image102.gif"/><Relationship Id="rId14" Type="http://schemas.openxmlformats.org/officeDocument/2006/relationships/image" Target="../media/image93.gif"/><Relationship Id="rId17" Type="http://schemas.openxmlformats.org/officeDocument/2006/relationships/image" Target="../media/image116.gif"/><Relationship Id="rId16" Type="http://schemas.openxmlformats.org/officeDocument/2006/relationships/image" Target="../media/image98.gif"/><Relationship Id="rId5" Type="http://schemas.openxmlformats.org/officeDocument/2006/relationships/image" Target="../media/image94.gif"/><Relationship Id="rId6" Type="http://schemas.openxmlformats.org/officeDocument/2006/relationships/image" Target="../media/image81.gif"/><Relationship Id="rId7" Type="http://schemas.openxmlformats.org/officeDocument/2006/relationships/image" Target="../media/image83.gif"/><Relationship Id="rId8" Type="http://schemas.openxmlformats.org/officeDocument/2006/relationships/image" Target="../media/image90.gif"/></Relationships>
</file>

<file path=ppt/slides/_rels/slide36.xml.rels><?xml version="1.0" encoding="UTF-8" standalone="yes"?><Relationships xmlns="http://schemas.openxmlformats.org/package/2006/relationships"><Relationship Id="rId11" Type="http://schemas.openxmlformats.org/officeDocument/2006/relationships/image" Target="../media/image105.png"/><Relationship Id="rId10" Type="http://schemas.openxmlformats.org/officeDocument/2006/relationships/image" Target="../media/image101.png"/><Relationship Id="rId13" Type="http://schemas.openxmlformats.org/officeDocument/2006/relationships/image" Target="../media/image100.png"/><Relationship Id="rId12" Type="http://schemas.openxmlformats.org/officeDocument/2006/relationships/image" Target="../media/image109.png"/><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04.png"/><Relationship Id="rId4" Type="http://schemas.openxmlformats.org/officeDocument/2006/relationships/image" Target="../media/image111.png"/><Relationship Id="rId9" Type="http://schemas.openxmlformats.org/officeDocument/2006/relationships/image" Target="../media/image110.png"/><Relationship Id="rId14" Type="http://schemas.openxmlformats.org/officeDocument/2006/relationships/image" Target="../media/image112.png"/><Relationship Id="rId5" Type="http://schemas.openxmlformats.org/officeDocument/2006/relationships/image" Target="../media/image103.png"/><Relationship Id="rId6" Type="http://schemas.openxmlformats.org/officeDocument/2006/relationships/image" Target="../media/image115.png"/><Relationship Id="rId7" Type="http://schemas.openxmlformats.org/officeDocument/2006/relationships/image" Target="../media/image108.png"/><Relationship Id="rId8" Type="http://schemas.openxmlformats.org/officeDocument/2006/relationships/image" Target="../media/image107.png"/></Relationships>
</file>

<file path=ppt/slides/_rels/slide37.xml.rels><?xml version="1.0" encoding="UTF-8" standalone="yes"?><Relationships xmlns="http://schemas.openxmlformats.org/package/2006/relationships"><Relationship Id="rId11" Type="http://schemas.openxmlformats.org/officeDocument/2006/relationships/image" Target="../media/image105.png"/><Relationship Id="rId10" Type="http://schemas.openxmlformats.org/officeDocument/2006/relationships/image" Target="../media/image101.png"/><Relationship Id="rId13" Type="http://schemas.openxmlformats.org/officeDocument/2006/relationships/image" Target="../media/image100.png"/><Relationship Id="rId12" Type="http://schemas.openxmlformats.org/officeDocument/2006/relationships/image" Target="../media/image109.png"/><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13.png"/><Relationship Id="rId4" Type="http://schemas.openxmlformats.org/officeDocument/2006/relationships/image" Target="../media/image111.png"/><Relationship Id="rId9" Type="http://schemas.openxmlformats.org/officeDocument/2006/relationships/image" Target="../media/image110.png"/><Relationship Id="rId15" Type="http://schemas.openxmlformats.org/officeDocument/2006/relationships/image" Target="../media/image117.png"/><Relationship Id="rId14" Type="http://schemas.openxmlformats.org/officeDocument/2006/relationships/image" Target="../media/image112.png"/><Relationship Id="rId5" Type="http://schemas.openxmlformats.org/officeDocument/2006/relationships/image" Target="../media/image103.png"/><Relationship Id="rId6" Type="http://schemas.openxmlformats.org/officeDocument/2006/relationships/image" Target="../media/image115.png"/><Relationship Id="rId7" Type="http://schemas.openxmlformats.org/officeDocument/2006/relationships/image" Target="../media/image108.png"/><Relationship Id="rId8" Type="http://schemas.openxmlformats.org/officeDocument/2006/relationships/image" Target="../media/image107.png"/></Relationships>
</file>

<file path=ppt/slides/_rels/slide38.xml.rels><?xml version="1.0" encoding="UTF-8" standalone="yes"?><Relationships xmlns="http://schemas.openxmlformats.org/package/2006/relationships"><Relationship Id="rId11" Type="http://schemas.openxmlformats.org/officeDocument/2006/relationships/image" Target="../media/image101.png"/><Relationship Id="rId10" Type="http://schemas.openxmlformats.org/officeDocument/2006/relationships/image" Target="../media/image110.png"/><Relationship Id="rId13" Type="http://schemas.openxmlformats.org/officeDocument/2006/relationships/image" Target="../media/image109.png"/><Relationship Id="rId12" Type="http://schemas.openxmlformats.org/officeDocument/2006/relationships/image" Target="../media/image105.png"/><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21.png"/><Relationship Id="rId4" Type="http://schemas.openxmlformats.org/officeDocument/2006/relationships/image" Target="../media/image118.png"/><Relationship Id="rId9" Type="http://schemas.openxmlformats.org/officeDocument/2006/relationships/image" Target="../media/image107.png"/><Relationship Id="rId15" Type="http://schemas.openxmlformats.org/officeDocument/2006/relationships/image" Target="../media/image112.png"/><Relationship Id="rId14" Type="http://schemas.openxmlformats.org/officeDocument/2006/relationships/image" Target="../media/image100.png"/><Relationship Id="rId16" Type="http://schemas.openxmlformats.org/officeDocument/2006/relationships/image" Target="../media/image127.png"/><Relationship Id="rId5" Type="http://schemas.openxmlformats.org/officeDocument/2006/relationships/image" Target="../media/image111.png"/><Relationship Id="rId6" Type="http://schemas.openxmlformats.org/officeDocument/2006/relationships/image" Target="../media/image103.png"/><Relationship Id="rId7" Type="http://schemas.openxmlformats.org/officeDocument/2006/relationships/image" Target="../media/image115.png"/><Relationship Id="rId8" Type="http://schemas.openxmlformats.org/officeDocument/2006/relationships/image" Target="../media/image108.png"/></Relationships>
</file>

<file path=ppt/slides/_rels/slide39.xml.rels><?xml version="1.0" encoding="UTF-8" standalone="yes"?><Relationships xmlns="http://schemas.openxmlformats.org/package/2006/relationships"><Relationship Id="rId11" Type="http://schemas.openxmlformats.org/officeDocument/2006/relationships/image" Target="../media/image101.png"/><Relationship Id="rId10" Type="http://schemas.openxmlformats.org/officeDocument/2006/relationships/image" Target="../media/image110.png"/><Relationship Id="rId13" Type="http://schemas.openxmlformats.org/officeDocument/2006/relationships/image" Target="../media/image109.png"/><Relationship Id="rId12" Type="http://schemas.openxmlformats.org/officeDocument/2006/relationships/image" Target="../media/image105.png"/><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14.png"/><Relationship Id="rId4" Type="http://schemas.openxmlformats.org/officeDocument/2006/relationships/image" Target="../media/image118.png"/><Relationship Id="rId9" Type="http://schemas.openxmlformats.org/officeDocument/2006/relationships/image" Target="../media/image107.png"/><Relationship Id="rId15" Type="http://schemas.openxmlformats.org/officeDocument/2006/relationships/image" Target="../media/image112.png"/><Relationship Id="rId14" Type="http://schemas.openxmlformats.org/officeDocument/2006/relationships/image" Target="../media/image100.png"/><Relationship Id="rId16" Type="http://schemas.openxmlformats.org/officeDocument/2006/relationships/image" Target="../media/image123.png"/><Relationship Id="rId5" Type="http://schemas.openxmlformats.org/officeDocument/2006/relationships/image" Target="../media/image111.png"/><Relationship Id="rId6" Type="http://schemas.openxmlformats.org/officeDocument/2006/relationships/image" Target="../media/image103.png"/><Relationship Id="rId7" Type="http://schemas.openxmlformats.org/officeDocument/2006/relationships/image" Target="../media/image115.png"/><Relationship Id="rId8" Type="http://schemas.openxmlformats.org/officeDocument/2006/relationships/image" Target="../media/image10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hyperlink" Target="https://mc.ai/complete-guide-of-activation-functions/"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24.png"/><Relationship Id="rId4" Type="http://schemas.openxmlformats.org/officeDocument/2006/relationships/hyperlink" Target="https://www.deeplearningbook.or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77.png"/><Relationship Id="rId4" Type="http://schemas.openxmlformats.org/officeDocument/2006/relationships/hyperlink" Target="https://www.deeplearningbook.org/"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19.gif"/><Relationship Id="rId4" Type="http://schemas.openxmlformats.org/officeDocument/2006/relationships/image" Target="../media/image126.gif"/><Relationship Id="rId5" Type="http://schemas.openxmlformats.org/officeDocument/2006/relationships/image" Target="../media/image129.gi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22.png"/><Relationship Id="rId4" Type="http://schemas.openxmlformats.org/officeDocument/2006/relationships/image" Target="../media/image128.gi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1" Type="http://schemas.openxmlformats.org/officeDocument/2006/relationships/image" Target="../media/image18.gif"/><Relationship Id="rId10" Type="http://schemas.openxmlformats.org/officeDocument/2006/relationships/image" Target="../media/image29.gif"/><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gif"/><Relationship Id="rId4" Type="http://schemas.openxmlformats.org/officeDocument/2006/relationships/image" Target="../media/image8.png"/><Relationship Id="rId9" Type="http://schemas.openxmlformats.org/officeDocument/2006/relationships/image" Target="../media/image22.gif"/><Relationship Id="rId5" Type="http://schemas.openxmlformats.org/officeDocument/2006/relationships/image" Target="../media/image15.gif"/><Relationship Id="rId6" Type="http://schemas.openxmlformats.org/officeDocument/2006/relationships/image" Target="../media/image17.gif"/><Relationship Id="rId7" Type="http://schemas.openxmlformats.org/officeDocument/2006/relationships/image" Target="../media/image11.gif"/><Relationship Id="rId8" Type="http://schemas.openxmlformats.org/officeDocument/2006/relationships/image" Target="../media/image25.gif"/></Relationships>
</file>

<file path=ppt/slides/_rels/slide6.xml.rels><?xml version="1.0" encoding="UTF-8" standalone="yes"?><Relationships xmlns="http://schemas.openxmlformats.org/package/2006/relationships"><Relationship Id="rId11" Type="http://schemas.openxmlformats.org/officeDocument/2006/relationships/image" Target="../media/image36.gif"/><Relationship Id="rId10" Type="http://schemas.openxmlformats.org/officeDocument/2006/relationships/image" Target="../media/image27.gif"/><Relationship Id="rId13" Type="http://schemas.openxmlformats.org/officeDocument/2006/relationships/image" Target="../media/image21.gif"/><Relationship Id="rId12" Type="http://schemas.openxmlformats.org/officeDocument/2006/relationships/image" Target="../media/image26.gif"/><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gif"/><Relationship Id="rId4" Type="http://schemas.openxmlformats.org/officeDocument/2006/relationships/image" Target="../media/image17.gif"/><Relationship Id="rId9" Type="http://schemas.openxmlformats.org/officeDocument/2006/relationships/image" Target="../media/image38.gif"/><Relationship Id="rId15" Type="http://schemas.openxmlformats.org/officeDocument/2006/relationships/image" Target="../media/image30.gif"/><Relationship Id="rId14" Type="http://schemas.openxmlformats.org/officeDocument/2006/relationships/image" Target="../media/image31.gif"/><Relationship Id="rId17" Type="http://schemas.openxmlformats.org/officeDocument/2006/relationships/image" Target="../media/image34.gif"/><Relationship Id="rId16" Type="http://schemas.openxmlformats.org/officeDocument/2006/relationships/image" Target="../media/image32.gif"/><Relationship Id="rId5" Type="http://schemas.openxmlformats.org/officeDocument/2006/relationships/image" Target="../media/image11.gif"/><Relationship Id="rId19" Type="http://schemas.openxmlformats.org/officeDocument/2006/relationships/image" Target="../media/image37.gif"/><Relationship Id="rId6" Type="http://schemas.openxmlformats.org/officeDocument/2006/relationships/image" Target="../media/image19.gif"/><Relationship Id="rId18" Type="http://schemas.openxmlformats.org/officeDocument/2006/relationships/image" Target="../media/image33.gif"/><Relationship Id="rId7" Type="http://schemas.openxmlformats.org/officeDocument/2006/relationships/image" Target="../media/image35.gif"/><Relationship Id="rId8" Type="http://schemas.openxmlformats.org/officeDocument/2006/relationships/image" Target="../media/image28.gif"/></Relationships>
</file>

<file path=ppt/slides/_rels/slide7.xml.rels><?xml version="1.0" encoding="UTF-8" standalone="yes"?><Relationships xmlns="http://schemas.openxmlformats.org/package/2006/relationships"><Relationship Id="rId20" Type="http://schemas.openxmlformats.org/officeDocument/2006/relationships/image" Target="../media/image43.png"/><Relationship Id="rId11" Type="http://schemas.openxmlformats.org/officeDocument/2006/relationships/image" Target="../media/image35.gif"/><Relationship Id="rId10" Type="http://schemas.openxmlformats.org/officeDocument/2006/relationships/image" Target="../media/image19.gif"/><Relationship Id="rId13" Type="http://schemas.openxmlformats.org/officeDocument/2006/relationships/image" Target="../media/image38.gif"/><Relationship Id="rId12" Type="http://schemas.openxmlformats.org/officeDocument/2006/relationships/image" Target="../media/image28.gif"/><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gif"/><Relationship Id="rId4" Type="http://schemas.openxmlformats.org/officeDocument/2006/relationships/image" Target="../media/image17.gif"/><Relationship Id="rId9" Type="http://schemas.openxmlformats.org/officeDocument/2006/relationships/image" Target="../media/image31.gif"/><Relationship Id="rId15" Type="http://schemas.openxmlformats.org/officeDocument/2006/relationships/image" Target="../media/image30.gif"/><Relationship Id="rId14" Type="http://schemas.openxmlformats.org/officeDocument/2006/relationships/image" Target="../media/image27.gif"/><Relationship Id="rId17" Type="http://schemas.openxmlformats.org/officeDocument/2006/relationships/image" Target="../media/image34.gif"/><Relationship Id="rId16" Type="http://schemas.openxmlformats.org/officeDocument/2006/relationships/image" Target="../media/image32.gif"/><Relationship Id="rId5" Type="http://schemas.openxmlformats.org/officeDocument/2006/relationships/image" Target="../media/image11.gif"/><Relationship Id="rId19" Type="http://schemas.openxmlformats.org/officeDocument/2006/relationships/image" Target="../media/image37.gif"/><Relationship Id="rId6" Type="http://schemas.openxmlformats.org/officeDocument/2006/relationships/image" Target="../media/image36.gif"/><Relationship Id="rId18" Type="http://schemas.openxmlformats.org/officeDocument/2006/relationships/image" Target="../media/image33.gif"/><Relationship Id="rId7" Type="http://schemas.openxmlformats.org/officeDocument/2006/relationships/image" Target="../media/image26.gif"/><Relationship Id="rId8" Type="http://schemas.openxmlformats.org/officeDocument/2006/relationships/image" Target="../media/image21.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9.png"/><Relationship Id="rId4" Type="http://schemas.openxmlformats.org/officeDocument/2006/relationships/image" Target="../media/image4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3"/>
          <p:cNvSpPr txBox="1"/>
          <p:nvPr>
            <p:ph type="ctrTitle"/>
          </p:nvPr>
        </p:nvSpPr>
        <p:spPr>
          <a:xfrm>
            <a:off x="351908" y="7345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Neural Network and Optimization</a:t>
            </a:r>
            <a:endParaRPr/>
          </a:p>
        </p:txBody>
      </p:sp>
      <p:sp>
        <p:nvSpPr>
          <p:cNvPr id="62" name="Google Shape;62;p13"/>
          <p:cNvSpPr txBox="1"/>
          <p:nvPr>
            <p:ph idx="1" type="subTitle"/>
          </p:nvPr>
        </p:nvSpPr>
        <p:spPr>
          <a:xfrm>
            <a:off x="311700" y="2757925"/>
            <a:ext cx="8520600" cy="10185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lang="en-GB"/>
              <a:t>AI ToolKit</a:t>
            </a:r>
            <a:endParaRPr/>
          </a:p>
          <a:p>
            <a:pPr indent="0" lvl="0" marL="0" rtl="0" algn="ctr">
              <a:lnSpc>
                <a:spcPct val="150000"/>
              </a:lnSpc>
              <a:spcBef>
                <a:spcPts val="0"/>
              </a:spcBef>
              <a:spcAft>
                <a:spcPts val="0"/>
              </a:spcAft>
              <a:buNone/>
            </a:pPr>
            <a:r>
              <a:rPr lang="en-GB"/>
              <a:t>Fall Semester,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2"/>
          <p:cNvSpPr txBox="1"/>
          <p:nvPr>
            <p:ph type="title"/>
          </p:nvPr>
        </p:nvSpPr>
        <p:spPr>
          <a:xfrm>
            <a:off x="126600" y="135178"/>
            <a:ext cx="8890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Deep Feed Forward Network</a:t>
            </a:r>
            <a:endParaRPr/>
          </a:p>
        </p:txBody>
      </p:sp>
      <p:sp>
        <p:nvSpPr>
          <p:cNvPr id="321" name="Google Shape;321;p22"/>
          <p:cNvSpPr txBox="1"/>
          <p:nvPr>
            <p:ph idx="1" type="body"/>
          </p:nvPr>
        </p:nvSpPr>
        <p:spPr>
          <a:xfrm>
            <a:off x="311700" y="1028580"/>
            <a:ext cx="8520600" cy="4083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b="1" lang="en-GB" sz="1900">
                <a:solidFill>
                  <a:srgbClr val="000000"/>
                </a:solidFill>
              </a:rPr>
              <a:t>The point is to learn the (non-linear) representation !  </a:t>
            </a:r>
            <a:endParaRPr b="1" sz="1900">
              <a:solidFill>
                <a:srgbClr val="000000"/>
              </a:solidFill>
            </a:endParaRPr>
          </a:p>
        </p:txBody>
      </p:sp>
      <p:pic>
        <p:nvPicPr>
          <p:cNvPr descr="y = f^*(\mathbf{x})" id="322" name="Google Shape;322;p22"/>
          <p:cNvPicPr preferRelativeResize="0"/>
          <p:nvPr/>
        </p:nvPicPr>
        <p:blipFill>
          <a:blip r:embed="rId3">
            <a:alphaModFix/>
          </a:blip>
          <a:stretch>
            <a:fillRect/>
          </a:stretch>
        </p:blipFill>
        <p:spPr>
          <a:xfrm>
            <a:off x="565275" y="1582031"/>
            <a:ext cx="1554075" cy="408175"/>
          </a:xfrm>
          <a:prstGeom prst="rect">
            <a:avLst/>
          </a:prstGeom>
          <a:noFill/>
          <a:ln>
            <a:noFill/>
          </a:ln>
        </p:spPr>
      </p:pic>
      <p:pic>
        <p:nvPicPr>
          <p:cNvPr descr="y = f(\mathbf{x}; \mathbf{\theta}, \mathbf{w}) = \phi(\mathbf{x}; \mathbf{\theta})^{\top}\mathbf{w}" id="323" name="Google Shape;323;p22"/>
          <p:cNvPicPr preferRelativeResize="0"/>
          <p:nvPr/>
        </p:nvPicPr>
        <p:blipFill>
          <a:blip r:embed="rId4">
            <a:alphaModFix/>
          </a:blip>
          <a:stretch>
            <a:fillRect/>
          </a:stretch>
        </p:blipFill>
        <p:spPr>
          <a:xfrm>
            <a:off x="537350" y="2879766"/>
            <a:ext cx="4530249" cy="490900"/>
          </a:xfrm>
          <a:prstGeom prst="rect">
            <a:avLst/>
          </a:prstGeom>
          <a:noFill/>
          <a:ln>
            <a:noFill/>
          </a:ln>
        </p:spPr>
      </p:pic>
      <p:sp>
        <p:nvSpPr>
          <p:cNvPr id="324" name="Google Shape;324;p22"/>
          <p:cNvSpPr txBox="1"/>
          <p:nvPr/>
        </p:nvSpPr>
        <p:spPr>
          <a:xfrm>
            <a:off x="5373125" y="1412175"/>
            <a:ext cx="3459300" cy="267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800">
                <a:solidFill>
                  <a:srgbClr val="666666"/>
                </a:solidFill>
              </a:rPr>
              <a:t>What engineers do:</a:t>
            </a:r>
            <a:endParaRPr b="1" sz="1800">
              <a:solidFill>
                <a:srgbClr val="666666"/>
              </a:solidFill>
            </a:endParaRPr>
          </a:p>
          <a:p>
            <a:pPr indent="-336550" lvl="0" marL="457200" rtl="0" algn="l">
              <a:lnSpc>
                <a:spcPct val="115000"/>
              </a:lnSpc>
              <a:spcBef>
                <a:spcPts val="0"/>
              </a:spcBef>
              <a:spcAft>
                <a:spcPts val="0"/>
              </a:spcAft>
              <a:buClr>
                <a:srgbClr val="666666"/>
              </a:buClr>
              <a:buSzPts val="1700"/>
              <a:buChar char="-"/>
            </a:pPr>
            <a:r>
              <a:rPr lang="en-GB" sz="1700">
                <a:solidFill>
                  <a:srgbClr val="666666"/>
                </a:solidFill>
              </a:rPr>
              <a:t>Find the right general function family           ,             that can parameterize the representation of input      with   .</a:t>
            </a:r>
            <a:endParaRPr sz="1700">
              <a:solidFill>
                <a:srgbClr val="666666"/>
              </a:solidFill>
            </a:endParaRPr>
          </a:p>
          <a:p>
            <a:pPr indent="-336550" lvl="0" marL="457200" rtl="0" algn="l">
              <a:lnSpc>
                <a:spcPct val="115000"/>
              </a:lnSpc>
              <a:spcBef>
                <a:spcPts val="0"/>
              </a:spcBef>
              <a:spcAft>
                <a:spcPts val="0"/>
              </a:spcAft>
              <a:buClr>
                <a:srgbClr val="666666"/>
              </a:buClr>
              <a:buSzPts val="1700"/>
              <a:buChar char="-"/>
            </a:pPr>
            <a:r>
              <a:rPr lang="en-GB" sz="1700">
                <a:solidFill>
                  <a:srgbClr val="666666"/>
                </a:solidFill>
              </a:rPr>
              <a:t>Use the optimization algorithm to find     that can build a good representation.</a:t>
            </a:r>
            <a:endParaRPr sz="1700">
              <a:solidFill>
                <a:srgbClr val="666666"/>
              </a:solidFill>
            </a:endParaRPr>
          </a:p>
        </p:txBody>
      </p:sp>
      <p:pic>
        <p:nvPicPr>
          <p:cNvPr descr="\phi(\cdot)" id="325" name="Google Shape;325;p22"/>
          <p:cNvPicPr preferRelativeResize="0"/>
          <p:nvPr/>
        </p:nvPicPr>
        <p:blipFill>
          <a:blip r:embed="rId5">
            <a:alphaModFix/>
          </a:blip>
          <a:stretch>
            <a:fillRect/>
          </a:stretch>
        </p:blipFill>
        <p:spPr>
          <a:xfrm>
            <a:off x="7398950" y="2080100"/>
            <a:ext cx="488950" cy="314325"/>
          </a:xfrm>
          <a:prstGeom prst="rect">
            <a:avLst/>
          </a:prstGeom>
          <a:noFill/>
          <a:ln>
            <a:noFill/>
          </a:ln>
        </p:spPr>
      </p:pic>
      <p:pic>
        <p:nvPicPr>
          <p:cNvPr descr="\mathbf{x}" id="326" name="Google Shape;326;p22"/>
          <p:cNvPicPr preferRelativeResize="0"/>
          <p:nvPr/>
        </p:nvPicPr>
        <p:blipFill>
          <a:blip r:embed="rId6">
            <a:alphaModFix/>
          </a:blip>
          <a:stretch>
            <a:fillRect/>
          </a:stretch>
        </p:blipFill>
        <p:spPr>
          <a:xfrm>
            <a:off x="8145253" y="2760640"/>
            <a:ext cx="194950" cy="144400"/>
          </a:xfrm>
          <a:prstGeom prst="rect">
            <a:avLst/>
          </a:prstGeom>
          <a:noFill/>
          <a:ln>
            <a:noFill/>
          </a:ln>
        </p:spPr>
      </p:pic>
      <p:pic>
        <p:nvPicPr>
          <p:cNvPr descr="\mathbf{\theta}" id="327" name="Google Shape;327;p22"/>
          <p:cNvPicPr preferRelativeResize="0"/>
          <p:nvPr/>
        </p:nvPicPr>
        <p:blipFill>
          <a:blip r:embed="rId7">
            <a:alphaModFix/>
          </a:blip>
          <a:stretch>
            <a:fillRect/>
          </a:stretch>
        </p:blipFill>
        <p:spPr>
          <a:xfrm>
            <a:off x="7538581" y="3619615"/>
            <a:ext cx="115455" cy="190500"/>
          </a:xfrm>
          <a:prstGeom prst="rect">
            <a:avLst/>
          </a:prstGeom>
          <a:noFill/>
          <a:ln>
            <a:noFill/>
          </a:ln>
        </p:spPr>
      </p:pic>
      <p:sp>
        <p:nvSpPr>
          <p:cNvPr id="328" name="Google Shape;328;p22"/>
          <p:cNvSpPr/>
          <p:nvPr/>
        </p:nvSpPr>
        <p:spPr>
          <a:xfrm rot="5400000">
            <a:off x="2215129" y="1712637"/>
            <a:ext cx="1148100" cy="1150500"/>
          </a:xfrm>
          <a:prstGeom prst="bentArrow">
            <a:avLst>
              <a:gd fmla="val 16093" name="adj1"/>
              <a:gd fmla="val 22494" name="adj2"/>
              <a:gd fmla="val 34054" name="adj3"/>
              <a:gd fmla="val 43750" name="adj4"/>
            </a:avLst>
          </a:prstGeom>
          <a:solidFill>
            <a:srgbClr val="000000"/>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9" name="Google Shape;329;p22"/>
          <p:cNvCxnSpPr/>
          <p:nvPr/>
        </p:nvCxnSpPr>
        <p:spPr>
          <a:xfrm>
            <a:off x="3406325" y="3462156"/>
            <a:ext cx="1074900" cy="0"/>
          </a:xfrm>
          <a:prstGeom prst="straightConnector1">
            <a:avLst/>
          </a:prstGeom>
          <a:noFill/>
          <a:ln cap="flat" cmpd="sng" w="28575">
            <a:solidFill>
              <a:srgbClr val="FF9900"/>
            </a:solidFill>
            <a:prstDash val="solid"/>
            <a:round/>
            <a:headEnd len="med" w="med" type="none"/>
            <a:tailEnd len="med" w="med" type="none"/>
          </a:ln>
        </p:spPr>
      </p:cxnSp>
      <p:sp>
        <p:nvSpPr>
          <p:cNvPr id="330" name="Google Shape;330;p22"/>
          <p:cNvSpPr txBox="1"/>
          <p:nvPr/>
        </p:nvSpPr>
        <p:spPr>
          <a:xfrm>
            <a:off x="3323500" y="3386131"/>
            <a:ext cx="2428200" cy="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rgbClr val="E69138"/>
                </a:solidFill>
              </a:rPr>
              <a:t>Hidden layer! </a:t>
            </a:r>
            <a:endParaRPr b="1" sz="1300">
              <a:solidFill>
                <a:srgbClr val="E69138"/>
              </a:solidFill>
            </a:endParaRPr>
          </a:p>
        </p:txBody>
      </p:sp>
      <p:sp>
        <p:nvSpPr>
          <p:cNvPr id="331" name="Google Shape;331;p22"/>
          <p:cNvSpPr txBox="1"/>
          <p:nvPr/>
        </p:nvSpPr>
        <p:spPr>
          <a:xfrm>
            <a:off x="3245700" y="2058688"/>
            <a:ext cx="1326300" cy="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a:t>approximate</a:t>
            </a:r>
            <a:endParaRPr b="1" sz="1500"/>
          </a:p>
        </p:txBody>
      </p:sp>
      <p:sp>
        <p:nvSpPr>
          <p:cNvPr id="332" name="Google Shape;332;p22"/>
          <p:cNvSpPr/>
          <p:nvPr/>
        </p:nvSpPr>
        <p:spPr>
          <a:xfrm>
            <a:off x="3868813" y="3902583"/>
            <a:ext cx="122400" cy="122400"/>
          </a:xfrm>
          <a:prstGeom prst="ellipse">
            <a:avLst/>
          </a:prstGeom>
          <a:solidFill>
            <a:srgbClr val="FFE599"/>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2"/>
          <p:cNvSpPr/>
          <p:nvPr/>
        </p:nvSpPr>
        <p:spPr>
          <a:xfrm>
            <a:off x="3474068" y="3836483"/>
            <a:ext cx="122400" cy="1224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2"/>
          <p:cNvSpPr/>
          <p:nvPr/>
        </p:nvSpPr>
        <p:spPr>
          <a:xfrm>
            <a:off x="3474068" y="4049701"/>
            <a:ext cx="122400" cy="1224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2"/>
          <p:cNvSpPr/>
          <p:nvPr/>
        </p:nvSpPr>
        <p:spPr>
          <a:xfrm>
            <a:off x="3474068" y="4250422"/>
            <a:ext cx="122400" cy="1224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2"/>
          <p:cNvSpPr/>
          <p:nvPr/>
        </p:nvSpPr>
        <p:spPr>
          <a:xfrm>
            <a:off x="3868813" y="4195645"/>
            <a:ext cx="122400" cy="122400"/>
          </a:xfrm>
          <a:prstGeom prst="ellipse">
            <a:avLst/>
          </a:prstGeom>
          <a:solidFill>
            <a:srgbClr val="FFE599"/>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2"/>
          <p:cNvSpPr/>
          <p:nvPr/>
        </p:nvSpPr>
        <p:spPr>
          <a:xfrm>
            <a:off x="3868813" y="4049116"/>
            <a:ext cx="122400" cy="122400"/>
          </a:xfrm>
          <a:prstGeom prst="ellipse">
            <a:avLst/>
          </a:prstGeom>
          <a:solidFill>
            <a:srgbClr val="FFE599"/>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2"/>
          <p:cNvSpPr/>
          <p:nvPr/>
        </p:nvSpPr>
        <p:spPr>
          <a:xfrm>
            <a:off x="3868813" y="4342171"/>
            <a:ext cx="122400" cy="122400"/>
          </a:xfrm>
          <a:prstGeom prst="ellipse">
            <a:avLst/>
          </a:prstGeom>
          <a:solidFill>
            <a:srgbClr val="FFE599"/>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2"/>
          <p:cNvSpPr/>
          <p:nvPr/>
        </p:nvSpPr>
        <p:spPr>
          <a:xfrm>
            <a:off x="3868813" y="3756054"/>
            <a:ext cx="122400" cy="122400"/>
          </a:xfrm>
          <a:prstGeom prst="ellipse">
            <a:avLst/>
          </a:prstGeom>
          <a:solidFill>
            <a:srgbClr val="FFE599"/>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x_1" id="340" name="Google Shape;340;p22"/>
          <p:cNvPicPr preferRelativeResize="0"/>
          <p:nvPr/>
        </p:nvPicPr>
        <p:blipFill>
          <a:blip r:embed="rId8">
            <a:alphaModFix/>
          </a:blip>
          <a:stretch>
            <a:fillRect/>
          </a:stretch>
        </p:blipFill>
        <p:spPr>
          <a:xfrm>
            <a:off x="3496980" y="3880430"/>
            <a:ext cx="72569" cy="41468"/>
          </a:xfrm>
          <a:prstGeom prst="rect">
            <a:avLst/>
          </a:prstGeom>
          <a:noFill/>
          <a:ln>
            <a:noFill/>
          </a:ln>
        </p:spPr>
      </p:pic>
      <p:pic>
        <p:nvPicPr>
          <p:cNvPr descr="x_2" id="341" name="Google Shape;341;p22"/>
          <p:cNvPicPr preferRelativeResize="0"/>
          <p:nvPr/>
        </p:nvPicPr>
        <p:blipFill>
          <a:blip r:embed="rId9">
            <a:alphaModFix/>
          </a:blip>
          <a:stretch>
            <a:fillRect/>
          </a:stretch>
        </p:blipFill>
        <p:spPr>
          <a:xfrm>
            <a:off x="3493658" y="4093350"/>
            <a:ext cx="75161" cy="41468"/>
          </a:xfrm>
          <a:prstGeom prst="rect">
            <a:avLst/>
          </a:prstGeom>
          <a:noFill/>
          <a:ln>
            <a:noFill/>
          </a:ln>
        </p:spPr>
      </p:pic>
      <p:pic>
        <p:nvPicPr>
          <p:cNvPr descr="x_3" id="342" name="Google Shape;342;p22"/>
          <p:cNvPicPr preferRelativeResize="0"/>
          <p:nvPr/>
        </p:nvPicPr>
        <p:blipFill>
          <a:blip r:embed="rId10">
            <a:alphaModFix/>
          </a:blip>
          <a:stretch>
            <a:fillRect/>
          </a:stretch>
        </p:blipFill>
        <p:spPr>
          <a:xfrm>
            <a:off x="3493658" y="4294072"/>
            <a:ext cx="75161" cy="41468"/>
          </a:xfrm>
          <a:prstGeom prst="rect">
            <a:avLst/>
          </a:prstGeom>
          <a:noFill/>
          <a:ln>
            <a:noFill/>
          </a:ln>
        </p:spPr>
      </p:pic>
      <p:sp>
        <p:nvSpPr>
          <p:cNvPr id="343" name="Google Shape;343;p22"/>
          <p:cNvSpPr/>
          <p:nvPr/>
        </p:nvSpPr>
        <p:spPr>
          <a:xfrm>
            <a:off x="4285315" y="3906332"/>
            <a:ext cx="122400" cy="122400"/>
          </a:xfrm>
          <a:prstGeom prst="ellipse">
            <a:avLst/>
          </a:prstGeom>
          <a:solidFill>
            <a:srgbClr val="F9CB9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2"/>
          <p:cNvSpPr/>
          <p:nvPr/>
        </p:nvSpPr>
        <p:spPr>
          <a:xfrm>
            <a:off x="4285315" y="4199393"/>
            <a:ext cx="122400" cy="122400"/>
          </a:xfrm>
          <a:prstGeom prst="ellipse">
            <a:avLst/>
          </a:prstGeom>
          <a:solidFill>
            <a:srgbClr val="F9CB9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2"/>
          <p:cNvSpPr/>
          <p:nvPr/>
        </p:nvSpPr>
        <p:spPr>
          <a:xfrm>
            <a:off x="4285315" y="4052864"/>
            <a:ext cx="122400" cy="122400"/>
          </a:xfrm>
          <a:prstGeom prst="ellipse">
            <a:avLst/>
          </a:prstGeom>
          <a:solidFill>
            <a:srgbClr val="F9CB9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2"/>
          <p:cNvSpPr/>
          <p:nvPr/>
        </p:nvSpPr>
        <p:spPr>
          <a:xfrm>
            <a:off x="4285315" y="4345919"/>
            <a:ext cx="122400" cy="122400"/>
          </a:xfrm>
          <a:prstGeom prst="ellipse">
            <a:avLst/>
          </a:prstGeom>
          <a:solidFill>
            <a:srgbClr val="F9CB9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2"/>
          <p:cNvSpPr/>
          <p:nvPr/>
        </p:nvSpPr>
        <p:spPr>
          <a:xfrm>
            <a:off x="4285315" y="3759802"/>
            <a:ext cx="122400" cy="122400"/>
          </a:xfrm>
          <a:prstGeom prst="ellipse">
            <a:avLst/>
          </a:prstGeom>
          <a:solidFill>
            <a:srgbClr val="F9CB9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2"/>
          <p:cNvSpPr/>
          <p:nvPr/>
        </p:nvSpPr>
        <p:spPr>
          <a:xfrm>
            <a:off x="3646199" y="4006422"/>
            <a:ext cx="168000" cy="185700"/>
          </a:xfrm>
          <a:prstGeom prst="mathMultiply">
            <a:avLst>
              <a:gd fmla="val 11160" name="adj1"/>
            </a:avLst>
          </a:pr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4060224" y="4006422"/>
            <a:ext cx="168000" cy="185700"/>
          </a:xfrm>
          <a:prstGeom prst="mathMultiply">
            <a:avLst>
              <a:gd fmla="val 11160" name="adj1"/>
            </a:avLst>
          </a:pr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_2" id="350" name="Google Shape;350;p22"/>
          <p:cNvPicPr preferRelativeResize="0"/>
          <p:nvPr/>
        </p:nvPicPr>
        <p:blipFill>
          <a:blip r:embed="rId11">
            <a:alphaModFix/>
          </a:blip>
          <a:stretch>
            <a:fillRect/>
          </a:stretch>
        </p:blipFill>
        <p:spPr>
          <a:xfrm>
            <a:off x="3892599" y="3922427"/>
            <a:ext cx="73328" cy="71494"/>
          </a:xfrm>
          <a:prstGeom prst="rect">
            <a:avLst/>
          </a:prstGeom>
          <a:noFill/>
          <a:ln>
            <a:noFill/>
          </a:ln>
        </p:spPr>
      </p:pic>
      <p:pic>
        <p:nvPicPr>
          <p:cNvPr descr="h_1" id="351" name="Google Shape;351;p22"/>
          <p:cNvPicPr preferRelativeResize="0"/>
          <p:nvPr/>
        </p:nvPicPr>
        <p:blipFill>
          <a:blip r:embed="rId12">
            <a:alphaModFix/>
          </a:blip>
          <a:stretch>
            <a:fillRect/>
          </a:stretch>
        </p:blipFill>
        <p:spPr>
          <a:xfrm>
            <a:off x="3893538" y="3775901"/>
            <a:ext cx="71494" cy="71494"/>
          </a:xfrm>
          <a:prstGeom prst="rect">
            <a:avLst/>
          </a:prstGeom>
          <a:noFill/>
          <a:ln>
            <a:noFill/>
          </a:ln>
        </p:spPr>
      </p:pic>
      <p:pic>
        <p:nvPicPr>
          <p:cNvPr descr="h_3" id="352" name="Google Shape;352;p22"/>
          <p:cNvPicPr preferRelativeResize="0"/>
          <p:nvPr/>
        </p:nvPicPr>
        <p:blipFill>
          <a:blip r:embed="rId13">
            <a:alphaModFix/>
          </a:blip>
          <a:stretch>
            <a:fillRect/>
          </a:stretch>
        </p:blipFill>
        <p:spPr>
          <a:xfrm>
            <a:off x="3891685" y="4068956"/>
            <a:ext cx="75161" cy="71494"/>
          </a:xfrm>
          <a:prstGeom prst="rect">
            <a:avLst/>
          </a:prstGeom>
          <a:noFill/>
          <a:ln>
            <a:noFill/>
          </a:ln>
        </p:spPr>
      </p:pic>
      <p:pic>
        <p:nvPicPr>
          <p:cNvPr descr="h_4" id="353" name="Google Shape;353;p22"/>
          <p:cNvPicPr preferRelativeResize="0"/>
          <p:nvPr/>
        </p:nvPicPr>
        <p:blipFill>
          <a:blip r:embed="rId14">
            <a:alphaModFix/>
          </a:blip>
          <a:stretch>
            <a:fillRect/>
          </a:stretch>
        </p:blipFill>
        <p:spPr>
          <a:xfrm>
            <a:off x="3891685" y="4215485"/>
            <a:ext cx="75161" cy="71494"/>
          </a:xfrm>
          <a:prstGeom prst="rect">
            <a:avLst/>
          </a:prstGeom>
          <a:noFill/>
          <a:ln>
            <a:noFill/>
          </a:ln>
        </p:spPr>
      </p:pic>
      <p:pic>
        <p:nvPicPr>
          <p:cNvPr descr="h_5" id="354" name="Google Shape;354;p22"/>
          <p:cNvPicPr preferRelativeResize="0"/>
          <p:nvPr/>
        </p:nvPicPr>
        <p:blipFill>
          <a:blip r:embed="rId15">
            <a:alphaModFix/>
          </a:blip>
          <a:stretch>
            <a:fillRect/>
          </a:stretch>
        </p:blipFill>
        <p:spPr>
          <a:xfrm>
            <a:off x="3892620" y="4367235"/>
            <a:ext cx="73328" cy="71494"/>
          </a:xfrm>
          <a:prstGeom prst="rect">
            <a:avLst/>
          </a:prstGeom>
          <a:noFill/>
          <a:ln>
            <a:noFill/>
          </a:ln>
        </p:spPr>
      </p:pic>
      <p:pic>
        <p:nvPicPr>
          <p:cNvPr descr="g_1" id="355" name="Google Shape;355;p22"/>
          <p:cNvPicPr preferRelativeResize="0"/>
          <p:nvPr/>
        </p:nvPicPr>
        <p:blipFill>
          <a:blip r:embed="rId16">
            <a:alphaModFix/>
          </a:blip>
          <a:stretch>
            <a:fillRect/>
          </a:stretch>
        </p:blipFill>
        <p:spPr>
          <a:xfrm>
            <a:off x="4310883" y="3783099"/>
            <a:ext cx="71306" cy="66120"/>
          </a:xfrm>
          <a:prstGeom prst="rect">
            <a:avLst/>
          </a:prstGeom>
          <a:noFill/>
          <a:ln>
            <a:noFill/>
          </a:ln>
        </p:spPr>
      </p:pic>
      <p:pic>
        <p:nvPicPr>
          <p:cNvPr descr="g_2" id="356" name="Google Shape;356;p22"/>
          <p:cNvPicPr preferRelativeResize="0"/>
          <p:nvPr/>
        </p:nvPicPr>
        <p:blipFill>
          <a:blip r:embed="rId17">
            <a:alphaModFix/>
          </a:blip>
          <a:stretch>
            <a:fillRect/>
          </a:stretch>
        </p:blipFill>
        <p:spPr>
          <a:xfrm>
            <a:off x="4309917" y="3934496"/>
            <a:ext cx="73234" cy="66120"/>
          </a:xfrm>
          <a:prstGeom prst="rect">
            <a:avLst/>
          </a:prstGeom>
          <a:noFill/>
          <a:ln>
            <a:noFill/>
          </a:ln>
        </p:spPr>
      </p:pic>
      <p:pic>
        <p:nvPicPr>
          <p:cNvPr descr="g_3" id="357" name="Google Shape;357;p22"/>
          <p:cNvPicPr preferRelativeResize="0"/>
          <p:nvPr/>
        </p:nvPicPr>
        <p:blipFill>
          <a:blip r:embed="rId18">
            <a:alphaModFix/>
          </a:blip>
          <a:stretch>
            <a:fillRect/>
          </a:stretch>
        </p:blipFill>
        <p:spPr>
          <a:xfrm>
            <a:off x="4308722" y="4081025"/>
            <a:ext cx="75161" cy="66120"/>
          </a:xfrm>
          <a:prstGeom prst="rect">
            <a:avLst/>
          </a:prstGeom>
          <a:noFill/>
          <a:ln>
            <a:noFill/>
          </a:ln>
        </p:spPr>
      </p:pic>
      <p:pic>
        <p:nvPicPr>
          <p:cNvPr descr="g_4" id="358" name="Google Shape;358;p22"/>
          <p:cNvPicPr preferRelativeResize="0"/>
          <p:nvPr/>
        </p:nvPicPr>
        <p:blipFill>
          <a:blip r:embed="rId19">
            <a:alphaModFix/>
          </a:blip>
          <a:stretch>
            <a:fillRect/>
          </a:stretch>
        </p:blipFill>
        <p:spPr>
          <a:xfrm>
            <a:off x="4313934" y="4227554"/>
            <a:ext cx="75161" cy="66120"/>
          </a:xfrm>
          <a:prstGeom prst="rect">
            <a:avLst/>
          </a:prstGeom>
          <a:noFill/>
          <a:ln>
            <a:noFill/>
          </a:ln>
        </p:spPr>
      </p:pic>
      <p:pic>
        <p:nvPicPr>
          <p:cNvPr descr="g_5" id="359" name="Google Shape;359;p22"/>
          <p:cNvPicPr preferRelativeResize="0"/>
          <p:nvPr/>
        </p:nvPicPr>
        <p:blipFill>
          <a:blip r:embed="rId20">
            <a:alphaModFix/>
          </a:blip>
          <a:stretch>
            <a:fillRect/>
          </a:stretch>
        </p:blipFill>
        <p:spPr>
          <a:xfrm>
            <a:off x="4309917" y="4374084"/>
            <a:ext cx="73234" cy="66120"/>
          </a:xfrm>
          <a:prstGeom prst="rect">
            <a:avLst/>
          </a:prstGeom>
          <a:noFill/>
          <a:ln>
            <a:noFill/>
          </a:ln>
        </p:spPr>
      </p:pic>
      <p:pic>
        <p:nvPicPr>
          <p:cNvPr descr="\mathbf{\theta}" id="360" name="Google Shape;360;p22"/>
          <p:cNvPicPr preferRelativeResize="0"/>
          <p:nvPr/>
        </p:nvPicPr>
        <p:blipFill>
          <a:blip r:embed="rId7">
            <a:alphaModFix/>
          </a:blip>
          <a:stretch>
            <a:fillRect/>
          </a:stretch>
        </p:blipFill>
        <p:spPr>
          <a:xfrm>
            <a:off x="6365281" y="3029965"/>
            <a:ext cx="115455" cy="190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3"/>
          <p:cNvSpPr txBox="1"/>
          <p:nvPr>
            <p:ph type="title"/>
          </p:nvPr>
        </p:nvSpPr>
        <p:spPr>
          <a:xfrm>
            <a:off x="126600" y="135178"/>
            <a:ext cx="8890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Example Problem</a:t>
            </a:r>
            <a:endParaRPr/>
          </a:p>
        </p:txBody>
      </p:sp>
      <p:sp>
        <p:nvSpPr>
          <p:cNvPr id="366" name="Google Shape;366;p23"/>
          <p:cNvSpPr txBox="1"/>
          <p:nvPr>
            <p:ph idx="1" type="body"/>
          </p:nvPr>
        </p:nvSpPr>
        <p:spPr>
          <a:xfrm>
            <a:off x="311700" y="598250"/>
            <a:ext cx="8520600" cy="852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GB" sz="1250">
                <a:solidFill>
                  <a:srgbClr val="000000"/>
                </a:solidFill>
              </a:rPr>
              <a:t>Q. Am I addicted to Instagram? (classification)</a:t>
            </a:r>
            <a:endParaRPr b="1" sz="1250">
              <a:solidFill>
                <a:srgbClr val="000000"/>
              </a:solidFill>
            </a:endParaRPr>
          </a:p>
          <a:p>
            <a:pPr indent="-303212" lvl="0" marL="457200" rtl="0" algn="l">
              <a:lnSpc>
                <a:spcPct val="95000"/>
              </a:lnSpc>
              <a:spcBef>
                <a:spcPts val="1200"/>
              </a:spcBef>
              <a:spcAft>
                <a:spcPts val="0"/>
              </a:spcAft>
              <a:buClr>
                <a:srgbClr val="000000"/>
              </a:buClr>
              <a:buSzPts val="1175"/>
              <a:buChar char="-"/>
            </a:pPr>
            <a:r>
              <a:rPr lang="en-GB" sz="1175">
                <a:solidFill>
                  <a:srgbClr val="000000"/>
                </a:solidFill>
              </a:rPr>
              <a:t>Inputs:       : Spent times in Instagram,      : Number of uploaded Stories per day</a:t>
            </a:r>
            <a:endParaRPr sz="1175">
              <a:solidFill>
                <a:srgbClr val="000000"/>
              </a:solidFill>
            </a:endParaRPr>
          </a:p>
          <a:p>
            <a:pPr indent="0" lvl="0" marL="0" rtl="0" algn="l">
              <a:lnSpc>
                <a:spcPct val="95000"/>
              </a:lnSpc>
              <a:spcBef>
                <a:spcPts val="1200"/>
              </a:spcBef>
              <a:spcAft>
                <a:spcPts val="0"/>
              </a:spcAft>
              <a:buSzPts val="275"/>
              <a:buNone/>
            </a:pPr>
            <a:r>
              <a:t/>
            </a:r>
            <a:endParaRPr sz="1175">
              <a:solidFill>
                <a:srgbClr val="000000"/>
              </a:solidFill>
            </a:endParaRPr>
          </a:p>
          <a:p>
            <a:pPr indent="0" lvl="0" marL="0" rtl="0" algn="l">
              <a:lnSpc>
                <a:spcPct val="95000"/>
              </a:lnSpc>
              <a:spcBef>
                <a:spcPts val="1200"/>
              </a:spcBef>
              <a:spcAft>
                <a:spcPts val="0"/>
              </a:spcAft>
              <a:buSzPts val="275"/>
              <a:buNone/>
            </a:pPr>
            <a:r>
              <a:t/>
            </a:r>
            <a:endParaRPr b="1" sz="1275">
              <a:solidFill>
                <a:srgbClr val="000000"/>
              </a:solidFill>
            </a:endParaRPr>
          </a:p>
          <a:p>
            <a:pPr indent="0" lvl="0" marL="0" rtl="0" algn="l">
              <a:lnSpc>
                <a:spcPct val="95000"/>
              </a:lnSpc>
              <a:spcBef>
                <a:spcPts val="1200"/>
              </a:spcBef>
              <a:spcAft>
                <a:spcPts val="1200"/>
              </a:spcAft>
              <a:buSzPts val="275"/>
              <a:buNone/>
            </a:pPr>
            <a:r>
              <a:t/>
            </a:r>
            <a:endParaRPr b="1" sz="1275">
              <a:solidFill>
                <a:srgbClr val="000000"/>
              </a:solidFill>
            </a:endParaRPr>
          </a:p>
        </p:txBody>
      </p:sp>
      <p:pic>
        <p:nvPicPr>
          <p:cNvPr descr="x_1" id="367" name="Google Shape;367;p23"/>
          <p:cNvPicPr preferRelativeResize="0"/>
          <p:nvPr/>
        </p:nvPicPr>
        <p:blipFill>
          <a:blip r:embed="rId3">
            <a:alphaModFix/>
          </a:blip>
          <a:stretch>
            <a:fillRect/>
          </a:stretch>
        </p:blipFill>
        <p:spPr>
          <a:xfrm>
            <a:off x="1372653" y="1043828"/>
            <a:ext cx="202626" cy="139913"/>
          </a:xfrm>
          <a:prstGeom prst="rect">
            <a:avLst/>
          </a:prstGeom>
          <a:noFill/>
          <a:ln>
            <a:noFill/>
          </a:ln>
        </p:spPr>
      </p:pic>
      <p:pic>
        <p:nvPicPr>
          <p:cNvPr descr="x_2" id="368" name="Google Shape;368;p23"/>
          <p:cNvPicPr preferRelativeResize="0"/>
          <p:nvPr/>
        </p:nvPicPr>
        <p:blipFill>
          <a:blip r:embed="rId4">
            <a:alphaModFix/>
          </a:blip>
          <a:stretch>
            <a:fillRect/>
          </a:stretch>
        </p:blipFill>
        <p:spPr>
          <a:xfrm>
            <a:off x="3397457" y="1043836"/>
            <a:ext cx="207450" cy="139913"/>
          </a:xfrm>
          <a:prstGeom prst="rect">
            <a:avLst/>
          </a:prstGeom>
          <a:noFill/>
          <a:ln>
            <a:noFill/>
          </a:ln>
        </p:spPr>
      </p:pic>
      <p:sp>
        <p:nvSpPr>
          <p:cNvPr id="369" name="Google Shape;369;p23"/>
          <p:cNvSpPr txBox="1"/>
          <p:nvPr/>
        </p:nvSpPr>
        <p:spPr>
          <a:xfrm>
            <a:off x="207452" y="4341154"/>
            <a:ext cx="6538800" cy="24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700">
                <a:solidFill>
                  <a:schemeClr val="dk1"/>
                </a:solidFill>
              </a:rPr>
              <a:t>(Inspired by slides from </a:t>
            </a:r>
            <a:r>
              <a:rPr lang="en-GB" sz="700" u="sng">
                <a:solidFill>
                  <a:schemeClr val="accent5"/>
                </a:solidFill>
                <a:hlinkClick r:id="rId5">
                  <a:extLst>
                    <a:ext uri="{A12FA001-AC4F-418D-AE19-62706E023703}">
                      <ahyp:hlinkClr val="tx"/>
                    </a:ext>
                  </a:extLst>
                </a:hlinkClick>
              </a:rPr>
              <a:t>http://introtodeeplearning.com/slides/6S191_MIT_DeepLearning_L1.pdf</a:t>
            </a:r>
            <a:r>
              <a:rPr lang="en-GB" sz="700">
                <a:solidFill>
                  <a:schemeClr val="dk1"/>
                </a:solidFill>
              </a:rPr>
              <a:t>)</a:t>
            </a:r>
            <a:endParaRPr sz="300"/>
          </a:p>
        </p:txBody>
      </p:sp>
      <p:grpSp>
        <p:nvGrpSpPr>
          <p:cNvPr id="370" name="Google Shape;370;p23"/>
          <p:cNvGrpSpPr/>
          <p:nvPr/>
        </p:nvGrpSpPr>
        <p:grpSpPr>
          <a:xfrm>
            <a:off x="2580130" y="1831725"/>
            <a:ext cx="4217070" cy="2408126"/>
            <a:chOff x="675130" y="1831725"/>
            <a:chExt cx="4217070" cy="2408126"/>
          </a:xfrm>
        </p:grpSpPr>
        <p:cxnSp>
          <p:nvCxnSpPr>
            <p:cNvPr id="371" name="Google Shape;371;p23"/>
            <p:cNvCxnSpPr/>
            <p:nvPr/>
          </p:nvCxnSpPr>
          <p:spPr>
            <a:xfrm rot="10800000">
              <a:off x="968025" y="1831725"/>
              <a:ext cx="0" cy="2375400"/>
            </a:xfrm>
            <a:prstGeom prst="straightConnector1">
              <a:avLst/>
            </a:prstGeom>
            <a:noFill/>
            <a:ln cap="flat" cmpd="sng" w="9525">
              <a:solidFill>
                <a:schemeClr val="dk2"/>
              </a:solidFill>
              <a:prstDash val="solid"/>
              <a:round/>
              <a:headEnd len="med" w="med" type="none"/>
              <a:tailEnd len="med" w="med" type="triangle"/>
            </a:ln>
          </p:spPr>
        </p:cxnSp>
        <p:cxnSp>
          <p:nvCxnSpPr>
            <p:cNvPr id="372" name="Google Shape;372;p23"/>
            <p:cNvCxnSpPr/>
            <p:nvPr/>
          </p:nvCxnSpPr>
          <p:spPr>
            <a:xfrm>
              <a:off x="774400" y="3998650"/>
              <a:ext cx="4117800" cy="0"/>
            </a:xfrm>
            <a:prstGeom prst="straightConnector1">
              <a:avLst/>
            </a:prstGeom>
            <a:noFill/>
            <a:ln cap="flat" cmpd="sng" w="9525">
              <a:solidFill>
                <a:schemeClr val="dk2"/>
              </a:solidFill>
              <a:prstDash val="solid"/>
              <a:round/>
              <a:headEnd len="med" w="med" type="none"/>
              <a:tailEnd len="med" w="med" type="triangle"/>
            </a:ln>
          </p:spPr>
        </p:cxnSp>
        <p:pic>
          <p:nvPicPr>
            <p:cNvPr descr="x_1" id="373" name="Google Shape;373;p23"/>
            <p:cNvPicPr preferRelativeResize="0"/>
            <p:nvPr/>
          </p:nvPicPr>
          <p:blipFill>
            <a:blip r:embed="rId3">
              <a:alphaModFix/>
            </a:blip>
            <a:stretch>
              <a:fillRect/>
            </a:stretch>
          </p:blipFill>
          <p:spPr>
            <a:xfrm>
              <a:off x="4571988" y="4099938"/>
              <a:ext cx="202626" cy="139913"/>
            </a:xfrm>
            <a:prstGeom prst="rect">
              <a:avLst/>
            </a:prstGeom>
            <a:noFill/>
            <a:ln>
              <a:noFill/>
            </a:ln>
          </p:spPr>
        </p:pic>
        <p:pic>
          <p:nvPicPr>
            <p:cNvPr descr="x_2" id="374" name="Google Shape;374;p23"/>
            <p:cNvPicPr preferRelativeResize="0"/>
            <p:nvPr/>
          </p:nvPicPr>
          <p:blipFill>
            <a:blip r:embed="rId4">
              <a:alphaModFix/>
            </a:blip>
            <a:stretch>
              <a:fillRect/>
            </a:stretch>
          </p:blipFill>
          <p:spPr>
            <a:xfrm>
              <a:off x="675130" y="1959870"/>
              <a:ext cx="207450" cy="139913"/>
            </a:xfrm>
            <a:prstGeom prst="rect">
              <a:avLst/>
            </a:prstGeom>
            <a:noFill/>
            <a:ln>
              <a:noFill/>
            </a:ln>
          </p:spPr>
        </p:pic>
        <p:sp>
          <p:nvSpPr>
            <p:cNvPr id="375" name="Google Shape;375;p23"/>
            <p:cNvSpPr/>
            <p:nvPr/>
          </p:nvSpPr>
          <p:spPr>
            <a:xfrm>
              <a:off x="4486350" y="3581675"/>
              <a:ext cx="171300" cy="1713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3"/>
            <p:cNvSpPr/>
            <p:nvPr/>
          </p:nvSpPr>
          <p:spPr>
            <a:xfrm>
              <a:off x="4191975" y="3410375"/>
              <a:ext cx="171300" cy="1713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3"/>
            <p:cNvSpPr/>
            <p:nvPr/>
          </p:nvSpPr>
          <p:spPr>
            <a:xfrm>
              <a:off x="3957150" y="3670550"/>
              <a:ext cx="171300" cy="1713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3"/>
            <p:cNvSpPr/>
            <p:nvPr/>
          </p:nvSpPr>
          <p:spPr>
            <a:xfrm>
              <a:off x="2843250" y="2172775"/>
              <a:ext cx="171300" cy="1713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3"/>
            <p:cNvSpPr/>
            <p:nvPr/>
          </p:nvSpPr>
          <p:spPr>
            <a:xfrm>
              <a:off x="3052950" y="2328375"/>
              <a:ext cx="171300" cy="1713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3"/>
            <p:cNvSpPr/>
            <p:nvPr/>
          </p:nvSpPr>
          <p:spPr>
            <a:xfrm>
              <a:off x="2706450" y="2499675"/>
              <a:ext cx="171300" cy="1713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3"/>
            <p:cNvSpPr/>
            <p:nvPr/>
          </p:nvSpPr>
          <p:spPr>
            <a:xfrm>
              <a:off x="2481025" y="2172763"/>
              <a:ext cx="171300" cy="1713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3"/>
            <p:cNvSpPr/>
            <p:nvPr/>
          </p:nvSpPr>
          <p:spPr>
            <a:xfrm>
              <a:off x="3335900" y="2884763"/>
              <a:ext cx="202500" cy="175200"/>
            </a:xfrm>
            <a:prstGeom prst="triangle">
              <a:avLst>
                <a:gd fmla="val 50000"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3"/>
            <p:cNvSpPr/>
            <p:nvPr/>
          </p:nvSpPr>
          <p:spPr>
            <a:xfrm>
              <a:off x="1932025" y="3322913"/>
              <a:ext cx="202500" cy="175200"/>
            </a:xfrm>
            <a:prstGeom prst="triangle">
              <a:avLst>
                <a:gd fmla="val 50000"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3"/>
            <p:cNvSpPr/>
            <p:nvPr/>
          </p:nvSpPr>
          <p:spPr>
            <a:xfrm>
              <a:off x="2294250" y="3235163"/>
              <a:ext cx="202500" cy="175200"/>
            </a:xfrm>
            <a:prstGeom prst="triangle">
              <a:avLst>
                <a:gd fmla="val 50000"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3"/>
            <p:cNvSpPr/>
            <p:nvPr/>
          </p:nvSpPr>
          <p:spPr>
            <a:xfrm>
              <a:off x="1687125" y="3059963"/>
              <a:ext cx="202500" cy="175200"/>
            </a:xfrm>
            <a:prstGeom prst="triangle">
              <a:avLst>
                <a:gd fmla="val 50000"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3"/>
            <p:cNvSpPr/>
            <p:nvPr/>
          </p:nvSpPr>
          <p:spPr>
            <a:xfrm>
              <a:off x="2721025" y="2931813"/>
              <a:ext cx="202500" cy="175200"/>
            </a:xfrm>
            <a:prstGeom prst="triangle">
              <a:avLst>
                <a:gd fmla="val 50000"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3"/>
            <p:cNvSpPr/>
            <p:nvPr/>
          </p:nvSpPr>
          <p:spPr>
            <a:xfrm>
              <a:off x="2656475" y="3188463"/>
              <a:ext cx="202500" cy="175200"/>
            </a:xfrm>
            <a:prstGeom prst="triangle">
              <a:avLst>
                <a:gd fmla="val 50000"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3"/>
            <p:cNvSpPr/>
            <p:nvPr/>
          </p:nvSpPr>
          <p:spPr>
            <a:xfrm>
              <a:off x="1103675" y="3752963"/>
              <a:ext cx="202500" cy="175200"/>
            </a:xfrm>
            <a:prstGeom prst="triangle">
              <a:avLst>
                <a:gd fmla="val 50000"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3"/>
            <p:cNvSpPr/>
            <p:nvPr/>
          </p:nvSpPr>
          <p:spPr>
            <a:xfrm>
              <a:off x="4315050" y="2172763"/>
              <a:ext cx="171300" cy="1713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3"/>
            <p:cNvSpPr/>
            <p:nvPr/>
          </p:nvSpPr>
          <p:spPr>
            <a:xfrm>
              <a:off x="3224250" y="3235163"/>
              <a:ext cx="202500" cy="175200"/>
            </a:xfrm>
            <a:prstGeom prst="triangle">
              <a:avLst>
                <a:gd fmla="val 50000"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3"/>
            <p:cNvSpPr/>
            <p:nvPr/>
          </p:nvSpPr>
          <p:spPr>
            <a:xfrm>
              <a:off x="2923525" y="3542463"/>
              <a:ext cx="202500" cy="175200"/>
            </a:xfrm>
            <a:prstGeom prst="triangle">
              <a:avLst>
                <a:gd fmla="val 50000"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2" name="Google Shape;392;p23"/>
          <p:cNvSpPr/>
          <p:nvPr/>
        </p:nvSpPr>
        <p:spPr>
          <a:xfrm>
            <a:off x="7245200" y="2039400"/>
            <a:ext cx="1012800" cy="106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Label</a:t>
            </a:r>
            <a:endParaRPr/>
          </a:p>
          <a:p>
            <a:pPr indent="0" lvl="0" marL="0" rtl="0" algn="l">
              <a:spcBef>
                <a:spcPts val="0"/>
              </a:spcBef>
              <a:spcAft>
                <a:spcPts val="0"/>
              </a:spcAft>
              <a:buNone/>
            </a:pPr>
            <a:r>
              <a:t/>
            </a:r>
            <a:endParaRPr sz="700"/>
          </a:p>
          <a:p>
            <a:pPr indent="0" lvl="0" marL="0" rtl="0" algn="l">
              <a:spcBef>
                <a:spcPts val="0"/>
              </a:spcBef>
              <a:spcAft>
                <a:spcPts val="0"/>
              </a:spcAft>
              <a:buNone/>
            </a:pPr>
            <a:r>
              <a:rPr lang="en-GB"/>
              <a:t>          Yes</a:t>
            </a:r>
            <a:endParaRPr/>
          </a:p>
          <a:p>
            <a:pPr indent="0" lvl="0" marL="0" rtl="0" algn="l">
              <a:spcBef>
                <a:spcPts val="0"/>
              </a:spcBef>
              <a:spcAft>
                <a:spcPts val="0"/>
              </a:spcAft>
              <a:buNone/>
            </a:pPr>
            <a:r>
              <a:rPr lang="en-GB" sz="700"/>
              <a:t> </a:t>
            </a:r>
            <a:endParaRPr sz="700"/>
          </a:p>
          <a:p>
            <a:pPr indent="0" lvl="0" marL="0" rtl="0" algn="l">
              <a:spcBef>
                <a:spcPts val="0"/>
              </a:spcBef>
              <a:spcAft>
                <a:spcPts val="0"/>
              </a:spcAft>
              <a:buNone/>
            </a:pPr>
            <a:r>
              <a:rPr lang="en-GB"/>
              <a:t>          No  </a:t>
            </a:r>
            <a:endParaRPr/>
          </a:p>
        </p:txBody>
      </p:sp>
      <p:sp>
        <p:nvSpPr>
          <p:cNvPr id="393" name="Google Shape;393;p23"/>
          <p:cNvSpPr/>
          <p:nvPr/>
        </p:nvSpPr>
        <p:spPr>
          <a:xfrm>
            <a:off x="7474500" y="2486088"/>
            <a:ext cx="171300" cy="1713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3"/>
          <p:cNvSpPr/>
          <p:nvPr/>
        </p:nvSpPr>
        <p:spPr>
          <a:xfrm>
            <a:off x="7458900" y="2783999"/>
            <a:ext cx="202500" cy="175200"/>
          </a:xfrm>
          <a:prstGeom prst="triangle">
            <a:avLst>
              <a:gd fmla="val 50000"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4"/>
          <p:cNvSpPr txBox="1"/>
          <p:nvPr>
            <p:ph type="title"/>
          </p:nvPr>
        </p:nvSpPr>
        <p:spPr>
          <a:xfrm>
            <a:off x="126600" y="135178"/>
            <a:ext cx="8890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Example Problem</a:t>
            </a:r>
            <a:endParaRPr/>
          </a:p>
        </p:txBody>
      </p:sp>
      <p:sp>
        <p:nvSpPr>
          <p:cNvPr id="400" name="Google Shape;400;p24"/>
          <p:cNvSpPr txBox="1"/>
          <p:nvPr/>
        </p:nvSpPr>
        <p:spPr>
          <a:xfrm>
            <a:off x="207452" y="4341154"/>
            <a:ext cx="6538800" cy="24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700">
                <a:solidFill>
                  <a:schemeClr val="dk1"/>
                </a:solidFill>
              </a:rPr>
              <a:t>(Inspired by slides from </a:t>
            </a:r>
            <a:r>
              <a:rPr lang="en-GB" sz="700" u="sng">
                <a:solidFill>
                  <a:schemeClr val="accent5"/>
                </a:solidFill>
                <a:hlinkClick r:id="rId3">
                  <a:extLst>
                    <a:ext uri="{A12FA001-AC4F-418D-AE19-62706E023703}">
                      <ahyp:hlinkClr val="tx"/>
                    </a:ext>
                  </a:extLst>
                </a:hlinkClick>
              </a:rPr>
              <a:t>http://introtodeeplearning.com/slides/6S191_MIT_DeepLearning_L1.pdf</a:t>
            </a:r>
            <a:r>
              <a:rPr lang="en-GB" sz="700">
                <a:solidFill>
                  <a:schemeClr val="dk1"/>
                </a:solidFill>
              </a:rPr>
              <a:t>)</a:t>
            </a:r>
            <a:endParaRPr sz="300"/>
          </a:p>
        </p:txBody>
      </p:sp>
      <p:grpSp>
        <p:nvGrpSpPr>
          <p:cNvPr id="401" name="Google Shape;401;p24"/>
          <p:cNvGrpSpPr/>
          <p:nvPr/>
        </p:nvGrpSpPr>
        <p:grpSpPr>
          <a:xfrm>
            <a:off x="2580130" y="1831725"/>
            <a:ext cx="4217070" cy="2408126"/>
            <a:chOff x="675130" y="1831725"/>
            <a:chExt cx="4217070" cy="2408126"/>
          </a:xfrm>
        </p:grpSpPr>
        <p:cxnSp>
          <p:nvCxnSpPr>
            <p:cNvPr id="402" name="Google Shape;402;p24"/>
            <p:cNvCxnSpPr/>
            <p:nvPr/>
          </p:nvCxnSpPr>
          <p:spPr>
            <a:xfrm rot="10800000">
              <a:off x="968025" y="1831725"/>
              <a:ext cx="0" cy="2375400"/>
            </a:xfrm>
            <a:prstGeom prst="straightConnector1">
              <a:avLst/>
            </a:prstGeom>
            <a:noFill/>
            <a:ln cap="flat" cmpd="sng" w="9525">
              <a:solidFill>
                <a:schemeClr val="dk2"/>
              </a:solidFill>
              <a:prstDash val="solid"/>
              <a:round/>
              <a:headEnd len="med" w="med" type="none"/>
              <a:tailEnd len="med" w="med" type="triangle"/>
            </a:ln>
          </p:spPr>
        </p:cxnSp>
        <p:cxnSp>
          <p:nvCxnSpPr>
            <p:cNvPr id="403" name="Google Shape;403;p24"/>
            <p:cNvCxnSpPr/>
            <p:nvPr/>
          </p:nvCxnSpPr>
          <p:spPr>
            <a:xfrm>
              <a:off x="774400" y="3998650"/>
              <a:ext cx="4117800" cy="0"/>
            </a:xfrm>
            <a:prstGeom prst="straightConnector1">
              <a:avLst/>
            </a:prstGeom>
            <a:noFill/>
            <a:ln cap="flat" cmpd="sng" w="9525">
              <a:solidFill>
                <a:schemeClr val="dk2"/>
              </a:solidFill>
              <a:prstDash val="solid"/>
              <a:round/>
              <a:headEnd len="med" w="med" type="none"/>
              <a:tailEnd len="med" w="med" type="triangle"/>
            </a:ln>
          </p:spPr>
        </p:cxnSp>
        <p:pic>
          <p:nvPicPr>
            <p:cNvPr descr="x_1" id="404" name="Google Shape;404;p24"/>
            <p:cNvPicPr preferRelativeResize="0"/>
            <p:nvPr/>
          </p:nvPicPr>
          <p:blipFill>
            <a:blip r:embed="rId4">
              <a:alphaModFix/>
            </a:blip>
            <a:stretch>
              <a:fillRect/>
            </a:stretch>
          </p:blipFill>
          <p:spPr>
            <a:xfrm>
              <a:off x="4571988" y="4099938"/>
              <a:ext cx="202626" cy="139913"/>
            </a:xfrm>
            <a:prstGeom prst="rect">
              <a:avLst/>
            </a:prstGeom>
            <a:noFill/>
            <a:ln>
              <a:noFill/>
            </a:ln>
          </p:spPr>
        </p:pic>
        <p:pic>
          <p:nvPicPr>
            <p:cNvPr descr="x_2" id="405" name="Google Shape;405;p24"/>
            <p:cNvPicPr preferRelativeResize="0"/>
            <p:nvPr/>
          </p:nvPicPr>
          <p:blipFill>
            <a:blip r:embed="rId5">
              <a:alphaModFix/>
            </a:blip>
            <a:stretch>
              <a:fillRect/>
            </a:stretch>
          </p:blipFill>
          <p:spPr>
            <a:xfrm>
              <a:off x="675130" y="1959870"/>
              <a:ext cx="207450" cy="139913"/>
            </a:xfrm>
            <a:prstGeom prst="rect">
              <a:avLst/>
            </a:prstGeom>
            <a:noFill/>
            <a:ln>
              <a:noFill/>
            </a:ln>
          </p:spPr>
        </p:pic>
        <p:sp>
          <p:nvSpPr>
            <p:cNvPr id="406" name="Google Shape;406;p24"/>
            <p:cNvSpPr/>
            <p:nvPr/>
          </p:nvSpPr>
          <p:spPr>
            <a:xfrm>
              <a:off x="4486350" y="3581675"/>
              <a:ext cx="171300" cy="1713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4"/>
            <p:cNvSpPr/>
            <p:nvPr/>
          </p:nvSpPr>
          <p:spPr>
            <a:xfrm>
              <a:off x="4191975" y="3410375"/>
              <a:ext cx="171300" cy="1713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4"/>
            <p:cNvSpPr/>
            <p:nvPr/>
          </p:nvSpPr>
          <p:spPr>
            <a:xfrm>
              <a:off x="3957150" y="3670550"/>
              <a:ext cx="171300" cy="1713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4"/>
            <p:cNvSpPr/>
            <p:nvPr/>
          </p:nvSpPr>
          <p:spPr>
            <a:xfrm>
              <a:off x="2843250" y="2172775"/>
              <a:ext cx="171300" cy="1713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4"/>
            <p:cNvSpPr/>
            <p:nvPr/>
          </p:nvSpPr>
          <p:spPr>
            <a:xfrm>
              <a:off x="3052950" y="2328375"/>
              <a:ext cx="171300" cy="1713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4"/>
            <p:cNvSpPr/>
            <p:nvPr/>
          </p:nvSpPr>
          <p:spPr>
            <a:xfrm>
              <a:off x="2706450" y="2499675"/>
              <a:ext cx="171300" cy="1713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4"/>
            <p:cNvSpPr/>
            <p:nvPr/>
          </p:nvSpPr>
          <p:spPr>
            <a:xfrm>
              <a:off x="2481025" y="2172763"/>
              <a:ext cx="171300" cy="1713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4"/>
            <p:cNvSpPr/>
            <p:nvPr/>
          </p:nvSpPr>
          <p:spPr>
            <a:xfrm>
              <a:off x="3335900" y="2884763"/>
              <a:ext cx="202500" cy="175200"/>
            </a:xfrm>
            <a:prstGeom prst="triangle">
              <a:avLst>
                <a:gd fmla="val 50000"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4"/>
            <p:cNvSpPr/>
            <p:nvPr/>
          </p:nvSpPr>
          <p:spPr>
            <a:xfrm>
              <a:off x="1932025" y="3322913"/>
              <a:ext cx="202500" cy="175200"/>
            </a:xfrm>
            <a:prstGeom prst="triangle">
              <a:avLst>
                <a:gd fmla="val 50000"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4"/>
            <p:cNvSpPr/>
            <p:nvPr/>
          </p:nvSpPr>
          <p:spPr>
            <a:xfrm>
              <a:off x="2294250" y="3235163"/>
              <a:ext cx="202500" cy="175200"/>
            </a:xfrm>
            <a:prstGeom prst="triangle">
              <a:avLst>
                <a:gd fmla="val 50000"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4"/>
            <p:cNvSpPr/>
            <p:nvPr/>
          </p:nvSpPr>
          <p:spPr>
            <a:xfrm>
              <a:off x="1687125" y="3059963"/>
              <a:ext cx="202500" cy="175200"/>
            </a:xfrm>
            <a:prstGeom prst="triangle">
              <a:avLst>
                <a:gd fmla="val 50000"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4"/>
            <p:cNvSpPr/>
            <p:nvPr/>
          </p:nvSpPr>
          <p:spPr>
            <a:xfrm>
              <a:off x="2721025" y="2931813"/>
              <a:ext cx="202500" cy="175200"/>
            </a:xfrm>
            <a:prstGeom prst="triangle">
              <a:avLst>
                <a:gd fmla="val 50000"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4"/>
            <p:cNvSpPr/>
            <p:nvPr/>
          </p:nvSpPr>
          <p:spPr>
            <a:xfrm>
              <a:off x="2656475" y="3188463"/>
              <a:ext cx="202500" cy="175200"/>
            </a:xfrm>
            <a:prstGeom prst="triangle">
              <a:avLst>
                <a:gd fmla="val 50000"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4"/>
            <p:cNvSpPr/>
            <p:nvPr/>
          </p:nvSpPr>
          <p:spPr>
            <a:xfrm>
              <a:off x="1103675" y="3752963"/>
              <a:ext cx="202500" cy="175200"/>
            </a:xfrm>
            <a:prstGeom prst="triangle">
              <a:avLst>
                <a:gd fmla="val 50000"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4"/>
            <p:cNvSpPr/>
            <p:nvPr/>
          </p:nvSpPr>
          <p:spPr>
            <a:xfrm>
              <a:off x="4315050" y="2172763"/>
              <a:ext cx="171300" cy="1713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4"/>
            <p:cNvSpPr/>
            <p:nvPr/>
          </p:nvSpPr>
          <p:spPr>
            <a:xfrm>
              <a:off x="3224250" y="3235163"/>
              <a:ext cx="202500" cy="175200"/>
            </a:xfrm>
            <a:prstGeom prst="triangle">
              <a:avLst>
                <a:gd fmla="val 50000"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4"/>
            <p:cNvSpPr/>
            <p:nvPr/>
          </p:nvSpPr>
          <p:spPr>
            <a:xfrm>
              <a:off x="2923525" y="3542463"/>
              <a:ext cx="202500" cy="175200"/>
            </a:xfrm>
            <a:prstGeom prst="triangle">
              <a:avLst>
                <a:gd fmla="val 50000"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3" name="Google Shape;423;p24"/>
          <p:cNvSpPr/>
          <p:nvPr/>
        </p:nvSpPr>
        <p:spPr>
          <a:xfrm>
            <a:off x="7245200" y="2039400"/>
            <a:ext cx="1012800" cy="106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Label</a:t>
            </a:r>
            <a:endParaRPr/>
          </a:p>
          <a:p>
            <a:pPr indent="0" lvl="0" marL="0" rtl="0" algn="l">
              <a:spcBef>
                <a:spcPts val="0"/>
              </a:spcBef>
              <a:spcAft>
                <a:spcPts val="0"/>
              </a:spcAft>
              <a:buNone/>
            </a:pPr>
            <a:r>
              <a:t/>
            </a:r>
            <a:endParaRPr sz="700"/>
          </a:p>
          <a:p>
            <a:pPr indent="0" lvl="0" marL="0" rtl="0" algn="l">
              <a:spcBef>
                <a:spcPts val="0"/>
              </a:spcBef>
              <a:spcAft>
                <a:spcPts val="0"/>
              </a:spcAft>
              <a:buNone/>
            </a:pPr>
            <a:r>
              <a:rPr lang="en-GB"/>
              <a:t>          Yes</a:t>
            </a:r>
            <a:endParaRPr/>
          </a:p>
          <a:p>
            <a:pPr indent="0" lvl="0" marL="0" rtl="0" algn="l">
              <a:spcBef>
                <a:spcPts val="0"/>
              </a:spcBef>
              <a:spcAft>
                <a:spcPts val="0"/>
              </a:spcAft>
              <a:buNone/>
            </a:pPr>
            <a:r>
              <a:rPr lang="en-GB" sz="700"/>
              <a:t> </a:t>
            </a:r>
            <a:endParaRPr sz="700"/>
          </a:p>
          <a:p>
            <a:pPr indent="0" lvl="0" marL="0" rtl="0" algn="l">
              <a:spcBef>
                <a:spcPts val="0"/>
              </a:spcBef>
              <a:spcAft>
                <a:spcPts val="0"/>
              </a:spcAft>
              <a:buNone/>
            </a:pPr>
            <a:r>
              <a:rPr lang="en-GB"/>
              <a:t>          No  </a:t>
            </a:r>
            <a:endParaRPr/>
          </a:p>
        </p:txBody>
      </p:sp>
      <p:sp>
        <p:nvSpPr>
          <p:cNvPr id="424" name="Google Shape;424;p24"/>
          <p:cNvSpPr/>
          <p:nvPr/>
        </p:nvSpPr>
        <p:spPr>
          <a:xfrm>
            <a:off x="7474500" y="2486088"/>
            <a:ext cx="171300" cy="1713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4"/>
          <p:cNvSpPr/>
          <p:nvPr/>
        </p:nvSpPr>
        <p:spPr>
          <a:xfrm>
            <a:off x="7458900" y="2783999"/>
            <a:ext cx="202500" cy="175200"/>
          </a:xfrm>
          <a:prstGeom prst="triangle">
            <a:avLst>
              <a:gd fmla="val 50000"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4"/>
          <p:cNvSpPr/>
          <p:nvPr/>
        </p:nvSpPr>
        <p:spPr>
          <a:xfrm>
            <a:off x="3666525" y="2415063"/>
            <a:ext cx="171300" cy="171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4"/>
          <p:cNvSpPr txBox="1"/>
          <p:nvPr/>
        </p:nvSpPr>
        <p:spPr>
          <a:xfrm>
            <a:off x="3296025" y="2232180"/>
            <a:ext cx="446700" cy="5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rgbClr val="6AA84F"/>
                </a:solidFill>
              </a:rPr>
              <a:t>??</a:t>
            </a:r>
            <a:endParaRPr b="1" sz="1600">
              <a:solidFill>
                <a:srgbClr val="6AA84F"/>
              </a:solidFill>
            </a:endParaRPr>
          </a:p>
        </p:txBody>
      </p:sp>
      <p:sp>
        <p:nvSpPr>
          <p:cNvPr id="428" name="Google Shape;428;p24"/>
          <p:cNvSpPr txBox="1"/>
          <p:nvPr>
            <p:ph idx="1" type="body"/>
          </p:nvPr>
        </p:nvSpPr>
        <p:spPr>
          <a:xfrm>
            <a:off x="311700" y="598250"/>
            <a:ext cx="8520600" cy="852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GB" sz="1250">
                <a:solidFill>
                  <a:srgbClr val="000000"/>
                </a:solidFill>
              </a:rPr>
              <a:t>Q. Am I addicted to Instagram? (classification)</a:t>
            </a:r>
            <a:endParaRPr b="1" sz="1250">
              <a:solidFill>
                <a:srgbClr val="000000"/>
              </a:solidFill>
            </a:endParaRPr>
          </a:p>
          <a:p>
            <a:pPr indent="-303212" lvl="0" marL="457200" rtl="0" algn="l">
              <a:lnSpc>
                <a:spcPct val="95000"/>
              </a:lnSpc>
              <a:spcBef>
                <a:spcPts val="1200"/>
              </a:spcBef>
              <a:spcAft>
                <a:spcPts val="0"/>
              </a:spcAft>
              <a:buClr>
                <a:srgbClr val="000000"/>
              </a:buClr>
              <a:buSzPts val="1175"/>
              <a:buChar char="-"/>
            </a:pPr>
            <a:r>
              <a:rPr lang="en-GB" sz="1175">
                <a:solidFill>
                  <a:srgbClr val="000000"/>
                </a:solidFill>
              </a:rPr>
              <a:t>Inputs:       : Spent times in Instagram,      : Number of uploaded Stories per day</a:t>
            </a:r>
            <a:endParaRPr sz="1175">
              <a:solidFill>
                <a:srgbClr val="000000"/>
              </a:solidFill>
            </a:endParaRPr>
          </a:p>
          <a:p>
            <a:pPr indent="0" lvl="0" marL="0" rtl="0" algn="l">
              <a:lnSpc>
                <a:spcPct val="95000"/>
              </a:lnSpc>
              <a:spcBef>
                <a:spcPts val="1200"/>
              </a:spcBef>
              <a:spcAft>
                <a:spcPts val="0"/>
              </a:spcAft>
              <a:buSzPts val="275"/>
              <a:buNone/>
            </a:pPr>
            <a:r>
              <a:t/>
            </a:r>
            <a:endParaRPr sz="1175">
              <a:solidFill>
                <a:srgbClr val="000000"/>
              </a:solidFill>
            </a:endParaRPr>
          </a:p>
          <a:p>
            <a:pPr indent="0" lvl="0" marL="0" rtl="0" algn="l">
              <a:lnSpc>
                <a:spcPct val="95000"/>
              </a:lnSpc>
              <a:spcBef>
                <a:spcPts val="1200"/>
              </a:spcBef>
              <a:spcAft>
                <a:spcPts val="0"/>
              </a:spcAft>
              <a:buSzPts val="275"/>
              <a:buNone/>
            </a:pPr>
            <a:r>
              <a:t/>
            </a:r>
            <a:endParaRPr b="1" sz="1275">
              <a:solidFill>
                <a:srgbClr val="000000"/>
              </a:solidFill>
            </a:endParaRPr>
          </a:p>
          <a:p>
            <a:pPr indent="0" lvl="0" marL="0" rtl="0" algn="l">
              <a:lnSpc>
                <a:spcPct val="95000"/>
              </a:lnSpc>
              <a:spcBef>
                <a:spcPts val="1200"/>
              </a:spcBef>
              <a:spcAft>
                <a:spcPts val="1200"/>
              </a:spcAft>
              <a:buSzPts val="275"/>
              <a:buNone/>
            </a:pPr>
            <a:r>
              <a:t/>
            </a:r>
            <a:endParaRPr b="1" sz="1275">
              <a:solidFill>
                <a:srgbClr val="000000"/>
              </a:solidFill>
            </a:endParaRPr>
          </a:p>
        </p:txBody>
      </p:sp>
      <p:pic>
        <p:nvPicPr>
          <p:cNvPr descr="x_1" id="429" name="Google Shape;429;p24"/>
          <p:cNvPicPr preferRelativeResize="0"/>
          <p:nvPr/>
        </p:nvPicPr>
        <p:blipFill>
          <a:blip r:embed="rId4">
            <a:alphaModFix/>
          </a:blip>
          <a:stretch>
            <a:fillRect/>
          </a:stretch>
        </p:blipFill>
        <p:spPr>
          <a:xfrm>
            <a:off x="1372653" y="1043828"/>
            <a:ext cx="202626" cy="139913"/>
          </a:xfrm>
          <a:prstGeom prst="rect">
            <a:avLst/>
          </a:prstGeom>
          <a:noFill/>
          <a:ln>
            <a:noFill/>
          </a:ln>
        </p:spPr>
      </p:pic>
      <p:pic>
        <p:nvPicPr>
          <p:cNvPr descr="x_2" id="430" name="Google Shape;430;p24"/>
          <p:cNvPicPr preferRelativeResize="0"/>
          <p:nvPr/>
        </p:nvPicPr>
        <p:blipFill>
          <a:blip r:embed="rId5">
            <a:alphaModFix/>
          </a:blip>
          <a:stretch>
            <a:fillRect/>
          </a:stretch>
        </p:blipFill>
        <p:spPr>
          <a:xfrm>
            <a:off x="3397457" y="1043836"/>
            <a:ext cx="207450" cy="13991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25"/>
          <p:cNvSpPr txBox="1"/>
          <p:nvPr>
            <p:ph type="title"/>
          </p:nvPr>
        </p:nvSpPr>
        <p:spPr>
          <a:xfrm>
            <a:off x="126600" y="135178"/>
            <a:ext cx="8890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Example Problem</a:t>
            </a:r>
            <a:endParaRPr/>
          </a:p>
        </p:txBody>
      </p:sp>
      <p:sp>
        <p:nvSpPr>
          <p:cNvPr id="436" name="Google Shape;436;p25"/>
          <p:cNvSpPr txBox="1"/>
          <p:nvPr/>
        </p:nvSpPr>
        <p:spPr>
          <a:xfrm>
            <a:off x="207452" y="4341154"/>
            <a:ext cx="6538800" cy="24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700">
                <a:solidFill>
                  <a:schemeClr val="dk1"/>
                </a:solidFill>
              </a:rPr>
              <a:t>(Inspired by slides from </a:t>
            </a:r>
            <a:r>
              <a:rPr lang="en-GB" sz="700" u="sng">
                <a:solidFill>
                  <a:schemeClr val="accent5"/>
                </a:solidFill>
                <a:hlinkClick r:id="rId3">
                  <a:extLst>
                    <a:ext uri="{A12FA001-AC4F-418D-AE19-62706E023703}">
                      <ahyp:hlinkClr val="tx"/>
                    </a:ext>
                  </a:extLst>
                </a:hlinkClick>
              </a:rPr>
              <a:t>http://introtodeeplearning.com/slides/6S191_MIT_DeepLearning_L1.pdf</a:t>
            </a:r>
            <a:r>
              <a:rPr lang="en-GB" sz="700">
                <a:solidFill>
                  <a:schemeClr val="dk1"/>
                </a:solidFill>
              </a:rPr>
              <a:t>)</a:t>
            </a:r>
            <a:endParaRPr sz="300"/>
          </a:p>
        </p:txBody>
      </p:sp>
      <p:grpSp>
        <p:nvGrpSpPr>
          <p:cNvPr id="437" name="Google Shape;437;p25"/>
          <p:cNvGrpSpPr/>
          <p:nvPr/>
        </p:nvGrpSpPr>
        <p:grpSpPr>
          <a:xfrm>
            <a:off x="787294" y="1877541"/>
            <a:ext cx="4121983" cy="1540812"/>
            <a:chOff x="2120167" y="2261654"/>
            <a:chExt cx="4121983" cy="1540812"/>
          </a:xfrm>
        </p:grpSpPr>
        <p:sp>
          <p:nvSpPr>
            <p:cNvPr id="438" name="Google Shape;438;p25"/>
            <p:cNvSpPr/>
            <p:nvPr/>
          </p:nvSpPr>
          <p:spPr>
            <a:xfrm>
              <a:off x="3346436" y="2800166"/>
              <a:ext cx="450000" cy="450000"/>
            </a:xfrm>
            <a:prstGeom prst="ellipse">
              <a:avLst/>
            </a:prstGeom>
            <a:solidFill>
              <a:srgbClr val="FFE599"/>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5"/>
            <p:cNvSpPr/>
            <p:nvPr/>
          </p:nvSpPr>
          <p:spPr>
            <a:xfrm>
              <a:off x="2120167" y="2451255"/>
              <a:ext cx="450000" cy="4500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5"/>
            <p:cNvSpPr/>
            <p:nvPr/>
          </p:nvSpPr>
          <p:spPr>
            <a:xfrm>
              <a:off x="2120167" y="3234855"/>
              <a:ext cx="450000" cy="4500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5"/>
            <p:cNvSpPr/>
            <p:nvPr/>
          </p:nvSpPr>
          <p:spPr>
            <a:xfrm>
              <a:off x="3346436" y="3338691"/>
              <a:ext cx="450000" cy="450000"/>
            </a:xfrm>
            <a:prstGeom prst="ellipse">
              <a:avLst/>
            </a:prstGeom>
            <a:solidFill>
              <a:srgbClr val="FFE599"/>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5"/>
            <p:cNvSpPr/>
            <p:nvPr/>
          </p:nvSpPr>
          <p:spPr>
            <a:xfrm>
              <a:off x="3346436" y="2261654"/>
              <a:ext cx="450000" cy="450000"/>
            </a:xfrm>
            <a:prstGeom prst="ellipse">
              <a:avLst/>
            </a:prstGeom>
            <a:solidFill>
              <a:srgbClr val="FFE599"/>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5"/>
            <p:cNvSpPr/>
            <p:nvPr/>
          </p:nvSpPr>
          <p:spPr>
            <a:xfrm>
              <a:off x="5792150" y="2799221"/>
              <a:ext cx="450000" cy="450000"/>
            </a:xfrm>
            <a:prstGeom prst="ellipse">
              <a:avLst/>
            </a:prstGeom>
            <a:solidFill>
              <a:srgbClr val="F6B26B"/>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x_1" id="444" name="Google Shape;444;p25"/>
            <p:cNvPicPr preferRelativeResize="0"/>
            <p:nvPr/>
          </p:nvPicPr>
          <p:blipFill>
            <a:blip r:embed="rId4">
              <a:alphaModFix/>
            </a:blip>
            <a:stretch>
              <a:fillRect/>
            </a:stretch>
          </p:blipFill>
          <p:spPr>
            <a:xfrm>
              <a:off x="2204371" y="2612765"/>
              <a:ext cx="266700" cy="152400"/>
            </a:xfrm>
            <a:prstGeom prst="rect">
              <a:avLst/>
            </a:prstGeom>
            <a:noFill/>
            <a:ln>
              <a:noFill/>
            </a:ln>
          </p:spPr>
        </p:pic>
        <p:pic>
          <p:nvPicPr>
            <p:cNvPr descr="x_2" id="445" name="Google Shape;445;p25"/>
            <p:cNvPicPr preferRelativeResize="0"/>
            <p:nvPr/>
          </p:nvPicPr>
          <p:blipFill>
            <a:blip r:embed="rId5">
              <a:alphaModFix/>
            </a:blip>
            <a:stretch>
              <a:fillRect/>
            </a:stretch>
          </p:blipFill>
          <p:spPr>
            <a:xfrm>
              <a:off x="2192162" y="3395272"/>
              <a:ext cx="276225" cy="152400"/>
            </a:xfrm>
            <a:prstGeom prst="rect">
              <a:avLst/>
            </a:prstGeom>
            <a:noFill/>
            <a:ln>
              <a:noFill/>
            </a:ln>
          </p:spPr>
        </p:pic>
        <p:sp>
          <p:nvSpPr>
            <p:cNvPr id="446" name="Google Shape;446;p25"/>
            <p:cNvSpPr/>
            <p:nvPr/>
          </p:nvSpPr>
          <p:spPr>
            <a:xfrm>
              <a:off x="4569299" y="2813941"/>
              <a:ext cx="450000" cy="450000"/>
            </a:xfrm>
            <a:prstGeom prst="ellipse">
              <a:avLst/>
            </a:prstGeom>
            <a:solidFill>
              <a:srgbClr val="F9CB9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5"/>
            <p:cNvSpPr/>
            <p:nvPr/>
          </p:nvSpPr>
          <p:spPr>
            <a:xfrm>
              <a:off x="4569299" y="3352466"/>
              <a:ext cx="450000" cy="450000"/>
            </a:xfrm>
            <a:prstGeom prst="ellipse">
              <a:avLst/>
            </a:prstGeom>
            <a:solidFill>
              <a:srgbClr val="F9CB9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5"/>
            <p:cNvSpPr/>
            <p:nvPr/>
          </p:nvSpPr>
          <p:spPr>
            <a:xfrm>
              <a:off x="4569299" y="2275429"/>
              <a:ext cx="450000" cy="450000"/>
            </a:xfrm>
            <a:prstGeom prst="ellipse">
              <a:avLst/>
            </a:prstGeom>
            <a:solidFill>
              <a:srgbClr val="F9CB9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5"/>
            <p:cNvSpPr/>
            <p:nvPr/>
          </p:nvSpPr>
          <p:spPr>
            <a:xfrm>
              <a:off x="2598850" y="2694801"/>
              <a:ext cx="617100" cy="682800"/>
            </a:xfrm>
            <a:prstGeom prst="mathMultiply">
              <a:avLst>
                <a:gd fmla="val 11160" name="adj1"/>
              </a:avLst>
            </a:pr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5"/>
            <p:cNvSpPr/>
            <p:nvPr/>
          </p:nvSpPr>
          <p:spPr>
            <a:xfrm>
              <a:off x="3844675" y="2694801"/>
              <a:ext cx="617100" cy="682800"/>
            </a:xfrm>
            <a:prstGeom prst="mathMultiply">
              <a:avLst>
                <a:gd fmla="val 11160" name="adj1"/>
              </a:avLst>
            </a:pr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5"/>
            <p:cNvSpPr/>
            <p:nvPr/>
          </p:nvSpPr>
          <p:spPr>
            <a:xfrm>
              <a:off x="5097163" y="2694801"/>
              <a:ext cx="617100" cy="682800"/>
            </a:xfrm>
            <a:prstGeom prst="mathMultiply">
              <a:avLst>
                <a:gd fmla="val 11160" name="adj1"/>
              </a:avLst>
            </a:pr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_2" id="452" name="Google Shape;452;p25"/>
            <p:cNvPicPr preferRelativeResize="0"/>
            <p:nvPr/>
          </p:nvPicPr>
          <p:blipFill>
            <a:blip r:embed="rId6">
              <a:alphaModFix/>
            </a:blip>
            <a:stretch>
              <a:fillRect/>
            </a:stretch>
          </p:blipFill>
          <p:spPr>
            <a:xfrm>
              <a:off x="3433856" y="2873093"/>
              <a:ext cx="269488" cy="262751"/>
            </a:xfrm>
            <a:prstGeom prst="rect">
              <a:avLst/>
            </a:prstGeom>
            <a:noFill/>
            <a:ln>
              <a:noFill/>
            </a:ln>
          </p:spPr>
        </p:pic>
        <p:pic>
          <p:nvPicPr>
            <p:cNvPr descr="h_1" id="453" name="Google Shape;453;p25"/>
            <p:cNvPicPr preferRelativeResize="0"/>
            <p:nvPr/>
          </p:nvPicPr>
          <p:blipFill>
            <a:blip r:embed="rId7">
              <a:alphaModFix/>
            </a:blip>
            <a:stretch>
              <a:fillRect/>
            </a:stretch>
          </p:blipFill>
          <p:spPr>
            <a:xfrm>
              <a:off x="3437306" y="2334593"/>
              <a:ext cx="262751" cy="262751"/>
            </a:xfrm>
            <a:prstGeom prst="rect">
              <a:avLst/>
            </a:prstGeom>
            <a:noFill/>
            <a:ln>
              <a:noFill/>
            </a:ln>
          </p:spPr>
        </p:pic>
        <p:pic>
          <p:nvPicPr>
            <p:cNvPr descr="h_3" id="454" name="Google Shape;454;p25"/>
            <p:cNvPicPr preferRelativeResize="0"/>
            <p:nvPr/>
          </p:nvPicPr>
          <p:blipFill>
            <a:blip r:embed="rId8">
              <a:alphaModFix/>
            </a:blip>
            <a:stretch>
              <a:fillRect/>
            </a:stretch>
          </p:blipFill>
          <p:spPr>
            <a:xfrm>
              <a:off x="3430494" y="3411606"/>
              <a:ext cx="276225" cy="262751"/>
            </a:xfrm>
            <a:prstGeom prst="rect">
              <a:avLst/>
            </a:prstGeom>
            <a:noFill/>
            <a:ln>
              <a:noFill/>
            </a:ln>
          </p:spPr>
        </p:pic>
        <p:pic>
          <p:nvPicPr>
            <p:cNvPr descr="g_1" id="455" name="Google Shape;455;p25"/>
            <p:cNvPicPr preferRelativeResize="0"/>
            <p:nvPr/>
          </p:nvPicPr>
          <p:blipFill>
            <a:blip r:embed="rId9">
              <a:alphaModFix/>
            </a:blip>
            <a:stretch>
              <a:fillRect/>
            </a:stretch>
          </p:blipFill>
          <p:spPr>
            <a:xfrm>
              <a:off x="4663263" y="2361047"/>
              <a:ext cx="262060" cy="243000"/>
            </a:xfrm>
            <a:prstGeom prst="rect">
              <a:avLst/>
            </a:prstGeom>
            <a:noFill/>
            <a:ln>
              <a:noFill/>
            </a:ln>
          </p:spPr>
        </p:pic>
        <p:pic>
          <p:nvPicPr>
            <p:cNvPr descr="g_2" id="456" name="Google Shape;456;p25"/>
            <p:cNvPicPr preferRelativeResize="0"/>
            <p:nvPr/>
          </p:nvPicPr>
          <p:blipFill>
            <a:blip r:embed="rId10">
              <a:alphaModFix/>
            </a:blip>
            <a:stretch>
              <a:fillRect/>
            </a:stretch>
          </p:blipFill>
          <p:spPr>
            <a:xfrm>
              <a:off x="4659713" y="2917449"/>
              <a:ext cx="269142" cy="243000"/>
            </a:xfrm>
            <a:prstGeom prst="rect">
              <a:avLst/>
            </a:prstGeom>
            <a:noFill/>
            <a:ln>
              <a:noFill/>
            </a:ln>
          </p:spPr>
        </p:pic>
        <p:pic>
          <p:nvPicPr>
            <p:cNvPr descr="g_3" id="457" name="Google Shape;457;p25"/>
            <p:cNvPicPr preferRelativeResize="0"/>
            <p:nvPr/>
          </p:nvPicPr>
          <p:blipFill>
            <a:blip r:embed="rId11">
              <a:alphaModFix/>
            </a:blip>
            <a:stretch>
              <a:fillRect/>
            </a:stretch>
          </p:blipFill>
          <p:spPr>
            <a:xfrm>
              <a:off x="4655323" y="3455961"/>
              <a:ext cx="276225" cy="243000"/>
            </a:xfrm>
            <a:prstGeom prst="rect">
              <a:avLst/>
            </a:prstGeom>
            <a:noFill/>
            <a:ln>
              <a:noFill/>
            </a:ln>
          </p:spPr>
        </p:pic>
        <p:pic>
          <p:nvPicPr>
            <p:cNvPr descr="y" id="458" name="Google Shape;458;p25"/>
            <p:cNvPicPr preferRelativeResize="0"/>
            <p:nvPr/>
          </p:nvPicPr>
          <p:blipFill>
            <a:blip r:embed="rId12">
              <a:alphaModFix/>
            </a:blip>
            <a:stretch>
              <a:fillRect/>
            </a:stretch>
          </p:blipFill>
          <p:spPr>
            <a:xfrm>
              <a:off x="5907613" y="2867063"/>
              <a:ext cx="219075" cy="314325"/>
            </a:xfrm>
            <a:prstGeom prst="rect">
              <a:avLst/>
            </a:prstGeom>
            <a:noFill/>
            <a:ln>
              <a:noFill/>
            </a:ln>
          </p:spPr>
        </p:pic>
      </p:grpSp>
      <p:sp>
        <p:nvSpPr>
          <p:cNvPr id="459" name="Google Shape;459;p25"/>
          <p:cNvSpPr txBox="1"/>
          <p:nvPr>
            <p:ph idx="1" type="body"/>
          </p:nvPr>
        </p:nvSpPr>
        <p:spPr>
          <a:xfrm>
            <a:off x="5069147" y="1634775"/>
            <a:ext cx="3903600" cy="2565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GB" sz="1500">
                <a:solidFill>
                  <a:srgbClr val="000000"/>
                </a:solidFill>
              </a:rPr>
              <a:t>Outputs:     : A probability of being addicted.</a:t>
            </a:r>
            <a:endParaRPr sz="1500">
              <a:solidFill>
                <a:srgbClr val="000000"/>
              </a:solidFill>
            </a:endParaRPr>
          </a:p>
          <a:p>
            <a:pPr indent="-317500" lvl="0" marL="457200" rtl="0" algn="l">
              <a:lnSpc>
                <a:spcPct val="150000"/>
              </a:lnSpc>
              <a:spcBef>
                <a:spcPts val="1200"/>
              </a:spcBef>
              <a:spcAft>
                <a:spcPts val="0"/>
              </a:spcAft>
              <a:buClr>
                <a:srgbClr val="000000"/>
              </a:buClr>
              <a:buSzPts val="1400"/>
              <a:buChar char="-"/>
            </a:pPr>
            <a:r>
              <a:rPr lang="en-GB" sz="1400">
                <a:solidFill>
                  <a:srgbClr val="000000"/>
                </a:solidFill>
              </a:rPr>
              <a:t>If 		      consider as addiction</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GB" sz="1400">
                <a:solidFill>
                  <a:srgbClr val="000000"/>
                </a:solidFill>
              </a:rPr>
              <a:t>Otherwise, consider as non-addiction.</a:t>
            </a:r>
            <a:endParaRPr sz="1400">
              <a:solidFill>
                <a:srgbClr val="000000"/>
              </a:solidFill>
            </a:endParaRPr>
          </a:p>
          <a:p>
            <a:pPr indent="0" lvl="0" marL="0" rtl="0" algn="l">
              <a:lnSpc>
                <a:spcPct val="150000"/>
              </a:lnSpc>
              <a:spcBef>
                <a:spcPts val="1200"/>
              </a:spcBef>
              <a:spcAft>
                <a:spcPts val="1200"/>
              </a:spcAft>
              <a:buNone/>
            </a:pPr>
            <a:r>
              <a:t/>
            </a:r>
            <a:endParaRPr b="1" sz="1900">
              <a:solidFill>
                <a:srgbClr val="000000"/>
              </a:solidFill>
            </a:endParaRPr>
          </a:p>
        </p:txBody>
      </p:sp>
      <p:pic>
        <p:nvPicPr>
          <p:cNvPr descr="y" id="460" name="Google Shape;460;p25"/>
          <p:cNvPicPr preferRelativeResize="0"/>
          <p:nvPr/>
        </p:nvPicPr>
        <p:blipFill>
          <a:blip r:embed="rId12">
            <a:alphaModFix/>
          </a:blip>
          <a:stretch>
            <a:fillRect/>
          </a:stretch>
        </p:blipFill>
        <p:spPr>
          <a:xfrm>
            <a:off x="5978116" y="1753601"/>
            <a:ext cx="151025" cy="216675"/>
          </a:xfrm>
          <a:prstGeom prst="rect">
            <a:avLst/>
          </a:prstGeom>
          <a:noFill/>
          <a:ln>
            <a:noFill/>
          </a:ln>
        </p:spPr>
      </p:pic>
      <p:pic>
        <p:nvPicPr>
          <p:cNvPr descr="y &gt;= 0.5 :" id="461" name="Google Shape;461;p25"/>
          <p:cNvPicPr preferRelativeResize="0"/>
          <p:nvPr/>
        </p:nvPicPr>
        <p:blipFill>
          <a:blip r:embed="rId13">
            <a:alphaModFix/>
          </a:blip>
          <a:stretch>
            <a:fillRect/>
          </a:stretch>
        </p:blipFill>
        <p:spPr>
          <a:xfrm>
            <a:off x="5808060" y="2238081"/>
            <a:ext cx="979225" cy="201335"/>
          </a:xfrm>
          <a:prstGeom prst="rect">
            <a:avLst/>
          </a:prstGeom>
          <a:noFill/>
          <a:ln>
            <a:noFill/>
          </a:ln>
        </p:spPr>
      </p:pic>
      <p:sp>
        <p:nvSpPr>
          <p:cNvPr id="462" name="Google Shape;462;p25"/>
          <p:cNvSpPr txBox="1"/>
          <p:nvPr>
            <p:ph idx="1" type="body"/>
          </p:nvPr>
        </p:nvSpPr>
        <p:spPr>
          <a:xfrm>
            <a:off x="311700" y="598250"/>
            <a:ext cx="8520600" cy="852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GB" sz="1250">
                <a:solidFill>
                  <a:srgbClr val="000000"/>
                </a:solidFill>
              </a:rPr>
              <a:t>Q. Am I addicted to Instagram? (classification)</a:t>
            </a:r>
            <a:endParaRPr b="1" sz="1250">
              <a:solidFill>
                <a:srgbClr val="000000"/>
              </a:solidFill>
            </a:endParaRPr>
          </a:p>
          <a:p>
            <a:pPr indent="-303212" lvl="0" marL="457200" rtl="0" algn="l">
              <a:lnSpc>
                <a:spcPct val="95000"/>
              </a:lnSpc>
              <a:spcBef>
                <a:spcPts val="1200"/>
              </a:spcBef>
              <a:spcAft>
                <a:spcPts val="0"/>
              </a:spcAft>
              <a:buClr>
                <a:srgbClr val="000000"/>
              </a:buClr>
              <a:buSzPts val="1175"/>
              <a:buChar char="-"/>
            </a:pPr>
            <a:r>
              <a:rPr lang="en-GB" sz="1175">
                <a:solidFill>
                  <a:srgbClr val="000000"/>
                </a:solidFill>
              </a:rPr>
              <a:t>Inputs:       : Spent times in Instagram,      : Number of uploaded Stories per day</a:t>
            </a:r>
            <a:endParaRPr sz="1175">
              <a:solidFill>
                <a:srgbClr val="000000"/>
              </a:solidFill>
            </a:endParaRPr>
          </a:p>
          <a:p>
            <a:pPr indent="0" lvl="0" marL="0" rtl="0" algn="l">
              <a:lnSpc>
                <a:spcPct val="95000"/>
              </a:lnSpc>
              <a:spcBef>
                <a:spcPts val="1200"/>
              </a:spcBef>
              <a:spcAft>
                <a:spcPts val="0"/>
              </a:spcAft>
              <a:buSzPts val="275"/>
              <a:buNone/>
            </a:pPr>
            <a:r>
              <a:t/>
            </a:r>
            <a:endParaRPr sz="1175">
              <a:solidFill>
                <a:srgbClr val="000000"/>
              </a:solidFill>
            </a:endParaRPr>
          </a:p>
          <a:p>
            <a:pPr indent="0" lvl="0" marL="0" rtl="0" algn="l">
              <a:lnSpc>
                <a:spcPct val="95000"/>
              </a:lnSpc>
              <a:spcBef>
                <a:spcPts val="1200"/>
              </a:spcBef>
              <a:spcAft>
                <a:spcPts val="0"/>
              </a:spcAft>
              <a:buSzPts val="275"/>
              <a:buNone/>
            </a:pPr>
            <a:r>
              <a:t/>
            </a:r>
            <a:endParaRPr b="1" sz="1275">
              <a:solidFill>
                <a:srgbClr val="000000"/>
              </a:solidFill>
            </a:endParaRPr>
          </a:p>
          <a:p>
            <a:pPr indent="0" lvl="0" marL="0" rtl="0" algn="l">
              <a:lnSpc>
                <a:spcPct val="95000"/>
              </a:lnSpc>
              <a:spcBef>
                <a:spcPts val="1200"/>
              </a:spcBef>
              <a:spcAft>
                <a:spcPts val="1200"/>
              </a:spcAft>
              <a:buSzPts val="275"/>
              <a:buNone/>
            </a:pPr>
            <a:r>
              <a:t/>
            </a:r>
            <a:endParaRPr b="1" sz="1275">
              <a:solidFill>
                <a:srgbClr val="000000"/>
              </a:solidFill>
            </a:endParaRPr>
          </a:p>
        </p:txBody>
      </p:sp>
      <p:pic>
        <p:nvPicPr>
          <p:cNvPr descr="x_1" id="463" name="Google Shape;463;p25"/>
          <p:cNvPicPr preferRelativeResize="0"/>
          <p:nvPr/>
        </p:nvPicPr>
        <p:blipFill>
          <a:blip r:embed="rId14">
            <a:alphaModFix/>
          </a:blip>
          <a:stretch>
            <a:fillRect/>
          </a:stretch>
        </p:blipFill>
        <p:spPr>
          <a:xfrm>
            <a:off x="1372653" y="1043828"/>
            <a:ext cx="202626" cy="139913"/>
          </a:xfrm>
          <a:prstGeom prst="rect">
            <a:avLst/>
          </a:prstGeom>
          <a:noFill/>
          <a:ln>
            <a:noFill/>
          </a:ln>
        </p:spPr>
      </p:pic>
      <p:pic>
        <p:nvPicPr>
          <p:cNvPr descr="x_2" id="464" name="Google Shape;464;p25"/>
          <p:cNvPicPr preferRelativeResize="0"/>
          <p:nvPr/>
        </p:nvPicPr>
        <p:blipFill>
          <a:blip r:embed="rId15">
            <a:alphaModFix/>
          </a:blip>
          <a:stretch>
            <a:fillRect/>
          </a:stretch>
        </p:blipFill>
        <p:spPr>
          <a:xfrm>
            <a:off x="3397457" y="1043836"/>
            <a:ext cx="207450" cy="13991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26"/>
          <p:cNvSpPr txBox="1"/>
          <p:nvPr>
            <p:ph idx="1" type="body"/>
          </p:nvPr>
        </p:nvSpPr>
        <p:spPr>
          <a:xfrm>
            <a:off x="5069147" y="1634775"/>
            <a:ext cx="3903600" cy="2565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GB" sz="1500">
                <a:solidFill>
                  <a:srgbClr val="000000"/>
                </a:solidFill>
              </a:rPr>
              <a:t>Outputs:     : A probability of being addicted.</a:t>
            </a:r>
            <a:endParaRPr sz="1500">
              <a:solidFill>
                <a:srgbClr val="000000"/>
              </a:solidFill>
            </a:endParaRPr>
          </a:p>
          <a:p>
            <a:pPr indent="-317500" lvl="0" marL="457200" rtl="0" algn="l">
              <a:lnSpc>
                <a:spcPct val="150000"/>
              </a:lnSpc>
              <a:spcBef>
                <a:spcPts val="1200"/>
              </a:spcBef>
              <a:spcAft>
                <a:spcPts val="0"/>
              </a:spcAft>
              <a:buClr>
                <a:srgbClr val="000000"/>
              </a:buClr>
              <a:buSzPts val="1400"/>
              <a:buChar char="-"/>
            </a:pPr>
            <a:r>
              <a:rPr lang="en-GB" sz="1400">
                <a:solidFill>
                  <a:srgbClr val="000000"/>
                </a:solidFill>
              </a:rPr>
              <a:t>If 		      consider as addiction</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GB" sz="1400">
                <a:solidFill>
                  <a:srgbClr val="000000"/>
                </a:solidFill>
              </a:rPr>
              <a:t>Otherwise, consider as non-addiction.</a:t>
            </a:r>
            <a:endParaRPr sz="1400">
              <a:solidFill>
                <a:srgbClr val="000000"/>
              </a:solidFill>
            </a:endParaRPr>
          </a:p>
          <a:p>
            <a:pPr indent="0" lvl="0" marL="0" rtl="0" algn="l">
              <a:lnSpc>
                <a:spcPct val="150000"/>
              </a:lnSpc>
              <a:spcBef>
                <a:spcPts val="1200"/>
              </a:spcBef>
              <a:spcAft>
                <a:spcPts val="1200"/>
              </a:spcAft>
              <a:buNone/>
            </a:pPr>
            <a:r>
              <a:t/>
            </a:r>
            <a:endParaRPr b="1" sz="1900">
              <a:solidFill>
                <a:srgbClr val="000000"/>
              </a:solidFill>
            </a:endParaRPr>
          </a:p>
        </p:txBody>
      </p:sp>
      <p:sp>
        <p:nvSpPr>
          <p:cNvPr id="470" name="Google Shape;470;p26"/>
          <p:cNvSpPr txBox="1"/>
          <p:nvPr>
            <p:ph type="title"/>
          </p:nvPr>
        </p:nvSpPr>
        <p:spPr>
          <a:xfrm>
            <a:off x="126600" y="135178"/>
            <a:ext cx="8890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Example Problem</a:t>
            </a:r>
            <a:endParaRPr/>
          </a:p>
        </p:txBody>
      </p:sp>
      <p:sp>
        <p:nvSpPr>
          <p:cNvPr id="471" name="Google Shape;471;p26"/>
          <p:cNvSpPr txBox="1"/>
          <p:nvPr/>
        </p:nvSpPr>
        <p:spPr>
          <a:xfrm>
            <a:off x="207452" y="4341154"/>
            <a:ext cx="6538800" cy="24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700">
                <a:solidFill>
                  <a:schemeClr val="dk1"/>
                </a:solidFill>
              </a:rPr>
              <a:t>(Inspired by slides from </a:t>
            </a:r>
            <a:r>
              <a:rPr lang="en-GB" sz="700" u="sng">
                <a:solidFill>
                  <a:schemeClr val="accent5"/>
                </a:solidFill>
                <a:hlinkClick r:id="rId3">
                  <a:extLst>
                    <a:ext uri="{A12FA001-AC4F-418D-AE19-62706E023703}">
                      <ahyp:hlinkClr val="tx"/>
                    </a:ext>
                  </a:extLst>
                </a:hlinkClick>
              </a:rPr>
              <a:t>http://introtodeeplearning.com/slides/6S191_MIT_DeepLearning_L1.pdf</a:t>
            </a:r>
            <a:r>
              <a:rPr lang="en-GB" sz="700">
                <a:solidFill>
                  <a:schemeClr val="dk1"/>
                </a:solidFill>
              </a:rPr>
              <a:t>)</a:t>
            </a:r>
            <a:endParaRPr sz="300"/>
          </a:p>
        </p:txBody>
      </p:sp>
      <p:grpSp>
        <p:nvGrpSpPr>
          <p:cNvPr id="472" name="Google Shape;472;p26"/>
          <p:cNvGrpSpPr/>
          <p:nvPr/>
        </p:nvGrpSpPr>
        <p:grpSpPr>
          <a:xfrm>
            <a:off x="787294" y="1877541"/>
            <a:ext cx="4121983" cy="1540812"/>
            <a:chOff x="2120167" y="2261654"/>
            <a:chExt cx="4121983" cy="1540812"/>
          </a:xfrm>
        </p:grpSpPr>
        <p:sp>
          <p:nvSpPr>
            <p:cNvPr id="473" name="Google Shape;473;p26"/>
            <p:cNvSpPr/>
            <p:nvPr/>
          </p:nvSpPr>
          <p:spPr>
            <a:xfrm>
              <a:off x="3346436" y="2800166"/>
              <a:ext cx="450000" cy="450000"/>
            </a:xfrm>
            <a:prstGeom prst="ellipse">
              <a:avLst/>
            </a:prstGeom>
            <a:solidFill>
              <a:srgbClr val="FFE599"/>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6"/>
            <p:cNvSpPr/>
            <p:nvPr/>
          </p:nvSpPr>
          <p:spPr>
            <a:xfrm>
              <a:off x="2120167" y="2451255"/>
              <a:ext cx="450000" cy="4500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6"/>
            <p:cNvSpPr/>
            <p:nvPr/>
          </p:nvSpPr>
          <p:spPr>
            <a:xfrm>
              <a:off x="2120167" y="3234855"/>
              <a:ext cx="450000" cy="4500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6"/>
            <p:cNvSpPr/>
            <p:nvPr/>
          </p:nvSpPr>
          <p:spPr>
            <a:xfrm>
              <a:off x="3346436" y="3338691"/>
              <a:ext cx="450000" cy="450000"/>
            </a:xfrm>
            <a:prstGeom prst="ellipse">
              <a:avLst/>
            </a:prstGeom>
            <a:solidFill>
              <a:srgbClr val="FFE599"/>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6"/>
            <p:cNvSpPr/>
            <p:nvPr/>
          </p:nvSpPr>
          <p:spPr>
            <a:xfrm>
              <a:off x="3346436" y="2261654"/>
              <a:ext cx="450000" cy="450000"/>
            </a:xfrm>
            <a:prstGeom prst="ellipse">
              <a:avLst/>
            </a:prstGeom>
            <a:solidFill>
              <a:srgbClr val="FFE599"/>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6"/>
            <p:cNvSpPr/>
            <p:nvPr/>
          </p:nvSpPr>
          <p:spPr>
            <a:xfrm>
              <a:off x="5792150" y="2799221"/>
              <a:ext cx="450000" cy="450000"/>
            </a:xfrm>
            <a:prstGeom prst="ellipse">
              <a:avLst/>
            </a:prstGeom>
            <a:solidFill>
              <a:srgbClr val="F6B26B"/>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x_1" id="479" name="Google Shape;479;p26"/>
            <p:cNvPicPr preferRelativeResize="0"/>
            <p:nvPr/>
          </p:nvPicPr>
          <p:blipFill>
            <a:blip r:embed="rId4">
              <a:alphaModFix/>
            </a:blip>
            <a:stretch>
              <a:fillRect/>
            </a:stretch>
          </p:blipFill>
          <p:spPr>
            <a:xfrm>
              <a:off x="2204371" y="2612765"/>
              <a:ext cx="266700" cy="152400"/>
            </a:xfrm>
            <a:prstGeom prst="rect">
              <a:avLst/>
            </a:prstGeom>
            <a:noFill/>
            <a:ln>
              <a:noFill/>
            </a:ln>
          </p:spPr>
        </p:pic>
        <p:pic>
          <p:nvPicPr>
            <p:cNvPr descr="x_2" id="480" name="Google Shape;480;p26"/>
            <p:cNvPicPr preferRelativeResize="0"/>
            <p:nvPr/>
          </p:nvPicPr>
          <p:blipFill>
            <a:blip r:embed="rId5">
              <a:alphaModFix/>
            </a:blip>
            <a:stretch>
              <a:fillRect/>
            </a:stretch>
          </p:blipFill>
          <p:spPr>
            <a:xfrm>
              <a:off x="2192162" y="3395272"/>
              <a:ext cx="276225" cy="152400"/>
            </a:xfrm>
            <a:prstGeom prst="rect">
              <a:avLst/>
            </a:prstGeom>
            <a:noFill/>
            <a:ln>
              <a:noFill/>
            </a:ln>
          </p:spPr>
        </p:pic>
        <p:sp>
          <p:nvSpPr>
            <p:cNvPr id="481" name="Google Shape;481;p26"/>
            <p:cNvSpPr/>
            <p:nvPr/>
          </p:nvSpPr>
          <p:spPr>
            <a:xfrm>
              <a:off x="4569299" y="2813941"/>
              <a:ext cx="450000" cy="450000"/>
            </a:xfrm>
            <a:prstGeom prst="ellipse">
              <a:avLst/>
            </a:prstGeom>
            <a:solidFill>
              <a:srgbClr val="F9CB9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6"/>
            <p:cNvSpPr/>
            <p:nvPr/>
          </p:nvSpPr>
          <p:spPr>
            <a:xfrm>
              <a:off x="4569299" y="3352466"/>
              <a:ext cx="450000" cy="450000"/>
            </a:xfrm>
            <a:prstGeom prst="ellipse">
              <a:avLst/>
            </a:prstGeom>
            <a:solidFill>
              <a:srgbClr val="F9CB9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6"/>
            <p:cNvSpPr/>
            <p:nvPr/>
          </p:nvSpPr>
          <p:spPr>
            <a:xfrm>
              <a:off x="4569299" y="2275429"/>
              <a:ext cx="450000" cy="450000"/>
            </a:xfrm>
            <a:prstGeom prst="ellipse">
              <a:avLst/>
            </a:prstGeom>
            <a:solidFill>
              <a:srgbClr val="F9CB9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6"/>
            <p:cNvSpPr/>
            <p:nvPr/>
          </p:nvSpPr>
          <p:spPr>
            <a:xfrm>
              <a:off x="2598850" y="2694801"/>
              <a:ext cx="617100" cy="682800"/>
            </a:xfrm>
            <a:prstGeom prst="mathMultiply">
              <a:avLst>
                <a:gd fmla="val 11160" name="adj1"/>
              </a:avLst>
            </a:pr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6"/>
            <p:cNvSpPr/>
            <p:nvPr/>
          </p:nvSpPr>
          <p:spPr>
            <a:xfrm>
              <a:off x="3844675" y="2694801"/>
              <a:ext cx="617100" cy="682800"/>
            </a:xfrm>
            <a:prstGeom prst="mathMultiply">
              <a:avLst>
                <a:gd fmla="val 11160" name="adj1"/>
              </a:avLst>
            </a:pr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6"/>
            <p:cNvSpPr/>
            <p:nvPr/>
          </p:nvSpPr>
          <p:spPr>
            <a:xfrm>
              <a:off x="5097163" y="2694801"/>
              <a:ext cx="617100" cy="682800"/>
            </a:xfrm>
            <a:prstGeom prst="mathMultiply">
              <a:avLst>
                <a:gd fmla="val 11160" name="adj1"/>
              </a:avLst>
            </a:pr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_2" id="487" name="Google Shape;487;p26"/>
            <p:cNvPicPr preferRelativeResize="0"/>
            <p:nvPr/>
          </p:nvPicPr>
          <p:blipFill>
            <a:blip r:embed="rId6">
              <a:alphaModFix/>
            </a:blip>
            <a:stretch>
              <a:fillRect/>
            </a:stretch>
          </p:blipFill>
          <p:spPr>
            <a:xfrm>
              <a:off x="3433856" y="2873093"/>
              <a:ext cx="269488" cy="262751"/>
            </a:xfrm>
            <a:prstGeom prst="rect">
              <a:avLst/>
            </a:prstGeom>
            <a:noFill/>
            <a:ln>
              <a:noFill/>
            </a:ln>
          </p:spPr>
        </p:pic>
        <p:pic>
          <p:nvPicPr>
            <p:cNvPr descr="h_1" id="488" name="Google Shape;488;p26"/>
            <p:cNvPicPr preferRelativeResize="0"/>
            <p:nvPr/>
          </p:nvPicPr>
          <p:blipFill>
            <a:blip r:embed="rId7">
              <a:alphaModFix/>
            </a:blip>
            <a:stretch>
              <a:fillRect/>
            </a:stretch>
          </p:blipFill>
          <p:spPr>
            <a:xfrm>
              <a:off x="3437306" y="2334593"/>
              <a:ext cx="262751" cy="262751"/>
            </a:xfrm>
            <a:prstGeom prst="rect">
              <a:avLst/>
            </a:prstGeom>
            <a:noFill/>
            <a:ln>
              <a:noFill/>
            </a:ln>
          </p:spPr>
        </p:pic>
        <p:pic>
          <p:nvPicPr>
            <p:cNvPr descr="h_3" id="489" name="Google Shape;489;p26"/>
            <p:cNvPicPr preferRelativeResize="0"/>
            <p:nvPr/>
          </p:nvPicPr>
          <p:blipFill>
            <a:blip r:embed="rId8">
              <a:alphaModFix/>
            </a:blip>
            <a:stretch>
              <a:fillRect/>
            </a:stretch>
          </p:blipFill>
          <p:spPr>
            <a:xfrm>
              <a:off x="3430494" y="3411606"/>
              <a:ext cx="276225" cy="262751"/>
            </a:xfrm>
            <a:prstGeom prst="rect">
              <a:avLst/>
            </a:prstGeom>
            <a:noFill/>
            <a:ln>
              <a:noFill/>
            </a:ln>
          </p:spPr>
        </p:pic>
        <p:pic>
          <p:nvPicPr>
            <p:cNvPr descr="g_1" id="490" name="Google Shape;490;p26"/>
            <p:cNvPicPr preferRelativeResize="0"/>
            <p:nvPr/>
          </p:nvPicPr>
          <p:blipFill>
            <a:blip r:embed="rId9">
              <a:alphaModFix/>
            </a:blip>
            <a:stretch>
              <a:fillRect/>
            </a:stretch>
          </p:blipFill>
          <p:spPr>
            <a:xfrm>
              <a:off x="4663263" y="2361047"/>
              <a:ext cx="262060" cy="243000"/>
            </a:xfrm>
            <a:prstGeom prst="rect">
              <a:avLst/>
            </a:prstGeom>
            <a:noFill/>
            <a:ln>
              <a:noFill/>
            </a:ln>
          </p:spPr>
        </p:pic>
        <p:pic>
          <p:nvPicPr>
            <p:cNvPr descr="g_2" id="491" name="Google Shape;491;p26"/>
            <p:cNvPicPr preferRelativeResize="0"/>
            <p:nvPr/>
          </p:nvPicPr>
          <p:blipFill>
            <a:blip r:embed="rId10">
              <a:alphaModFix/>
            </a:blip>
            <a:stretch>
              <a:fillRect/>
            </a:stretch>
          </p:blipFill>
          <p:spPr>
            <a:xfrm>
              <a:off x="4659713" y="2917449"/>
              <a:ext cx="269142" cy="243000"/>
            </a:xfrm>
            <a:prstGeom prst="rect">
              <a:avLst/>
            </a:prstGeom>
            <a:noFill/>
            <a:ln>
              <a:noFill/>
            </a:ln>
          </p:spPr>
        </p:pic>
        <p:pic>
          <p:nvPicPr>
            <p:cNvPr descr="g_3" id="492" name="Google Shape;492;p26"/>
            <p:cNvPicPr preferRelativeResize="0"/>
            <p:nvPr/>
          </p:nvPicPr>
          <p:blipFill>
            <a:blip r:embed="rId11">
              <a:alphaModFix/>
            </a:blip>
            <a:stretch>
              <a:fillRect/>
            </a:stretch>
          </p:blipFill>
          <p:spPr>
            <a:xfrm>
              <a:off x="4655323" y="3455961"/>
              <a:ext cx="276225" cy="243000"/>
            </a:xfrm>
            <a:prstGeom prst="rect">
              <a:avLst/>
            </a:prstGeom>
            <a:noFill/>
            <a:ln>
              <a:noFill/>
            </a:ln>
          </p:spPr>
        </p:pic>
        <p:pic>
          <p:nvPicPr>
            <p:cNvPr descr="y" id="493" name="Google Shape;493;p26"/>
            <p:cNvPicPr preferRelativeResize="0"/>
            <p:nvPr/>
          </p:nvPicPr>
          <p:blipFill>
            <a:blip r:embed="rId12">
              <a:alphaModFix/>
            </a:blip>
            <a:stretch>
              <a:fillRect/>
            </a:stretch>
          </p:blipFill>
          <p:spPr>
            <a:xfrm>
              <a:off x="5907613" y="2867063"/>
              <a:ext cx="219075" cy="314325"/>
            </a:xfrm>
            <a:prstGeom prst="rect">
              <a:avLst/>
            </a:prstGeom>
            <a:noFill/>
            <a:ln>
              <a:noFill/>
            </a:ln>
          </p:spPr>
        </p:pic>
      </p:grpSp>
      <p:sp>
        <p:nvSpPr>
          <p:cNvPr id="494" name="Google Shape;494;p26"/>
          <p:cNvSpPr txBox="1"/>
          <p:nvPr>
            <p:ph idx="1" type="body"/>
          </p:nvPr>
        </p:nvSpPr>
        <p:spPr>
          <a:xfrm>
            <a:off x="4893050" y="2398775"/>
            <a:ext cx="4255800" cy="2565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523"/>
              <a:buNone/>
            </a:pPr>
            <a:r>
              <a:t/>
            </a:r>
            <a:endParaRPr sz="1132">
              <a:solidFill>
                <a:srgbClr val="000000"/>
              </a:solidFill>
            </a:endParaRPr>
          </a:p>
          <a:p>
            <a:pPr indent="0" lvl="0" marL="0" rtl="0" algn="l">
              <a:lnSpc>
                <a:spcPct val="115000"/>
              </a:lnSpc>
              <a:spcBef>
                <a:spcPts val="1200"/>
              </a:spcBef>
              <a:spcAft>
                <a:spcPts val="0"/>
              </a:spcAft>
              <a:buSzPts val="523"/>
              <a:buNone/>
            </a:pPr>
            <a:r>
              <a:rPr lang="en-GB" sz="1322">
                <a:solidFill>
                  <a:srgbClr val="000000"/>
                </a:solidFill>
              </a:rPr>
              <a:t>** If predicted and actual outputs are too different from each other in general, what can we say about it?</a:t>
            </a:r>
            <a:endParaRPr sz="1322">
              <a:solidFill>
                <a:srgbClr val="000000"/>
              </a:solidFill>
            </a:endParaRPr>
          </a:p>
          <a:p>
            <a:pPr indent="0" lvl="0" marL="0" rtl="0" algn="l">
              <a:lnSpc>
                <a:spcPct val="115000"/>
              </a:lnSpc>
              <a:spcBef>
                <a:spcPts val="1200"/>
              </a:spcBef>
              <a:spcAft>
                <a:spcPts val="0"/>
              </a:spcAft>
              <a:buSzPts val="523"/>
              <a:buNone/>
            </a:pPr>
            <a:r>
              <a:rPr b="1" lang="en-GB" sz="1322">
                <a:solidFill>
                  <a:srgbClr val="000000"/>
                </a:solidFill>
              </a:rPr>
              <a:t>	: the parameter needs to be trained !</a:t>
            </a:r>
            <a:endParaRPr b="1" sz="1322">
              <a:solidFill>
                <a:srgbClr val="000000"/>
              </a:solidFill>
            </a:endParaRPr>
          </a:p>
          <a:p>
            <a:pPr indent="0" lvl="0" marL="0" rtl="0" algn="l">
              <a:lnSpc>
                <a:spcPct val="115000"/>
              </a:lnSpc>
              <a:spcBef>
                <a:spcPts val="1200"/>
              </a:spcBef>
              <a:spcAft>
                <a:spcPts val="0"/>
              </a:spcAft>
              <a:buSzPts val="523"/>
              <a:buNone/>
            </a:pPr>
            <a:r>
              <a:rPr lang="en-GB" sz="785">
                <a:solidFill>
                  <a:srgbClr val="000000"/>
                </a:solidFill>
              </a:rPr>
              <a:t>	: ….or it is overfitted :( </a:t>
            </a:r>
            <a:endParaRPr sz="785">
              <a:solidFill>
                <a:srgbClr val="000000"/>
              </a:solidFill>
            </a:endParaRPr>
          </a:p>
          <a:p>
            <a:pPr indent="0" lvl="0" marL="0" rtl="0" algn="l">
              <a:lnSpc>
                <a:spcPct val="115000"/>
              </a:lnSpc>
              <a:spcBef>
                <a:spcPts val="1200"/>
              </a:spcBef>
              <a:spcAft>
                <a:spcPts val="0"/>
              </a:spcAft>
              <a:buSzPts val="523"/>
              <a:buNone/>
            </a:pPr>
            <a:r>
              <a:rPr b="1" lang="en-GB" sz="1222">
                <a:solidFill>
                  <a:srgbClr val="000000"/>
                </a:solidFill>
              </a:rPr>
              <a:t>	: How can we measure this ‘cost’ of </a:t>
            </a:r>
            <a:endParaRPr b="1" sz="1222">
              <a:solidFill>
                <a:srgbClr val="000000"/>
              </a:solidFill>
            </a:endParaRPr>
          </a:p>
          <a:p>
            <a:pPr indent="457200" lvl="0" marL="0" rtl="0" algn="l">
              <a:lnSpc>
                <a:spcPct val="115000"/>
              </a:lnSpc>
              <a:spcBef>
                <a:spcPts val="1200"/>
              </a:spcBef>
              <a:spcAft>
                <a:spcPts val="0"/>
              </a:spcAft>
              <a:buSzPts val="523"/>
              <a:buNone/>
            </a:pPr>
            <a:r>
              <a:rPr b="1" lang="en-GB" sz="1222">
                <a:solidFill>
                  <a:srgbClr val="000000"/>
                </a:solidFill>
              </a:rPr>
              <a:t> ‘being incorrect’?</a:t>
            </a:r>
            <a:endParaRPr b="1" sz="1222">
              <a:solidFill>
                <a:srgbClr val="000000"/>
              </a:solidFill>
            </a:endParaRPr>
          </a:p>
          <a:p>
            <a:pPr indent="0" lvl="0" marL="0" rtl="0" algn="l">
              <a:lnSpc>
                <a:spcPct val="115000"/>
              </a:lnSpc>
              <a:spcBef>
                <a:spcPts val="1200"/>
              </a:spcBef>
              <a:spcAft>
                <a:spcPts val="1200"/>
              </a:spcAft>
              <a:buSzPts val="523"/>
              <a:buNone/>
            </a:pPr>
            <a:r>
              <a:t/>
            </a:r>
            <a:endParaRPr b="1" sz="1702">
              <a:solidFill>
                <a:srgbClr val="000000"/>
              </a:solidFill>
            </a:endParaRPr>
          </a:p>
        </p:txBody>
      </p:sp>
      <p:pic>
        <p:nvPicPr>
          <p:cNvPr descr="y" id="495" name="Google Shape;495;p26"/>
          <p:cNvPicPr preferRelativeResize="0"/>
          <p:nvPr/>
        </p:nvPicPr>
        <p:blipFill>
          <a:blip r:embed="rId12">
            <a:alphaModFix/>
          </a:blip>
          <a:stretch>
            <a:fillRect/>
          </a:stretch>
        </p:blipFill>
        <p:spPr>
          <a:xfrm>
            <a:off x="5978116" y="1753601"/>
            <a:ext cx="151025" cy="216675"/>
          </a:xfrm>
          <a:prstGeom prst="rect">
            <a:avLst/>
          </a:prstGeom>
          <a:noFill/>
          <a:ln>
            <a:noFill/>
          </a:ln>
        </p:spPr>
      </p:pic>
      <p:sp>
        <p:nvSpPr>
          <p:cNvPr id="496" name="Google Shape;496;p26"/>
          <p:cNvSpPr txBox="1"/>
          <p:nvPr>
            <p:ph idx="1" type="body"/>
          </p:nvPr>
        </p:nvSpPr>
        <p:spPr>
          <a:xfrm>
            <a:off x="311700" y="598250"/>
            <a:ext cx="8520600" cy="852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GB" sz="1250">
                <a:solidFill>
                  <a:srgbClr val="000000"/>
                </a:solidFill>
              </a:rPr>
              <a:t>Q. Am I addicted to Instagram? (classification)</a:t>
            </a:r>
            <a:endParaRPr b="1" sz="1250">
              <a:solidFill>
                <a:srgbClr val="000000"/>
              </a:solidFill>
            </a:endParaRPr>
          </a:p>
          <a:p>
            <a:pPr indent="-303212" lvl="0" marL="457200" rtl="0" algn="l">
              <a:lnSpc>
                <a:spcPct val="95000"/>
              </a:lnSpc>
              <a:spcBef>
                <a:spcPts val="1200"/>
              </a:spcBef>
              <a:spcAft>
                <a:spcPts val="0"/>
              </a:spcAft>
              <a:buClr>
                <a:srgbClr val="000000"/>
              </a:buClr>
              <a:buSzPts val="1175"/>
              <a:buChar char="-"/>
            </a:pPr>
            <a:r>
              <a:rPr lang="en-GB" sz="1175">
                <a:solidFill>
                  <a:srgbClr val="000000"/>
                </a:solidFill>
              </a:rPr>
              <a:t>Inputs:       : Spent times in Instagram,      : Number of uploaded Stories per day</a:t>
            </a:r>
            <a:endParaRPr sz="1175">
              <a:solidFill>
                <a:srgbClr val="000000"/>
              </a:solidFill>
            </a:endParaRPr>
          </a:p>
          <a:p>
            <a:pPr indent="0" lvl="0" marL="0" rtl="0" algn="l">
              <a:lnSpc>
                <a:spcPct val="95000"/>
              </a:lnSpc>
              <a:spcBef>
                <a:spcPts val="1200"/>
              </a:spcBef>
              <a:spcAft>
                <a:spcPts val="0"/>
              </a:spcAft>
              <a:buSzPts val="275"/>
              <a:buNone/>
            </a:pPr>
            <a:r>
              <a:t/>
            </a:r>
            <a:endParaRPr sz="1175">
              <a:solidFill>
                <a:srgbClr val="000000"/>
              </a:solidFill>
            </a:endParaRPr>
          </a:p>
          <a:p>
            <a:pPr indent="0" lvl="0" marL="0" rtl="0" algn="l">
              <a:lnSpc>
                <a:spcPct val="95000"/>
              </a:lnSpc>
              <a:spcBef>
                <a:spcPts val="1200"/>
              </a:spcBef>
              <a:spcAft>
                <a:spcPts val="0"/>
              </a:spcAft>
              <a:buSzPts val="275"/>
              <a:buNone/>
            </a:pPr>
            <a:r>
              <a:t/>
            </a:r>
            <a:endParaRPr b="1" sz="1275">
              <a:solidFill>
                <a:srgbClr val="000000"/>
              </a:solidFill>
            </a:endParaRPr>
          </a:p>
          <a:p>
            <a:pPr indent="0" lvl="0" marL="0" rtl="0" algn="l">
              <a:lnSpc>
                <a:spcPct val="95000"/>
              </a:lnSpc>
              <a:spcBef>
                <a:spcPts val="1200"/>
              </a:spcBef>
              <a:spcAft>
                <a:spcPts val="1200"/>
              </a:spcAft>
              <a:buSzPts val="275"/>
              <a:buNone/>
            </a:pPr>
            <a:r>
              <a:t/>
            </a:r>
            <a:endParaRPr b="1" sz="1275">
              <a:solidFill>
                <a:srgbClr val="000000"/>
              </a:solidFill>
            </a:endParaRPr>
          </a:p>
        </p:txBody>
      </p:sp>
      <p:pic>
        <p:nvPicPr>
          <p:cNvPr descr="x_1" id="497" name="Google Shape;497;p26"/>
          <p:cNvPicPr preferRelativeResize="0"/>
          <p:nvPr/>
        </p:nvPicPr>
        <p:blipFill>
          <a:blip r:embed="rId13">
            <a:alphaModFix/>
          </a:blip>
          <a:stretch>
            <a:fillRect/>
          </a:stretch>
        </p:blipFill>
        <p:spPr>
          <a:xfrm>
            <a:off x="1372653" y="1043828"/>
            <a:ext cx="202626" cy="139913"/>
          </a:xfrm>
          <a:prstGeom prst="rect">
            <a:avLst/>
          </a:prstGeom>
          <a:noFill/>
          <a:ln>
            <a:noFill/>
          </a:ln>
        </p:spPr>
      </p:pic>
      <p:pic>
        <p:nvPicPr>
          <p:cNvPr descr="x_2" id="498" name="Google Shape;498;p26"/>
          <p:cNvPicPr preferRelativeResize="0"/>
          <p:nvPr/>
        </p:nvPicPr>
        <p:blipFill>
          <a:blip r:embed="rId14">
            <a:alphaModFix/>
          </a:blip>
          <a:stretch>
            <a:fillRect/>
          </a:stretch>
        </p:blipFill>
        <p:spPr>
          <a:xfrm>
            <a:off x="3397457" y="1043836"/>
            <a:ext cx="207450" cy="139913"/>
          </a:xfrm>
          <a:prstGeom prst="rect">
            <a:avLst/>
          </a:prstGeom>
          <a:noFill/>
          <a:ln>
            <a:noFill/>
          </a:ln>
        </p:spPr>
      </p:pic>
      <p:pic>
        <p:nvPicPr>
          <p:cNvPr descr="y &gt;= 0.5 :" id="499" name="Google Shape;499;p26"/>
          <p:cNvPicPr preferRelativeResize="0"/>
          <p:nvPr/>
        </p:nvPicPr>
        <p:blipFill>
          <a:blip r:embed="rId15">
            <a:alphaModFix/>
          </a:blip>
          <a:stretch>
            <a:fillRect/>
          </a:stretch>
        </p:blipFill>
        <p:spPr>
          <a:xfrm>
            <a:off x="5808060" y="2238081"/>
            <a:ext cx="979225" cy="20133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27"/>
          <p:cNvSpPr txBox="1"/>
          <p:nvPr>
            <p:ph type="title"/>
          </p:nvPr>
        </p:nvSpPr>
        <p:spPr>
          <a:xfrm>
            <a:off x="126600" y="135178"/>
            <a:ext cx="8890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Loss : the cost from incorrect predictions</a:t>
            </a:r>
            <a:endParaRPr/>
          </a:p>
        </p:txBody>
      </p:sp>
      <p:pic>
        <p:nvPicPr>
          <p:cNvPr descr="\textrm{Neural network model : } \hat{\mathbf{y}}^{(i)} = f(\mathbf{x}^{(i)}; \theta) " id="505" name="Google Shape;505;p27"/>
          <p:cNvPicPr preferRelativeResize="0"/>
          <p:nvPr/>
        </p:nvPicPr>
        <p:blipFill>
          <a:blip r:embed="rId3">
            <a:alphaModFix/>
          </a:blip>
          <a:stretch>
            <a:fillRect/>
          </a:stretch>
        </p:blipFill>
        <p:spPr>
          <a:xfrm>
            <a:off x="424450" y="1866381"/>
            <a:ext cx="3645678" cy="256065"/>
          </a:xfrm>
          <a:prstGeom prst="rect">
            <a:avLst/>
          </a:prstGeom>
          <a:noFill/>
          <a:ln>
            <a:noFill/>
          </a:ln>
        </p:spPr>
      </p:pic>
      <p:pic>
        <p:nvPicPr>
          <p:cNvPr descr="\textrm{Training data : } D=\{(\mathbf{x}^{(i)}, \mathbf{y}^{(i)})\}_{i=1...N}, " id="506" name="Google Shape;506;p27"/>
          <p:cNvPicPr preferRelativeResize="0"/>
          <p:nvPr/>
        </p:nvPicPr>
        <p:blipFill>
          <a:blip r:embed="rId4">
            <a:alphaModFix/>
          </a:blip>
          <a:stretch>
            <a:fillRect/>
          </a:stretch>
        </p:blipFill>
        <p:spPr>
          <a:xfrm>
            <a:off x="433973" y="1294487"/>
            <a:ext cx="3590080" cy="254585"/>
          </a:xfrm>
          <a:prstGeom prst="rect">
            <a:avLst/>
          </a:prstGeom>
          <a:noFill/>
          <a:ln>
            <a:noFill/>
          </a:ln>
        </p:spPr>
      </p:pic>
      <p:pic>
        <p:nvPicPr>
          <p:cNvPr descr="\textrm{Loss for i-th data : } \mathcal{L}(f(\mathbf{x}^{(i)}; \theta), \mathbf{y}^{(i)})" id="507" name="Google Shape;507;p27"/>
          <p:cNvPicPr preferRelativeResize="0"/>
          <p:nvPr/>
        </p:nvPicPr>
        <p:blipFill>
          <a:blip r:embed="rId5">
            <a:alphaModFix/>
          </a:blip>
          <a:stretch>
            <a:fillRect/>
          </a:stretch>
        </p:blipFill>
        <p:spPr>
          <a:xfrm>
            <a:off x="426818" y="2439408"/>
            <a:ext cx="3467337" cy="266718"/>
          </a:xfrm>
          <a:prstGeom prst="rect">
            <a:avLst/>
          </a:prstGeom>
          <a:noFill/>
          <a:ln>
            <a:noFill/>
          </a:ln>
        </p:spPr>
      </p:pic>
      <p:pic>
        <p:nvPicPr>
          <p:cNvPr descr="\textrm{Empirical loss : } \mathcal{J}(\theta) = \frac{1}{N}\sum_{i=1}^{N} \mathcal{L}(f(\mathbf{x}^{(i)}; \theta), \mathbf{y}^{(i)})" id="508" name="Google Shape;508;p27"/>
          <p:cNvPicPr preferRelativeResize="0"/>
          <p:nvPr/>
        </p:nvPicPr>
        <p:blipFill>
          <a:blip r:embed="rId6">
            <a:alphaModFix/>
          </a:blip>
          <a:stretch>
            <a:fillRect/>
          </a:stretch>
        </p:blipFill>
        <p:spPr>
          <a:xfrm>
            <a:off x="424450" y="2875228"/>
            <a:ext cx="4385775" cy="621572"/>
          </a:xfrm>
          <a:prstGeom prst="rect">
            <a:avLst/>
          </a:prstGeom>
          <a:noFill/>
          <a:ln>
            <a:noFill/>
          </a:ln>
        </p:spPr>
      </p:pic>
      <p:sp>
        <p:nvSpPr>
          <p:cNvPr id="509" name="Google Shape;509;p27"/>
          <p:cNvSpPr/>
          <p:nvPr/>
        </p:nvSpPr>
        <p:spPr>
          <a:xfrm>
            <a:off x="4070125" y="2405160"/>
            <a:ext cx="1224300" cy="394800"/>
          </a:xfrm>
          <a:prstGeom prst="leftArrow">
            <a:avLst>
              <a:gd fmla="val 50975" name="adj1"/>
              <a:gd fmla="val 100715"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510" name="Google Shape;510;p27"/>
          <p:cNvSpPr txBox="1"/>
          <p:nvPr/>
        </p:nvSpPr>
        <p:spPr>
          <a:xfrm>
            <a:off x="5301719" y="2390257"/>
            <a:ext cx="2963700" cy="5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How do we usually define this?</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28"/>
          <p:cNvSpPr txBox="1"/>
          <p:nvPr>
            <p:ph idx="1" type="body"/>
          </p:nvPr>
        </p:nvSpPr>
        <p:spPr>
          <a:xfrm>
            <a:off x="311700" y="1017725"/>
            <a:ext cx="8520600" cy="336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a:solidFill>
                  <a:srgbClr val="000000"/>
                </a:solidFill>
              </a:rPr>
              <a:t>In Classification Problem, how outputs are defined?</a:t>
            </a:r>
            <a:endParaRPr b="1">
              <a:solidFill>
                <a:srgbClr val="000000"/>
              </a:solidFill>
            </a:endParaRPr>
          </a:p>
        </p:txBody>
      </p:sp>
      <p:sp>
        <p:nvSpPr>
          <p:cNvPr id="516" name="Google Shape;516;p28"/>
          <p:cNvSpPr txBox="1"/>
          <p:nvPr>
            <p:ph type="title"/>
          </p:nvPr>
        </p:nvSpPr>
        <p:spPr>
          <a:xfrm>
            <a:off x="126600" y="135178"/>
            <a:ext cx="8890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Loss : the cost from incorrect predictions</a:t>
            </a:r>
            <a:endParaRPr/>
          </a:p>
        </p:txBody>
      </p:sp>
      <p:pic>
        <p:nvPicPr>
          <p:cNvPr descr="\hat{\mathbf{y}}=\begin{bmatrix} \hat{y}_1 \\ \hat{y}_2 \\ \vdots \\ \hat{y}_{N_c}\end{bmatrix}, \textrm{where } N_c \textrm{ is the number of classes}, \hat{y}_i \textrm{ is a predicted probability of } \mathbf{x} \textrm{ being i-th class.} " id="517" name="Google Shape;517;p28"/>
          <p:cNvPicPr preferRelativeResize="0"/>
          <p:nvPr/>
        </p:nvPicPr>
        <p:blipFill>
          <a:blip r:embed="rId3">
            <a:alphaModFix/>
          </a:blip>
          <a:stretch>
            <a:fillRect/>
          </a:stretch>
        </p:blipFill>
        <p:spPr>
          <a:xfrm>
            <a:off x="387200" y="1508111"/>
            <a:ext cx="8087213" cy="1065375"/>
          </a:xfrm>
          <a:prstGeom prst="rect">
            <a:avLst/>
          </a:prstGeom>
          <a:noFill/>
          <a:ln>
            <a:noFill/>
          </a:ln>
        </p:spPr>
      </p:pic>
      <p:pic>
        <p:nvPicPr>
          <p:cNvPr descr="\textrm{Loss for i-th data : } \mathcal{L}(f(\mathbf{x}^{(i)}; \theta), \mathbf{y}^{(i)}) = \mathcal{L}(\hat{\mathbf{y}}^{(i)}, \mathbf{y}^{(i)}) = -\sum_{c=1}^{N_c} y_{c} \log{\hat{y}_c}" id="518" name="Google Shape;518;p28"/>
          <p:cNvPicPr preferRelativeResize="0"/>
          <p:nvPr/>
        </p:nvPicPr>
        <p:blipFill>
          <a:blip r:embed="rId4">
            <a:alphaModFix/>
          </a:blip>
          <a:stretch>
            <a:fillRect/>
          </a:stretch>
        </p:blipFill>
        <p:spPr>
          <a:xfrm>
            <a:off x="348931" y="2502837"/>
            <a:ext cx="6135627" cy="610125"/>
          </a:xfrm>
          <a:prstGeom prst="rect">
            <a:avLst/>
          </a:prstGeom>
          <a:noFill/>
          <a:ln>
            <a:noFill/>
          </a:ln>
        </p:spPr>
      </p:pic>
      <p:sp>
        <p:nvSpPr>
          <p:cNvPr id="519" name="Google Shape;519;p28"/>
          <p:cNvSpPr txBox="1"/>
          <p:nvPr/>
        </p:nvSpPr>
        <p:spPr>
          <a:xfrm>
            <a:off x="7045210" y="2622684"/>
            <a:ext cx="1787100" cy="44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300">
                <a:solidFill>
                  <a:schemeClr val="dk1"/>
                </a:solidFill>
              </a:rPr>
              <a:t>Cross-Entropy Loss</a:t>
            </a:r>
            <a:endParaRPr b="1" sz="1300">
              <a:solidFill>
                <a:schemeClr val="dk1"/>
              </a:solidFill>
            </a:endParaRPr>
          </a:p>
        </p:txBody>
      </p:sp>
      <p:sp>
        <p:nvSpPr>
          <p:cNvPr id="520" name="Google Shape;520;p28"/>
          <p:cNvSpPr/>
          <p:nvPr/>
        </p:nvSpPr>
        <p:spPr>
          <a:xfrm>
            <a:off x="6590599" y="2703650"/>
            <a:ext cx="484500" cy="20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29"/>
          <p:cNvSpPr txBox="1"/>
          <p:nvPr>
            <p:ph idx="1" type="body"/>
          </p:nvPr>
        </p:nvSpPr>
        <p:spPr>
          <a:xfrm>
            <a:off x="311700" y="1017725"/>
            <a:ext cx="8520600" cy="336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000000"/>
                </a:solidFill>
              </a:rPr>
              <a:t>In Classification Problem, what if there are only two labels (True / False)?</a:t>
            </a:r>
            <a:endParaRPr b="1">
              <a:solidFill>
                <a:srgbClr val="000000"/>
              </a:solidFill>
            </a:endParaRPr>
          </a:p>
          <a:p>
            <a:pPr indent="0" lvl="0" marL="0" rtl="0" algn="l">
              <a:spcBef>
                <a:spcPts val="1200"/>
              </a:spcBef>
              <a:spcAft>
                <a:spcPts val="0"/>
              </a:spcAft>
              <a:buNone/>
            </a:pPr>
            <a:r>
              <a:t/>
            </a:r>
            <a:endParaRPr b="1">
              <a:solidFill>
                <a:srgbClr val="000000"/>
              </a:solidFill>
            </a:endParaRPr>
          </a:p>
          <a:p>
            <a:pPr indent="0" lvl="0" marL="0" rtl="0" algn="l">
              <a:spcBef>
                <a:spcPts val="1200"/>
              </a:spcBef>
              <a:spcAft>
                <a:spcPts val="0"/>
              </a:spcAft>
              <a:buNone/>
            </a:pPr>
            <a:r>
              <a:t/>
            </a:r>
            <a:endParaRPr b="1">
              <a:solidFill>
                <a:srgbClr val="000000"/>
              </a:solidFill>
            </a:endParaRPr>
          </a:p>
          <a:p>
            <a:pPr indent="0" lvl="0" marL="0" rtl="0" algn="l">
              <a:spcBef>
                <a:spcPts val="1200"/>
              </a:spcBef>
              <a:spcAft>
                <a:spcPts val="1200"/>
              </a:spcAft>
              <a:buNone/>
            </a:pPr>
            <a:r>
              <a:rPr lang="en-GB" sz="1600">
                <a:solidFill>
                  <a:srgbClr val="000000"/>
                </a:solidFill>
              </a:rPr>
              <a:t> 	→ Binary Cross-Entropy Loss </a:t>
            </a:r>
            <a:endParaRPr sz="1600">
              <a:solidFill>
                <a:srgbClr val="000000"/>
              </a:solidFill>
            </a:endParaRPr>
          </a:p>
        </p:txBody>
      </p:sp>
      <p:sp>
        <p:nvSpPr>
          <p:cNvPr id="526" name="Google Shape;526;p29"/>
          <p:cNvSpPr txBox="1"/>
          <p:nvPr>
            <p:ph type="title"/>
          </p:nvPr>
        </p:nvSpPr>
        <p:spPr>
          <a:xfrm>
            <a:off x="126600" y="135178"/>
            <a:ext cx="8890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Loss : the cost from incorrect predictions</a:t>
            </a:r>
            <a:endParaRPr/>
          </a:p>
        </p:txBody>
      </p:sp>
      <p:pic>
        <p:nvPicPr>
          <p:cNvPr descr="\mathcal{L}(f(\mathbf{x}^{(i)}; \theta), \mathbf{y}^{(i)}) = \mathcal{L}(\hat{\mathbf{y}}^{(i)}, \mathbf{y}^{(i)}) = - \big[ y_0^{(i)} \log \hat{y}_0^{(i)} +( 1 -  y_0^{(i)} ) \log (1 - \hat{y}_0^{(i)}) \big]" id="527" name="Google Shape;527;p29"/>
          <p:cNvPicPr preferRelativeResize="0"/>
          <p:nvPr/>
        </p:nvPicPr>
        <p:blipFill>
          <a:blip r:embed="rId3">
            <a:alphaModFix/>
          </a:blip>
          <a:stretch>
            <a:fillRect/>
          </a:stretch>
        </p:blipFill>
        <p:spPr>
          <a:xfrm>
            <a:off x="402096" y="1543104"/>
            <a:ext cx="7163299" cy="321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30"/>
          <p:cNvSpPr txBox="1"/>
          <p:nvPr>
            <p:ph idx="1" type="body"/>
          </p:nvPr>
        </p:nvSpPr>
        <p:spPr>
          <a:xfrm>
            <a:off x="311700" y="1017725"/>
            <a:ext cx="8520600" cy="336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000000"/>
                </a:solidFill>
              </a:rPr>
              <a:t>How about regression problem?</a:t>
            </a:r>
            <a:endParaRPr b="1">
              <a:solidFill>
                <a:srgbClr val="000000"/>
              </a:solidFill>
            </a:endParaRPr>
          </a:p>
          <a:p>
            <a:pPr indent="0" lvl="0" marL="0" rtl="0" algn="l">
              <a:spcBef>
                <a:spcPts val="1200"/>
              </a:spcBef>
              <a:spcAft>
                <a:spcPts val="0"/>
              </a:spcAft>
              <a:buNone/>
            </a:pPr>
            <a:r>
              <a:t/>
            </a:r>
            <a:endParaRPr b="1">
              <a:solidFill>
                <a:srgbClr val="000000"/>
              </a:solidFill>
            </a:endParaRPr>
          </a:p>
          <a:p>
            <a:pPr indent="0" lvl="0" marL="0" rtl="0" algn="l">
              <a:spcBef>
                <a:spcPts val="1200"/>
              </a:spcBef>
              <a:spcAft>
                <a:spcPts val="0"/>
              </a:spcAft>
              <a:buNone/>
            </a:pPr>
            <a:r>
              <a:t/>
            </a:r>
            <a:endParaRPr b="1">
              <a:solidFill>
                <a:srgbClr val="000000"/>
              </a:solidFill>
            </a:endParaRPr>
          </a:p>
          <a:p>
            <a:pPr indent="0" lvl="0" marL="0" rtl="0" algn="l">
              <a:spcBef>
                <a:spcPts val="1200"/>
              </a:spcBef>
              <a:spcAft>
                <a:spcPts val="0"/>
              </a:spcAft>
              <a:buNone/>
            </a:pPr>
            <a:r>
              <a:t/>
            </a:r>
            <a:endParaRPr b="1">
              <a:solidFill>
                <a:srgbClr val="000000"/>
              </a:solidFill>
            </a:endParaRPr>
          </a:p>
          <a:p>
            <a:pPr indent="0" lvl="0" marL="0" rtl="0" algn="l">
              <a:spcBef>
                <a:spcPts val="1200"/>
              </a:spcBef>
              <a:spcAft>
                <a:spcPts val="0"/>
              </a:spcAft>
              <a:buNone/>
            </a:pPr>
            <a:r>
              <a:t/>
            </a:r>
            <a:endParaRPr b="1">
              <a:solidFill>
                <a:srgbClr val="000000"/>
              </a:solidFill>
            </a:endParaRPr>
          </a:p>
          <a:p>
            <a:pPr indent="0" lvl="0" marL="0" rtl="0" algn="l">
              <a:spcBef>
                <a:spcPts val="1200"/>
              </a:spcBef>
              <a:spcAft>
                <a:spcPts val="0"/>
              </a:spcAft>
              <a:buNone/>
            </a:pPr>
            <a:r>
              <a:t/>
            </a:r>
            <a:endParaRPr b="1" sz="1100">
              <a:solidFill>
                <a:srgbClr val="000000"/>
              </a:solidFill>
            </a:endParaRPr>
          </a:p>
          <a:p>
            <a:pPr indent="457200" lvl="0" marL="457200" rtl="0" algn="l">
              <a:spcBef>
                <a:spcPts val="1200"/>
              </a:spcBef>
              <a:spcAft>
                <a:spcPts val="1200"/>
              </a:spcAft>
              <a:buNone/>
            </a:pPr>
            <a:r>
              <a:rPr b="1" lang="en-GB">
                <a:solidFill>
                  <a:srgbClr val="000000"/>
                </a:solidFill>
              </a:rPr>
              <a:t> </a:t>
            </a:r>
            <a:r>
              <a:rPr lang="en-GB" sz="1100">
                <a:solidFill>
                  <a:srgbClr val="000000"/>
                </a:solidFill>
              </a:rPr>
              <a:t>…or L1-norm loss or L2-norm loss for vector regression.</a:t>
            </a:r>
            <a:endParaRPr sz="1100">
              <a:solidFill>
                <a:srgbClr val="000000"/>
              </a:solidFill>
            </a:endParaRPr>
          </a:p>
        </p:txBody>
      </p:sp>
      <p:sp>
        <p:nvSpPr>
          <p:cNvPr id="533" name="Google Shape;533;p30"/>
          <p:cNvSpPr txBox="1"/>
          <p:nvPr>
            <p:ph type="title"/>
          </p:nvPr>
        </p:nvSpPr>
        <p:spPr>
          <a:xfrm>
            <a:off x="126600" y="135178"/>
            <a:ext cx="8890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Loss : the cost from incorrect predictions</a:t>
            </a:r>
            <a:endParaRPr/>
          </a:p>
        </p:txBody>
      </p:sp>
      <p:pic>
        <p:nvPicPr>
          <p:cNvPr descr="\hat{y} = \textrm{Estimated continuous real value}" id="534" name="Google Shape;534;p30"/>
          <p:cNvPicPr preferRelativeResize="0"/>
          <p:nvPr/>
        </p:nvPicPr>
        <p:blipFill>
          <a:blip r:embed="rId3">
            <a:alphaModFix/>
          </a:blip>
          <a:stretch>
            <a:fillRect/>
          </a:stretch>
        </p:blipFill>
        <p:spPr>
          <a:xfrm>
            <a:off x="638150" y="1630304"/>
            <a:ext cx="4117775" cy="245375"/>
          </a:xfrm>
          <a:prstGeom prst="rect">
            <a:avLst/>
          </a:prstGeom>
          <a:noFill/>
          <a:ln>
            <a:noFill/>
          </a:ln>
        </p:spPr>
      </p:pic>
      <p:pic>
        <p:nvPicPr>
          <p:cNvPr descr="\textrm{Loss for i-th data : } \mathcal{L}(f(\mathbf{x}^{(i)}; \theta), {y}^{(i)}) = \mathcal{L}(\hat{{y}}^{(i)},{y}^{(i)}) = (\hat{y}^{(i)}-y^{(i)})^2" id="535" name="Google Shape;535;p30"/>
          <p:cNvPicPr preferRelativeResize="0"/>
          <p:nvPr/>
        </p:nvPicPr>
        <p:blipFill>
          <a:blip r:embed="rId4">
            <a:alphaModFix/>
          </a:blip>
          <a:stretch>
            <a:fillRect/>
          </a:stretch>
        </p:blipFill>
        <p:spPr>
          <a:xfrm>
            <a:off x="653731" y="2066663"/>
            <a:ext cx="6135628" cy="263274"/>
          </a:xfrm>
          <a:prstGeom prst="rect">
            <a:avLst/>
          </a:prstGeom>
          <a:noFill/>
          <a:ln>
            <a:noFill/>
          </a:ln>
        </p:spPr>
      </p:pic>
      <p:sp>
        <p:nvSpPr>
          <p:cNvPr id="536" name="Google Shape;536;p30"/>
          <p:cNvSpPr txBox="1"/>
          <p:nvPr/>
        </p:nvSpPr>
        <p:spPr>
          <a:xfrm>
            <a:off x="1288691" y="2480804"/>
            <a:ext cx="2314800" cy="31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300">
                <a:solidFill>
                  <a:schemeClr val="dk1"/>
                </a:solidFill>
              </a:rPr>
              <a:t>Mean squared error loss</a:t>
            </a:r>
            <a:endParaRPr b="1" sz="1300">
              <a:solidFill>
                <a:schemeClr val="dk1"/>
              </a:solidFill>
            </a:endParaRPr>
          </a:p>
        </p:txBody>
      </p:sp>
      <p:sp>
        <p:nvSpPr>
          <p:cNvPr id="537" name="Google Shape;537;p30"/>
          <p:cNvSpPr/>
          <p:nvPr/>
        </p:nvSpPr>
        <p:spPr>
          <a:xfrm>
            <a:off x="890275" y="2520930"/>
            <a:ext cx="446700" cy="316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
        <p:nvSpPr>
          <p:cNvPr id="538" name="Google Shape;538;p30"/>
          <p:cNvSpPr txBox="1"/>
          <p:nvPr>
            <p:ph idx="1" type="body"/>
          </p:nvPr>
        </p:nvSpPr>
        <p:spPr>
          <a:xfrm>
            <a:off x="345969" y="3207431"/>
            <a:ext cx="8520600" cy="452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1700">
                <a:solidFill>
                  <a:srgbClr val="000000"/>
                </a:solidFill>
              </a:rPr>
              <a:t>Now what should we do? → Find a set of parameters that can minimize the loss!</a:t>
            </a:r>
            <a:endParaRPr sz="10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31"/>
          <p:cNvSpPr txBox="1"/>
          <p:nvPr>
            <p:ph type="title"/>
          </p:nvPr>
        </p:nvSpPr>
        <p:spPr>
          <a:xfrm>
            <a:off x="126600" y="135178"/>
            <a:ext cx="8890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Optimization: </a:t>
            </a:r>
            <a:r>
              <a:rPr lang="en-GB" sz="2400"/>
              <a:t>Find parameters minimizing the Loss</a:t>
            </a:r>
            <a:endParaRPr sz="2400"/>
          </a:p>
        </p:txBody>
      </p:sp>
      <p:sp>
        <p:nvSpPr>
          <p:cNvPr id="544" name="Google Shape;544;p31"/>
          <p:cNvSpPr txBox="1"/>
          <p:nvPr>
            <p:ph idx="1" type="body"/>
          </p:nvPr>
        </p:nvSpPr>
        <p:spPr>
          <a:xfrm>
            <a:off x="311700" y="1973250"/>
            <a:ext cx="8520600" cy="2583600"/>
          </a:xfrm>
          <a:prstGeom prst="rect">
            <a:avLst/>
          </a:prstGeom>
        </p:spPr>
        <p:txBody>
          <a:bodyPr anchorCtr="0" anchor="t" bIns="91425" lIns="91425" spcFirstLastPara="1" rIns="91425" wrap="square" tIns="91425">
            <a:normAutofit fontScale="92500" lnSpcReduction="20000"/>
          </a:bodyPr>
          <a:lstStyle/>
          <a:p>
            <a:pPr indent="-340201" lvl="0" marL="457200" rtl="0" algn="l">
              <a:spcBef>
                <a:spcPts val="0"/>
              </a:spcBef>
              <a:spcAft>
                <a:spcPts val="0"/>
              </a:spcAft>
              <a:buClr>
                <a:srgbClr val="000000"/>
              </a:buClr>
              <a:buSzPct val="100000"/>
              <a:buChar char="●"/>
            </a:pPr>
            <a:r>
              <a:rPr lang="en-GB" sz="1900">
                <a:solidFill>
                  <a:srgbClr val="000000"/>
                </a:solidFill>
              </a:rPr>
              <a:t>A neural network based model is not linear.</a:t>
            </a:r>
            <a:endParaRPr sz="1900">
              <a:solidFill>
                <a:srgbClr val="000000"/>
              </a:solidFill>
            </a:endParaRPr>
          </a:p>
          <a:p>
            <a:pPr indent="-340201" lvl="0" marL="457200" rtl="0" algn="l">
              <a:spcBef>
                <a:spcPts val="0"/>
              </a:spcBef>
              <a:spcAft>
                <a:spcPts val="0"/>
              </a:spcAft>
              <a:buClr>
                <a:srgbClr val="000000"/>
              </a:buClr>
              <a:buSzPct val="100000"/>
              <a:buChar char="●"/>
            </a:pPr>
            <a:r>
              <a:rPr lang="en-GB" sz="1900">
                <a:solidFill>
                  <a:srgbClr val="000000"/>
                </a:solidFill>
              </a:rPr>
              <a:t>The loss function would not be a convex.</a:t>
            </a:r>
            <a:endParaRPr sz="1900">
              <a:solidFill>
                <a:srgbClr val="000000"/>
              </a:solidFill>
            </a:endParaRPr>
          </a:p>
          <a:p>
            <a:pPr indent="-340201" lvl="0" marL="457200" rtl="0" algn="l">
              <a:spcBef>
                <a:spcPts val="0"/>
              </a:spcBef>
              <a:spcAft>
                <a:spcPts val="0"/>
              </a:spcAft>
              <a:buClr>
                <a:srgbClr val="000000"/>
              </a:buClr>
              <a:buSzPct val="100000"/>
              <a:buChar char="●"/>
            </a:pPr>
            <a:r>
              <a:rPr lang="en-GB" sz="1900">
                <a:solidFill>
                  <a:srgbClr val="000000"/>
                </a:solidFill>
              </a:rPr>
              <a:t>We cannot get the analytic solution for      .</a:t>
            </a:r>
            <a:endParaRPr sz="1900">
              <a:solidFill>
                <a:srgbClr val="000000"/>
              </a:solidFill>
            </a:endParaRPr>
          </a:p>
          <a:p>
            <a:pPr indent="0" lvl="0" marL="0" rtl="0" algn="l">
              <a:spcBef>
                <a:spcPts val="1200"/>
              </a:spcBef>
              <a:spcAft>
                <a:spcPts val="0"/>
              </a:spcAft>
              <a:buNone/>
            </a:pPr>
            <a:r>
              <a:t/>
            </a:r>
            <a:endParaRPr sz="1900">
              <a:solidFill>
                <a:srgbClr val="000000"/>
              </a:solidFill>
            </a:endParaRPr>
          </a:p>
          <a:p>
            <a:pPr indent="0" lvl="0" marL="0" rtl="0" algn="l">
              <a:spcBef>
                <a:spcPts val="1200"/>
              </a:spcBef>
              <a:spcAft>
                <a:spcPts val="0"/>
              </a:spcAft>
              <a:buNone/>
            </a:pPr>
            <a:r>
              <a:rPr lang="en-GB" sz="1900">
                <a:solidFill>
                  <a:srgbClr val="000000"/>
                </a:solidFill>
              </a:rPr>
              <a:t>Consider a set of parameters as a n-dimensional vector s.t. </a:t>
            </a:r>
            <a:endParaRPr sz="1900">
              <a:solidFill>
                <a:srgbClr val="000000"/>
              </a:solidFill>
            </a:endParaRPr>
          </a:p>
          <a:p>
            <a:pPr indent="0" lvl="0" marL="0" rtl="0" algn="l">
              <a:spcBef>
                <a:spcPts val="1200"/>
              </a:spcBef>
              <a:spcAft>
                <a:spcPts val="0"/>
              </a:spcAft>
              <a:buNone/>
            </a:pPr>
            <a:r>
              <a:rPr lang="en-GB" sz="1900">
                <a:solidFill>
                  <a:srgbClr val="000000"/>
                </a:solidFill>
              </a:rPr>
              <a:t>Can we find      , a direction to change                        to decrease the loss?   </a:t>
            </a:r>
            <a:endParaRPr sz="1900">
              <a:solidFill>
                <a:srgbClr val="000000"/>
              </a:solidFill>
            </a:endParaRPr>
          </a:p>
          <a:p>
            <a:pPr indent="0" lvl="0" marL="0" rtl="0" algn="l">
              <a:spcBef>
                <a:spcPts val="1200"/>
              </a:spcBef>
              <a:spcAft>
                <a:spcPts val="1200"/>
              </a:spcAft>
              <a:buNone/>
            </a:pPr>
            <a:r>
              <a:rPr lang="en-GB" sz="1900">
                <a:solidFill>
                  <a:srgbClr val="000000"/>
                </a:solidFill>
              </a:rPr>
              <a:t>⇒ Opposite direction of gradient is the solution!</a:t>
            </a:r>
            <a:endParaRPr sz="1900">
              <a:solidFill>
                <a:srgbClr val="000000"/>
              </a:solidFill>
            </a:endParaRPr>
          </a:p>
        </p:txBody>
      </p:sp>
      <p:pic>
        <p:nvPicPr>
          <p:cNvPr descr="\theta^*= \arg \min_{\theta} \Big( \frac{1}{N}\sum_{i=1}^{N} \mathcal{L}(f(\mathbf{x}^{(i)}; \theta), \mathbf{y}^{(i)}) \Big)" id="545" name="Google Shape;545;p31"/>
          <p:cNvPicPr preferRelativeResize="0"/>
          <p:nvPr/>
        </p:nvPicPr>
        <p:blipFill>
          <a:blip r:embed="rId3">
            <a:alphaModFix/>
          </a:blip>
          <a:stretch>
            <a:fillRect/>
          </a:stretch>
        </p:blipFill>
        <p:spPr>
          <a:xfrm>
            <a:off x="2416741" y="1145783"/>
            <a:ext cx="4005711" cy="699410"/>
          </a:xfrm>
          <a:prstGeom prst="rect">
            <a:avLst/>
          </a:prstGeom>
          <a:noFill/>
          <a:ln>
            <a:noFill/>
          </a:ln>
        </p:spPr>
      </p:pic>
      <p:pic>
        <p:nvPicPr>
          <p:cNvPr descr="\theta^*" id="546" name="Google Shape;546;p31"/>
          <p:cNvPicPr preferRelativeResize="0"/>
          <p:nvPr/>
        </p:nvPicPr>
        <p:blipFill>
          <a:blip r:embed="rId4">
            <a:alphaModFix/>
          </a:blip>
          <a:stretch>
            <a:fillRect/>
          </a:stretch>
        </p:blipFill>
        <p:spPr>
          <a:xfrm>
            <a:off x="4711894" y="2571748"/>
            <a:ext cx="251575" cy="245125"/>
          </a:xfrm>
          <a:prstGeom prst="rect">
            <a:avLst/>
          </a:prstGeom>
          <a:noFill/>
          <a:ln>
            <a:noFill/>
          </a:ln>
        </p:spPr>
      </p:pic>
      <p:pic>
        <p:nvPicPr>
          <p:cNvPr descr="\Delta \vec{\theta}" id="547" name="Google Shape;547;p31"/>
          <p:cNvPicPr preferRelativeResize="0"/>
          <p:nvPr/>
        </p:nvPicPr>
        <p:blipFill>
          <a:blip r:embed="rId5">
            <a:alphaModFix/>
          </a:blip>
          <a:stretch>
            <a:fillRect/>
          </a:stretch>
        </p:blipFill>
        <p:spPr>
          <a:xfrm>
            <a:off x="1653520" y="3759787"/>
            <a:ext cx="296765" cy="211975"/>
          </a:xfrm>
          <a:prstGeom prst="rect">
            <a:avLst/>
          </a:prstGeom>
          <a:noFill/>
          <a:ln>
            <a:noFill/>
          </a:ln>
        </p:spPr>
      </p:pic>
      <p:pic>
        <p:nvPicPr>
          <p:cNvPr descr="\vec{\theta} \in \mathbb{R}^n" id="548" name="Google Shape;548;p31"/>
          <p:cNvPicPr preferRelativeResize="0"/>
          <p:nvPr/>
        </p:nvPicPr>
        <p:blipFill>
          <a:blip r:embed="rId6">
            <a:alphaModFix/>
          </a:blip>
          <a:stretch>
            <a:fillRect/>
          </a:stretch>
        </p:blipFill>
        <p:spPr>
          <a:xfrm>
            <a:off x="6305317" y="3360819"/>
            <a:ext cx="677699" cy="245125"/>
          </a:xfrm>
          <a:prstGeom prst="rect">
            <a:avLst/>
          </a:prstGeom>
          <a:noFill/>
          <a:ln>
            <a:noFill/>
          </a:ln>
        </p:spPr>
      </p:pic>
      <p:pic>
        <p:nvPicPr>
          <p:cNvPr descr="\vec{\theta}\rightarrow \vec{\theta}+\Delta\vec{\theta}" id="549" name="Google Shape;549;p31"/>
          <p:cNvPicPr preferRelativeResize="0"/>
          <p:nvPr/>
        </p:nvPicPr>
        <p:blipFill>
          <a:blip r:embed="rId7">
            <a:alphaModFix/>
          </a:blip>
          <a:stretch>
            <a:fillRect/>
          </a:stretch>
        </p:blipFill>
        <p:spPr>
          <a:xfrm>
            <a:off x="4237044" y="3759786"/>
            <a:ext cx="1361130" cy="280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126600" y="135178"/>
            <a:ext cx="8890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Artificial “Neural” Network</a:t>
            </a:r>
            <a:endParaRPr/>
          </a:p>
        </p:txBody>
      </p:sp>
      <p:sp>
        <p:nvSpPr>
          <p:cNvPr id="68" name="Google Shape;68;p14"/>
          <p:cNvSpPr txBox="1"/>
          <p:nvPr>
            <p:ph idx="1" type="body"/>
          </p:nvPr>
        </p:nvSpPr>
        <p:spPr>
          <a:xfrm>
            <a:off x="311700" y="986700"/>
            <a:ext cx="6255300" cy="357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b="1" sz="1900">
              <a:solidFill>
                <a:schemeClr val="dk1"/>
              </a:solidFill>
            </a:endParaRPr>
          </a:p>
          <a:p>
            <a:pPr indent="0" lvl="0" marL="0" rtl="0" algn="l">
              <a:spcBef>
                <a:spcPts val="1200"/>
              </a:spcBef>
              <a:spcAft>
                <a:spcPts val="1200"/>
              </a:spcAft>
              <a:buNone/>
            </a:pPr>
            <a:r>
              <a:t/>
            </a:r>
            <a:endParaRPr b="1" sz="1900">
              <a:solidFill>
                <a:srgbClr val="000000"/>
              </a:solidFill>
            </a:endParaRPr>
          </a:p>
        </p:txBody>
      </p:sp>
      <p:pic>
        <p:nvPicPr>
          <p:cNvPr id="69" name="Google Shape;69;p14"/>
          <p:cNvPicPr preferRelativeResize="0"/>
          <p:nvPr/>
        </p:nvPicPr>
        <p:blipFill>
          <a:blip r:embed="rId3">
            <a:alphaModFix/>
          </a:blip>
          <a:stretch>
            <a:fillRect/>
          </a:stretch>
        </p:blipFill>
        <p:spPr>
          <a:xfrm>
            <a:off x="434400" y="1503736"/>
            <a:ext cx="4722523" cy="2538374"/>
          </a:xfrm>
          <a:prstGeom prst="rect">
            <a:avLst/>
          </a:prstGeom>
          <a:noFill/>
          <a:ln>
            <a:noFill/>
          </a:ln>
        </p:spPr>
      </p:pic>
      <p:pic>
        <p:nvPicPr>
          <p:cNvPr id="70" name="Google Shape;70;p14"/>
          <p:cNvPicPr preferRelativeResize="0"/>
          <p:nvPr/>
        </p:nvPicPr>
        <p:blipFill rotWithShape="1">
          <a:blip r:embed="rId4">
            <a:alphaModFix/>
          </a:blip>
          <a:srcRect b="50644" l="0" r="0" t="0"/>
          <a:stretch/>
        </p:blipFill>
        <p:spPr>
          <a:xfrm>
            <a:off x="5431926" y="1613173"/>
            <a:ext cx="3306373" cy="2319500"/>
          </a:xfrm>
          <a:prstGeom prst="rect">
            <a:avLst/>
          </a:prstGeom>
          <a:noFill/>
          <a:ln>
            <a:noFill/>
          </a:ln>
        </p:spPr>
      </p:pic>
      <p:sp>
        <p:nvSpPr>
          <p:cNvPr id="71" name="Google Shape;71;p14"/>
          <p:cNvSpPr txBox="1"/>
          <p:nvPr/>
        </p:nvSpPr>
        <p:spPr>
          <a:xfrm>
            <a:off x="304985" y="4301859"/>
            <a:ext cx="1470600" cy="2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Images from wikipedia</a:t>
            </a:r>
            <a:endParaRPr sz="1000"/>
          </a:p>
        </p:txBody>
      </p:sp>
      <p:sp>
        <p:nvSpPr>
          <p:cNvPr id="72" name="Google Shape;72;p14"/>
          <p:cNvSpPr txBox="1"/>
          <p:nvPr>
            <p:ph idx="1" type="body"/>
          </p:nvPr>
        </p:nvSpPr>
        <p:spPr>
          <a:xfrm>
            <a:off x="311700" y="986700"/>
            <a:ext cx="8520600" cy="429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GB" sz="1375">
                <a:solidFill>
                  <a:srgbClr val="000000"/>
                </a:solidFill>
              </a:rPr>
              <a:t>How human’s neuron works?</a:t>
            </a:r>
            <a:endParaRPr b="1" sz="1375">
              <a:solidFill>
                <a:srgbClr val="000000"/>
              </a:solidFill>
            </a:endParaRPr>
          </a:p>
          <a:p>
            <a:pPr indent="0" lvl="0" marL="0" rtl="0" algn="l">
              <a:lnSpc>
                <a:spcPct val="95000"/>
              </a:lnSpc>
              <a:spcBef>
                <a:spcPts val="1200"/>
              </a:spcBef>
              <a:spcAft>
                <a:spcPts val="1200"/>
              </a:spcAft>
              <a:buSzPts val="275"/>
              <a:buNone/>
            </a:pPr>
            <a:r>
              <a:t/>
            </a:r>
            <a:endParaRPr b="1" sz="1375">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32"/>
          <p:cNvSpPr txBox="1"/>
          <p:nvPr>
            <p:ph type="title"/>
          </p:nvPr>
        </p:nvSpPr>
        <p:spPr>
          <a:xfrm>
            <a:off x="126600" y="135178"/>
            <a:ext cx="8890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Optimization: Gradient Descent</a:t>
            </a:r>
            <a:endParaRPr/>
          </a:p>
        </p:txBody>
      </p:sp>
      <p:sp>
        <p:nvSpPr>
          <p:cNvPr id="555" name="Google Shape;555;p32"/>
          <p:cNvSpPr txBox="1"/>
          <p:nvPr>
            <p:ph idx="1" type="body"/>
          </p:nvPr>
        </p:nvSpPr>
        <p:spPr>
          <a:xfrm>
            <a:off x="126600" y="707875"/>
            <a:ext cx="8890800" cy="404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900">
                <a:solidFill>
                  <a:srgbClr val="000000"/>
                </a:solidFill>
              </a:rPr>
              <a:t>Iteratively optimize parameters based on the training dataset</a:t>
            </a:r>
            <a:endParaRPr b="1" sz="1900">
              <a:solidFill>
                <a:srgbClr val="000000"/>
              </a:solidFill>
            </a:endParaRPr>
          </a:p>
          <a:p>
            <a:pPr indent="0" lvl="0" marL="0" rtl="0" algn="l">
              <a:spcBef>
                <a:spcPts val="1200"/>
              </a:spcBef>
              <a:spcAft>
                <a:spcPts val="1200"/>
              </a:spcAft>
              <a:buNone/>
            </a:pPr>
            <a:r>
              <a:t/>
            </a:r>
            <a:endParaRPr b="1" sz="1900">
              <a:solidFill>
                <a:srgbClr val="000000"/>
              </a:solidFill>
            </a:endParaRPr>
          </a:p>
        </p:txBody>
      </p:sp>
      <p:sp>
        <p:nvSpPr>
          <p:cNvPr id="556" name="Google Shape;556;p32"/>
          <p:cNvSpPr txBox="1"/>
          <p:nvPr/>
        </p:nvSpPr>
        <p:spPr>
          <a:xfrm>
            <a:off x="0" y="4142754"/>
            <a:ext cx="9144000" cy="44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u="sng">
                <a:solidFill>
                  <a:schemeClr val="hlink"/>
                </a:solidFill>
                <a:hlinkClick r:id="rId3"/>
              </a:rPr>
              <a:t>https://towardsdatascience.com/improving-vanilla-gradient-descent-f9d91031ab1d</a:t>
            </a:r>
            <a:endParaRPr/>
          </a:p>
          <a:p>
            <a:pPr indent="0" lvl="0" marL="0" rtl="0" algn="ctr">
              <a:spcBef>
                <a:spcPts val="0"/>
              </a:spcBef>
              <a:spcAft>
                <a:spcPts val="0"/>
              </a:spcAft>
              <a:buNone/>
            </a:pPr>
            <a:r>
              <a:t/>
            </a:r>
            <a:endParaRPr/>
          </a:p>
        </p:txBody>
      </p:sp>
      <p:pic>
        <p:nvPicPr>
          <p:cNvPr id="557" name="Google Shape;557;p32"/>
          <p:cNvPicPr preferRelativeResize="0"/>
          <p:nvPr/>
        </p:nvPicPr>
        <p:blipFill>
          <a:blip r:embed="rId4">
            <a:alphaModFix/>
          </a:blip>
          <a:stretch>
            <a:fillRect/>
          </a:stretch>
        </p:blipFill>
        <p:spPr>
          <a:xfrm>
            <a:off x="1100125" y="1503161"/>
            <a:ext cx="6943725" cy="2705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33"/>
          <p:cNvSpPr txBox="1"/>
          <p:nvPr>
            <p:ph type="title"/>
          </p:nvPr>
        </p:nvSpPr>
        <p:spPr>
          <a:xfrm>
            <a:off x="126600" y="135178"/>
            <a:ext cx="8890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Optimization: Gradient Descent</a:t>
            </a:r>
            <a:endParaRPr/>
          </a:p>
        </p:txBody>
      </p:sp>
      <p:sp>
        <p:nvSpPr>
          <p:cNvPr id="563" name="Google Shape;563;p33"/>
          <p:cNvSpPr txBox="1"/>
          <p:nvPr>
            <p:ph idx="1" type="body"/>
          </p:nvPr>
        </p:nvSpPr>
        <p:spPr>
          <a:xfrm>
            <a:off x="311700" y="1090200"/>
            <a:ext cx="8520600" cy="34668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0"/>
              </a:spcBef>
              <a:spcAft>
                <a:spcPts val="0"/>
              </a:spcAft>
              <a:buNone/>
            </a:pPr>
            <a:r>
              <a:rPr lang="en-GB" sz="1900">
                <a:solidFill>
                  <a:srgbClr val="000000"/>
                </a:solidFill>
              </a:rPr>
              <a:t>Recall : </a:t>
            </a:r>
            <a:endParaRPr sz="1900">
              <a:solidFill>
                <a:srgbClr val="000000"/>
              </a:solidFill>
            </a:endParaRPr>
          </a:p>
          <a:p>
            <a:pPr indent="0" lvl="0" marL="457200" rtl="0" algn="l">
              <a:lnSpc>
                <a:spcPct val="150000"/>
              </a:lnSpc>
              <a:spcBef>
                <a:spcPts val="1200"/>
              </a:spcBef>
              <a:spcAft>
                <a:spcPts val="0"/>
              </a:spcAft>
              <a:buNone/>
            </a:pPr>
            <a:r>
              <a:t/>
            </a:r>
            <a:endParaRPr sz="900">
              <a:solidFill>
                <a:srgbClr val="000000"/>
              </a:solidFill>
            </a:endParaRPr>
          </a:p>
          <a:p>
            <a:pPr indent="-349250" lvl="0" marL="457200" rtl="0" algn="l">
              <a:lnSpc>
                <a:spcPct val="150000"/>
              </a:lnSpc>
              <a:spcBef>
                <a:spcPts val="1200"/>
              </a:spcBef>
              <a:spcAft>
                <a:spcPts val="0"/>
              </a:spcAft>
              <a:buClr>
                <a:srgbClr val="000000"/>
              </a:buClr>
              <a:buSzPts val="1900"/>
              <a:buAutoNum type="arabicPeriod"/>
            </a:pPr>
            <a:r>
              <a:rPr lang="en-GB" sz="1900">
                <a:solidFill>
                  <a:srgbClr val="000000"/>
                </a:solidFill>
              </a:rPr>
              <a:t>Initialize a set of parameters      in a random way </a:t>
            </a:r>
            <a:endParaRPr sz="1900">
              <a:solidFill>
                <a:srgbClr val="000000"/>
              </a:solidFill>
            </a:endParaRPr>
          </a:p>
          <a:p>
            <a:pPr indent="-349250" lvl="0" marL="457200" rtl="0" algn="l">
              <a:lnSpc>
                <a:spcPct val="150000"/>
              </a:lnSpc>
              <a:spcBef>
                <a:spcPts val="0"/>
              </a:spcBef>
              <a:spcAft>
                <a:spcPts val="0"/>
              </a:spcAft>
              <a:buClr>
                <a:srgbClr val="000000"/>
              </a:buClr>
              <a:buSzPts val="1900"/>
              <a:buAutoNum type="arabicPeriod"/>
            </a:pPr>
            <a:r>
              <a:rPr lang="en-GB" sz="1900">
                <a:solidFill>
                  <a:srgbClr val="000000"/>
                </a:solidFill>
              </a:rPr>
              <a:t>Loop below until            converges :</a:t>
            </a:r>
            <a:endParaRPr sz="1900">
              <a:solidFill>
                <a:schemeClr val="dk1"/>
              </a:solidFill>
            </a:endParaRPr>
          </a:p>
          <a:p>
            <a:pPr indent="-349250" lvl="0" marL="1371600" rtl="0" algn="l">
              <a:lnSpc>
                <a:spcPct val="150000"/>
              </a:lnSpc>
              <a:spcBef>
                <a:spcPts val="0"/>
              </a:spcBef>
              <a:spcAft>
                <a:spcPts val="0"/>
              </a:spcAft>
              <a:buClr>
                <a:schemeClr val="dk1"/>
              </a:buClr>
              <a:buSzPts val="1900"/>
              <a:buAutoNum type="alphaLcParenR"/>
            </a:pPr>
            <a:r>
              <a:rPr lang="en-GB" sz="1900">
                <a:solidFill>
                  <a:schemeClr val="dk1"/>
                </a:solidFill>
              </a:rPr>
              <a:t>Compute </a:t>
            </a:r>
            <a:endParaRPr sz="1900">
              <a:solidFill>
                <a:schemeClr val="dk1"/>
              </a:solidFill>
            </a:endParaRPr>
          </a:p>
          <a:p>
            <a:pPr indent="-349250" lvl="0" marL="1371600" rtl="0" algn="l">
              <a:lnSpc>
                <a:spcPct val="150000"/>
              </a:lnSpc>
              <a:spcBef>
                <a:spcPts val="0"/>
              </a:spcBef>
              <a:spcAft>
                <a:spcPts val="0"/>
              </a:spcAft>
              <a:buClr>
                <a:schemeClr val="dk1"/>
              </a:buClr>
              <a:buSzPts val="1900"/>
              <a:buAutoNum type="alphaLcParenR"/>
            </a:pPr>
            <a:r>
              <a:rPr lang="en-GB" sz="1900">
                <a:solidFill>
                  <a:schemeClr val="dk1"/>
                </a:solidFill>
              </a:rPr>
              <a:t>Update </a:t>
            </a:r>
            <a:endParaRPr sz="1900">
              <a:solidFill>
                <a:srgbClr val="000000"/>
              </a:solidFill>
            </a:endParaRPr>
          </a:p>
          <a:p>
            <a:pPr indent="-349250" lvl="0" marL="457200" rtl="0" algn="l">
              <a:lnSpc>
                <a:spcPct val="150000"/>
              </a:lnSpc>
              <a:spcBef>
                <a:spcPts val="0"/>
              </a:spcBef>
              <a:spcAft>
                <a:spcPts val="0"/>
              </a:spcAft>
              <a:buClr>
                <a:srgbClr val="000000"/>
              </a:buClr>
              <a:buSzPts val="1900"/>
              <a:buAutoNum type="arabicPeriod"/>
            </a:pPr>
            <a:r>
              <a:rPr lang="en-GB" sz="1900">
                <a:solidFill>
                  <a:srgbClr val="000000"/>
                </a:solidFill>
              </a:rPr>
              <a:t>Return </a:t>
            </a:r>
            <a:endParaRPr sz="1900">
              <a:solidFill>
                <a:srgbClr val="000000"/>
              </a:solidFill>
            </a:endParaRPr>
          </a:p>
        </p:txBody>
      </p:sp>
      <p:pic>
        <p:nvPicPr>
          <p:cNvPr descr="\textrm{Empirical loss : } \mathcal{J}(\theta) = \frac{1}{N}\sum_{i=1}^{N} \mathcal{L}(f(\mathbf{x}^{(i)}; \theta), \mathbf{y}^{(i)})" id="564" name="Google Shape;564;p33"/>
          <p:cNvPicPr preferRelativeResize="0"/>
          <p:nvPr/>
        </p:nvPicPr>
        <p:blipFill>
          <a:blip r:embed="rId3">
            <a:alphaModFix/>
          </a:blip>
          <a:stretch>
            <a:fillRect/>
          </a:stretch>
        </p:blipFill>
        <p:spPr>
          <a:xfrm>
            <a:off x="1766240" y="1028634"/>
            <a:ext cx="4385775" cy="621572"/>
          </a:xfrm>
          <a:prstGeom prst="rect">
            <a:avLst/>
          </a:prstGeom>
          <a:noFill/>
          <a:ln>
            <a:noFill/>
          </a:ln>
        </p:spPr>
      </p:pic>
      <p:pic>
        <p:nvPicPr>
          <p:cNvPr descr="\mathcal{J}(\theta)" id="565" name="Google Shape;565;p33"/>
          <p:cNvPicPr preferRelativeResize="0"/>
          <p:nvPr/>
        </p:nvPicPr>
        <p:blipFill>
          <a:blip r:embed="rId4">
            <a:alphaModFix/>
          </a:blip>
          <a:stretch>
            <a:fillRect/>
          </a:stretch>
        </p:blipFill>
        <p:spPr>
          <a:xfrm>
            <a:off x="2720302" y="2570452"/>
            <a:ext cx="580567" cy="278642"/>
          </a:xfrm>
          <a:prstGeom prst="rect">
            <a:avLst/>
          </a:prstGeom>
          <a:noFill/>
          <a:ln>
            <a:noFill/>
          </a:ln>
        </p:spPr>
      </p:pic>
      <p:pic>
        <p:nvPicPr>
          <p:cNvPr descr="\theta" id="566" name="Google Shape;566;p33"/>
          <p:cNvPicPr preferRelativeResize="0"/>
          <p:nvPr/>
        </p:nvPicPr>
        <p:blipFill>
          <a:blip r:embed="rId5">
            <a:alphaModFix/>
          </a:blip>
          <a:stretch>
            <a:fillRect/>
          </a:stretch>
        </p:blipFill>
        <p:spPr>
          <a:xfrm>
            <a:off x="3984115" y="2119646"/>
            <a:ext cx="154750" cy="253225"/>
          </a:xfrm>
          <a:prstGeom prst="rect">
            <a:avLst/>
          </a:prstGeom>
          <a:noFill/>
          <a:ln>
            <a:noFill/>
          </a:ln>
        </p:spPr>
      </p:pic>
      <p:pic>
        <p:nvPicPr>
          <p:cNvPr descr="\nabla_{\theta}\mathcal{J}(\theta)" id="567" name="Google Shape;567;p33"/>
          <p:cNvPicPr preferRelativeResize="0"/>
          <p:nvPr/>
        </p:nvPicPr>
        <p:blipFill>
          <a:blip r:embed="rId6">
            <a:alphaModFix/>
          </a:blip>
          <a:stretch>
            <a:fillRect/>
          </a:stretch>
        </p:blipFill>
        <p:spPr>
          <a:xfrm>
            <a:off x="2849455" y="3017031"/>
            <a:ext cx="938290" cy="278642"/>
          </a:xfrm>
          <a:prstGeom prst="rect">
            <a:avLst/>
          </a:prstGeom>
          <a:noFill/>
          <a:ln>
            <a:noFill/>
          </a:ln>
        </p:spPr>
      </p:pic>
      <p:pic>
        <p:nvPicPr>
          <p:cNvPr descr="\theta \leftarrow \theta - \gamma \nabla_{\theta}\mathcal{J}(\theta)" id="568" name="Google Shape;568;p33"/>
          <p:cNvPicPr preferRelativeResize="0"/>
          <p:nvPr/>
        </p:nvPicPr>
        <p:blipFill>
          <a:blip r:embed="rId7">
            <a:alphaModFix/>
          </a:blip>
          <a:stretch>
            <a:fillRect/>
          </a:stretch>
        </p:blipFill>
        <p:spPr>
          <a:xfrm>
            <a:off x="2702459" y="3477581"/>
            <a:ext cx="2204981" cy="278643"/>
          </a:xfrm>
          <a:prstGeom prst="rect">
            <a:avLst/>
          </a:prstGeom>
          <a:noFill/>
          <a:ln>
            <a:noFill/>
          </a:ln>
        </p:spPr>
      </p:pic>
      <p:pic>
        <p:nvPicPr>
          <p:cNvPr descr="\theta" id="569" name="Google Shape;569;p33"/>
          <p:cNvPicPr preferRelativeResize="0"/>
          <p:nvPr/>
        </p:nvPicPr>
        <p:blipFill>
          <a:blip r:embed="rId5">
            <a:alphaModFix/>
          </a:blip>
          <a:stretch>
            <a:fillRect/>
          </a:stretch>
        </p:blipFill>
        <p:spPr>
          <a:xfrm>
            <a:off x="1690563" y="3893369"/>
            <a:ext cx="154750" cy="253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34"/>
          <p:cNvSpPr txBox="1"/>
          <p:nvPr>
            <p:ph type="title"/>
          </p:nvPr>
        </p:nvSpPr>
        <p:spPr>
          <a:xfrm>
            <a:off x="126600" y="135178"/>
            <a:ext cx="8890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Optimization: Gradient Descent</a:t>
            </a:r>
            <a:endParaRPr/>
          </a:p>
        </p:txBody>
      </p:sp>
      <p:sp>
        <p:nvSpPr>
          <p:cNvPr id="575" name="Google Shape;575;p34"/>
          <p:cNvSpPr txBox="1"/>
          <p:nvPr>
            <p:ph idx="1" type="body"/>
          </p:nvPr>
        </p:nvSpPr>
        <p:spPr>
          <a:xfrm>
            <a:off x="311700" y="1090200"/>
            <a:ext cx="8520600" cy="34668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0"/>
              </a:spcBef>
              <a:spcAft>
                <a:spcPts val="0"/>
              </a:spcAft>
              <a:buNone/>
            </a:pPr>
            <a:r>
              <a:rPr lang="en-GB" sz="1900">
                <a:solidFill>
                  <a:srgbClr val="000000"/>
                </a:solidFill>
              </a:rPr>
              <a:t>Recall : </a:t>
            </a:r>
            <a:endParaRPr sz="1900">
              <a:solidFill>
                <a:srgbClr val="000000"/>
              </a:solidFill>
            </a:endParaRPr>
          </a:p>
          <a:p>
            <a:pPr indent="0" lvl="0" marL="457200" rtl="0" algn="l">
              <a:lnSpc>
                <a:spcPct val="150000"/>
              </a:lnSpc>
              <a:spcBef>
                <a:spcPts val="1200"/>
              </a:spcBef>
              <a:spcAft>
                <a:spcPts val="0"/>
              </a:spcAft>
              <a:buNone/>
            </a:pPr>
            <a:r>
              <a:t/>
            </a:r>
            <a:endParaRPr sz="900">
              <a:solidFill>
                <a:srgbClr val="000000"/>
              </a:solidFill>
            </a:endParaRPr>
          </a:p>
          <a:p>
            <a:pPr indent="-349250" lvl="0" marL="457200" rtl="0" algn="l">
              <a:lnSpc>
                <a:spcPct val="150000"/>
              </a:lnSpc>
              <a:spcBef>
                <a:spcPts val="1200"/>
              </a:spcBef>
              <a:spcAft>
                <a:spcPts val="0"/>
              </a:spcAft>
              <a:buClr>
                <a:srgbClr val="000000"/>
              </a:buClr>
              <a:buSzPts val="1900"/>
              <a:buAutoNum type="arabicPeriod"/>
            </a:pPr>
            <a:r>
              <a:rPr lang="en-GB" sz="1900">
                <a:solidFill>
                  <a:srgbClr val="000000"/>
                </a:solidFill>
              </a:rPr>
              <a:t>Initialize a set of parameters      in a random way </a:t>
            </a:r>
            <a:endParaRPr sz="1900">
              <a:solidFill>
                <a:srgbClr val="000000"/>
              </a:solidFill>
            </a:endParaRPr>
          </a:p>
          <a:p>
            <a:pPr indent="-349250" lvl="0" marL="457200" rtl="0" algn="l">
              <a:lnSpc>
                <a:spcPct val="150000"/>
              </a:lnSpc>
              <a:spcBef>
                <a:spcPts val="0"/>
              </a:spcBef>
              <a:spcAft>
                <a:spcPts val="0"/>
              </a:spcAft>
              <a:buClr>
                <a:srgbClr val="000000"/>
              </a:buClr>
              <a:buSzPts val="1900"/>
              <a:buAutoNum type="arabicPeriod"/>
            </a:pPr>
            <a:r>
              <a:rPr lang="en-GB" sz="1900">
                <a:solidFill>
                  <a:srgbClr val="000000"/>
                </a:solidFill>
              </a:rPr>
              <a:t>Loop below until            converges :</a:t>
            </a:r>
            <a:endParaRPr sz="1900">
              <a:solidFill>
                <a:schemeClr val="dk1"/>
              </a:solidFill>
            </a:endParaRPr>
          </a:p>
          <a:p>
            <a:pPr indent="-349250" lvl="0" marL="1371600" rtl="0" algn="l">
              <a:lnSpc>
                <a:spcPct val="150000"/>
              </a:lnSpc>
              <a:spcBef>
                <a:spcPts val="0"/>
              </a:spcBef>
              <a:spcAft>
                <a:spcPts val="0"/>
              </a:spcAft>
              <a:buClr>
                <a:schemeClr val="dk1"/>
              </a:buClr>
              <a:buSzPts val="1900"/>
              <a:buAutoNum type="alphaLcParenR"/>
            </a:pPr>
            <a:r>
              <a:rPr lang="en-GB" sz="1900">
                <a:solidFill>
                  <a:schemeClr val="dk1"/>
                </a:solidFill>
              </a:rPr>
              <a:t>Compute </a:t>
            </a:r>
            <a:endParaRPr sz="1900">
              <a:solidFill>
                <a:schemeClr val="dk1"/>
              </a:solidFill>
            </a:endParaRPr>
          </a:p>
          <a:p>
            <a:pPr indent="-349250" lvl="0" marL="1371600" rtl="0" algn="l">
              <a:lnSpc>
                <a:spcPct val="150000"/>
              </a:lnSpc>
              <a:spcBef>
                <a:spcPts val="0"/>
              </a:spcBef>
              <a:spcAft>
                <a:spcPts val="0"/>
              </a:spcAft>
              <a:buClr>
                <a:schemeClr val="dk1"/>
              </a:buClr>
              <a:buSzPts val="1900"/>
              <a:buAutoNum type="alphaLcParenR"/>
            </a:pPr>
            <a:r>
              <a:rPr lang="en-GB" sz="1900">
                <a:solidFill>
                  <a:schemeClr val="dk1"/>
                </a:solidFill>
              </a:rPr>
              <a:t>Update </a:t>
            </a:r>
            <a:endParaRPr sz="1900">
              <a:solidFill>
                <a:srgbClr val="000000"/>
              </a:solidFill>
            </a:endParaRPr>
          </a:p>
          <a:p>
            <a:pPr indent="-349250" lvl="0" marL="457200" rtl="0" algn="l">
              <a:lnSpc>
                <a:spcPct val="150000"/>
              </a:lnSpc>
              <a:spcBef>
                <a:spcPts val="0"/>
              </a:spcBef>
              <a:spcAft>
                <a:spcPts val="0"/>
              </a:spcAft>
              <a:buClr>
                <a:srgbClr val="000000"/>
              </a:buClr>
              <a:buSzPts val="1900"/>
              <a:buAutoNum type="arabicPeriod"/>
            </a:pPr>
            <a:r>
              <a:rPr lang="en-GB" sz="1900">
                <a:solidFill>
                  <a:srgbClr val="000000"/>
                </a:solidFill>
              </a:rPr>
              <a:t>Return </a:t>
            </a:r>
            <a:endParaRPr sz="1900">
              <a:solidFill>
                <a:srgbClr val="000000"/>
              </a:solidFill>
            </a:endParaRPr>
          </a:p>
        </p:txBody>
      </p:sp>
      <p:pic>
        <p:nvPicPr>
          <p:cNvPr descr="\textrm{Empirical loss : } \mathcal{J}(\theta) = \frac{1}{N}\sum_{i=1}^{N} \mathcal{L}(f(\mathbf{x}^{(i)}; \theta), \mathbf{y}^{(i)})" id="576" name="Google Shape;576;p34"/>
          <p:cNvPicPr preferRelativeResize="0"/>
          <p:nvPr/>
        </p:nvPicPr>
        <p:blipFill>
          <a:blip r:embed="rId3">
            <a:alphaModFix/>
          </a:blip>
          <a:stretch>
            <a:fillRect/>
          </a:stretch>
        </p:blipFill>
        <p:spPr>
          <a:xfrm>
            <a:off x="1766240" y="1028634"/>
            <a:ext cx="4385775" cy="621572"/>
          </a:xfrm>
          <a:prstGeom prst="rect">
            <a:avLst/>
          </a:prstGeom>
          <a:noFill/>
          <a:ln>
            <a:noFill/>
          </a:ln>
        </p:spPr>
      </p:pic>
      <p:pic>
        <p:nvPicPr>
          <p:cNvPr descr="\mathcal{J}(\theta)" id="577" name="Google Shape;577;p34"/>
          <p:cNvPicPr preferRelativeResize="0"/>
          <p:nvPr/>
        </p:nvPicPr>
        <p:blipFill>
          <a:blip r:embed="rId4">
            <a:alphaModFix/>
          </a:blip>
          <a:stretch>
            <a:fillRect/>
          </a:stretch>
        </p:blipFill>
        <p:spPr>
          <a:xfrm>
            <a:off x="2720302" y="2570452"/>
            <a:ext cx="580567" cy="278642"/>
          </a:xfrm>
          <a:prstGeom prst="rect">
            <a:avLst/>
          </a:prstGeom>
          <a:noFill/>
          <a:ln>
            <a:noFill/>
          </a:ln>
        </p:spPr>
      </p:pic>
      <p:pic>
        <p:nvPicPr>
          <p:cNvPr descr="\theta" id="578" name="Google Shape;578;p34"/>
          <p:cNvPicPr preferRelativeResize="0"/>
          <p:nvPr/>
        </p:nvPicPr>
        <p:blipFill>
          <a:blip r:embed="rId5">
            <a:alphaModFix/>
          </a:blip>
          <a:stretch>
            <a:fillRect/>
          </a:stretch>
        </p:blipFill>
        <p:spPr>
          <a:xfrm>
            <a:off x="3984115" y="2119646"/>
            <a:ext cx="154750" cy="253225"/>
          </a:xfrm>
          <a:prstGeom prst="rect">
            <a:avLst/>
          </a:prstGeom>
          <a:noFill/>
          <a:ln>
            <a:noFill/>
          </a:ln>
        </p:spPr>
      </p:pic>
      <p:pic>
        <p:nvPicPr>
          <p:cNvPr descr="\nabla_{\theta}\mathcal{J}(\theta)" id="579" name="Google Shape;579;p34"/>
          <p:cNvPicPr preferRelativeResize="0"/>
          <p:nvPr/>
        </p:nvPicPr>
        <p:blipFill>
          <a:blip r:embed="rId6">
            <a:alphaModFix/>
          </a:blip>
          <a:stretch>
            <a:fillRect/>
          </a:stretch>
        </p:blipFill>
        <p:spPr>
          <a:xfrm>
            <a:off x="2849455" y="3017031"/>
            <a:ext cx="938290" cy="278642"/>
          </a:xfrm>
          <a:prstGeom prst="rect">
            <a:avLst/>
          </a:prstGeom>
          <a:noFill/>
          <a:ln>
            <a:noFill/>
          </a:ln>
        </p:spPr>
      </p:pic>
      <p:pic>
        <p:nvPicPr>
          <p:cNvPr descr="\theta \leftarrow \theta - \gamma \nabla_{\theta}\mathcal{J}(\theta)" id="580" name="Google Shape;580;p34"/>
          <p:cNvPicPr preferRelativeResize="0"/>
          <p:nvPr/>
        </p:nvPicPr>
        <p:blipFill>
          <a:blip r:embed="rId7">
            <a:alphaModFix/>
          </a:blip>
          <a:stretch>
            <a:fillRect/>
          </a:stretch>
        </p:blipFill>
        <p:spPr>
          <a:xfrm>
            <a:off x="2702459" y="3477581"/>
            <a:ext cx="2204981" cy="278643"/>
          </a:xfrm>
          <a:prstGeom prst="rect">
            <a:avLst/>
          </a:prstGeom>
          <a:noFill/>
          <a:ln>
            <a:noFill/>
          </a:ln>
        </p:spPr>
      </p:pic>
      <p:pic>
        <p:nvPicPr>
          <p:cNvPr descr="\theta" id="581" name="Google Shape;581;p34"/>
          <p:cNvPicPr preferRelativeResize="0"/>
          <p:nvPr/>
        </p:nvPicPr>
        <p:blipFill>
          <a:blip r:embed="rId5">
            <a:alphaModFix/>
          </a:blip>
          <a:stretch>
            <a:fillRect/>
          </a:stretch>
        </p:blipFill>
        <p:spPr>
          <a:xfrm>
            <a:off x="1690563" y="3893369"/>
            <a:ext cx="154750" cy="253225"/>
          </a:xfrm>
          <a:prstGeom prst="rect">
            <a:avLst/>
          </a:prstGeom>
          <a:noFill/>
          <a:ln>
            <a:noFill/>
          </a:ln>
        </p:spPr>
      </p:pic>
      <p:sp>
        <p:nvSpPr>
          <p:cNvPr id="582" name="Google Shape;582;p34"/>
          <p:cNvSpPr/>
          <p:nvPr/>
        </p:nvSpPr>
        <p:spPr>
          <a:xfrm>
            <a:off x="4011375" y="2932450"/>
            <a:ext cx="433200" cy="4332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4"/>
          <p:cNvSpPr txBox="1"/>
          <p:nvPr/>
        </p:nvSpPr>
        <p:spPr>
          <a:xfrm>
            <a:off x="4528512" y="2947777"/>
            <a:ext cx="4556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This would be heavy-and-expensive computation!</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35"/>
          <p:cNvSpPr txBox="1"/>
          <p:nvPr>
            <p:ph type="title"/>
          </p:nvPr>
        </p:nvSpPr>
        <p:spPr>
          <a:xfrm>
            <a:off x="126600" y="135178"/>
            <a:ext cx="8890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Optimization: Stochastic Gradient Descent</a:t>
            </a:r>
            <a:endParaRPr/>
          </a:p>
        </p:txBody>
      </p:sp>
      <p:sp>
        <p:nvSpPr>
          <p:cNvPr id="589" name="Google Shape;589;p35"/>
          <p:cNvSpPr txBox="1"/>
          <p:nvPr>
            <p:ph idx="1" type="body"/>
          </p:nvPr>
        </p:nvSpPr>
        <p:spPr>
          <a:xfrm>
            <a:off x="311700" y="1090200"/>
            <a:ext cx="8520600" cy="3466800"/>
          </a:xfrm>
          <a:prstGeom prst="rect">
            <a:avLst/>
          </a:prstGeom>
        </p:spPr>
        <p:txBody>
          <a:bodyPr anchorCtr="0" anchor="t" bIns="91425" lIns="91425" spcFirstLastPara="1" rIns="91425" wrap="square" tIns="91425">
            <a:normAutofit/>
          </a:bodyPr>
          <a:lstStyle/>
          <a:p>
            <a:pPr indent="-349250" lvl="0" marL="457200" rtl="0" algn="l">
              <a:lnSpc>
                <a:spcPct val="150000"/>
              </a:lnSpc>
              <a:spcBef>
                <a:spcPts val="0"/>
              </a:spcBef>
              <a:spcAft>
                <a:spcPts val="0"/>
              </a:spcAft>
              <a:buClr>
                <a:srgbClr val="000000"/>
              </a:buClr>
              <a:buSzPts val="1900"/>
              <a:buAutoNum type="arabicPeriod"/>
            </a:pPr>
            <a:r>
              <a:rPr lang="en-GB" sz="1900">
                <a:solidFill>
                  <a:srgbClr val="000000"/>
                </a:solidFill>
              </a:rPr>
              <a:t>Initialize a set of parameters      in a random way </a:t>
            </a:r>
            <a:endParaRPr sz="1900">
              <a:solidFill>
                <a:srgbClr val="000000"/>
              </a:solidFill>
            </a:endParaRPr>
          </a:p>
          <a:p>
            <a:pPr indent="-349250" lvl="0" marL="457200" rtl="0" algn="l">
              <a:lnSpc>
                <a:spcPct val="150000"/>
              </a:lnSpc>
              <a:spcBef>
                <a:spcPts val="0"/>
              </a:spcBef>
              <a:spcAft>
                <a:spcPts val="0"/>
              </a:spcAft>
              <a:buClr>
                <a:srgbClr val="000000"/>
              </a:buClr>
              <a:buSzPts val="1900"/>
              <a:buAutoNum type="arabicPeriod"/>
            </a:pPr>
            <a:r>
              <a:rPr lang="en-GB" sz="1900">
                <a:solidFill>
                  <a:srgbClr val="000000"/>
                </a:solidFill>
              </a:rPr>
              <a:t>Loop below until the convergence:</a:t>
            </a:r>
            <a:endParaRPr sz="1900">
              <a:solidFill>
                <a:schemeClr val="dk1"/>
              </a:solidFill>
            </a:endParaRPr>
          </a:p>
          <a:p>
            <a:pPr indent="-349250" lvl="0" marL="1371600" rtl="0" algn="l">
              <a:lnSpc>
                <a:spcPct val="150000"/>
              </a:lnSpc>
              <a:spcBef>
                <a:spcPts val="0"/>
              </a:spcBef>
              <a:spcAft>
                <a:spcPts val="0"/>
              </a:spcAft>
              <a:buClr>
                <a:schemeClr val="dk1"/>
              </a:buClr>
              <a:buSzPts val="1900"/>
              <a:buAutoNum type="alphaLcParenR"/>
            </a:pPr>
            <a:r>
              <a:rPr lang="en-GB" sz="1900">
                <a:solidFill>
                  <a:schemeClr val="dk1"/>
                </a:solidFill>
              </a:rPr>
              <a:t>Pick one data point </a:t>
            </a:r>
            <a:endParaRPr sz="1900">
              <a:solidFill>
                <a:schemeClr val="dk1"/>
              </a:solidFill>
            </a:endParaRPr>
          </a:p>
          <a:p>
            <a:pPr indent="-349250" lvl="0" marL="1371600" rtl="0" algn="l">
              <a:lnSpc>
                <a:spcPct val="150000"/>
              </a:lnSpc>
              <a:spcBef>
                <a:spcPts val="0"/>
              </a:spcBef>
              <a:spcAft>
                <a:spcPts val="0"/>
              </a:spcAft>
              <a:buClr>
                <a:schemeClr val="dk1"/>
              </a:buClr>
              <a:buSzPts val="1900"/>
              <a:buAutoNum type="alphaLcParenR"/>
            </a:pPr>
            <a:r>
              <a:rPr lang="en-GB" sz="1900">
                <a:solidFill>
                  <a:schemeClr val="dk1"/>
                </a:solidFill>
              </a:rPr>
              <a:t>Compute</a:t>
            </a:r>
            <a:endParaRPr sz="1900">
              <a:solidFill>
                <a:schemeClr val="dk1"/>
              </a:solidFill>
            </a:endParaRPr>
          </a:p>
          <a:p>
            <a:pPr indent="-349250" lvl="0" marL="1371600" rtl="0" algn="l">
              <a:lnSpc>
                <a:spcPct val="150000"/>
              </a:lnSpc>
              <a:spcBef>
                <a:spcPts val="0"/>
              </a:spcBef>
              <a:spcAft>
                <a:spcPts val="0"/>
              </a:spcAft>
              <a:buClr>
                <a:schemeClr val="dk1"/>
              </a:buClr>
              <a:buSzPts val="1900"/>
              <a:buAutoNum type="alphaLcParenR"/>
            </a:pPr>
            <a:r>
              <a:rPr lang="en-GB" sz="1900">
                <a:solidFill>
                  <a:schemeClr val="dk1"/>
                </a:solidFill>
              </a:rPr>
              <a:t>Update </a:t>
            </a:r>
            <a:endParaRPr sz="1900">
              <a:solidFill>
                <a:schemeClr val="dk1"/>
              </a:solidFill>
            </a:endParaRPr>
          </a:p>
          <a:p>
            <a:pPr indent="-349250" lvl="0" marL="457200" rtl="0" algn="l">
              <a:lnSpc>
                <a:spcPct val="150000"/>
              </a:lnSpc>
              <a:spcBef>
                <a:spcPts val="0"/>
              </a:spcBef>
              <a:spcAft>
                <a:spcPts val="0"/>
              </a:spcAft>
              <a:buClr>
                <a:srgbClr val="000000"/>
              </a:buClr>
              <a:buSzPts val="1900"/>
              <a:buAutoNum type="arabicPeriod"/>
            </a:pPr>
            <a:r>
              <a:rPr lang="en-GB" sz="1900">
                <a:solidFill>
                  <a:srgbClr val="000000"/>
                </a:solidFill>
              </a:rPr>
              <a:t>Return </a:t>
            </a:r>
            <a:endParaRPr sz="1900">
              <a:solidFill>
                <a:srgbClr val="000000"/>
              </a:solidFill>
            </a:endParaRPr>
          </a:p>
        </p:txBody>
      </p:sp>
      <p:pic>
        <p:nvPicPr>
          <p:cNvPr descr="\theta" id="590" name="Google Shape;590;p35"/>
          <p:cNvPicPr preferRelativeResize="0"/>
          <p:nvPr/>
        </p:nvPicPr>
        <p:blipFill>
          <a:blip r:embed="rId3">
            <a:alphaModFix/>
          </a:blip>
          <a:stretch>
            <a:fillRect/>
          </a:stretch>
        </p:blipFill>
        <p:spPr>
          <a:xfrm>
            <a:off x="3984115" y="1205246"/>
            <a:ext cx="154750" cy="253225"/>
          </a:xfrm>
          <a:prstGeom prst="rect">
            <a:avLst/>
          </a:prstGeom>
          <a:noFill/>
          <a:ln>
            <a:noFill/>
          </a:ln>
        </p:spPr>
      </p:pic>
      <p:pic>
        <p:nvPicPr>
          <p:cNvPr descr="\theta" id="591" name="Google Shape;591;p35"/>
          <p:cNvPicPr preferRelativeResize="0"/>
          <p:nvPr/>
        </p:nvPicPr>
        <p:blipFill>
          <a:blip r:embed="rId3">
            <a:alphaModFix/>
          </a:blip>
          <a:stretch>
            <a:fillRect/>
          </a:stretch>
        </p:blipFill>
        <p:spPr>
          <a:xfrm>
            <a:off x="1676586" y="3391252"/>
            <a:ext cx="154750" cy="253225"/>
          </a:xfrm>
          <a:prstGeom prst="rect">
            <a:avLst/>
          </a:prstGeom>
          <a:noFill/>
          <a:ln>
            <a:noFill/>
          </a:ln>
        </p:spPr>
      </p:pic>
      <p:sp>
        <p:nvSpPr>
          <p:cNvPr id="592" name="Google Shape;592;p35"/>
          <p:cNvSpPr/>
          <p:nvPr/>
        </p:nvSpPr>
        <p:spPr>
          <a:xfrm>
            <a:off x="6107902" y="2856589"/>
            <a:ext cx="433200" cy="4332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5"/>
          <p:cNvSpPr txBox="1"/>
          <p:nvPr/>
        </p:nvSpPr>
        <p:spPr>
          <a:xfrm>
            <a:off x="6527113" y="2884542"/>
            <a:ext cx="2332200" cy="4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This can be very noisy :(</a:t>
            </a:r>
            <a:endParaRPr b="1"/>
          </a:p>
        </p:txBody>
      </p:sp>
      <p:pic>
        <p:nvPicPr>
          <p:cNvPr descr="(\mathbf{x}^{(i)}, \mathbf{y}^{(i)})" id="594" name="Google Shape;594;p35"/>
          <p:cNvPicPr preferRelativeResize="0"/>
          <p:nvPr/>
        </p:nvPicPr>
        <p:blipFill>
          <a:blip r:embed="rId4">
            <a:alphaModFix/>
          </a:blip>
          <a:stretch>
            <a:fillRect/>
          </a:stretch>
        </p:blipFill>
        <p:spPr>
          <a:xfrm>
            <a:off x="3919078" y="2033614"/>
            <a:ext cx="1112248" cy="336531"/>
          </a:xfrm>
          <a:prstGeom prst="rect">
            <a:avLst/>
          </a:prstGeom>
          <a:noFill/>
          <a:ln>
            <a:noFill/>
          </a:ln>
        </p:spPr>
      </p:pic>
      <p:pic>
        <p:nvPicPr>
          <p:cNvPr descr="\nabla_{\theta} \mathcal{L}(f(\mathbf{x}^{(i)};\theta), &#10;\mathbf{y}^{(i)})" id="595" name="Google Shape;595;p35"/>
          <p:cNvPicPr preferRelativeResize="0"/>
          <p:nvPr/>
        </p:nvPicPr>
        <p:blipFill>
          <a:blip r:embed="rId5">
            <a:alphaModFix/>
          </a:blip>
          <a:stretch>
            <a:fillRect/>
          </a:stretch>
        </p:blipFill>
        <p:spPr>
          <a:xfrm>
            <a:off x="2845791" y="2466887"/>
            <a:ext cx="2310054" cy="336531"/>
          </a:xfrm>
          <a:prstGeom prst="rect">
            <a:avLst/>
          </a:prstGeom>
          <a:noFill/>
          <a:ln>
            <a:noFill/>
          </a:ln>
        </p:spPr>
      </p:pic>
      <p:pic>
        <p:nvPicPr>
          <p:cNvPr descr="\theta \leftarrow \theta - \gamma \nabla_{\theta} \mathcal{L}(f(\mathbf{x}^{(i)};\theta), &#10;\mathbf{y}^{(i)})" id="596" name="Google Shape;596;p35"/>
          <p:cNvPicPr preferRelativeResize="0"/>
          <p:nvPr/>
        </p:nvPicPr>
        <p:blipFill>
          <a:blip r:embed="rId6">
            <a:alphaModFix/>
          </a:blip>
          <a:stretch>
            <a:fillRect/>
          </a:stretch>
        </p:blipFill>
        <p:spPr>
          <a:xfrm>
            <a:off x="2641665" y="2910931"/>
            <a:ext cx="3382376" cy="32135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36"/>
          <p:cNvSpPr txBox="1"/>
          <p:nvPr>
            <p:ph type="title"/>
          </p:nvPr>
        </p:nvSpPr>
        <p:spPr>
          <a:xfrm>
            <a:off x="126600" y="135178"/>
            <a:ext cx="8890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Optimization: Mini-Batch Gradient Descent</a:t>
            </a:r>
            <a:endParaRPr/>
          </a:p>
        </p:txBody>
      </p:sp>
      <p:sp>
        <p:nvSpPr>
          <p:cNvPr id="602" name="Google Shape;602;p36"/>
          <p:cNvSpPr txBox="1"/>
          <p:nvPr>
            <p:ph idx="1" type="body"/>
          </p:nvPr>
        </p:nvSpPr>
        <p:spPr>
          <a:xfrm>
            <a:off x="311700" y="1090200"/>
            <a:ext cx="8520600" cy="3466800"/>
          </a:xfrm>
          <a:prstGeom prst="rect">
            <a:avLst/>
          </a:prstGeom>
        </p:spPr>
        <p:txBody>
          <a:bodyPr anchorCtr="0" anchor="t" bIns="91425" lIns="91425" spcFirstLastPara="1" rIns="91425" wrap="square" tIns="91425">
            <a:normAutofit fontScale="92500" lnSpcReduction="10000"/>
          </a:bodyPr>
          <a:lstStyle/>
          <a:p>
            <a:pPr indent="-340201" lvl="0" marL="457200" rtl="0" algn="l">
              <a:lnSpc>
                <a:spcPct val="150000"/>
              </a:lnSpc>
              <a:spcBef>
                <a:spcPts val="0"/>
              </a:spcBef>
              <a:spcAft>
                <a:spcPts val="0"/>
              </a:spcAft>
              <a:buClr>
                <a:srgbClr val="000000"/>
              </a:buClr>
              <a:buSzPct val="100000"/>
              <a:buAutoNum type="arabicPeriod"/>
            </a:pPr>
            <a:r>
              <a:rPr lang="en-GB" sz="1900">
                <a:solidFill>
                  <a:srgbClr val="000000"/>
                </a:solidFill>
              </a:rPr>
              <a:t>Initialize a set of parameters      in a random way </a:t>
            </a:r>
            <a:endParaRPr sz="1900">
              <a:solidFill>
                <a:srgbClr val="000000"/>
              </a:solidFill>
            </a:endParaRPr>
          </a:p>
          <a:p>
            <a:pPr indent="-340201" lvl="0" marL="457200" rtl="0" algn="l">
              <a:lnSpc>
                <a:spcPct val="150000"/>
              </a:lnSpc>
              <a:spcBef>
                <a:spcPts val="0"/>
              </a:spcBef>
              <a:spcAft>
                <a:spcPts val="0"/>
              </a:spcAft>
              <a:buClr>
                <a:srgbClr val="000000"/>
              </a:buClr>
              <a:buSzPct val="100000"/>
              <a:buAutoNum type="arabicPeriod"/>
            </a:pPr>
            <a:r>
              <a:rPr lang="en-GB" sz="1900">
                <a:solidFill>
                  <a:srgbClr val="000000"/>
                </a:solidFill>
              </a:rPr>
              <a:t>Loop below until the convergence:</a:t>
            </a:r>
            <a:endParaRPr sz="1900">
              <a:solidFill>
                <a:schemeClr val="dk1"/>
              </a:solidFill>
            </a:endParaRPr>
          </a:p>
          <a:p>
            <a:pPr indent="-340201" lvl="0" marL="1371600" rtl="0" algn="l">
              <a:lnSpc>
                <a:spcPct val="150000"/>
              </a:lnSpc>
              <a:spcBef>
                <a:spcPts val="0"/>
              </a:spcBef>
              <a:spcAft>
                <a:spcPts val="0"/>
              </a:spcAft>
              <a:buClr>
                <a:schemeClr val="dk1"/>
              </a:buClr>
              <a:buSzPct val="100000"/>
              <a:buAutoNum type="alphaLcParenR"/>
            </a:pPr>
            <a:r>
              <a:rPr lang="en-GB" sz="1900">
                <a:solidFill>
                  <a:schemeClr val="dk1"/>
                </a:solidFill>
              </a:rPr>
              <a:t>Pick a batch                                             of          data points.</a:t>
            </a:r>
            <a:endParaRPr sz="1900">
              <a:solidFill>
                <a:schemeClr val="dk1"/>
              </a:solidFill>
            </a:endParaRPr>
          </a:p>
          <a:p>
            <a:pPr indent="0" lvl="0" marL="0" rtl="0" algn="l">
              <a:lnSpc>
                <a:spcPct val="150000"/>
              </a:lnSpc>
              <a:spcBef>
                <a:spcPts val="1200"/>
              </a:spcBef>
              <a:spcAft>
                <a:spcPts val="0"/>
              </a:spcAft>
              <a:buNone/>
            </a:pPr>
            <a:r>
              <a:rPr lang="en-GB" sz="300">
                <a:solidFill>
                  <a:schemeClr val="dk1"/>
                </a:solidFill>
              </a:rPr>
              <a:t>  </a:t>
            </a:r>
            <a:endParaRPr sz="300">
              <a:solidFill>
                <a:schemeClr val="dk1"/>
              </a:solidFill>
            </a:endParaRPr>
          </a:p>
          <a:p>
            <a:pPr indent="-340201" lvl="0" marL="1371600" rtl="0" algn="l">
              <a:lnSpc>
                <a:spcPct val="200000"/>
              </a:lnSpc>
              <a:spcBef>
                <a:spcPts val="1200"/>
              </a:spcBef>
              <a:spcAft>
                <a:spcPts val="0"/>
              </a:spcAft>
              <a:buClr>
                <a:schemeClr val="dk1"/>
              </a:buClr>
              <a:buSzPct val="100000"/>
              <a:buAutoNum type="alphaLcParenR"/>
            </a:pPr>
            <a:r>
              <a:rPr lang="en-GB" sz="1900">
                <a:solidFill>
                  <a:schemeClr val="dk1"/>
                </a:solidFill>
              </a:rPr>
              <a:t>Compute</a:t>
            </a:r>
            <a:endParaRPr sz="1900">
              <a:solidFill>
                <a:schemeClr val="dk1"/>
              </a:solidFill>
            </a:endParaRPr>
          </a:p>
          <a:p>
            <a:pPr indent="0" lvl="0" marL="2743200" rtl="0" algn="l">
              <a:lnSpc>
                <a:spcPct val="200000"/>
              </a:lnSpc>
              <a:spcBef>
                <a:spcPts val="1200"/>
              </a:spcBef>
              <a:spcAft>
                <a:spcPts val="0"/>
              </a:spcAft>
              <a:buNone/>
            </a:pPr>
            <a:r>
              <a:t/>
            </a:r>
            <a:endParaRPr sz="700">
              <a:solidFill>
                <a:schemeClr val="dk1"/>
              </a:solidFill>
            </a:endParaRPr>
          </a:p>
          <a:p>
            <a:pPr indent="-340201" lvl="0" marL="1371600" rtl="0" algn="l">
              <a:lnSpc>
                <a:spcPct val="200000"/>
              </a:lnSpc>
              <a:spcBef>
                <a:spcPts val="1200"/>
              </a:spcBef>
              <a:spcAft>
                <a:spcPts val="0"/>
              </a:spcAft>
              <a:buClr>
                <a:schemeClr val="dk1"/>
              </a:buClr>
              <a:buSzPct val="100000"/>
              <a:buAutoNum type="alphaLcParenR"/>
            </a:pPr>
            <a:r>
              <a:rPr lang="en-GB" sz="1900">
                <a:solidFill>
                  <a:schemeClr val="dk1"/>
                </a:solidFill>
              </a:rPr>
              <a:t>Update </a:t>
            </a:r>
            <a:endParaRPr sz="1900">
              <a:solidFill>
                <a:schemeClr val="dk1"/>
              </a:solidFill>
            </a:endParaRPr>
          </a:p>
          <a:p>
            <a:pPr indent="-340201" lvl="0" marL="457200" rtl="0" algn="l">
              <a:lnSpc>
                <a:spcPct val="150000"/>
              </a:lnSpc>
              <a:spcBef>
                <a:spcPts val="0"/>
              </a:spcBef>
              <a:spcAft>
                <a:spcPts val="0"/>
              </a:spcAft>
              <a:buClr>
                <a:srgbClr val="000000"/>
              </a:buClr>
              <a:buSzPct val="100000"/>
              <a:buAutoNum type="arabicPeriod"/>
            </a:pPr>
            <a:r>
              <a:rPr lang="en-GB" sz="1900">
                <a:solidFill>
                  <a:srgbClr val="000000"/>
                </a:solidFill>
              </a:rPr>
              <a:t>Return </a:t>
            </a:r>
            <a:endParaRPr sz="1900">
              <a:solidFill>
                <a:srgbClr val="000000"/>
              </a:solidFill>
            </a:endParaRPr>
          </a:p>
        </p:txBody>
      </p:sp>
      <p:pic>
        <p:nvPicPr>
          <p:cNvPr descr="\theta" id="603" name="Google Shape;603;p36"/>
          <p:cNvPicPr preferRelativeResize="0"/>
          <p:nvPr/>
        </p:nvPicPr>
        <p:blipFill>
          <a:blip r:embed="rId3">
            <a:alphaModFix/>
          </a:blip>
          <a:stretch>
            <a:fillRect/>
          </a:stretch>
        </p:blipFill>
        <p:spPr>
          <a:xfrm>
            <a:off x="3778415" y="1187479"/>
            <a:ext cx="154750" cy="253225"/>
          </a:xfrm>
          <a:prstGeom prst="rect">
            <a:avLst/>
          </a:prstGeom>
          <a:noFill/>
          <a:ln>
            <a:noFill/>
          </a:ln>
        </p:spPr>
      </p:pic>
      <p:pic>
        <p:nvPicPr>
          <p:cNvPr descr="\theta" id="604" name="Google Shape;604;p36"/>
          <p:cNvPicPr preferRelativeResize="0"/>
          <p:nvPr/>
        </p:nvPicPr>
        <p:blipFill>
          <a:blip r:embed="rId3">
            <a:alphaModFix/>
          </a:blip>
          <a:stretch>
            <a:fillRect/>
          </a:stretch>
        </p:blipFill>
        <p:spPr>
          <a:xfrm>
            <a:off x="1670261" y="4147142"/>
            <a:ext cx="154750" cy="253225"/>
          </a:xfrm>
          <a:prstGeom prst="rect">
            <a:avLst/>
          </a:prstGeom>
          <a:noFill/>
          <a:ln>
            <a:noFill/>
          </a:ln>
        </p:spPr>
      </p:pic>
      <p:pic>
        <p:nvPicPr>
          <p:cNvPr descr="B = \{(\mathbf{x}^{(i)},\mathbf{y}^{(i)})\}_{i=1...N_B}" id="605" name="Google Shape;605;p36"/>
          <p:cNvPicPr preferRelativeResize="0"/>
          <p:nvPr/>
        </p:nvPicPr>
        <p:blipFill>
          <a:blip r:embed="rId4">
            <a:alphaModFix/>
          </a:blip>
          <a:stretch>
            <a:fillRect/>
          </a:stretch>
        </p:blipFill>
        <p:spPr>
          <a:xfrm>
            <a:off x="3089598" y="1899273"/>
            <a:ext cx="2486028" cy="297500"/>
          </a:xfrm>
          <a:prstGeom prst="rect">
            <a:avLst/>
          </a:prstGeom>
          <a:noFill/>
          <a:ln>
            <a:noFill/>
          </a:ln>
        </p:spPr>
      </p:pic>
      <p:pic>
        <p:nvPicPr>
          <p:cNvPr descr="\frac{1}{N_B} \sum_{i=1}^{N_B}\nabla_{\theta} \mathcal{L}(f(\mathbf{x}^{(i)};\theta), &#10;\mathbf{y}^{(i)})" id="606" name="Google Shape;606;p36"/>
          <p:cNvPicPr preferRelativeResize="0"/>
          <p:nvPr/>
        </p:nvPicPr>
        <p:blipFill>
          <a:blip r:embed="rId5">
            <a:alphaModFix/>
          </a:blip>
          <a:stretch>
            <a:fillRect/>
          </a:stretch>
        </p:blipFill>
        <p:spPr>
          <a:xfrm>
            <a:off x="2781941" y="2515552"/>
            <a:ext cx="2723801" cy="688103"/>
          </a:xfrm>
          <a:prstGeom prst="rect">
            <a:avLst/>
          </a:prstGeom>
          <a:noFill/>
          <a:ln>
            <a:noFill/>
          </a:ln>
        </p:spPr>
      </p:pic>
      <p:pic>
        <p:nvPicPr>
          <p:cNvPr descr="\theta \leftarrow \theta - \gamma  \frac{1}{N_B} \sum_{i=1}^{N_B}\nabla_{\theta} \mathcal{L}(f(\mathbf{x}^{(i)};\theta), &#10;\mathbf{y}^{(i)})" id="607" name="Google Shape;607;p36"/>
          <p:cNvPicPr preferRelativeResize="0"/>
          <p:nvPr/>
        </p:nvPicPr>
        <p:blipFill>
          <a:blip r:embed="rId6">
            <a:alphaModFix/>
          </a:blip>
          <a:stretch>
            <a:fillRect/>
          </a:stretch>
        </p:blipFill>
        <p:spPr>
          <a:xfrm>
            <a:off x="2806742" y="3500849"/>
            <a:ext cx="3408754" cy="622130"/>
          </a:xfrm>
          <a:prstGeom prst="rect">
            <a:avLst/>
          </a:prstGeom>
          <a:noFill/>
          <a:ln>
            <a:noFill/>
          </a:ln>
        </p:spPr>
      </p:pic>
      <p:pic>
        <p:nvPicPr>
          <p:cNvPr descr="N_B" id="608" name="Google Shape;608;p36"/>
          <p:cNvPicPr preferRelativeResize="0"/>
          <p:nvPr/>
        </p:nvPicPr>
        <p:blipFill>
          <a:blip r:embed="rId7">
            <a:alphaModFix/>
          </a:blip>
          <a:stretch>
            <a:fillRect/>
          </a:stretch>
        </p:blipFill>
        <p:spPr>
          <a:xfrm>
            <a:off x="6132646" y="1958951"/>
            <a:ext cx="349436" cy="22386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37"/>
          <p:cNvSpPr/>
          <p:nvPr/>
        </p:nvSpPr>
        <p:spPr>
          <a:xfrm>
            <a:off x="3580701" y="3631337"/>
            <a:ext cx="237600" cy="405300"/>
          </a:xfrm>
          <a:prstGeom prst="ellipse">
            <a:avLst/>
          </a:prstGeom>
          <a:solidFill>
            <a:srgbClr val="FFF2CC"/>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7"/>
          <p:cNvSpPr txBox="1"/>
          <p:nvPr/>
        </p:nvSpPr>
        <p:spPr>
          <a:xfrm>
            <a:off x="3970699" y="4213166"/>
            <a:ext cx="4808400" cy="4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E69138"/>
                </a:solidFill>
              </a:rPr>
              <a:t>How do we choose this value (learning rate)?</a:t>
            </a:r>
            <a:endParaRPr b="1">
              <a:solidFill>
                <a:srgbClr val="E69138"/>
              </a:solidFill>
            </a:endParaRPr>
          </a:p>
        </p:txBody>
      </p:sp>
      <p:cxnSp>
        <p:nvCxnSpPr>
          <p:cNvPr id="615" name="Google Shape;615;p37"/>
          <p:cNvCxnSpPr>
            <a:endCxn id="614" idx="1"/>
          </p:cNvCxnSpPr>
          <p:nvPr/>
        </p:nvCxnSpPr>
        <p:spPr>
          <a:xfrm flipH="1" rot="-5400000">
            <a:off x="3642049" y="4087166"/>
            <a:ext cx="393000" cy="264300"/>
          </a:xfrm>
          <a:prstGeom prst="bentConnector2">
            <a:avLst/>
          </a:prstGeom>
          <a:noFill/>
          <a:ln cap="flat" cmpd="sng" w="19050">
            <a:solidFill>
              <a:srgbClr val="FF9900"/>
            </a:solidFill>
            <a:prstDash val="solid"/>
            <a:round/>
            <a:headEnd len="med" w="med" type="none"/>
            <a:tailEnd len="med" w="med" type="stealth"/>
          </a:ln>
        </p:spPr>
      </p:cxnSp>
      <p:sp>
        <p:nvSpPr>
          <p:cNvPr id="616" name="Google Shape;616;p37"/>
          <p:cNvSpPr txBox="1"/>
          <p:nvPr>
            <p:ph type="title"/>
          </p:nvPr>
        </p:nvSpPr>
        <p:spPr>
          <a:xfrm>
            <a:off x="126600" y="135178"/>
            <a:ext cx="8890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Optimization: Mini-Batch Gradient Descent</a:t>
            </a:r>
            <a:endParaRPr/>
          </a:p>
        </p:txBody>
      </p:sp>
      <p:sp>
        <p:nvSpPr>
          <p:cNvPr id="617" name="Google Shape;617;p37"/>
          <p:cNvSpPr txBox="1"/>
          <p:nvPr>
            <p:ph idx="1" type="body"/>
          </p:nvPr>
        </p:nvSpPr>
        <p:spPr>
          <a:xfrm>
            <a:off x="311700" y="1090200"/>
            <a:ext cx="8520600" cy="3466800"/>
          </a:xfrm>
          <a:prstGeom prst="rect">
            <a:avLst/>
          </a:prstGeom>
        </p:spPr>
        <p:txBody>
          <a:bodyPr anchorCtr="0" anchor="t" bIns="91425" lIns="91425" spcFirstLastPara="1" rIns="91425" wrap="square" tIns="91425">
            <a:normAutofit fontScale="92500" lnSpcReduction="10000"/>
          </a:bodyPr>
          <a:lstStyle/>
          <a:p>
            <a:pPr indent="-340201" lvl="0" marL="457200" rtl="0" algn="l">
              <a:lnSpc>
                <a:spcPct val="150000"/>
              </a:lnSpc>
              <a:spcBef>
                <a:spcPts val="0"/>
              </a:spcBef>
              <a:spcAft>
                <a:spcPts val="0"/>
              </a:spcAft>
              <a:buClr>
                <a:srgbClr val="000000"/>
              </a:buClr>
              <a:buSzPct val="100000"/>
              <a:buAutoNum type="arabicPeriod"/>
            </a:pPr>
            <a:r>
              <a:rPr lang="en-GB" sz="1900">
                <a:solidFill>
                  <a:srgbClr val="000000"/>
                </a:solidFill>
              </a:rPr>
              <a:t>Initialize a set of parameters      in a random way </a:t>
            </a:r>
            <a:endParaRPr sz="1900">
              <a:solidFill>
                <a:srgbClr val="000000"/>
              </a:solidFill>
            </a:endParaRPr>
          </a:p>
          <a:p>
            <a:pPr indent="-340201" lvl="0" marL="457200" rtl="0" algn="l">
              <a:lnSpc>
                <a:spcPct val="150000"/>
              </a:lnSpc>
              <a:spcBef>
                <a:spcPts val="0"/>
              </a:spcBef>
              <a:spcAft>
                <a:spcPts val="0"/>
              </a:spcAft>
              <a:buClr>
                <a:srgbClr val="000000"/>
              </a:buClr>
              <a:buSzPct val="100000"/>
              <a:buAutoNum type="arabicPeriod"/>
            </a:pPr>
            <a:r>
              <a:rPr lang="en-GB" sz="1900">
                <a:solidFill>
                  <a:srgbClr val="000000"/>
                </a:solidFill>
              </a:rPr>
              <a:t>Loop below until the convergence:</a:t>
            </a:r>
            <a:endParaRPr sz="1900">
              <a:solidFill>
                <a:schemeClr val="dk1"/>
              </a:solidFill>
            </a:endParaRPr>
          </a:p>
          <a:p>
            <a:pPr indent="-340201" lvl="0" marL="1371600" rtl="0" algn="l">
              <a:lnSpc>
                <a:spcPct val="150000"/>
              </a:lnSpc>
              <a:spcBef>
                <a:spcPts val="0"/>
              </a:spcBef>
              <a:spcAft>
                <a:spcPts val="0"/>
              </a:spcAft>
              <a:buClr>
                <a:schemeClr val="dk1"/>
              </a:buClr>
              <a:buSzPct val="100000"/>
              <a:buAutoNum type="alphaLcParenR"/>
            </a:pPr>
            <a:r>
              <a:rPr lang="en-GB" sz="1900">
                <a:solidFill>
                  <a:schemeClr val="dk1"/>
                </a:solidFill>
              </a:rPr>
              <a:t>Pick a batch                                             of          data points.</a:t>
            </a:r>
            <a:endParaRPr sz="1900">
              <a:solidFill>
                <a:schemeClr val="dk1"/>
              </a:solidFill>
            </a:endParaRPr>
          </a:p>
          <a:p>
            <a:pPr indent="0" lvl="0" marL="0" rtl="0" algn="l">
              <a:lnSpc>
                <a:spcPct val="150000"/>
              </a:lnSpc>
              <a:spcBef>
                <a:spcPts val="1200"/>
              </a:spcBef>
              <a:spcAft>
                <a:spcPts val="0"/>
              </a:spcAft>
              <a:buNone/>
            </a:pPr>
            <a:r>
              <a:rPr lang="en-GB" sz="300">
                <a:solidFill>
                  <a:schemeClr val="dk1"/>
                </a:solidFill>
              </a:rPr>
              <a:t>  </a:t>
            </a:r>
            <a:endParaRPr sz="300">
              <a:solidFill>
                <a:schemeClr val="dk1"/>
              </a:solidFill>
            </a:endParaRPr>
          </a:p>
          <a:p>
            <a:pPr indent="-340201" lvl="0" marL="1371600" rtl="0" algn="l">
              <a:lnSpc>
                <a:spcPct val="200000"/>
              </a:lnSpc>
              <a:spcBef>
                <a:spcPts val="1200"/>
              </a:spcBef>
              <a:spcAft>
                <a:spcPts val="0"/>
              </a:spcAft>
              <a:buClr>
                <a:schemeClr val="dk1"/>
              </a:buClr>
              <a:buSzPct val="100000"/>
              <a:buAutoNum type="alphaLcParenR"/>
            </a:pPr>
            <a:r>
              <a:rPr lang="en-GB" sz="1900">
                <a:solidFill>
                  <a:schemeClr val="dk1"/>
                </a:solidFill>
              </a:rPr>
              <a:t>Compute</a:t>
            </a:r>
            <a:endParaRPr sz="1900">
              <a:solidFill>
                <a:schemeClr val="dk1"/>
              </a:solidFill>
            </a:endParaRPr>
          </a:p>
          <a:p>
            <a:pPr indent="0" lvl="0" marL="2743200" rtl="0" algn="l">
              <a:lnSpc>
                <a:spcPct val="200000"/>
              </a:lnSpc>
              <a:spcBef>
                <a:spcPts val="1200"/>
              </a:spcBef>
              <a:spcAft>
                <a:spcPts val="0"/>
              </a:spcAft>
              <a:buNone/>
            </a:pPr>
            <a:r>
              <a:t/>
            </a:r>
            <a:endParaRPr sz="700">
              <a:solidFill>
                <a:schemeClr val="dk1"/>
              </a:solidFill>
            </a:endParaRPr>
          </a:p>
          <a:p>
            <a:pPr indent="-340201" lvl="0" marL="1371600" rtl="0" algn="l">
              <a:lnSpc>
                <a:spcPct val="200000"/>
              </a:lnSpc>
              <a:spcBef>
                <a:spcPts val="1200"/>
              </a:spcBef>
              <a:spcAft>
                <a:spcPts val="0"/>
              </a:spcAft>
              <a:buClr>
                <a:schemeClr val="dk1"/>
              </a:buClr>
              <a:buSzPct val="100000"/>
              <a:buAutoNum type="alphaLcParenR"/>
            </a:pPr>
            <a:r>
              <a:rPr lang="en-GB" sz="1900">
                <a:solidFill>
                  <a:schemeClr val="dk1"/>
                </a:solidFill>
              </a:rPr>
              <a:t>Update </a:t>
            </a:r>
            <a:endParaRPr sz="1900">
              <a:solidFill>
                <a:schemeClr val="dk1"/>
              </a:solidFill>
            </a:endParaRPr>
          </a:p>
          <a:p>
            <a:pPr indent="-340201" lvl="0" marL="457200" rtl="0" algn="l">
              <a:lnSpc>
                <a:spcPct val="150000"/>
              </a:lnSpc>
              <a:spcBef>
                <a:spcPts val="0"/>
              </a:spcBef>
              <a:spcAft>
                <a:spcPts val="0"/>
              </a:spcAft>
              <a:buClr>
                <a:srgbClr val="000000"/>
              </a:buClr>
              <a:buSzPct val="100000"/>
              <a:buAutoNum type="arabicPeriod"/>
            </a:pPr>
            <a:r>
              <a:rPr lang="en-GB" sz="1900">
                <a:solidFill>
                  <a:srgbClr val="000000"/>
                </a:solidFill>
              </a:rPr>
              <a:t>Return </a:t>
            </a:r>
            <a:endParaRPr sz="1900">
              <a:solidFill>
                <a:srgbClr val="000000"/>
              </a:solidFill>
            </a:endParaRPr>
          </a:p>
        </p:txBody>
      </p:sp>
      <p:pic>
        <p:nvPicPr>
          <p:cNvPr descr="\theta" id="618" name="Google Shape;618;p37"/>
          <p:cNvPicPr preferRelativeResize="0"/>
          <p:nvPr/>
        </p:nvPicPr>
        <p:blipFill>
          <a:blip r:embed="rId3">
            <a:alphaModFix/>
          </a:blip>
          <a:stretch>
            <a:fillRect/>
          </a:stretch>
        </p:blipFill>
        <p:spPr>
          <a:xfrm>
            <a:off x="3778415" y="1187479"/>
            <a:ext cx="154750" cy="253225"/>
          </a:xfrm>
          <a:prstGeom prst="rect">
            <a:avLst/>
          </a:prstGeom>
          <a:noFill/>
          <a:ln>
            <a:noFill/>
          </a:ln>
        </p:spPr>
      </p:pic>
      <p:pic>
        <p:nvPicPr>
          <p:cNvPr descr="\theta" id="619" name="Google Shape;619;p37"/>
          <p:cNvPicPr preferRelativeResize="0"/>
          <p:nvPr/>
        </p:nvPicPr>
        <p:blipFill>
          <a:blip r:embed="rId3">
            <a:alphaModFix/>
          </a:blip>
          <a:stretch>
            <a:fillRect/>
          </a:stretch>
        </p:blipFill>
        <p:spPr>
          <a:xfrm>
            <a:off x="1670261" y="4147142"/>
            <a:ext cx="154750" cy="253225"/>
          </a:xfrm>
          <a:prstGeom prst="rect">
            <a:avLst/>
          </a:prstGeom>
          <a:noFill/>
          <a:ln>
            <a:noFill/>
          </a:ln>
        </p:spPr>
      </p:pic>
      <p:pic>
        <p:nvPicPr>
          <p:cNvPr descr="B = \{(\mathbf{x}^{(i)},\mathbf{y}^{(i)})\}_{i=1...N_B}" id="620" name="Google Shape;620;p37"/>
          <p:cNvPicPr preferRelativeResize="0"/>
          <p:nvPr/>
        </p:nvPicPr>
        <p:blipFill>
          <a:blip r:embed="rId4">
            <a:alphaModFix/>
          </a:blip>
          <a:stretch>
            <a:fillRect/>
          </a:stretch>
        </p:blipFill>
        <p:spPr>
          <a:xfrm>
            <a:off x="3089598" y="1899273"/>
            <a:ext cx="2486028" cy="297500"/>
          </a:xfrm>
          <a:prstGeom prst="rect">
            <a:avLst/>
          </a:prstGeom>
          <a:noFill/>
          <a:ln>
            <a:noFill/>
          </a:ln>
        </p:spPr>
      </p:pic>
      <p:pic>
        <p:nvPicPr>
          <p:cNvPr descr="\frac{1}{N_B} \sum_{i=1}^{N_B}\nabla_{\theta} \mathcal{L}(f(\mathbf{x}^{(i)};\theta), &#10;\mathbf{y}^{(i)})" id="621" name="Google Shape;621;p37"/>
          <p:cNvPicPr preferRelativeResize="0"/>
          <p:nvPr/>
        </p:nvPicPr>
        <p:blipFill>
          <a:blip r:embed="rId5">
            <a:alphaModFix/>
          </a:blip>
          <a:stretch>
            <a:fillRect/>
          </a:stretch>
        </p:blipFill>
        <p:spPr>
          <a:xfrm>
            <a:off x="2781941" y="2515552"/>
            <a:ext cx="2723801" cy="688103"/>
          </a:xfrm>
          <a:prstGeom prst="rect">
            <a:avLst/>
          </a:prstGeom>
          <a:noFill/>
          <a:ln>
            <a:noFill/>
          </a:ln>
        </p:spPr>
      </p:pic>
      <p:pic>
        <p:nvPicPr>
          <p:cNvPr descr="\theta \leftarrow \theta - \gamma  \frac{1}{N_B} \sum_{i=1}^{N_B}\nabla_{\theta} \mathcal{L}(f(\mathbf{x}^{(i)};\theta), &#10;\mathbf{y}^{(i)})" id="622" name="Google Shape;622;p37"/>
          <p:cNvPicPr preferRelativeResize="0"/>
          <p:nvPr/>
        </p:nvPicPr>
        <p:blipFill>
          <a:blip r:embed="rId6">
            <a:alphaModFix/>
          </a:blip>
          <a:stretch>
            <a:fillRect/>
          </a:stretch>
        </p:blipFill>
        <p:spPr>
          <a:xfrm>
            <a:off x="2806742" y="3500849"/>
            <a:ext cx="3408754" cy="622130"/>
          </a:xfrm>
          <a:prstGeom prst="rect">
            <a:avLst/>
          </a:prstGeom>
          <a:noFill/>
          <a:ln>
            <a:noFill/>
          </a:ln>
        </p:spPr>
      </p:pic>
      <p:pic>
        <p:nvPicPr>
          <p:cNvPr descr="N_B" id="623" name="Google Shape;623;p37"/>
          <p:cNvPicPr preferRelativeResize="0"/>
          <p:nvPr/>
        </p:nvPicPr>
        <p:blipFill>
          <a:blip r:embed="rId7">
            <a:alphaModFix/>
          </a:blip>
          <a:stretch>
            <a:fillRect/>
          </a:stretch>
        </p:blipFill>
        <p:spPr>
          <a:xfrm>
            <a:off x="6132646" y="1958951"/>
            <a:ext cx="349436" cy="22386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38"/>
          <p:cNvSpPr txBox="1"/>
          <p:nvPr>
            <p:ph type="title"/>
          </p:nvPr>
        </p:nvSpPr>
        <p:spPr>
          <a:xfrm>
            <a:off x="126600" y="135178"/>
            <a:ext cx="8890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Optimization: minimizing the loss</a:t>
            </a:r>
            <a:endParaRPr/>
          </a:p>
        </p:txBody>
      </p:sp>
      <p:sp>
        <p:nvSpPr>
          <p:cNvPr id="629" name="Google Shape;629;p38"/>
          <p:cNvSpPr txBox="1"/>
          <p:nvPr>
            <p:ph idx="1" type="body"/>
          </p:nvPr>
        </p:nvSpPr>
        <p:spPr>
          <a:xfrm>
            <a:off x="241815" y="4290904"/>
            <a:ext cx="8520600" cy="294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1000" u="sng">
                <a:solidFill>
                  <a:schemeClr val="hlink"/>
                </a:solidFill>
                <a:hlinkClick r:id="rId3"/>
              </a:rPr>
              <a:t>https://www.educative.io/edpresso/learning-rate-in-machine-learning</a:t>
            </a:r>
            <a:endParaRPr sz="1000">
              <a:solidFill>
                <a:srgbClr val="000000"/>
              </a:solidFill>
            </a:endParaRPr>
          </a:p>
          <a:p>
            <a:pPr indent="0" lvl="0" marL="0" rtl="0" algn="l">
              <a:spcBef>
                <a:spcPts val="1200"/>
              </a:spcBef>
              <a:spcAft>
                <a:spcPts val="1200"/>
              </a:spcAft>
              <a:buNone/>
            </a:pPr>
            <a:r>
              <a:t/>
            </a:r>
            <a:endParaRPr sz="1000">
              <a:solidFill>
                <a:srgbClr val="000000"/>
              </a:solidFill>
            </a:endParaRPr>
          </a:p>
        </p:txBody>
      </p:sp>
      <p:pic>
        <p:nvPicPr>
          <p:cNvPr id="630" name="Google Shape;630;p38"/>
          <p:cNvPicPr preferRelativeResize="0"/>
          <p:nvPr/>
        </p:nvPicPr>
        <p:blipFill>
          <a:blip r:embed="rId4">
            <a:alphaModFix/>
          </a:blip>
          <a:stretch>
            <a:fillRect/>
          </a:stretch>
        </p:blipFill>
        <p:spPr>
          <a:xfrm>
            <a:off x="1349174" y="975794"/>
            <a:ext cx="6445639" cy="3316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39"/>
          <p:cNvSpPr txBox="1"/>
          <p:nvPr>
            <p:ph type="title"/>
          </p:nvPr>
        </p:nvSpPr>
        <p:spPr>
          <a:xfrm>
            <a:off x="126600" y="135178"/>
            <a:ext cx="8890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Optimization: minimizing the loss</a:t>
            </a:r>
            <a:endParaRPr/>
          </a:p>
        </p:txBody>
      </p:sp>
      <p:sp>
        <p:nvSpPr>
          <p:cNvPr id="636" name="Google Shape;636;p39"/>
          <p:cNvSpPr txBox="1"/>
          <p:nvPr>
            <p:ph idx="1" type="body"/>
          </p:nvPr>
        </p:nvSpPr>
        <p:spPr>
          <a:xfrm>
            <a:off x="311700" y="944769"/>
            <a:ext cx="8520600" cy="357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1900">
                <a:solidFill>
                  <a:srgbClr val="000000"/>
                </a:solidFill>
              </a:rPr>
              <a:t>Nowadays we use adaptive learning rate, based on methods like...</a:t>
            </a:r>
            <a:endParaRPr b="1" sz="1900">
              <a:solidFill>
                <a:srgbClr val="000000"/>
              </a:solidFill>
            </a:endParaRPr>
          </a:p>
        </p:txBody>
      </p:sp>
      <p:pic>
        <p:nvPicPr>
          <p:cNvPr id="637" name="Google Shape;637;p39"/>
          <p:cNvPicPr preferRelativeResize="0"/>
          <p:nvPr/>
        </p:nvPicPr>
        <p:blipFill>
          <a:blip r:embed="rId3">
            <a:alphaModFix/>
          </a:blip>
          <a:stretch>
            <a:fillRect/>
          </a:stretch>
        </p:blipFill>
        <p:spPr>
          <a:xfrm>
            <a:off x="2735488" y="1391346"/>
            <a:ext cx="3673026" cy="2843650"/>
          </a:xfrm>
          <a:prstGeom prst="rect">
            <a:avLst/>
          </a:prstGeom>
          <a:noFill/>
          <a:ln>
            <a:noFill/>
          </a:ln>
        </p:spPr>
      </p:pic>
      <p:sp>
        <p:nvSpPr>
          <p:cNvPr id="638" name="Google Shape;638;p39"/>
          <p:cNvSpPr txBox="1"/>
          <p:nvPr/>
        </p:nvSpPr>
        <p:spPr>
          <a:xfrm>
            <a:off x="237598" y="4276921"/>
            <a:ext cx="8892600" cy="26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u="sng">
                <a:solidFill>
                  <a:schemeClr val="hlink"/>
                </a:solidFill>
                <a:hlinkClick r:id="rId4"/>
              </a:rPr>
              <a:t>https://cs231n.github.io/neural-networks-3/</a:t>
            </a:r>
            <a:endParaRPr sz="1000"/>
          </a:p>
          <a:p>
            <a:pPr indent="0" lvl="0" marL="0" rtl="0" algn="l">
              <a:spcBef>
                <a:spcPts val="0"/>
              </a:spcBef>
              <a:spcAft>
                <a:spcPts val="0"/>
              </a:spcAft>
              <a:buNone/>
            </a:pPr>
            <a:r>
              <a:t/>
            </a:r>
            <a:endParaRPr sz="1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40"/>
          <p:cNvSpPr txBox="1"/>
          <p:nvPr>
            <p:ph type="title"/>
          </p:nvPr>
        </p:nvSpPr>
        <p:spPr>
          <a:xfrm>
            <a:off x="126600" y="135178"/>
            <a:ext cx="8890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Optimization: minimizing the loss</a:t>
            </a:r>
            <a:endParaRPr/>
          </a:p>
        </p:txBody>
      </p:sp>
      <p:sp>
        <p:nvSpPr>
          <p:cNvPr id="644" name="Google Shape;644;p40"/>
          <p:cNvSpPr txBox="1"/>
          <p:nvPr>
            <p:ph idx="1" type="body"/>
          </p:nvPr>
        </p:nvSpPr>
        <p:spPr>
          <a:xfrm>
            <a:off x="311700" y="972723"/>
            <a:ext cx="8520600" cy="357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1600">
                <a:solidFill>
                  <a:srgbClr val="000000"/>
                </a:solidFill>
              </a:rPr>
              <a:t>Can convergence of loss in training data guarantee the generalization performance?</a:t>
            </a:r>
            <a:endParaRPr b="1" sz="1600">
              <a:solidFill>
                <a:srgbClr val="000000"/>
              </a:solidFill>
            </a:endParaRPr>
          </a:p>
        </p:txBody>
      </p:sp>
      <p:pic>
        <p:nvPicPr>
          <p:cNvPr id="645" name="Google Shape;645;p40"/>
          <p:cNvPicPr preferRelativeResize="0"/>
          <p:nvPr/>
        </p:nvPicPr>
        <p:blipFill>
          <a:blip r:embed="rId3">
            <a:alphaModFix/>
          </a:blip>
          <a:stretch>
            <a:fillRect/>
          </a:stretch>
        </p:blipFill>
        <p:spPr>
          <a:xfrm>
            <a:off x="1445375" y="1403588"/>
            <a:ext cx="6253250" cy="3069024"/>
          </a:xfrm>
          <a:prstGeom prst="rect">
            <a:avLst/>
          </a:prstGeom>
          <a:noFill/>
          <a:ln>
            <a:noFill/>
          </a:ln>
        </p:spPr>
      </p:pic>
      <p:sp>
        <p:nvSpPr>
          <p:cNvPr id="646" name="Google Shape;646;p40"/>
          <p:cNvSpPr txBox="1"/>
          <p:nvPr/>
        </p:nvSpPr>
        <p:spPr>
          <a:xfrm>
            <a:off x="248892" y="4302815"/>
            <a:ext cx="82323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u="sng">
                <a:solidFill>
                  <a:schemeClr val="hlink"/>
                </a:solidFill>
                <a:hlinkClick r:id="rId4"/>
              </a:rPr>
              <a:t>https://www.deeplearningbook.org/</a:t>
            </a:r>
            <a:endParaRPr sz="1000"/>
          </a:p>
          <a:p>
            <a:pPr indent="0" lvl="0" marL="0" rtl="0" algn="l">
              <a:spcBef>
                <a:spcPts val="0"/>
              </a:spcBef>
              <a:spcAft>
                <a:spcPts val="0"/>
              </a:spcAft>
              <a:buNone/>
            </a:pPr>
            <a:r>
              <a:t/>
            </a:r>
            <a:endParaRPr sz="1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41"/>
          <p:cNvSpPr txBox="1"/>
          <p:nvPr>
            <p:ph type="title"/>
          </p:nvPr>
        </p:nvSpPr>
        <p:spPr>
          <a:xfrm>
            <a:off x="126600" y="135178"/>
            <a:ext cx="8890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Possible to-do list for engineers?</a:t>
            </a:r>
            <a:endParaRPr sz="2400"/>
          </a:p>
        </p:txBody>
      </p:sp>
      <p:sp>
        <p:nvSpPr>
          <p:cNvPr id="652" name="Google Shape;652;p41"/>
          <p:cNvSpPr txBox="1"/>
          <p:nvPr>
            <p:ph idx="1" type="body"/>
          </p:nvPr>
        </p:nvSpPr>
        <p:spPr>
          <a:xfrm>
            <a:off x="126600" y="707875"/>
            <a:ext cx="8890800" cy="4045500"/>
          </a:xfrm>
          <a:prstGeom prst="rect">
            <a:avLst/>
          </a:prstGeom>
        </p:spPr>
        <p:txBody>
          <a:bodyPr anchorCtr="0" anchor="t" bIns="91425" lIns="91425" spcFirstLastPara="1" rIns="91425" wrap="square" tIns="91425">
            <a:normAutofit/>
          </a:bodyPr>
          <a:lstStyle/>
          <a:p>
            <a:pPr indent="-349250" lvl="0" marL="457200" rtl="0" algn="l">
              <a:lnSpc>
                <a:spcPct val="150000"/>
              </a:lnSpc>
              <a:spcBef>
                <a:spcPts val="0"/>
              </a:spcBef>
              <a:spcAft>
                <a:spcPts val="0"/>
              </a:spcAft>
              <a:buClr>
                <a:srgbClr val="000000"/>
              </a:buClr>
              <a:buSzPts val="1900"/>
              <a:buChar char="●"/>
            </a:pPr>
            <a:r>
              <a:rPr lang="en-GB" sz="1900">
                <a:solidFill>
                  <a:srgbClr val="000000"/>
                </a:solidFill>
              </a:rPr>
              <a:t>Decide what would be Input and Output</a:t>
            </a:r>
            <a:endParaRPr sz="1900">
              <a:solidFill>
                <a:srgbClr val="000000"/>
              </a:solidFill>
            </a:endParaRPr>
          </a:p>
          <a:p>
            <a:pPr indent="-349250" lvl="0" marL="457200" rtl="0" algn="l">
              <a:lnSpc>
                <a:spcPct val="150000"/>
              </a:lnSpc>
              <a:spcBef>
                <a:spcPts val="0"/>
              </a:spcBef>
              <a:spcAft>
                <a:spcPts val="0"/>
              </a:spcAft>
              <a:buClr>
                <a:srgbClr val="000000"/>
              </a:buClr>
              <a:buSzPts val="1900"/>
              <a:buChar char="●"/>
            </a:pPr>
            <a:r>
              <a:rPr lang="en-GB" sz="1900">
                <a:solidFill>
                  <a:srgbClr val="000000"/>
                </a:solidFill>
              </a:rPr>
              <a:t>Design the neural network architecture, a structure of model.</a:t>
            </a:r>
            <a:endParaRPr sz="1900">
              <a:solidFill>
                <a:srgbClr val="000000"/>
              </a:solidFill>
            </a:endParaRPr>
          </a:p>
          <a:p>
            <a:pPr indent="-349250" lvl="0" marL="457200" rtl="0" algn="l">
              <a:lnSpc>
                <a:spcPct val="150000"/>
              </a:lnSpc>
              <a:spcBef>
                <a:spcPts val="0"/>
              </a:spcBef>
              <a:spcAft>
                <a:spcPts val="0"/>
              </a:spcAft>
              <a:buClr>
                <a:srgbClr val="000000"/>
              </a:buClr>
              <a:buSzPts val="1900"/>
              <a:buChar char="●"/>
            </a:pPr>
            <a:r>
              <a:rPr lang="en-GB" sz="1900">
                <a:solidFill>
                  <a:srgbClr val="000000"/>
                </a:solidFill>
              </a:rPr>
              <a:t>Choose which loss function to use</a:t>
            </a:r>
            <a:endParaRPr sz="1900">
              <a:solidFill>
                <a:srgbClr val="000000"/>
              </a:solidFill>
            </a:endParaRPr>
          </a:p>
          <a:p>
            <a:pPr indent="-349250" lvl="0" marL="457200" rtl="0" algn="l">
              <a:lnSpc>
                <a:spcPct val="150000"/>
              </a:lnSpc>
              <a:spcBef>
                <a:spcPts val="0"/>
              </a:spcBef>
              <a:spcAft>
                <a:spcPts val="0"/>
              </a:spcAft>
              <a:buClr>
                <a:srgbClr val="000000"/>
              </a:buClr>
              <a:buSzPts val="1900"/>
              <a:buChar char="●"/>
            </a:pPr>
            <a:r>
              <a:rPr lang="en-GB" sz="1900">
                <a:solidFill>
                  <a:srgbClr val="000000"/>
                </a:solidFill>
              </a:rPr>
              <a:t>Choose which optimizer to use</a:t>
            </a:r>
            <a:endParaRPr sz="1900">
              <a:solidFill>
                <a:srgbClr val="000000"/>
              </a:solidFill>
            </a:endParaRPr>
          </a:p>
          <a:p>
            <a:pPr indent="-349250" lvl="0" marL="457200" rtl="0" algn="l">
              <a:lnSpc>
                <a:spcPct val="150000"/>
              </a:lnSpc>
              <a:spcBef>
                <a:spcPts val="0"/>
              </a:spcBef>
              <a:spcAft>
                <a:spcPts val="0"/>
              </a:spcAft>
              <a:buClr>
                <a:srgbClr val="000000"/>
              </a:buClr>
              <a:buSzPts val="1900"/>
              <a:buChar char="●"/>
            </a:pPr>
            <a:r>
              <a:rPr lang="en-GB" sz="1900">
                <a:solidFill>
                  <a:srgbClr val="000000"/>
                </a:solidFill>
              </a:rPr>
              <a:t>Choose (initial) learning rate, batch size, model size</a:t>
            </a:r>
            <a:endParaRPr sz="1900">
              <a:solidFill>
                <a:srgbClr val="000000"/>
              </a:solidFill>
            </a:endParaRPr>
          </a:p>
          <a:p>
            <a:pPr indent="-349250" lvl="0" marL="457200" rtl="0" algn="l">
              <a:lnSpc>
                <a:spcPct val="150000"/>
              </a:lnSpc>
              <a:spcBef>
                <a:spcPts val="0"/>
              </a:spcBef>
              <a:spcAft>
                <a:spcPts val="0"/>
              </a:spcAft>
              <a:buClr>
                <a:srgbClr val="000000"/>
              </a:buClr>
              <a:buSzPts val="1900"/>
              <a:buChar char="●"/>
            </a:pPr>
            <a:r>
              <a:rPr lang="en-GB" sz="1900">
                <a:solidFill>
                  <a:srgbClr val="000000"/>
                </a:solidFill>
              </a:rPr>
              <a:t>...and regularly check the validation error during the training!</a:t>
            </a:r>
            <a:endParaRPr sz="1900">
              <a:solidFill>
                <a:srgbClr val="000000"/>
              </a:solidFill>
            </a:endParaRPr>
          </a:p>
          <a:p>
            <a:pPr indent="-349250" lvl="1" marL="914400" rtl="0" algn="l">
              <a:lnSpc>
                <a:spcPct val="150000"/>
              </a:lnSpc>
              <a:spcBef>
                <a:spcPts val="0"/>
              </a:spcBef>
              <a:spcAft>
                <a:spcPts val="0"/>
              </a:spcAft>
              <a:buClr>
                <a:srgbClr val="000000"/>
              </a:buClr>
              <a:buSzPts val="1900"/>
              <a:buChar char="○"/>
            </a:pPr>
            <a:r>
              <a:rPr lang="en-GB" sz="1900">
                <a:solidFill>
                  <a:srgbClr val="000000"/>
                </a:solidFill>
              </a:rPr>
              <a:t>This would be dealt in next lecture in detail.</a:t>
            </a:r>
            <a:endParaRPr sz="19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126600" y="135178"/>
            <a:ext cx="8890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Artificial Neural Networks - Perceptrons</a:t>
            </a:r>
            <a:endParaRPr/>
          </a:p>
        </p:txBody>
      </p:sp>
      <p:sp>
        <p:nvSpPr>
          <p:cNvPr id="78" name="Google Shape;78;p15"/>
          <p:cNvSpPr/>
          <p:nvPr/>
        </p:nvSpPr>
        <p:spPr>
          <a:xfrm>
            <a:off x="5148725" y="2116559"/>
            <a:ext cx="450000" cy="450000"/>
          </a:xfrm>
          <a:prstGeom prst="ellipse">
            <a:avLst/>
          </a:prstGeom>
          <a:solidFill>
            <a:srgbClr val="FFFF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481975" y="2116559"/>
            <a:ext cx="450000" cy="450000"/>
          </a:xfrm>
          <a:prstGeom prst="ellipse">
            <a:avLst/>
          </a:prstGeom>
          <a:solidFill>
            <a:srgbClr val="FFFF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2198900" y="2116559"/>
            <a:ext cx="450000" cy="45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3235000" y="1563713"/>
            <a:ext cx="1389900" cy="154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(Non-Linear)</a:t>
            </a:r>
            <a:endParaRPr b="1"/>
          </a:p>
          <a:p>
            <a:pPr indent="0" lvl="0" marL="0" rtl="0" algn="ctr">
              <a:spcBef>
                <a:spcPts val="0"/>
              </a:spcBef>
              <a:spcAft>
                <a:spcPts val="0"/>
              </a:spcAft>
              <a:buNone/>
            </a:pPr>
            <a:r>
              <a:rPr b="1" lang="en-GB"/>
              <a:t>Activation</a:t>
            </a:r>
            <a:endParaRPr b="1"/>
          </a:p>
          <a:p>
            <a:pPr indent="0" lvl="0" marL="0" rtl="0" algn="ctr">
              <a:spcBef>
                <a:spcPts val="0"/>
              </a:spcBef>
              <a:spcAft>
                <a:spcPts val="0"/>
              </a:spcAft>
              <a:buNone/>
            </a:pPr>
            <a:r>
              <a:rPr b="1" lang="en-GB"/>
              <a:t>Function</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cxnSp>
        <p:nvCxnSpPr>
          <p:cNvPr id="82" name="Google Shape;82;p15"/>
          <p:cNvCxnSpPr>
            <a:stCxn id="79" idx="6"/>
            <a:endCxn id="80" idx="2"/>
          </p:cNvCxnSpPr>
          <p:nvPr/>
        </p:nvCxnSpPr>
        <p:spPr>
          <a:xfrm>
            <a:off x="931975" y="2341559"/>
            <a:ext cx="1266900" cy="0"/>
          </a:xfrm>
          <a:prstGeom prst="straightConnector1">
            <a:avLst/>
          </a:prstGeom>
          <a:noFill/>
          <a:ln cap="flat" cmpd="sng" w="9525">
            <a:solidFill>
              <a:schemeClr val="dk2"/>
            </a:solidFill>
            <a:prstDash val="solid"/>
            <a:round/>
            <a:headEnd len="med" w="med" type="none"/>
            <a:tailEnd len="med" w="med" type="triangle"/>
          </a:ln>
        </p:spPr>
      </p:cxnSp>
      <p:sp>
        <p:nvSpPr>
          <p:cNvPr id="83" name="Google Shape;83;p15"/>
          <p:cNvSpPr/>
          <p:nvPr/>
        </p:nvSpPr>
        <p:spPr>
          <a:xfrm>
            <a:off x="2198900" y="3327209"/>
            <a:ext cx="450000" cy="450000"/>
          </a:xfrm>
          <a:prstGeom prst="ellipse">
            <a:avLst/>
          </a:prstGeom>
          <a:solidFill>
            <a:srgbClr val="FFFF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4" name="Google Shape;84;p15"/>
          <p:cNvCxnSpPr>
            <a:stCxn id="83" idx="0"/>
            <a:endCxn id="80" idx="4"/>
          </p:cNvCxnSpPr>
          <p:nvPr/>
        </p:nvCxnSpPr>
        <p:spPr>
          <a:xfrm rot="10800000">
            <a:off x="2423900" y="2566409"/>
            <a:ext cx="0" cy="760800"/>
          </a:xfrm>
          <a:prstGeom prst="straightConnector1">
            <a:avLst/>
          </a:prstGeom>
          <a:noFill/>
          <a:ln cap="flat" cmpd="sng" w="9525">
            <a:solidFill>
              <a:schemeClr val="dk2"/>
            </a:solidFill>
            <a:prstDash val="solid"/>
            <a:round/>
            <a:headEnd len="med" w="med" type="none"/>
            <a:tailEnd len="med" w="med" type="triangle"/>
          </a:ln>
        </p:spPr>
      </p:cxnSp>
      <p:cxnSp>
        <p:nvCxnSpPr>
          <p:cNvPr id="85" name="Google Shape;85;p15"/>
          <p:cNvCxnSpPr>
            <a:stCxn id="80" idx="6"/>
            <a:endCxn id="81" idx="1"/>
          </p:cNvCxnSpPr>
          <p:nvPr/>
        </p:nvCxnSpPr>
        <p:spPr>
          <a:xfrm flipH="1" rot="10800000">
            <a:off x="2648900" y="2338259"/>
            <a:ext cx="586200" cy="3300"/>
          </a:xfrm>
          <a:prstGeom prst="straightConnector1">
            <a:avLst/>
          </a:prstGeom>
          <a:noFill/>
          <a:ln cap="flat" cmpd="sng" w="9525">
            <a:solidFill>
              <a:schemeClr val="dk2"/>
            </a:solidFill>
            <a:prstDash val="solid"/>
            <a:round/>
            <a:headEnd len="med" w="med" type="none"/>
            <a:tailEnd len="med" w="med" type="triangle"/>
          </a:ln>
        </p:spPr>
      </p:cxnSp>
      <p:cxnSp>
        <p:nvCxnSpPr>
          <p:cNvPr id="86" name="Google Shape;86;p15"/>
          <p:cNvCxnSpPr>
            <a:stCxn id="81" idx="3"/>
            <a:endCxn id="78" idx="2"/>
          </p:cNvCxnSpPr>
          <p:nvPr/>
        </p:nvCxnSpPr>
        <p:spPr>
          <a:xfrm>
            <a:off x="4624900" y="2338163"/>
            <a:ext cx="523800" cy="3300"/>
          </a:xfrm>
          <a:prstGeom prst="straightConnector1">
            <a:avLst/>
          </a:prstGeom>
          <a:noFill/>
          <a:ln cap="flat" cmpd="sng" w="9525">
            <a:solidFill>
              <a:schemeClr val="dk2"/>
            </a:solidFill>
            <a:prstDash val="solid"/>
            <a:round/>
            <a:headEnd len="med" w="med" type="none"/>
            <a:tailEnd len="med" w="med" type="triangle"/>
          </a:ln>
        </p:spPr>
      </p:cxnSp>
      <p:pic>
        <p:nvPicPr>
          <p:cNvPr descr="{&quot;font&quot;:{&quot;family&quot;:&quot;Arial&quot;,&quot;color&quot;:&quot;#000000&quot;,&quot;size&quot;:14.000000375438152},&quot;type&quot;:&quot;$&quot;,&quot;id&quot;:&quot;1&quot;,&quot;code&quot;:&quot;$\\sum_{}^{}$&quot;,&quot;ts&quot;:1604597618241,&quot;cs&quot;:&quot;ZBThjKjtRJp6ousW7Ol+ew==&quot;,&quot;size&quot;:{&quot;width&quot;:25.00001051294522,&quot;height&quot;:23.000009671909602}}" id="87" name="Google Shape;87;p15"/>
          <p:cNvPicPr preferRelativeResize="0"/>
          <p:nvPr/>
        </p:nvPicPr>
        <p:blipFill>
          <a:blip r:embed="rId3">
            <a:alphaModFix/>
          </a:blip>
          <a:stretch>
            <a:fillRect/>
          </a:stretch>
        </p:blipFill>
        <p:spPr>
          <a:xfrm>
            <a:off x="2265137" y="2195500"/>
            <a:ext cx="317500" cy="292100"/>
          </a:xfrm>
          <a:prstGeom prst="rect">
            <a:avLst/>
          </a:prstGeom>
          <a:noFill/>
          <a:ln>
            <a:noFill/>
          </a:ln>
        </p:spPr>
      </p:pic>
      <p:pic>
        <p:nvPicPr>
          <p:cNvPr descr="x" id="88" name="Google Shape;88;p15"/>
          <p:cNvPicPr preferRelativeResize="0"/>
          <p:nvPr/>
        </p:nvPicPr>
        <p:blipFill>
          <a:blip r:embed="rId4">
            <a:alphaModFix/>
          </a:blip>
          <a:stretch>
            <a:fillRect/>
          </a:stretch>
        </p:blipFill>
        <p:spPr>
          <a:xfrm>
            <a:off x="597437" y="2237088"/>
            <a:ext cx="219075" cy="209550"/>
          </a:xfrm>
          <a:prstGeom prst="rect">
            <a:avLst/>
          </a:prstGeom>
          <a:noFill/>
          <a:ln>
            <a:noFill/>
          </a:ln>
        </p:spPr>
      </p:pic>
      <p:pic>
        <p:nvPicPr>
          <p:cNvPr descr="b" id="89" name="Google Shape;89;p15"/>
          <p:cNvPicPr preferRelativeResize="0"/>
          <p:nvPr/>
        </p:nvPicPr>
        <p:blipFill>
          <a:blip r:embed="rId5">
            <a:alphaModFix/>
          </a:blip>
          <a:stretch>
            <a:fillRect/>
          </a:stretch>
        </p:blipFill>
        <p:spPr>
          <a:xfrm>
            <a:off x="2342937" y="3406300"/>
            <a:ext cx="161925" cy="314325"/>
          </a:xfrm>
          <a:prstGeom prst="rect">
            <a:avLst/>
          </a:prstGeom>
          <a:noFill/>
          <a:ln>
            <a:noFill/>
          </a:ln>
        </p:spPr>
      </p:pic>
      <p:pic>
        <p:nvPicPr>
          <p:cNvPr descr="y" id="90" name="Google Shape;90;p15"/>
          <p:cNvPicPr preferRelativeResize="0"/>
          <p:nvPr/>
        </p:nvPicPr>
        <p:blipFill>
          <a:blip r:embed="rId6">
            <a:alphaModFix/>
          </a:blip>
          <a:stretch>
            <a:fillRect/>
          </a:stretch>
        </p:blipFill>
        <p:spPr>
          <a:xfrm>
            <a:off x="5277250" y="2194213"/>
            <a:ext cx="209550" cy="295275"/>
          </a:xfrm>
          <a:prstGeom prst="rect">
            <a:avLst/>
          </a:prstGeom>
          <a:noFill/>
          <a:ln>
            <a:noFill/>
          </a:ln>
        </p:spPr>
      </p:pic>
      <p:pic>
        <p:nvPicPr>
          <p:cNvPr descr="\sigma(\cdot)" id="91" name="Google Shape;91;p15"/>
          <p:cNvPicPr preferRelativeResize="0"/>
          <p:nvPr/>
        </p:nvPicPr>
        <p:blipFill>
          <a:blip r:embed="rId7">
            <a:alphaModFix/>
          </a:blip>
          <a:stretch>
            <a:fillRect/>
          </a:stretch>
        </p:blipFill>
        <p:spPr>
          <a:xfrm>
            <a:off x="3587050" y="2524138"/>
            <a:ext cx="685800" cy="428625"/>
          </a:xfrm>
          <a:prstGeom prst="rect">
            <a:avLst/>
          </a:prstGeom>
          <a:noFill/>
          <a:ln>
            <a:noFill/>
          </a:ln>
        </p:spPr>
      </p:pic>
      <p:pic>
        <p:nvPicPr>
          <p:cNvPr descr="\times w" id="92" name="Google Shape;92;p15"/>
          <p:cNvPicPr preferRelativeResize="0"/>
          <p:nvPr/>
        </p:nvPicPr>
        <p:blipFill>
          <a:blip r:embed="rId8">
            <a:alphaModFix/>
          </a:blip>
          <a:stretch>
            <a:fillRect/>
          </a:stretch>
        </p:blipFill>
        <p:spPr>
          <a:xfrm>
            <a:off x="1274925" y="2070050"/>
            <a:ext cx="581025" cy="219075"/>
          </a:xfrm>
          <a:prstGeom prst="rect">
            <a:avLst/>
          </a:prstGeom>
          <a:noFill/>
          <a:ln>
            <a:noFill/>
          </a:ln>
        </p:spPr>
      </p:pic>
      <p:pic>
        <p:nvPicPr>
          <p:cNvPr descr="y = \sigma(wx + b)" id="93" name="Google Shape;93;p15"/>
          <p:cNvPicPr preferRelativeResize="0"/>
          <p:nvPr/>
        </p:nvPicPr>
        <p:blipFill>
          <a:blip r:embed="rId9">
            <a:alphaModFix/>
          </a:blip>
          <a:stretch>
            <a:fillRect/>
          </a:stretch>
        </p:blipFill>
        <p:spPr>
          <a:xfrm>
            <a:off x="6203796" y="3105183"/>
            <a:ext cx="2361582" cy="382266"/>
          </a:xfrm>
          <a:prstGeom prst="rect">
            <a:avLst/>
          </a:prstGeom>
          <a:noFill/>
          <a:ln>
            <a:noFill/>
          </a:ln>
        </p:spPr>
      </p:pic>
      <p:grpSp>
        <p:nvGrpSpPr>
          <p:cNvPr id="94" name="Google Shape;94;p15"/>
          <p:cNvGrpSpPr/>
          <p:nvPr/>
        </p:nvGrpSpPr>
        <p:grpSpPr>
          <a:xfrm>
            <a:off x="6129704" y="1241214"/>
            <a:ext cx="2479993" cy="1677687"/>
            <a:chOff x="6269307" y="1088814"/>
            <a:chExt cx="2479993" cy="1677687"/>
          </a:xfrm>
        </p:grpSpPr>
        <p:grpSp>
          <p:nvGrpSpPr>
            <p:cNvPr id="95" name="Google Shape;95;p15"/>
            <p:cNvGrpSpPr/>
            <p:nvPr/>
          </p:nvGrpSpPr>
          <p:grpSpPr>
            <a:xfrm>
              <a:off x="6269307" y="1164204"/>
              <a:ext cx="1053305" cy="1602297"/>
              <a:chOff x="6875350" y="703400"/>
              <a:chExt cx="1181100" cy="1796700"/>
            </a:xfrm>
          </p:grpSpPr>
          <p:pic>
            <p:nvPicPr>
              <p:cNvPr descr="w \in \mathbb{R}" id="96" name="Google Shape;96;p15"/>
              <p:cNvPicPr preferRelativeResize="0"/>
              <p:nvPr/>
            </p:nvPicPr>
            <p:blipFill>
              <a:blip r:embed="rId10">
                <a:alphaModFix/>
              </a:blip>
              <a:stretch>
                <a:fillRect/>
              </a:stretch>
            </p:blipFill>
            <p:spPr>
              <a:xfrm>
                <a:off x="6875350" y="1681150"/>
                <a:ext cx="1143000" cy="314325"/>
              </a:xfrm>
              <a:prstGeom prst="rect">
                <a:avLst/>
              </a:prstGeom>
              <a:noFill/>
              <a:ln>
                <a:noFill/>
              </a:ln>
            </p:spPr>
          </p:pic>
          <p:pic>
            <p:nvPicPr>
              <p:cNvPr descr="b \in \mathbb{R}" id="97" name="Google Shape;97;p15"/>
              <p:cNvPicPr preferRelativeResize="0"/>
              <p:nvPr/>
            </p:nvPicPr>
            <p:blipFill>
              <a:blip r:embed="rId11">
                <a:alphaModFix/>
              </a:blip>
              <a:stretch>
                <a:fillRect/>
              </a:stretch>
            </p:blipFill>
            <p:spPr>
              <a:xfrm>
                <a:off x="7018213" y="2176250"/>
                <a:ext cx="1000125" cy="323850"/>
              </a:xfrm>
              <a:prstGeom prst="rect">
                <a:avLst/>
              </a:prstGeom>
              <a:noFill/>
              <a:ln>
                <a:noFill/>
              </a:ln>
            </p:spPr>
          </p:pic>
          <p:pic>
            <p:nvPicPr>
              <p:cNvPr descr="x \in \mathbb{R}" id="98" name="Google Shape;98;p15"/>
              <p:cNvPicPr preferRelativeResize="0"/>
              <p:nvPr/>
            </p:nvPicPr>
            <p:blipFill>
              <a:blip r:embed="rId12">
                <a:alphaModFix/>
              </a:blip>
              <a:stretch>
                <a:fillRect/>
              </a:stretch>
            </p:blipFill>
            <p:spPr>
              <a:xfrm>
                <a:off x="6980125" y="703400"/>
                <a:ext cx="1076325" cy="314325"/>
              </a:xfrm>
              <a:prstGeom prst="rect">
                <a:avLst/>
              </a:prstGeom>
              <a:noFill/>
              <a:ln>
                <a:noFill/>
              </a:ln>
            </p:spPr>
          </p:pic>
          <p:pic>
            <p:nvPicPr>
              <p:cNvPr descr="y \in \mathbb{R}" id="99" name="Google Shape;99;p15"/>
              <p:cNvPicPr preferRelativeResize="0"/>
              <p:nvPr/>
            </p:nvPicPr>
            <p:blipFill>
              <a:blip r:embed="rId13">
                <a:alphaModFix/>
              </a:blip>
              <a:stretch>
                <a:fillRect/>
              </a:stretch>
            </p:blipFill>
            <p:spPr>
              <a:xfrm>
                <a:off x="6989650" y="1154175"/>
                <a:ext cx="1057275" cy="390525"/>
              </a:xfrm>
              <a:prstGeom prst="rect">
                <a:avLst/>
              </a:prstGeom>
              <a:noFill/>
              <a:ln>
                <a:noFill/>
              </a:ln>
            </p:spPr>
          </p:pic>
        </p:grpSp>
        <p:sp>
          <p:nvSpPr>
            <p:cNvPr id="100" name="Google Shape;100;p15"/>
            <p:cNvSpPr txBox="1"/>
            <p:nvPr/>
          </p:nvSpPr>
          <p:spPr>
            <a:xfrm>
              <a:off x="7420900" y="1088814"/>
              <a:ext cx="1328400" cy="16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t>: Input</a:t>
              </a:r>
              <a:endParaRPr sz="1600"/>
            </a:p>
            <a:p>
              <a:pPr indent="0" lvl="0" marL="0" rtl="0" algn="l">
                <a:spcBef>
                  <a:spcPts val="0"/>
                </a:spcBef>
                <a:spcAft>
                  <a:spcPts val="0"/>
                </a:spcAft>
                <a:buNone/>
              </a:pPr>
              <a:r>
                <a:t/>
              </a:r>
              <a:endParaRPr sz="1200"/>
            </a:p>
            <a:p>
              <a:pPr indent="0" lvl="0" marL="0" rtl="0" algn="l">
                <a:spcBef>
                  <a:spcPts val="0"/>
                </a:spcBef>
                <a:spcAft>
                  <a:spcPts val="0"/>
                </a:spcAft>
                <a:buNone/>
              </a:pPr>
              <a:r>
                <a:rPr lang="en-GB" sz="1600"/>
                <a:t>: Output</a:t>
              </a:r>
              <a:endParaRPr sz="1600"/>
            </a:p>
            <a:p>
              <a:pPr indent="0" lvl="0" marL="0" rtl="0" algn="l">
                <a:spcBef>
                  <a:spcPts val="0"/>
                </a:spcBef>
                <a:spcAft>
                  <a:spcPts val="0"/>
                </a:spcAft>
                <a:buNone/>
              </a:pPr>
              <a:r>
                <a:t/>
              </a:r>
              <a:endParaRPr sz="1200"/>
            </a:p>
            <a:p>
              <a:pPr indent="0" lvl="0" marL="0" rtl="0" algn="l">
                <a:spcBef>
                  <a:spcPts val="0"/>
                </a:spcBef>
                <a:spcAft>
                  <a:spcPts val="0"/>
                </a:spcAft>
                <a:buNone/>
              </a:pPr>
              <a:r>
                <a:rPr lang="en-GB" sz="1600"/>
                <a:t>: Weight</a:t>
              </a:r>
              <a:endParaRPr sz="1600"/>
            </a:p>
            <a:p>
              <a:pPr indent="0" lvl="0" marL="0" rtl="0" algn="l">
                <a:spcBef>
                  <a:spcPts val="0"/>
                </a:spcBef>
                <a:spcAft>
                  <a:spcPts val="0"/>
                </a:spcAft>
                <a:buNone/>
              </a:pPr>
              <a:r>
                <a:t/>
              </a:r>
              <a:endParaRPr sz="1300"/>
            </a:p>
            <a:p>
              <a:pPr indent="0" lvl="0" marL="0" rtl="0" algn="l">
                <a:spcBef>
                  <a:spcPts val="0"/>
                </a:spcBef>
                <a:spcAft>
                  <a:spcPts val="0"/>
                </a:spcAft>
                <a:buNone/>
              </a:pPr>
              <a:r>
                <a:rPr lang="en-GB" sz="1600"/>
                <a:t>: Bias</a:t>
              </a:r>
              <a:endParaRPr sz="1600"/>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42"/>
          <p:cNvSpPr txBox="1"/>
          <p:nvPr/>
        </p:nvSpPr>
        <p:spPr>
          <a:xfrm>
            <a:off x="311700" y="1090200"/>
            <a:ext cx="8520600" cy="34668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lang="en-GB" sz="1900"/>
              <a:t>Recall : </a:t>
            </a:r>
            <a:endParaRPr sz="1900"/>
          </a:p>
          <a:p>
            <a:pPr indent="0" lvl="0" marL="457200" rtl="0" algn="l">
              <a:lnSpc>
                <a:spcPct val="150000"/>
              </a:lnSpc>
              <a:spcBef>
                <a:spcPts val="0"/>
              </a:spcBef>
              <a:spcAft>
                <a:spcPts val="0"/>
              </a:spcAft>
              <a:buNone/>
            </a:pPr>
            <a:r>
              <a:t/>
            </a:r>
            <a:endParaRPr sz="900"/>
          </a:p>
          <a:p>
            <a:pPr indent="-349250" lvl="0" marL="457200" rtl="0" algn="l">
              <a:lnSpc>
                <a:spcPct val="150000"/>
              </a:lnSpc>
              <a:spcBef>
                <a:spcPts val="0"/>
              </a:spcBef>
              <a:spcAft>
                <a:spcPts val="0"/>
              </a:spcAft>
              <a:buClr>
                <a:srgbClr val="000000"/>
              </a:buClr>
              <a:buSzPts val="1900"/>
              <a:buAutoNum type="arabicPeriod"/>
            </a:pPr>
            <a:r>
              <a:rPr lang="en-GB" sz="1900"/>
              <a:t>Initialize a set of parameters      in a random way </a:t>
            </a:r>
            <a:endParaRPr sz="1900"/>
          </a:p>
          <a:p>
            <a:pPr indent="-349250" lvl="0" marL="457200" rtl="0" algn="l">
              <a:lnSpc>
                <a:spcPct val="150000"/>
              </a:lnSpc>
              <a:spcBef>
                <a:spcPts val="0"/>
              </a:spcBef>
              <a:spcAft>
                <a:spcPts val="0"/>
              </a:spcAft>
              <a:buClr>
                <a:srgbClr val="000000"/>
              </a:buClr>
              <a:buSzPts val="1900"/>
              <a:buAutoNum type="arabicPeriod"/>
            </a:pPr>
            <a:r>
              <a:rPr lang="en-GB" sz="1900"/>
              <a:t>Loop below until            converges :</a:t>
            </a:r>
            <a:endParaRPr sz="1900">
              <a:solidFill>
                <a:srgbClr val="000000"/>
              </a:solidFill>
            </a:endParaRPr>
          </a:p>
          <a:p>
            <a:pPr indent="-349250" lvl="0" marL="1371600" rtl="0" algn="l">
              <a:lnSpc>
                <a:spcPct val="150000"/>
              </a:lnSpc>
              <a:spcBef>
                <a:spcPts val="0"/>
              </a:spcBef>
              <a:spcAft>
                <a:spcPts val="0"/>
              </a:spcAft>
              <a:buClr>
                <a:srgbClr val="000000"/>
              </a:buClr>
              <a:buSzPts val="1900"/>
              <a:buAutoNum type="alphaLcParenR"/>
            </a:pPr>
            <a:r>
              <a:rPr lang="en-GB" sz="1900">
                <a:solidFill>
                  <a:srgbClr val="000000"/>
                </a:solidFill>
              </a:rPr>
              <a:t>Compute </a:t>
            </a:r>
            <a:endParaRPr sz="1900">
              <a:solidFill>
                <a:srgbClr val="000000"/>
              </a:solidFill>
            </a:endParaRPr>
          </a:p>
          <a:p>
            <a:pPr indent="-349250" lvl="0" marL="1371600" rtl="0" algn="l">
              <a:lnSpc>
                <a:spcPct val="150000"/>
              </a:lnSpc>
              <a:spcBef>
                <a:spcPts val="0"/>
              </a:spcBef>
              <a:spcAft>
                <a:spcPts val="0"/>
              </a:spcAft>
              <a:buClr>
                <a:srgbClr val="000000"/>
              </a:buClr>
              <a:buSzPts val="1900"/>
              <a:buAutoNum type="alphaLcParenR"/>
            </a:pPr>
            <a:r>
              <a:rPr lang="en-GB" sz="1900">
                <a:solidFill>
                  <a:srgbClr val="000000"/>
                </a:solidFill>
              </a:rPr>
              <a:t>Update </a:t>
            </a:r>
            <a:endParaRPr sz="1900"/>
          </a:p>
          <a:p>
            <a:pPr indent="-349250" lvl="0" marL="457200" rtl="0" algn="l">
              <a:lnSpc>
                <a:spcPct val="150000"/>
              </a:lnSpc>
              <a:spcBef>
                <a:spcPts val="0"/>
              </a:spcBef>
              <a:spcAft>
                <a:spcPts val="0"/>
              </a:spcAft>
              <a:buClr>
                <a:srgbClr val="000000"/>
              </a:buClr>
              <a:buSzPts val="1900"/>
              <a:buAutoNum type="arabicPeriod"/>
            </a:pPr>
            <a:r>
              <a:rPr lang="en-GB" sz="1900"/>
              <a:t>Return </a:t>
            </a:r>
            <a:endParaRPr sz="1900"/>
          </a:p>
        </p:txBody>
      </p:sp>
      <p:sp>
        <p:nvSpPr>
          <p:cNvPr id="658" name="Google Shape;658;p42"/>
          <p:cNvSpPr/>
          <p:nvPr/>
        </p:nvSpPr>
        <p:spPr>
          <a:xfrm>
            <a:off x="2818275" y="2625050"/>
            <a:ext cx="1065900" cy="4299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2"/>
          <p:cNvSpPr txBox="1"/>
          <p:nvPr>
            <p:ph type="title"/>
          </p:nvPr>
        </p:nvSpPr>
        <p:spPr>
          <a:xfrm>
            <a:off x="126600" y="135178"/>
            <a:ext cx="8890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Optimization - Gradient Descent</a:t>
            </a:r>
            <a:endParaRPr/>
          </a:p>
        </p:txBody>
      </p:sp>
      <p:pic>
        <p:nvPicPr>
          <p:cNvPr descr="\textrm{Empirical loss : } \mathcal{J}(\theta) = \frac{1}{N}\sum_{i=1}^{N} \mathcal{L}(f(\mathbf{x}^{(i)}; \theta), \mathbf{y}^{(i)})" id="660" name="Google Shape;660;p42"/>
          <p:cNvPicPr preferRelativeResize="0"/>
          <p:nvPr/>
        </p:nvPicPr>
        <p:blipFill>
          <a:blip r:embed="rId3">
            <a:alphaModFix/>
          </a:blip>
          <a:stretch>
            <a:fillRect/>
          </a:stretch>
        </p:blipFill>
        <p:spPr>
          <a:xfrm>
            <a:off x="1766240" y="1028634"/>
            <a:ext cx="4385775" cy="621572"/>
          </a:xfrm>
          <a:prstGeom prst="rect">
            <a:avLst/>
          </a:prstGeom>
          <a:noFill/>
          <a:ln>
            <a:noFill/>
          </a:ln>
        </p:spPr>
      </p:pic>
      <p:pic>
        <p:nvPicPr>
          <p:cNvPr descr="\mathcal{J}(\theta)" id="661" name="Google Shape;661;p42"/>
          <p:cNvPicPr preferRelativeResize="0"/>
          <p:nvPr/>
        </p:nvPicPr>
        <p:blipFill>
          <a:blip r:embed="rId4">
            <a:alphaModFix/>
          </a:blip>
          <a:stretch>
            <a:fillRect/>
          </a:stretch>
        </p:blipFill>
        <p:spPr>
          <a:xfrm>
            <a:off x="2720302" y="2265652"/>
            <a:ext cx="580567" cy="278642"/>
          </a:xfrm>
          <a:prstGeom prst="rect">
            <a:avLst/>
          </a:prstGeom>
          <a:noFill/>
          <a:ln>
            <a:noFill/>
          </a:ln>
        </p:spPr>
      </p:pic>
      <p:pic>
        <p:nvPicPr>
          <p:cNvPr descr="\theta" id="662" name="Google Shape;662;p42"/>
          <p:cNvPicPr preferRelativeResize="0"/>
          <p:nvPr/>
        </p:nvPicPr>
        <p:blipFill>
          <a:blip r:embed="rId5">
            <a:alphaModFix/>
          </a:blip>
          <a:stretch>
            <a:fillRect/>
          </a:stretch>
        </p:blipFill>
        <p:spPr>
          <a:xfrm>
            <a:off x="3984115" y="1814846"/>
            <a:ext cx="154750" cy="253225"/>
          </a:xfrm>
          <a:prstGeom prst="rect">
            <a:avLst/>
          </a:prstGeom>
          <a:noFill/>
          <a:ln>
            <a:noFill/>
          </a:ln>
        </p:spPr>
      </p:pic>
      <p:pic>
        <p:nvPicPr>
          <p:cNvPr descr="\nabla_{\theta}\mathcal{J}(\theta)" id="663" name="Google Shape;663;p42"/>
          <p:cNvPicPr preferRelativeResize="0"/>
          <p:nvPr/>
        </p:nvPicPr>
        <p:blipFill>
          <a:blip r:embed="rId6">
            <a:alphaModFix/>
          </a:blip>
          <a:stretch>
            <a:fillRect/>
          </a:stretch>
        </p:blipFill>
        <p:spPr>
          <a:xfrm>
            <a:off x="2849455" y="2712231"/>
            <a:ext cx="938290" cy="278642"/>
          </a:xfrm>
          <a:prstGeom prst="rect">
            <a:avLst/>
          </a:prstGeom>
          <a:noFill/>
          <a:ln>
            <a:noFill/>
          </a:ln>
        </p:spPr>
      </p:pic>
      <p:pic>
        <p:nvPicPr>
          <p:cNvPr descr="\theta \leftarrow \theta - \gamma \nabla_{\theta}\mathcal{J}(\theta)" id="664" name="Google Shape;664;p42"/>
          <p:cNvPicPr preferRelativeResize="0"/>
          <p:nvPr/>
        </p:nvPicPr>
        <p:blipFill>
          <a:blip r:embed="rId7">
            <a:alphaModFix/>
          </a:blip>
          <a:stretch>
            <a:fillRect/>
          </a:stretch>
        </p:blipFill>
        <p:spPr>
          <a:xfrm>
            <a:off x="2702459" y="3172781"/>
            <a:ext cx="2204981" cy="278643"/>
          </a:xfrm>
          <a:prstGeom prst="rect">
            <a:avLst/>
          </a:prstGeom>
          <a:noFill/>
          <a:ln>
            <a:noFill/>
          </a:ln>
        </p:spPr>
      </p:pic>
      <p:pic>
        <p:nvPicPr>
          <p:cNvPr descr="\theta" id="665" name="Google Shape;665;p42"/>
          <p:cNvPicPr preferRelativeResize="0"/>
          <p:nvPr/>
        </p:nvPicPr>
        <p:blipFill>
          <a:blip r:embed="rId5">
            <a:alphaModFix/>
          </a:blip>
          <a:stretch>
            <a:fillRect/>
          </a:stretch>
        </p:blipFill>
        <p:spPr>
          <a:xfrm>
            <a:off x="1690563" y="3588569"/>
            <a:ext cx="154750" cy="253225"/>
          </a:xfrm>
          <a:prstGeom prst="rect">
            <a:avLst/>
          </a:prstGeom>
          <a:noFill/>
          <a:ln>
            <a:noFill/>
          </a:ln>
        </p:spPr>
      </p:pic>
      <p:sp>
        <p:nvSpPr>
          <p:cNvPr id="666" name="Google Shape;666;p42"/>
          <p:cNvSpPr txBox="1"/>
          <p:nvPr/>
        </p:nvSpPr>
        <p:spPr>
          <a:xfrm>
            <a:off x="4450575" y="2616200"/>
            <a:ext cx="25245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FF"/>
                </a:solidFill>
              </a:rPr>
              <a:t>How do we get this?</a:t>
            </a:r>
            <a:endParaRPr>
              <a:solidFill>
                <a:srgbClr val="0000FF"/>
              </a:solidFill>
            </a:endParaRPr>
          </a:p>
        </p:txBody>
      </p:sp>
      <p:cxnSp>
        <p:nvCxnSpPr>
          <p:cNvPr id="667" name="Google Shape;667;p42"/>
          <p:cNvCxnSpPr>
            <a:stCxn id="666" idx="1"/>
            <a:endCxn id="658" idx="3"/>
          </p:cNvCxnSpPr>
          <p:nvPr/>
        </p:nvCxnSpPr>
        <p:spPr>
          <a:xfrm rot="10800000">
            <a:off x="3884175" y="2840000"/>
            <a:ext cx="5664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43"/>
          <p:cNvSpPr/>
          <p:nvPr/>
        </p:nvSpPr>
        <p:spPr>
          <a:xfrm>
            <a:off x="6954058" y="1522250"/>
            <a:ext cx="942900" cy="5727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3"/>
          <p:cNvSpPr/>
          <p:nvPr/>
        </p:nvSpPr>
        <p:spPr>
          <a:xfrm>
            <a:off x="1247369" y="1344825"/>
            <a:ext cx="428700" cy="4299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3"/>
          <p:cNvSpPr/>
          <p:nvPr/>
        </p:nvSpPr>
        <p:spPr>
          <a:xfrm>
            <a:off x="2814556" y="2535909"/>
            <a:ext cx="687900" cy="6582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3"/>
          <p:cNvSpPr txBox="1"/>
          <p:nvPr>
            <p:ph type="title"/>
          </p:nvPr>
        </p:nvSpPr>
        <p:spPr>
          <a:xfrm>
            <a:off x="126600" y="135178"/>
            <a:ext cx="8890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Back-Propagation</a:t>
            </a:r>
            <a:endParaRPr/>
          </a:p>
        </p:txBody>
      </p:sp>
      <p:pic>
        <p:nvPicPr>
          <p:cNvPr descr="\nabla_{\theta}\mathcal{J}(\theta) = \begin{bmatrix} \frac{\partial \mathcal{J}}{\partial\theta_1} \\ \frac{\partial \mathcal{J}}{\partial\theta_2} \\ \frac{\partial \mathcal{J}}{\partial\theta_3}\end{bmatrix}" id="676" name="Google Shape;676;p43"/>
          <p:cNvPicPr preferRelativeResize="0"/>
          <p:nvPr/>
        </p:nvPicPr>
        <p:blipFill>
          <a:blip r:embed="rId3">
            <a:alphaModFix/>
          </a:blip>
          <a:stretch>
            <a:fillRect/>
          </a:stretch>
        </p:blipFill>
        <p:spPr>
          <a:xfrm>
            <a:off x="364050" y="2571750"/>
            <a:ext cx="3276600" cy="1857375"/>
          </a:xfrm>
          <a:prstGeom prst="rect">
            <a:avLst/>
          </a:prstGeom>
          <a:noFill/>
          <a:ln>
            <a:noFill/>
          </a:ln>
        </p:spPr>
      </p:pic>
      <p:pic>
        <p:nvPicPr>
          <p:cNvPr descr="\mathbf{x}}" id="677" name="Google Shape;677;p43"/>
          <p:cNvPicPr preferRelativeResize="0"/>
          <p:nvPr/>
        </p:nvPicPr>
        <p:blipFill>
          <a:blip r:embed="rId4">
            <a:alphaModFix/>
          </a:blip>
          <a:stretch>
            <a:fillRect/>
          </a:stretch>
        </p:blipFill>
        <p:spPr>
          <a:xfrm>
            <a:off x="471100" y="1668363"/>
            <a:ext cx="363975" cy="283775"/>
          </a:xfrm>
          <a:prstGeom prst="rect">
            <a:avLst/>
          </a:prstGeom>
          <a:noFill/>
          <a:ln>
            <a:noFill/>
          </a:ln>
        </p:spPr>
      </p:pic>
      <p:pic>
        <p:nvPicPr>
          <p:cNvPr descr="\mathbf{h}_1" id="678" name="Google Shape;678;p43"/>
          <p:cNvPicPr preferRelativeResize="0"/>
          <p:nvPr/>
        </p:nvPicPr>
        <p:blipFill>
          <a:blip r:embed="rId5">
            <a:alphaModFix/>
          </a:blip>
          <a:stretch>
            <a:fillRect/>
          </a:stretch>
        </p:blipFill>
        <p:spPr>
          <a:xfrm>
            <a:off x="2117000" y="1610250"/>
            <a:ext cx="419100" cy="400050"/>
          </a:xfrm>
          <a:prstGeom prst="rect">
            <a:avLst/>
          </a:prstGeom>
          <a:noFill/>
          <a:ln>
            <a:noFill/>
          </a:ln>
        </p:spPr>
      </p:pic>
      <p:pic>
        <p:nvPicPr>
          <p:cNvPr descr="\mathbf{h}_2" id="679" name="Google Shape;679;p43"/>
          <p:cNvPicPr preferRelativeResize="0"/>
          <p:nvPr/>
        </p:nvPicPr>
        <p:blipFill>
          <a:blip r:embed="rId6">
            <a:alphaModFix/>
          </a:blip>
          <a:stretch>
            <a:fillRect/>
          </a:stretch>
        </p:blipFill>
        <p:spPr>
          <a:xfrm>
            <a:off x="3751200" y="1610238"/>
            <a:ext cx="428625" cy="400050"/>
          </a:xfrm>
          <a:prstGeom prst="rect">
            <a:avLst/>
          </a:prstGeom>
          <a:noFill/>
          <a:ln>
            <a:noFill/>
          </a:ln>
        </p:spPr>
      </p:pic>
      <p:pic>
        <p:nvPicPr>
          <p:cNvPr descr="\hat{\mathbf{y}}" id="680" name="Google Shape;680;p43"/>
          <p:cNvPicPr preferRelativeResize="0"/>
          <p:nvPr/>
        </p:nvPicPr>
        <p:blipFill>
          <a:blip r:embed="rId7">
            <a:alphaModFix/>
          </a:blip>
          <a:stretch>
            <a:fillRect/>
          </a:stretch>
        </p:blipFill>
        <p:spPr>
          <a:xfrm>
            <a:off x="5571050" y="1591200"/>
            <a:ext cx="266700" cy="438150"/>
          </a:xfrm>
          <a:prstGeom prst="rect">
            <a:avLst/>
          </a:prstGeom>
          <a:noFill/>
          <a:ln>
            <a:noFill/>
          </a:ln>
        </p:spPr>
      </p:pic>
      <p:pic>
        <p:nvPicPr>
          <p:cNvPr descr="\theta_1" id="681" name="Google Shape;681;p43"/>
          <p:cNvPicPr preferRelativeResize="0"/>
          <p:nvPr/>
        </p:nvPicPr>
        <p:blipFill>
          <a:blip r:embed="rId8">
            <a:alphaModFix/>
          </a:blip>
          <a:stretch>
            <a:fillRect/>
          </a:stretch>
        </p:blipFill>
        <p:spPr>
          <a:xfrm>
            <a:off x="1299825" y="1398725"/>
            <a:ext cx="321554" cy="322116"/>
          </a:xfrm>
          <a:prstGeom prst="rect">
            <a:avLst/>
          </a:prstGeom>
          <a:noFill/>
          <a:ln>
            <a:noFill/>
          </a:ln>
        </p:spPr>
      </p:pic>
      <p:pic>
        <p:nvPicPr>
          <p:cNvPr descr="\theta_2" id="682" name="Google Shape;682;p43"/>
          <p:cNvPicPr preferRelativeResize="0"/>
          <p:nvPr/>
        </p:nvPicPr>
        <p:blipFill>
          <a:blip r:embed="rId9">
            <a:alphaModFix/>
          </a:blip>
          <a:stretch>
            <a:fillRect/>
          </a:stretch>
        </p:blipFill>
        <p:spPr>
          <a:xfrm>
            <a:off x="2978518" y="1398725"/>
            <a:ext cx="330245" cy="322116"/>
          </a:xfrm>
          <a:prstGeom prst="rect">
            <a:avLst/>
          </a:prstGeom>
          <a:noFill/>
          <a:ln>
            <a:noFill/>
          </a:ln>
        </p:spPr>
      </p:pic>
      <p:pic>
        <p:nvPicPr>
          <p:cNvPr descr="\theta_3" id="683" name="Google Shape;683;p43"/>
          <p:cNvPicPr preferRelativeResize="0"/>
          <p:nvPr/>
        </p:nvPicPr>
        <p:blipFill>
          <a:blip r:embed="rId10">
            <a:alphaModFix/>
          </a:blip>
          <a:stretch>
            <a:fillRect/>
          </a:stretch>
        </p:blipFill>
        <p:spPr>
          <a:xfrm>
            <a:off x="4705964" y="1398734"/>
            <a:ext cx="338936" cy="322116"/>
          </a:xfrm>
          <a:prstGeom prst="rect">
            <a:avLst/>
          </a:prstGeom>
          <a:noFill/>
          <a:ln>
            <a:noFill/>
          </a:ln>
        </p:spPr>
      </p:pic>
      <p:cxnSp>
        <p:nvCxnSpPr>
          <p:cNvPr id="684" name="Google Shape;684;p43"/>
          <p:cNvCxnSpPr>
            <a:endCxn id="678" idx="1"/>
          </p:cNvCxnSpPr>
          <p:nvPr/>
        </p:nvCxnSpPr>
        <p:spPr>
          <a:xfrm>
            <a:off x="835100" y="1810275"/>
            <a:ext cx="1281900" cy="0"/>
          </a:xfrm>
          <a:prstGeom prst="straightConnector1">
            <a:avLst/>
          </a:prstGeom>
          <a:noFill/>
          <a:ln cap="flat" cmpd="sng" w="9525">
            <a:solidFill>
              <a:schemeClr val="dk2"/>
            </a:solidFill>
            <a:prstDash val="solid"/>
            <a:round/>
            <a:headEnd len="med" w="med" type="none"/>
            <a:tailEnd len="med" w="med" type="triangle"/>
          </a:ln>
        </p:spPr>
      </p:cxnSp>
      <p:cxnSp>
        <p:nvCxnSpPr>
          <p:cNvPr id="685" name="Google Shape;685;p43"/>
          <p:cNvCxnSpPr>
            <a:stCxn id="678" idx="3"/>
            <a:endCxn id="679" idx="1"/>
          </p:cNvCxnSpPr>
          <p:nvPr/>
        </p:nvCxnSpPr>
        <p:spPr>
          <a:xfrm>
            <a:off x="2536100" y="1810275"/>
            <a:ext cx="1215000" cy="0"/>
          </a:xfrm>
          <a:prstGeom prst="straightConnector1">
            <a:avLst/>
          </a:prstGeom>
          <a:noFill/>
          <a:ln cap="flat" cmpd="sng" w="9525">
            <a:solidFill>
              <a:schemeClr val="dk2"/>
            </a:solidFill>
            <a:prstDash val="solid"/>
            <a:round/>
            <a:headEnd len="med" w="med" type="none"/>
            <a:tailEnd len="med" w="med" type="triangle"/>
          </a:ln>
        </p:spPr>
      </p:cxnSp>
      <p:cxnSp>
        <p:nvCxnSpPr>
          <p:cNvPr id="686" name="Google Shape;686;p43"/>
          <p:cNvCxnSpPr>
            <a:stCxn id="679" idx="3"/>
            <a:endCxn id="680" idx="1"/>
          </p:cNvCxnSpPr>
          <p:nvPr/>
        </p:nvCxnSpPr>
        <p:spPr>
          <a:xfrm>
            <a:off x="4179825" y="1810263"/>
            <a:ext cx="1391100" cy="0"/>
          </a:xfrm>
          <a:prstGeom prst="straightConnector1">
            <a:avLst/>
          </a:prstGeom>
          <a:noFill/>
          <a:ln cap="flat" cmpd="sng" w="9525">
            <a:solidFill>
              <a:schemeClr val="dk2"/>
            </a:solidFill>
            <a:prstDash val="solid"/>
            <a:round/>
            <a:headEnd len="med" w="med" type="none"/>
            <a:tailEnd len="med" w="med" type="triangle"/>
          </a:ln>
        </p:spPr>
      </p:cxnSp>
      <p:pic>
        <p:nvPicPr>
          <p:cNvPr descr="\mathcal{J}(\theta)" id="687" name="Google Shape;687;p43"/>
          <p:cNvPicPr preferRelativeResize="0"/>
          <p:nvPr/>
        </p:nvPicPr>
        <p:blipFill>
          <a:blip r:embed="rId11">
            <a:alphaModFix/>
          </a:blip>
          <a:stretch>
            <a:fillRect/>
          </a:stretch>
        </p:blipFill>
        <p:spPr>
          <a:xfrm>
            <a:off x="6954150" y="1572138"/>
            <a:ext cx="942975" cy="476250"/>
          </a:xfrm>
          <a:prstGeom prst="rect">
            <a:avLst/>
          </a:prstGeom>
          <a:noFill/>
          <a:ln>
            <a:noFill/>
          </a:ln>
        </p:spPr>
      </p:pic>
      <p:cxnSp>
        <p:nvCxnSpPr>
          <p:cNvPr id="688" name="Google Shape;688;p43"/>
          <p:cNvCxnSpPr>
            <a:stCxn id="680" idx="3"/>
            <a:endCxn id="687" idx="1"/>
          </p:cNvCxnSpPr>
          <p:nvPr/>
        </p:nvCxnSpPr>
        <p:spPr>
          <a:xfrm>
            <a:off x="5837750" y="1810275"/>
            <a:ext cx="1116300" cy="0"/>
          </a:xfrm>
          <a:prstGeom prst="straightConnector1">
            <a:avLst/>
          </a:prstGeom>
          <a:noFill/>
          <a:ln cap="flat" cmpd="sng" w="9525">
            <a:solidFill>
              <a:schemeClr val="dk2"/>
            </a:solidFill>
            <a:prstDash val="solid"/>
            <a:round/>
            <a:headEnd len="med" w="med" type="none"/>
            <a:tailEnd len="med" w="med" type="triangle"/>
          </a:ln>
        </p:spPr>
      </p:cxnSp>
      <p:cxnSp>
        <p:nvCxnSpPr>
          <p:cNvPr id="689" name="Google Shape;689;p43"/>
          <p:cNvCxnSpPr>
            <a:stCxn id="673" idx="0"/>
            <a:endCxn id="687" idx="0"/>
          </p:cNvCxnSpPr>
          <p:nvPr/>
        </p:nvCxnSpPr>
        <p:spPr>
          <a:xfrm flipH="1" rot="-5400000">
            <a:off x="4330019" y="-1523475"/>
            <a:ext cx="227400" cy="5964000"/>
          </a:xfrm>
          <a:prstGeom prst="bentConnector3">
            <a:avLst>
              <a:gd fmla="val -104716" name="adj1"/>
            </a:avLst>
          </a:prstGeom>
          <a:noFill/>
          <a:ln cap="flat" cmpd="sng" w="9525">
            <a:solidFill>
              <a:schemeClr val="dk2"/>
            </a:solidFill>
            <a:prstDash val="solid"/>
            <a:round/>
            <a:headEnd len="med" w="med" type="triangle"/>
            <a:tailEnd len="med" w="med" type="triangle"/>
          </a:ln>
        </p:spPr>
      </p:cxnSp>
      <p:sp>
        <p:nvSpPr>
          <p:cNvPr id="690" name="Google Shape;690;p43"/>
          <p:cNvSpPr txBox="1"/>
          <p:nvPr/>
        </p:nvSpPr>
        <p:spPr>
          <a:xfrm>
            <a:off x="3368744" y="2208991"/>
            <a:ext cx="531000" cy="3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rgbClr val="0000FF"/>
                </a:solidFill>
              </a:rPr>
              <a:t>??</a:t>
            </a:r>
            <a:endParaRPr b="1" sz="1600">
              <a:solidFill>
                <a:srgbClr val="0000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44"/>
          <p:cNvSpPr txBox="1"/>
          <p:nvPr>
            <p:ph type="title"/>
          </p:nvPr>
        </p:nvSpPr>
        <p:spPr>
          <a:xfrm>
            <a:off x="126600" y="135178"/>
            <a:ext cx="8890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Back-Propagation</a:t>
            </a:r>
            <a:endParaRPr/>
          </a:p>
        </p:txBody>
      </p:sp>
      <p:pic>
        <p:nvPicPr>
          <p:cNvPr descr="\mathbf{x}}" id="696" name="Google Shape;696;p44"/>
          <p:cNvPicPr preferRelativeResize="0"/>
          <p:nvPr/>
        </p:nvPicPr>
        <p:blipFill>
          <a:blip r:embed="rId3">
            <a:alphaModFix/>
          </a:blip>
          <a:stretch>
            <a:fillRect/>
          </a:stretch>
        </p:blipFill>
        <p:spPr>
          <a:xfrm>
            <a:off x="471100" y="1668363"/>
            <a:ext cx="363975" cy="283775"/>
          </a:xfrm>
          <a:prstGeom prst="rect">
            <a:avLst/>
          </a:prstGeom>
          <a:noFill/>
          <a:ln>
            <a:noFill/>
          </a:ln>
        </p:spPr>
      </p:pic>
      <p:pic>
        <p:nvPicPr>
          <p:cNvPr descr="\mathbf{h}_1" id="697" name="Google Shape;697;p44"/>
          <p:cNvPicPr preferRelativeResize="0"/>
          <p:nvPr/>
        </p:nvPicPr>
        <p:blipFill>
          <a:blip r:embed="rId4">
            <a:alphaModFix/>
          </a:blip>
          <a:stretch>
            <a:fillRect/>
          </a:stretch>
        </p:blipFill>
        <p:spPr>
          <a:xfrm>
            <a:off x="2117000" y="1610250"/>
            <a:ext cx="419100" cy="400050"/>
          </a:xfrm>
          <a:prstGeom prst="rect">
            <a:avLst/>
          </a:prstGeom>
          <a:noFill/>
          <a:ln>
            <a:noFill/>
          </a:ln>
        </p:spPr>
      </p:pic>
      <p:pic>
        <p:nvPicPr>
          <p:cNvPr descr="\mathbf{h}_2" id="698" name="Google Shape;698;p44"/>
          <p:cNvPicPr preferRelativeResize="0"/>
          <p:nvPr/>
        </p:nvPicPr>
        <p:blipFill>
          <a:blip r:embed="rId5">
            <a:alphaModFix/>
          </a:blip>
          <a:stretch>
            <a:fillRect/>
          </a:stretch>
        </p:blipFill>
        <p:spPr>
          <a:xfrm>
            <a:off x="3751200" y="1610238"/>
            <a:ext cx="428625" cy="400050"/>
          </a:xfrm>
          <a:prstGeom prst="rect">
            <a:avLst/>
          </a:prstGeom>
          <a:noFill/>
          <a:ln>
            <a:noFill/>
          </a:ln>
        </p:spPr>
      </p:pic>
      <p:pic>
        <p:nvPicPr>
          <p:cNvPr descr="\hat{\mathbf{y}}" id="699" name="Google Shape;699;p44"/>
          <p:cNvPicPr preferRelativeResize="0"/>
          <p:nvPr/>
        </p:nvPicPr>
        <p:blipFill>
          <a:blip r:embed="rId6">
            <a:alphaModFix/>
          </a:blip>
          <a:stretch>
            <a:fillRect/>
          </a:stretch>
        </p:blipFill>
        <p:spPr>
          <a:xfrm>
            <a:off x="5571050" y="1591200"/>
            <a:ext cx="266700" cy="438150"/>
          </a:xfrm>
          <a:prstGeom prst="rect">
            <a:avLst/>
          </a:prstGeom>
          <a:noFill/>
          <a:ln>
            <a:noFill/>
          </a:ln>
        </p:spPr>
      </p:pic>
      <p:pic>
        <p:nvPicPr>
          <p:cNvPr descr="\theta_1" id="700" name="Google Shape;700;p44"/>
          <p:cNvPicPr preferRelativeResize="0"/>
          <p:nvPr/>
        </p:nvPicPr>
        <p:blipFill>
          <a:blip r:embed="rId7">
            <a:alphaModFix/>
          </a:blip>
          <a:stretch>
            <a:fillRect/>
          </a:stretch>
        </p:blipFill>
        <p:spPr>
          <a:xfrm>
            <a:off x="1299825" y="1398725"/>
            <a:ext cx="321554" cy="322116"/>
          </a:xfrm>
          <a:prstGeom prst="rect">
            <a:avLst/>
          </a:prstGeom>
          <a:noFill/>
          <a:ln>
            <a:noFill/>
          </a:ln>
        </p:spPr>
      </p:pic>
      <p:pic>
        <p:nvPicPr>
          <p:cNvPr descr="\theta_2" id="701" name="Google Shape;701;p44"/>
          <p:cNvPicPr preferRelativeResize="0"/>
          <p:nvPr/>
        </p:nvPicPr>
        <p:blipFill>
          <a:blip r:embed="rId8">
            <a:alphaModFix/>
          </a:blip>
          <a:stretch>
            <a:fillRect/>
          </a:stretch>
        </p:blipFill>
        <p:spPr>
          <a:xfrm>
            <a:off x="2978518" y="1398725"/>
            <a:ext cx="330245" cy="322116"/>
          </a:xfrm>
          <a:prstGeom prst="rect">
            <a:avLst/>
          </a:prstGeom>
          <a:noFill/>
          <a:ln>
            <a:noFill/>
          </a:ln>
        </p:spPr>
      </p:pic>
      <p:pic>
        <p:nvPicPr>
          <p:cNvPr descr="\theta_3" id="702" name="Google Shape;702;p44"/>
          <p:cNvPicPr preferRelativeResize="0"/>
          <p:nvPr/>
        </p:nvPicPr>
        <p:blipFill>
          <a:blip r:embed="rId9">
            <a:alphaModFix/>
          </a:blip>
          <a:stretch>
            <a:fillRect/>
          </a:stretch>
        </p:blipFill>
        <p:spPr>
          <a:xfrm>
            <a:off x="4705964" y="1398734"/>
            <a:ext cx="338936" cy="322116"/>
          </a:xfrm>
          <a:prstGeom prst="rect">
            <a:avLst/>
          </a:prstGeom>
          <a:noFill/>
          <a:ln>
            <a:noFill/>
          </a:ln>
        </p:spPr>
      </p:pic>
      <p:cxnSp>
        <p:nvCxnSpPr>
          <p:cNvPr id="703" name="Google Shape;703;p44"/>
          <p:cNvCxnSpPr>
            <a:endCxn id="697" idx="1"/>
          </p:cNvCxnSpPr>
          <p:nvPr/>
        </p:nvCxnSpPr>
        <p:spPr>
          <a:xfrm>
            <a:off x="835100" y="1810275"/>
            <a:ext cx="1281900" cy="0"/>
          </a:xfrm>
          <a:prstGeom prst="straightConnector1">
            <a:avLst/>
          </a:prstGeom>
          <a:noFill/>
          <a:ln cap="flat" cmpd="sng" w="9525">
            <a:solidFill>
              <a:schemeClr val="dk2"/>
            </a:solidFill>
            <a:prstDash val="solid"/>
            <a:round/>
            <a:headEnd len="med" w="med" type="none"/>
            <a:tailEnd len="med" w="med" type="triangle"/>
          </a:ln>
        </p:spPr>
      </p:cxnSp>
      <p:cxnSp>
        <p:nvCxnSpPr>
          <p:cNvPr id="704" name="Google Shape;704;p44"/>
          <p:cNvCxnSpPr>
            <a:stCxn id="697" idx="3"/>
            <a:endCxn id="698" idx="1"/>
          </p:cNvCxnSpPr>
          <p:nvPr/>
        </p:nvCxnSpPr>
        <p:spPr>
          <a:xfrm>
            <a:off x="2536100" y="1810275"/>
            <a:ext cx="1215000" cy="0"/>
          </a:xfrm>
          <a:prstGeom prst="straightConnector1">
            <a:avLst/>
          </a:prstGeom>
          <a:noFill/>
          <a:ln cap="flat" cmpd="sng" w="9525">
            <a:solidFill>
              <a:schemeClr val="dk2"/>
            </a:solidFill>
            <a:prstDash val="solid"/>
            <a:round/>
            <a:headEnd len="med" w="med" type="none"/>
            <a:tailEnd len="med" w="med" type="triangle"/>
          </a:ln>
        </p:spPr>
      </p:cxnSp>
      <p:cxnSp>
        <p:nvCxnSpPr>
          <p:cNvPr id="705" name="Google Shape;705;p44"/>
          <p:cNvCxnSpPr>
            <a:stCxn id="698" idx="3"/>
            <a:endCxn id="699" idx="1"/>
          </p:cNvCxnSpPr>
          <p:nvPr/>
        </p:nvCxnSpPr>
        <p:spPr>
          <a:xfrm>
            <a:off x="4179825" y="1810263"/>
            <a:ext cx="1391100" cy="0"/>
          </a:xfrm>
          <a:prstGeom prst="straightConnector1">
            <a:avLst/>
          </a:prstGeom>
          <a:noFill/>
          <a:ln cap="flat" cmpd="sng" w="9525">
            <a:solidFill>
              <a:schemeClr val="dk2"/>
            </a:solidFill>
            <a:prstDash val="solid"/>
            <a:round/>
            <a:headEnd len="med" w="med" type="none"/>
            <a:tailEnd len="med" w="med" type="triangle"/>
          </a:ln>
        </p:spPr>
      </p:cxnSp>
      <p:pic>
        <p:nvPicPr>
          <p:cNvPr descr="\mathcal{J}(\theta)" id="706" name="Google Shape;706;p44"/>
          <p:cNvPicPr preferRelativeResize="0"/>
          <p:nvPr/>
        </p:nvPicPr>
        <p:blipFill>
          <a:blip r:embed="rId10">
            <a:alphaModFix/>
          </a:blip>
          <a:stretch>
            <a:fillRect/>
          </a:stretch>
        </p:blipFill>
        <p:spPr>
          <a:xfrm>
            <a:off x="6954150" y="1572138"/>
            <a:ext cx="942975" cy="476250"/>
          </a:xfrm>
          <a:prstGeom prst="rect">
            <a:avLst/>
          </a:prstGeom>
          <a:noFill/>
          <a:ln>
            <a:noFill/>
          </a:ln>
        </p:spPr>
      </p:pic>
      <p:cxnSp>
        <p:nvCxnSpPr>
          <p:cNvPr id="707" name="Google Shape;707;p44"/>
          <p:cNvCxnSpPr>
            <a:stCxn id="699" idx="3"/>
            <a:endCxn id="706" idx="1"/>
          </p:cNvCxnSpPr>
          <p:nvPr/>
        </p:nvCxnSpPr>
        <p:spPr>
          <a:xfrm>
            <a:off x="5837750" y="1810275"/>
            <a:ext cx="1116300" cy="0"/>
          </a:xfrm>
          <a:prstGeom prst="straightConnector1">
            <a:avLst/>
          </a:prstGeom>
          <a:noFill/>
          <a:ln cap="flat" cmpd="sng" w="9525">
            <a:solidFill>
              <a:schemeClr val="dk2"/>
            </a:solidFill>
            <a:prstDash val="solid"/>
            <a:round/>
            <a:headEnd len="med" w="med" type="none"/>
            <a:tailEnd len="med" w="med" type="triangle"/>
          </a:ln>
        </p:spPr>
      </p:cxnSp>
      <p:sp>
        <p:nvSpPr>
          <p:cNvPr id="708" name="Google Shape;708;p44"/>
          <p:cNvSpPr txBox="1"/>
          <p:nvPr>
            <p:ph idx="1" type="body"/>
          </p:nvPr>
        </p:nvSpPr>
        <p:spPr>
          <a:xfrm>
            <a:off x="311700" y="958225"/>
            <a:ext cx="8520600" cy="359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1700">
                <a:solidFill>
                  <a:srgbClr val="000000"/>
                </a:solidFill>
              </a:rPr>
              <a:t>Things that are easy to get : </a:t>
            </a:r>
            <a:endParaRPr b="1" sz="1700">
              <a:solidFill>
                <a:srgbClr val="000000"/>
              </a:solidFill>
            </a:endParaRPr>
          </a:p>
        </p:txBody>
      </p:sp>
      <p:pic>
        <p:nvPicPr>
          <p:cNvPr descr="\frac{\partial{\mathcal{J}}}{\partial{\hat{\mathbf{y}}}}" id="709" name="Google Shape;709;p44"/>
          <p:cNvPicPr preferRelativeResize="0"/>
          <p:nvPr/>
        </p:nvPicPr>
        <p:blipFill>
          <a:blip r:embed="rId11">
            <a:alphaModFix/>
          </a:blip>
          <a:stretch>
            <a:fillRect/>
          </a:stretch>
        </p:blipFill>
        <p:spPr>
          <a:xfrm>
            <a:off x="6138930" y="2009375"/>
            <a:ext cx="514045" cy="813904"/>
          </a:xfrm>
          <a:prstGeom prst="rect">
            <a:avLst/>
          </a:prstGeom>
          <a:noFill/>
          <a:ln>
            <a:noFill/>
          </a:ln>
        </p:spPr>
      </p:pic>
      <p:pic>
        <p:nvPicPr>
          <p:cNvPr descr="\frac{\partial{\hat{\mathbf{y}}}}{\partial \theta_3}" id="710" name="Google Shape;710;p44"/>
          <p:cNvPicPr preferRelativeResize="0"/>
          <p:nvPr/>
        </p:nvPicPr>
        <p:blipFill>
          <a:blip r:embed="rId12">
            <a:alphaModFix/>
          </a:blip>
          <a:stretch>
            <a:fillRect/>
          </a:stretch>
        </p:blipFill>
        <p:spPr>
          <a:xfrm>
            <a:off x="4621920" y="3226812"/>
            <a:ext cx="506905" cy="799625"/>
          </a:xfrm>
          <a:prstGeom prst="rect">
            <a:avLst/>
          </a:prstGeom>
          <a:noFill/>
          <a:ln>
            <a:noFill/>
          </a:ln>
        </p:spPr>
      </p:pic>
      <p:pic>
        <p:nvPicPr>
          <p:cNvPr descr="\frac{\partial{\hat{\mathbf{y}}}}{\partial \mathbf{h}_2}" id="711" name="Google Shape;711;p44"/>
          <p:cNvPicPr preferRelativeResize="0"/>
          <p:nvPr/>
        </p:nvPicPr>
        <p:blipFill>
          <a:blip r:embed="rId13">
            <a:alphaModFix/>
          </a:blip>
          <a:stretch>
            <a:fillRect/>
          </a:stretch>
        </p:blipFill>
        <p:spPr>
          <a:xfrm>
            <a:off x="4589862" y="2016188"/>
            <a:ext cx="571161" cy="799625"/>
          </a:xfrm>
          <a:prstGeom prst="rect">
            <a:avLst/>
          </a:prstGeom>
          <a:noFill/>
          <a:ln>
            <a:noFill/>
          </a:ln>
        </p:spPr>
      </p:pic>
      <p:pic>
        <p:nvPicPr>
          <p:cNvPr descr="\frac{\partial \mathbf{h}_2}{\partial{\theta_2}}" id="712" name="Google Shape;712;p44"/>
          <p:cNvPicPr preferRelativeResize="0"/>
          <p:nvPr/>
        </p:nvPicPr>
        <p:blipFill>
          <a:blip r:embed="rId14">
            <a:alphaModFix/>
          </a:blip>
          <a:stretch>
            <a:fillRect/>
          </a:stretch>
        </p:blipFill>
        <p:spPr>
          <a:xfrm>
            <a:off x="2858021" y="3230384"/>
            <a:ext cx="571161" cy="792486"/>
          </a:xfrm>
          <a:prstGeom prst="rect">
            <a:avLst/>
          </a:prstGeom>
          <a:noFill/>
          <a:ln>
            <a:noFill/>
          </a:ln>
        </p:spPr>
      </p:pic>
      <p:pic>
        <p:nvPicPr>
          <p:cNvPr descr="\frac{\partial \mathbf{h}_2}{\partial{\mathbf{h}_1}}" id="713" name="Google Shape;713;p44"/>
          <p:cNvPicPr preferRelativeResize="0"/>
          <p:nvPr/>
        </p:nvPicPr>
        <p:blipFill>
          <a:blip r:embed="rId15">
            <a:alphaModFix/>
          </a:blip>
          <a:stretch>
            <a:fillRect/>
          </a:stretch>
        </p:blipFill>
        <p:spPr>
          <a:xfrm>
            <a:off x="2858071" y="2020085"/>
            <a:ext cx="571161" cy="792486"/>
          </a:xfrm>
          <a:prstGeom prst="rect">
            <a:avLst/>
          </a:prstGeom>
          <a:noFill/>
          <a:ln>
            <a:noFill/>
          </a:ln>
        </p:spPr>
      </p:pic>
      <p:pic>
        <p:nvPicPr>
          <p:cNvPr descr="\frac{\partial \mathbf{h}_1}{\partial \theta_1}" id="714" name="Google Shape;714;p44"/>
          <p:cNvPicPr preferRelativeResize="0"/>
          <p:nvPr/>
        </p:nvPicPr>
        <p:blipFill>
          <a:blip r:embed="rId16">
            <a:alphaModFix/>
          </a:blip>
          <a:stretch>
            <a:fillRect/>
          </a:stretch>
        </p:blipFill>
        <p:spPr>
          <a:xfrm>
            <a:off x="1139025" y="2019758"/>
            <a:ext cx="571161" cy="79248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45"/>
          <p:cNvSpPr txBox="1"/>
          <p:nvPr>
            <p:ph idx="1" type="body"/>
          </p:nvPr>
        </p:nvSpPr>
        <p:spPr>
          <a:xfrm>
            <a:off x="311700" y="958225"/>
            <a:ext cx="8520600" cy="359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1700">
                <a:solidFill>
                  <a:srgbClr val="000000"/>
                </a:solidFill>
              </a:rPr>
              <a:t>Use the Chain Rule!</a:t>
            </a:r>
            <a:endParaRPr b="1" sz="1700">
              <a:solidFill>
                <a:srgbClr val="000000"/>
              </a:solidFill>
            </a:endParaRPr>
          </a:p>
        </p:txBody>
      </p:sp>
      <p:sp>
        <p:nvSpPr>
          <p:cNvPr id="720" name="Google Shape;720;p45"/>
          <p:cNvSpPr/>
          <p:nvPr/>
        </p:nvSpPr>
        <p:spPr>
          <a:xfrm>
            <a:off x="1071002" y="3161625"/>
            <a:ext cx="674700" cy="930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5"/>
          <p:cNvSpPr/>
          <p:nvPr/>
        </p:nvSpPr>
        <p:spPr>
          <a:xfrm>
            <a:off x="2830427" y="1952150"/>
            <a:ext cx="674700" cy="930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5"/>
          <p:cNvSpPr/>
          <p:nvPr/>
        </p:nvSpPr>
        <p:spPr>
          <a:xfrm>
            <a:off x="4538090" y="1952150"/>
            <a:ext cx="674700" cy="930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5"/>
          <p:cNvSpPr/>
          <p:nvPr/>
        </p:nvSpPr>
        <p:spPr>
          <a:xfrm>
            <a:off x="6058602" y="1952150"/>
            <a:ext cx="674700" cy="930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5"/>
          <p:cNvSpPr/>
          <p:nvPr/>
        </p:nvSpPr>
        <p:spPr>
          <a:xfrm>
            <a:off x="1071002" y="1952150"/>
            <a:ext cx="674700" cy="930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5"/>
          <p:cNvSpPr txBox="1"/>
          <p:nvPr>
            <p:ph type="title"/>
          </p:nvPr>
        </p:nvSpPr>
        <p:spPr>
          <a:xfrm>
            <a:off x="126600" y="135178"/>
            <a:ext cx="8890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“Back”-Propagation</a:t>
            </a:r>
            <a:endParaRPr/>
          </a:p>
        </p:txBody>
      </p:sp>
      <p:pic>
        <p:nvPicPr>
          <p:cNvPr descr="\mathbf{x}}" id="726" name="Google Shape;726;p45"/>
          <p:cNvPicPr preferRelativeResize="0"/>
          <p:nvPr/>
        </p:nvPicPr>
        <p:blipFill>
          <a:blip r:embed="rId3">
            <a:alphaModFix/>
          </a:blip>
          <a:stretch>
            <a:fillRect/>
          </a:stretch>
        </p:blipFill>
        <p:spPr>
          <a:xfrm>
            <a:off x="471100" y="1668363"/>
            <a:ext cx="363975" cy="283775"/>
          </a:xfrm>
          <a:prstGeom prst="rect">
            <a:avLst/>
          </a:prstGeom>
          <a:noFill/>
          <a:ln>
            <a:noFill/>
          </a:ln>
        </p:spPr>
      </p:pic>
      <p:pic>
        <p:nvPicPr>
          <p:cNvPr descr="\mathbf{h}_1" id="727" name="Google Shape;727;p45"/>
          <p:cNvPicPr preferRelativeResize="0"/>
          <p:nvPr/>
        </p:nvPicPr>
        <p:blipFill>
          <a:blip r:embed="rId4">
            <a:alphaModFix/>
          </a:blip>
          <a:stretch>
            <a:fillRect/>
          </a:stretch>
        </p:blipFill>
        <p:spPr>
          <a:xfrm>
            <a:off x="2117000" y="1610250"/>
            <a:ext cx="419100" cy="400050"/>
          </a:xfrm>
          <a:prstGeom prst="rect">
            <a:avLst/>
          </a:prstGeom>
          <a:noFill/>
          <a:ln>
            <a:noFill/>
          </a:ln>
        </p:spPr>
      </p:pic>
      <p:pic>
        <p:nvPicPr>
          <p:cNvPr descr="\mathbf{h}_2" id="728" name="Google Shape;728;p45"/>
          <p:cNvPicPr preferRelativeResize="0"/>
          <p:nvPr/>
        </p:nvPicPr>
        <p:blipFill>
          <a:blip r:embed="rId5">
            <a:alphaModFix/>
          </a:blip>
          <a:stretch>
            <a:fillRect/>
          </a:stretch>
        </p:blipFill>
        <p:spPr>
          <a:xfrm>
            <a:off x="3751200" y="1610238"/>
            <a:ext cx="428625" cy="400050"/>
          </a:xfrm>
          <a:prstGeom prst="rect">
            <a:avLst/>
          </a:prstGeom>
          <a:noFill/>
          <a:ln>
            <a:noFill/>
          </a:ln>
        </p:spPr>
      </p:pic>
      <p:pic>
        <p:nvPicPr>
          <p:cNvPr descr="\hat{\mathbf{y}}" id="729" name="Google Shape;729;p45"/>
          <p:cNvPicPr preferRelativeResize="0"/>
          <p:nvPr/>
        </p:nvPicPr>
        <p:blipFill>
          <a:blip r:embed="rId6">
            <a:alphaModFix/>
          </a:blip>
          <a:stretch>
            <a:fillRect/>
          </a:stretch>
        </p:blipFill>
        <p:spPr>
          <a:xfrm>
            <a:off x="5571050" y="1591200"/>
            <a:ext cx="266700" cy="438150"/>
          </a:xfrm>
          <a:prstGeom prst="rect">
            <a:avLst/>
          </a:prstGeom>
          <a:noFill/>
          <a:ln>
            <a:noFill/>
          </a:ln>
        </p:spPr>
      </p:pic>
      <p:pic>
        <p:nvPicPr>
          <p:cNvPr descr="\theta_1" id="730" name="Google Shape;730;p45"/>
          <p:cNvPicPr preferRelativeResize="0"/>
          <p:nvPr/>
        </p:nvPicPr>
        <p:blipFill>
          <a:blip r:embed="rId7">
            <a:alphaModFix/>
          </a:blip>
          <a:stretch>
            <a:fillRect/>
          </a:stretch>
        </p:blipFill>
        <p:spPr>
          <a:xfrm>
            <a:off x="1299825" y="1398725"/>
            <a:ext cx="321554" cy="322116"/>
          </a:xfrm>
          <a:prstGeom prst="rect">
            <a:avLst/>
          </a:prstGeom>
          <a:noFill/>
          <a:ln>
            <a:noFill/>
          </a:ln>
        </p:spPr>
      </p:pic>
      <p:pic>
        <p:nvPicPr>
          <p:cNvPr descr="\theta_2" id="731" name="Google Shape;731;p45"/>
          <p:cNvPicPr preferRelativeResize="0"/>
          <p:nvPr/>
        </p:nvPicPr>
        <p:blipFill>
          <a:blip r:embed="rId8">
            <a:alphaModFix/>
          </a:blip>
          <a:stretch>
            <a:fillRect/>
          </a:stretch>
        </p:blipFill>
        <p:spPr>
          <a:xfrm>
            <a:off x="2978518" y="1398725"/>
            <a:ext cx="330245" cy="322116"/>
          </a:xfrm>
          <a:prstGeom prst="rect">
            <a:avLst/>
          </a:prstGeom>
          <a:noFill/>
          <a:ln>
            <a:noFill/>
          </a:ln>
        </p:spPr>
      </p:pic>
      <p:pic>
        <p:nvPicPr>
          <p:cNvPr descr="\theta_3" id="732" name="Google Shape;732;p45"/>
          <p:cNvPicPr preferRelativeResize="0"/>
          <p:nvPr/>
        </p:nvPicPr>
        <p:blipFill>
          <a:blip r:embed="rId9">
            <a:alphaModFix/>
          </a:blip>
          <a:stretch>
            <a:fillRect/>
          </a:stretch>
        </p:blipFill>
        <p:spPr>
          <a:xfrm>
            <a:off x="4705964" y="1398734"/>
            <a:ext cx="338936" cy="322116"/>
          </a:xfrm>
          <a:prstGeom prst="rect">
            <a:avLst/>
          </a:prstGeom>
          <a:noFill/>
          <a:ln>
            <a:noFill/>
          </a:ln>
        </p:spPr>
      </p:pic>
      <p:cxnSp>
        <p:nvCxnSpPr>
          <p:cNvPr id="733" name="Google Shape;733;p45"/>
          <p:cNvCxnSpPr>
            <a:endCxn id="727" idx="1"/>
          </p:cNvCxnSpPr>
          <p:nvPr/>
        </p:nvCxnSpPr>
        <p:spPr>
          <a:xfrm>
            <a:off x="835100" y="1810275"/>
            <a:ext cx="1281900" cy="0"/>
          </a:xfrm>
          <a:prstGeom prst="straightConnector1">
            <a:avLst/>
          </a:prstGeom>
          <a:noFill/>
          <a:ln cap="flat" cmpd="sng" w="9525">
            <a:solidFill>
              <a:schemeClr val="dk2"/>
            </a:solidFill>
            <a:prstDash val="solid"/>
            <a:round/>
            <a:headEnd len="med" w="med" type="none"/>
            <a:tailEnd len="med" w="med" type="triangle"/>
          </a:ln>
        </p:spPr>
      </p:cxnSp>
      <p:cxnSp>
        <p:nvCxnSpPr>
          <p:cNvPr id="734" name="Google Shape;734;p45"/>
          <p:cNvCxnSpPr>
            <a:stCxn id="727" idx="3"/>
            <a:endCxn id="728" idx="1"/>
          </p:cNvCxnSpPr>
          <p:nvPr/>
        </p:nvCxnSpPr>
        <p:spPr>
          <a:xfrm>
            <a:off x="2536100" y="1810275"/>
            <a:ext cx="1215000" cy="0"/>
          </a:xfrm>
          <a:prstGeom prst="straightConnector1">
            <a:avLst/>
          </a:prstGeom>
          <a:noFill/>
          <a:ln cap="flat" cmpd="sng" w="9525">
            <a:solidFill>
              <a:schemeClr val="dk2"/>
            </a:solidFill>
            <a:prstDash val="solid"/>
            <a:round/>
            <a:headEnd len="med" w="med" type="none"/>
            <a:tailEnd len="med" w="med" type="triangle"/>
          </a:ln>
        </p:spPr>
      </p:cxnSp>
      <p:cxnSp>
        <p:nvCxnSpPr>
          <p:cNvPr id="735" name="Google Shape;735;p45"/>
          <p:cNvCxnSpPr>
            <a:stCxn id="728" idx="3"/>
            <a:endCxn id="729" idx="1"/>
          </p:cNvCxnSpPr>
          <p:nvPr/>
        </p:nvCxnSpPr>
        <p:spPr>
          <a:xfrm>
            <a:off x="4179825" y="1810263"/>
            <a:ext cx="1391100" cy="0"/>
          </a:xfrm>
          <a:prstGeom prst="straightConnector1">
            <a:avLst/>
          </a:prstGeom>
          <a:noFill/>
          <a:ln cap="flat" cmpd="sng" w="9525">
            <a:solidFill>
              <a:schemeClr val="dk2"/>
            </a:solidFill>
            <a:prstDash val="solid"/>
            <a:round/>
            <a:headEnd len="med" w="med" type="none"/>
            <a:tailEnd len="med" w="med" type="triangle"/>
          </a:ln>
        </p:spPr>
      </p:cxnSp>
      <p:pic>
        <p:nvPicPr>
          <p:cNvPr descr="\mathcal{J}(\theta)" id="736" name="Google Shape;736;p45"/>
          <p:cNvPicPr preferRelativeResize="0"/>
          <p:nvPr/>
        </p:nvPicPr>
        <p:blipFill>
          <a:blip r:embed="rId10">
            <a:alphaModFix/>
          </a:blip>
          <a:stretch>
            <a:fillRect/>
          </a:stretch>
        </p:blipFill>
        <p:spPr>
          <a:xfrm>
            <a:off x="6954150" y="1572138"/>
            <a:ext cx="942975" cy="476250"/>
          </a:xfrm>
          <a:prstGeom prst="rect">
            <a:avLst/>
          </a:prstGeom>
          <a:noFill/>
          <a:ln>
            <a:noFill/>
          </a:ln>
        </p:spPr>
      </p:pic>
      <p:cxnSp>
        <p:nvCxnSpPr>
          <p:cNvPr id="737" name="Google Shape;737;p45"/>
          <p:cNvCxnSpPr>
            <a:stCxn id="729" idx="3"/>
            <a:endCxn id="736" idx="1"/>
          </p:cNvCxnSpPr>
          <p:nvPr/>
        </p:nvCxnSpPr>
        <p:spPr>
          <a:xfrm>
            <a:off x="5837750" y="1810275"/>
            <a:ext cx="1116300" cy="0"/>
          </a:xfrm>
          <a:prstGeom prst="straightConnector1">
            <a:avLst/>
          </a:prstGeom>
          <a:noFill/>
          <a:ln cap="flat" cmpd="sng" w="9525">
            <a:solidFill>
              <a:schemeClr val="dk2"/>
            </a:solidFill>
            <a:prstDash val="solid"/>
            <a:round/>
            <a:headEnd len="med" w="med" type="none"/>
            <a:tailEnd len="med" w="med" type="triangle"/>
          </a:ln>
        </p:spPr>
      </p:cxnSp>
      <p:cxnSp>
        <p:nvCxnSpPr>
          <p:cNvPr id="738" name="Google Shape;738;p45"/>
          <p:cNvCxnSpPr>
            <a:stCxn id="739" idx="1"/>
            <a:endCxn id="740" idx="3"/>
          </p:cNvCxnSpPr>
          <p:nvPr/>
        </p:nvCxnSpPr>
        <p:spPr>
          <a:xfrm rot="10800000">
            <a:off x="5160930" y="2416027"/>
            <a:ext cx="978000" cy="300"/>
          </a:xfrm>
          <a:prstGeom prst="straightConnector1">
            <a:avLst/>
          </a:prstGeom>
          <a:noFill/>
          <a:ln cap="flat" cmpd="sng" w="28575">
            <a:solidFill>
              <a:srgbClr val="FF0000"/>
            </a:solidFill>
            <a:prstDash val="solid"/>
            <a:round/>
            <a:headEnd len="med" w="med" type="none"/>
            <a:tailEnd len="med" w="med" type="triangle"/>
          </a:ln>
        </p:spPr>
      </p:cxnSp>
      <p:cxnSp>
        <p:nvCxnSpPr>
          <p:cNvPr id="741" name="Google Shape;741;p45"/>
          <p:cNvCxnSpPr>
            <a:stCxn id="740" idx="1"/>
            <a:endCxn id="742" idx="3"/>
          </p:cNvCxnSpPr>
          <p:nvPr/>
        </p:nvCxnSpPr>
        <p:spPr>
          <a:xfrm flipH="1">
            <a:off x="3429162" y="2416001"/>
            <a:ext cx="1160700" cy="300"/>
          </a:xfrm>
          <a:prstGeom prst="straightConnector1">
            <a:avLst/>
          </a:prstGeom>
          <a:noFill/>
          <a:ln cap="flat" cmpd="sng" w="28575">
            <a:solidFill>
              <a:srgbClr val="FF0000"/>
            </a:solidFill>
            <a:prstDash val="solid"/>
            <a:round/>
            <a:headEnd len="med" w="med" type="none"/>
            <a:tailEnd len="med" w="med" type="triangle"/>
          </a:ln>
        </p:spPr>
      </p:cxnSp>
      <p:cxnSp>
        <p:nvCxnSpPr>
          <p:cNvPr id="743" name="Google Shape;743;p45"/>
          <p:cNvCxnSpPr>
            <a:stCxn id="742" idx="1"/>
            <a:endCxn id="744" idx="3"/>
          </p:cNvCxnSpPr>
          <p:nvPr/>
        </p:nvCxnSpPr>
        <p:spPr>
          <a:xfrm rot="10800000">
            <a:off x="1710271" y="2416028"/>
            <a:ext cx="1147800" cy="300"/>
          </a:xfrm>
          <a:prstGeom prst="straightConnector1">
            <a:avLst/>
          </a:prstGeom>
          <a:noFill/>
          <a:ln cap="flat" cmpd="sng" w="28575">
            <a:solidFill>
              <a:srgbClr val="FF0000"/>
            </a:solidFill>
            <a:prstDash val="solid"/>
            <a:round/>
            <a:headEnd len="med" w="med" type="none"/>
            <a:tailEnd len="med" w="med" type="triangle"/>
          </a:ln>
        </p:spPr>
      </p:cxnSp>
      <p:pic>
        <p:nvPicPr>
          <p:cNvPr descr="\frac{\partial \mathcal{J}}{\partial \theta_1}" id="745" name="Google Shape;745;p45"/>
          <p:cNvPicPr preferRelativeResize="0"/>
          <p:nvPr/>
        </p:nvPicPr>
        <p:blipFill>
          <a:blip r:embed="rId11">
            <a:alphaModFix/>
          </a:blip>
          <a:stretch>
            <a:fillRect/>
          </a:stretch>
        </p:blipFill>
        <p:spPr>
          <a:xfrm>
            <a:off x="1140969" y="3192033"/>
            <a:ext cx="571150" cy="880520"/>
          </a:xfrm>
          <a:prstGeom prst="rect">
            <a:avLst/>
          </a:prstGeom>
          <a:noFill/>
          <a:ln>
            <a:noFill/>
          </a:ln>
        </p:spPr>
      </p:pic>
      <p:cxnSp>
        <p:nvCxnSpPr>
          <p:cNvPr id="746" name="Google Shape;746;p45"/>
          <p:cNvCxnSpPr>
            <a:stCxn id="744" idx="2"/>
            <a:endCxn id="745" idx="0"/>
          </p:cNvCxnSpPr>
          <p:nvPr/>
        </p:nvCxnSpPr>
        <p:spPr>
          <a:xfrm>
            <a:off x="1424605" y="2812244"/>
            <a:ext cx="1800" cy="379800"/>
          </a:xfrm>
          <a:prstGeom prst="straightConnector1">
            <a:avLst/>
          </a:prstGeom>
          <a:noFill/>
          <a:ln cap="flat" cmpd="sng" w="28575">
            <a:solidFill>
              <a:srgbClr val="FF0000"/>
            </a:solidFill>
            <a:prstDash val="solid"/>
            <a:round/>
            <a:headEnd len="med" w="med" type="none"/>
            <a:tailEnd len="med" w="med" type="triangle"/>
          </a:ln>
        </p:spPr>
      </p:cxnSp>
      <p:pic>
        <p:nvPicPr>
          <p:cNvPr descr="\frac{\partial{\mathcal{J}}}{\partial{\hat{\mathbf{y}}}}" id="739" name="Google Shape;739;p45"/>
          <p:cNvPicPr preferRelativeResize="0"/>
          <p:nvPr/>
        </p:nvPicPr>
        <p:blipFill>
          <a:blip r:embed="rId12">
            <a:alphaModFix/>
          </a:blip>
          <a:stretch>
            <a:fillRect/>
          </a:stretch>
        </p:blipFill>
        <p:spPr>
          <a:xfrm>
            <a:off x="6138930" y="2009375"/>
            <a:ext cx="514045" cy="813904"/>
          </a:xfrm>
          <a:prstGeom prst="rect">
            <a:avLst/>
          </a:prstGeom>
          <a:noFill/>
          <a:ln>
            <a:noFill/>
          </a:ln>
        </p:spPr>
      </p:pic>
      <p:pic>
        <p:nvPicPr>
          <p:cNvPr descr="\frac{\partial{\hat{\mathbf{y}}}}{\partial \theta_3}" id="747" name="Google Shape;747;p45"/>
          <p:cNvPicPr preferRelativeResize="0"/>
          <p:nvPr/>
        </p:nvPicPr>
        <p:blipFill>
          <a:blip r:embed="rId13">
            <a:alphaModFix/>
          </a:blip>
          <a:stretch>
            <a:fillRect/>
          </a:stretch>
        </p:blipFill>
        <p:spPr>
          <a:xfrm>
            <a:off x="4621920" y="3226812"/>
            <a:ext cx="506905" cy="799625"/>
          </a:xfrm>
          <a:prstGeom prst="rect">
            <a:avLst/>
          </a:prstGeom>
          <a:noFill/>
          <a:ln>
            <a:noFill/>
          </a:ln>
        </p:spPr>
      </p:pic>
      <p:pic>
        <p:nvPicPr>
          <p:cNvPr descr="\frac{\partial{\hat{\mathbf{y}}}}{\partial \mathbf{h}_2}" id="740" name="Google Shape;740;p45"/>
          <p:cNvPicPr preferRelativeResize="0"/>
          <p:nvPr/>
        </p:nvPicPr>
        <p:blipFill>
          <a:blip r:embed="rId14">
            <a:alphaModFix/>
          </a:blip>
          <a:stretch>
            <a:fillRect/>
          </a:stretch>
        </p:blipFill>
        <p:spPr>
          <a:xfrm>
            <a:off x="4589862" y="2016188"/>
            <a:ext cx="571161" cy="799625"/>
          </a:xfrm>
          <a:prstGeom prst="rect">
            <a:avLst/>
          </a:prstGeom>
          <a:noFill/>
          <a:ln>
            <a:noFill/>
          </a:ln>
        </p:spPr>
      </p:pic>
      <p:pic>
        <p:nvPicPr>
          <p:cNvPr descr="\frac{\partial \mathbf{h}_2}{\partial{\theta_2}}" id="748" name="Google Shape;748;p45"/>
          <p:cNvPicPr preferRelativeResize="0"/>
          <p:nvPr/>
        </p:nvPicPr>
        <p:blipFill>
          <a:blip r:embed="rId15">
            <a:alphaModFix/>
          </a:blip>
          <a:stretch>
            <a:fillRect/>
          </a:stretch>
        </p:blipFill>
        <p:spPr>
          <a:xfrm>
            <a:off x="2858021" y="3230384"/>
            <a:ext cx="571161" cy="792486"/>
          </a:xfrm>
          <a:prstGeom prst="rect">
            <a:avLst/>
          </a:prstGeom>
          <a:noFill/>
          <a:ln>
            <a:noFill/>
          </a:ln>
        </p:spPr>
      </p:pic>
      <p:pic>
        <p:nvPicPr>
          <p:cNvPr descr="\frac{\partial \mathbf{h}_2}{\partial{\mathbf{h}_1}}" id="742" name="Google Shape;742;p45"/>
          <p:cNvPicPr preferRelativeResize="0"/>
          <p:nvPr/>
        </p:nvPicPr>
        <p:blipFill>
          <a:blip r:embed="rId16">
            <a:alphaModFix/>
          </a:blip>
          <a:stretch>
            <a:fillRect/>
          </a:stretch>
        </p:blipFill>
        <p:spPr>
          <a:xfrm>
            <a:off x="2858071" y="2020085"/>
            <a:ext cx="571161" cy="792486"/>
          </a:xfrm>
          <a:prstGeom prst="rect">
            <a:avLst/>
          </a:prstGeom>
          <a:noFill/>
          <a:ln>
            <a:noFill/>
          </a:ln>
        </p:spPr>
      </p:pic>
      <p:pic>
        <p:nvPicPr>
          <p:cNvPr descr="\frac{\partial \mathbf{h}_1}{\partial \theta_1}" id="744" name="Google Shape;744;p45"/>
          <p:cNvPicPr preferRelativeResize="0"/>
          <p:nvPr/>
        </p:nvPicPr>
        <p:blipFill>
          <a:blip r:embed="rId17">
            <a:alphaModFix/>
          </a:blip>
          <a:stretch>
            <a:fillRect/>
          </a:stretch>
        </p:blipFill>
        <p:spPr>
          <a:xfrm>
            <a:off x="1139025" y="2019758"/>
            <a:ext cx="571161" cy="79248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46"/>
          <p:cNvSpPr/>
          <p:nvPr/>
        </p:nvSpPr>
        <p:spPr>
          <a:xfrm>
            <a:off x="1071002" y="3161625"/>
            <a:ext cx="674700" cy="930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6"/>
          <p:cNvSpPr/>
          <p:nvPr/>
        </p:nvSpPr>
        <p:spPr>
          <a:xfrm>
            <a:off x="2846465" y="3167288"/>
            <a:ext cx="674700" cy="930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6"/>
          <p:cNvSpPr/>
          <p:nvPr/>
        </p:nvSpPr>
        <p:spPr>
          <a:xfrm>
            <a:off x="4538090" y="1952150"/>
            <a:ext cx="674700" cy="930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6"/>
          <p:cNvSpPr/>
          <p:nvPr/>
        </p:nvSpPr>
        <p:spPr>
          <a:xfrm>
            <a:off x="6058602" y="1952150"/>
            <a:ext cx="674700" cy="930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6"/>
          <p:cNvSpPr txBox="1"/>
          <p:nvPr>
            <p:ph type="title"/>
          </p:nvPr>
        </p:nvSpPr>
        <p:spPr>
          <a:xfrm>
            <a:off x="126600" y="135178"/>
            <a:ext cx="8890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GB"/>
              <a:t>“Back”-Propagation</a:t>
            </a:r>
            <a:endParaRPr/>
          </a:p>
          <a:p>
            <a:pPr indent="0" lvl="0" marL="0" rtl="0" algn="l">
              <a:spcBef>
                <a:spcPts val="0"/>
              </a:spcBef>
              <a:spcAft>
                <a:spcPts val="0"/>
              </a:spcAft>
              <a:buNone/>
            </a:pPr>
            <a:r>
              <a:t/>
            </a:r>
            <a:endParaRPr/>
          </a:p>
        </p:txBody>
      </p:sp>
      <p:pic>
        <p:nvPicPr>
          <p:cNvPr descr="\mathbf{x}}" id="758" name="Google Shape;758;p46"/>
          <p:cNvPicPr preferRelativeResize="0"/>
          <p:nvPr/>
        </p:nvPicPr>
        <p:blipFill>
          <a:blip r:embed="rId3">
            <a:alphaModFix/>
          </a:blip>
          <a:stretch>
            <a:fillRect/>
          </a:stretch>
        </p:blipFill>
        <p:spPr>
          <a:xfrm>
            <a:off x="471100" y="1668363"/>
            <a:ext cx="363975" cy="283775"/>
          </a:xfrm>
          <a:prstGeom prst="rect">
            <a:avLst/>
          </a:prstGeom>
          <a:noFill/>
          <a:ln>
            <a:noFill/>
          </a:ln>
        </p:spPr>
      </p:pic>
      <p:pic>
        <p:nvPicPr>
          <p:cNvPr descr="\mathbf{h}_1" id="759" name="Google Shape;759;p46"/>
          <p:cNvPicPr preferRelativeResize="0"/>
          <p:nvPr/>
        </p:nvPicPr>
        <p:blipFill>
          <a:blip r:embed="rId4">
            <a:alphaModFix/>
          </a:blip>
          <a:stretch>
            <a:fillRect/>
          </a:stretch>
        </p:blipFill>
        <p:spPr>
          <a:xfrm>
            <a:off x="2117000" y="1610250"/>
            <a:ext cx="419100" cy="400050"/>
          </a:xfrm>
          <a:prstGeom prst="rect">
            <a:avLst/>
          </a:prstGeom>
          <a:noFill/>
          <a:ln>
            <a:noFill/>
          </a:ln>
        </p:spPr>
      </p:pic>
      <p:pic>
        <p:nvPicPr>
          <p:cNvPr descr="\mathbf{h}_2" id="760" name="Google Shape;760;p46"/>
          <p:cNvPicPr preferRelativeResize="0"/>
          <p:nvPr/>
        </p:nvPicPr>
        <p:blipFill>
          <a:blip r:embed="rId5">
            <a:alphaModFix/>
          </a:blip>
          <a:stretch>
            <a:fillRect/>
          </a:stretch>
        </p:blipFill>
        <p:spPr>
          <a:xfrm>
            <a:off x="3751200" y="1610238"/>
            <a:ext cx="428625" cy="400050"/>
          </a:xfrm>
          <a:prstGeom prst="rect">
            <a:avLst/>
          </a:prstGeom>
          <a:noFill/>
          <a:ln>
            <a:noFill/>
          </a:ln>
        </p:spPr>
      </p:pic>
      <p:pic>
        <p:nvPicPr>
          <p:cNvPr descr="\hat{\mathbf{y}}" id="761" name="Google Shape;761;p46"/>
          <p:cNvPicPr preferRelativeResize="0"/>
          <p:nvPr/>
        </p:nvPicPr>
        <p:blipFill>
          <a:blip r:embed="rId6">
            <a:alphaModFix/>
          </a:blip>
          <a:stretch>
            <a:fillRect/>
          </a:stretch>
        </p:blipFill>
        <p:spPr>
          <a:xfrm>
            <a:off x="5571050" y="1591200"/>
            <a:ext cx="266700" cy="438150"/>
          </a:xfrm>
          <a:prstGeom prst="rect">
            <a:avLst/>
          </a:prstGeom>
          <a:noFill/>
          <a:ln>
            <a:noFill/>
          </a:ln>
        </p:spPr>
      </p:pic>
      <p:pic>
        <p:nvPicPr>
          <p:cNvPr descr="\theta_1" id="762" name="Google Shape;762;p46"/>
          <p:cNvPicPr preferRelativeResize="0"/>
          <p:nvPr/>
        </p:nvPicPr>
        <p:blipFill>
          <a:blip r:embed="rId7">
            <a:alphaModFix/>
          </a:blip>
          <a:stretch>
            <a:fillRect/>
          </a:stretch>
        </p:blipFill>
        <p:spPr>
          <a:xfrm>
            <a:off x="1299825" y="1398725"/>
            <a:ext cx="321554" cy="322116"/>
          </a:xfrm>
          <a:prstGeom prst="rect">
            <a:avLst/>
          </a:prstGeom>
          <a:noFill/>
          <a:ln>
            <a:noFill/>
          </a:ln>
        </p:spPr>
      </p:pic>
      <p:pic>
        <p:nvPicPr>
          <p:cNvPr descr="\theta_2" id="763" name="Google Shape;763;p46"/>
          <p:cNvPicPr preferRelativeResize="0"/>
          <p:nvPr/>
        </p:nvPicPr>
        <p:blipFill>
          <a:blip r:embed="rId8">
            <a:alphaModFix/>
          </a:blip>
          <a:stretch>
            <a:fillRect/>
          </a:stretch>
        </p:blipFill>
        <p:spPr>
          <a:xfrm>
            <a:off x="2978518" y="1398725"/>
            <a:ext cx="330245" cy="322116"/>
          </a:xfrm>
          <a:prstGeom prst="rect">
            <a:avLst/>
          </a:prstGeom>
          <a:noFill/>
          <a:ln>
            <a:noFill/>
          </a:ln>
        </p:spPr>
      </p:pic>
      <p:pic>
        <p:nvPicPr>
          <p:cNvPr descr="\theta_3" id="764" name="Google Shape;764;p46"/>
          <p:cNvPicPr preferRelativeResize="0"/>
          <p:nvPr/>
        </p:nvPicPr>
        <p:blipFill>
          <a:blip r:embed="rId9">
            <a:alphaModFix/>
          </a:blip>
          <a:stretch>
            <a:fillRect/>
          </a:stretch>
        </p:blipFill>
        <p:spPr>
          <a:xfrm>
            <a:off x="4705964" y="1398734"/>
            <a:ext cx="338936" cy="322116"/>
          </a:xfrm>
          <a:prstGeom prst="rect">
            <a:avLst/>
          </a:prstGeom>
          <a:noFill/>
          <a:ln>
            <a:noFill/>
          </a:ln>
        </p:spPr>
      </p:pic>
      <p:cxnSp>
        <p:nvCxnSpPr>
          <p:cNvPr id="765" name="Google Shape;765;p46"/>
          <p:cNvCxnSpPr>
            <a:endCxn id="759" idx="1"/>
          </p:cNvCxnSpPr>
          <p:nvPr/>
        </p:nvCxnSpPr>
        <p:spPr>
          <a:xfrm>
            <a:off x="835100" y="1810275"/>
            <a:ext cx="1281900" cy="0"/>
          </a:xfrm>
          <a:prstGeom prst="straightConnector1">
            <a:avLst/>
          </a:prstGeom>
          <a:noFill/>
          <a:ln cap="flat" cmpd="sng" w="9525">
            <a:solidFill>
              <a:schemeClr val="dk2"/>
            </a:solidFill>
            <a:prstDash val="solid"/>
            <a:round/>
            <a:headEnd len="med" w="med" type="none"/>
            <a:tailEnd len="med" w="med" type="triangle"/>
          </a:ln>
        </p:spPr>
      </p:cxnSp>
      <p:cxnSp>
        <p:nvCxnSpPr>
          <p:cNvPr id="766" name="Google Shape;766;p46"/>
          <p:cNvCxnSpPr>
            <a:stCxn id="759" idx="3"/>
            <a:endCxn id="760" idx="1"/>
          </p:cNvCxnSpPr>
          <p:nvPr/>
        </p:nvCxnSpPr>
        <p:spPr>
          <a:xfrm>
            <a:off x="2536100" y="1810275"/>
            <a:ext cx="1215000" cy="0"/>
          </a:xfrm>
          <a:prstGeom prst="straightConnector1">
            <a:avLst/>
          </a:prstGeom>
          <a:noFill/>
          <a:ln cap="flat" cmpd="sng" w="9525">
            <a:solidFill>
              <a:schemeClr val="dk2"/>
            </a:solidFill>
            <a:prstDash val="solid"/>
            <a:round/>
            <a:headEnd len="med" w="med" type="none"/>
            <a:tailEnd len="med" w="med" type="triangle"/>
          </a:ln>
        </p:spPr>
      </p:cxnSp>
      <p:cxnSp>
        <p:nvCxnSpPr>
          <p:cNvPr id="767" name="Google Shape;767;p46"/>
          <p:cNvCxnSpPr>
            <a:stCxn id="760" idx="3"/>
            <a:endCxn id="761" idx="1"/>
          </p:cNvCxnSpPr>
          <p:nvPr/>
        </p:nvCxnSpPr>
        <p:spPr>
          <a:xfrm>
            <a:off x="4179825" y="1810263"/>
            <a:ext cx="1391100" cy="0"/>
          </a:xfrm>
          <a:prstGeom prst="straightConnector1">
            <a:avLst/>
          </a:prstGeom>
          <a:noFill/>
          <a:ln cap="flat" cmpd="sng" w="9525">
            <a:solidFill>
              <a:schemeClr val="dk2"/>
            </a:solidFill>
            <a:prstDash val="solid"/>
            <a:round/>
            <a:headEnd len="med" w="med" type="none"/>
            <a:tailEnd len="med" w="med" type="triangle"/>
          </a:ln>
        </p:spPr>
      </p:cxnSp>
      <p:pic>
        <p:nvPicPr>
          <p:cNvPr descr="\mathcal{J}(\theta)" id="768" name="Google Shape;768;p46"/>
          <p:cNvPicPr preferRelativeResize="0"/>
          <p:nvPr/>
        </p:nvPicPr>
        <p:blipFill>
          <a:blip r:embed="rId10">
            <a:alphaModFix/>
          </a:blip>
          <a:stretch>
            <a:fillRect/>
          </a:stretch>
        </p:blipFill>
        <p:spPr>
          <a:xfrm>
            <a:off x="6954150" y="1572138"/>
            <a:ext cx="942975" cy="476250"/>
          </a:xfrm>
          <a:prstGeom prst="rect">
            <a:avLst/>
          </a:prstGeom>
          <a:noFill/>
          <a:ln>
            <a:noFill/>
          </a:ln>
        </p:spPr>
      </p:pic>
      <p:cxnSp>
        <p:nvCxnSpPr>
          <p:cNvPr id="769" name="Google Shape;769;p46"/>
          <p:cNvCxnSpPr>
            <a:stCxn id="761" idx="3"/>
            <a:endCxn id="768" idx="1"/>
          </p:cNvCxnSpPr>
          <p:nvPr/>
        </p:nvCxnSpPr>
        <p:spPr>
          <a:xfrm>
            <a:off x="5837750" y="1810275"/>
            <a:ext cx="1116300" cy="0"/>
          </a:xfrm>
          <a:prstGeom prst="straightConnector1">
            <a:avLst/>
          </a:prstGeom>
          <a:noFill/>
          <a:ln cap="flat" cmpd="sng" w="9525">
            <a:solidFill>
              <a:schemeClr val="dk2"/>
            </a:solidFill>
            <a:prstDash val="solid"/>
            <a:round/>
            <a:headEnd len="med" w="med" type="none"/>
            <a:tailEnd len="med" w="med" type="triangle"/>
          </a:ln>
        </p:spPr>
      </p:cxnSp>
      <p:sp>
        <p:nvSpPr>
          <p:cNvPr id="770" name="Google Shape;770;p46"/>
          <p:cNvSpPr txBox="1"/>
          <p:nvPr>
            <p:ph idx="1" type="body"/>
          </p:nvPr>
        </p:nvSpPr>
        <p:spPr>
          <a:xfrm>
            <a:off x="311700" y="958225"/>
            <a:ext cx="8520600" cy="359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sz="1700">
                <a:solidFill>
                  <a:schemeClr val="dk1"/>
                </a:solidFill>
              </a:rPr>
              <a:t>Use the Chain Rule!</a:t>
            </a:r>
            <a:endParaRPr b="1" sz="1700">
              <a:solidFill>
                <a:schemeClr val="dk1"/>
              </a:solidFill>
            </a:endParaRPr>
          </a:p>
          <a:p>
            <a:pPr indent="0" lvl="0" marL="0" rtl="0" algn="l">
              <a:spcBef>
                <a:spcPts val="1200"/>
              </a:spcBef>
              <a:spcAft>
                <a:spcPts val="1200"/>
              </a:spcAft>
              <a:buNone/>
            </a:pPr>
            <a:r>
              <a:t/>
            </a:r>
            <a:endParaRPr b="1" sz="1700">
              <a:solidFill>
                <a:srgbClr val="000000"/>
              </a:solidFill>
            </a:endParaRPr>
          </a:p>
        </p:txBody>
      </p:sp>
      <p:cxnSp>
        <p:nvCxnSpPr>
          <p:cNvPr id="771" name="Google Shape;771;p46"/>
          <p:cNvCxnSpPr>
            <a:stCxn id="772" idx="1"/>
            <a:endCxn id="773" idx="3"/>
          </p:cNvCxnSpPr>
          <p:nvPr/>
        </p:nvCxnSpPr>
        <p:spPr>
          <a:xfrm rot="10800000">
            <a:off x="5160930" y="2416027"/>
            <a:ext cx="978000" cy="300"/>
          </a:xfrm>
          <a:prstGeom prst="straightConnector1">
            <a:avLst/>
          </a:prstGeom>
          <a:noFill/>
          <a:ln cap="flat" cmpd="sng" w="28575">
            <a:solidFill>
              <a:srgbClr val="FF0000"/>
            </a:solidFill>
            <a:prstDash val="solid"/>
            <a:round/>
            <a:headEnd len="med" w="med" type="none"/>
            <a:tailEnd len="med" w="med" type="triangle"/>
          </a:ln>
        </p:spPr>
      </p:cxnSp>
      <p:cxnSp>
        <p:nvCxnSpPr>
          <p:cNvPr id="774" name="Google Shape;774;p46"/>
          <p:cNvCxnSpPr>
            <a:stCxn id="773" idx="1"/>
            <a:endCxn id="775" idx="3"/>
          </p:cNvCxnSpPr>
          <p:nvPr/>
        </p:nvCxnSpPr>
        <p:spPr>
          <a:xfrm flipH="1">
            <a:off x="3429162" y="2416001"/>
            <a:ext cx="1160700" cy="1210500"/>
          </a:xfrm>
          <a:prstGeom prst="straightConnector1">
            <a:avLst/>
          </a:prstGeom>
          <a:noFill/>
          <a:ln cap="flat" cmpd="sng" w="28575">
            <a:solidFill>
              <a:srgbClr val="FF0000"/>
            </a:solidFill>
            <a:prstDash val="solid"/>
            <a:round/>
            <a:headEnd len="med" w="med" type="none"/>
            <a:tailEnd len="med" w="med" type="triangle"/>
          </a:ln>
        </p:spPr>
      </p:cxnSp>
      <p:cxnSp>
        <p:nvCxnSpPr>
          <p:cNvPr id="776" name="Google Shape;776;p46"/>
          <p:cNvCxnSpPr>
            <a:stCxn id="775" idx="1"/>
            <a:endCxn id="777" idx="3"/>
          </p:cNvCxnSpPr>
          <p:nvPr/>
        </p:nvCxnSpPr>
        <p:spPr>
          <a:xfrm flipH="1">
            <a:off x="1712021" y="3626627"/>
            <a:ext cx="1146000" cy="5700"/>
          </a:xfrm>
          <a:prstGeom prst="straightConnector1">
            <a:avLst/>
          </a:prstGeom>
          <a:noFill/>
          <a:ln cap="flat" cmpd="sng" w="28575">
            <a:solidFill>
              <a:srgbClr val="FF0000"/>
            </a:solidFill>
            <a:prstDash val="solid"/>
            <a:round/>
            <a:headEnd len="med" w="med" type="none"/>
            <a:tailEnd len="med" w="med" type="triangle"/>
          </a:ln>
        </p:spPr>
      </p:cxnSp>
      <p:pic>
        <p:nvPicPr>
          <p:cNvPr descr="\frac{\partial{\mathcal{J}}}{\partial{\hat{\mathbf{y}}}}" id="772" name="Google Shape;772;p46"/>
          <p:cNvPicPr preferRelativeResize="0"/>
          <p:nvPr/>
        </p:nvPicPr>
        <p:blipFill>
          <a:blip r:embed="rId11">
            <a:alphaModFix/>
          </a:blip>
          <a:stretch>
            <a:fillRect/>
          </a:stretch>
        </p:blipFill>
        <p:spPr>
          <a:xfrm>
            <a:off x="6138930" y="2009375"/>
            <a:ext cx="514045" cy="813904"/>
          </a:xfrm>
          <a:prstGeom prst="rect">
            <a:avLst/>
          </a:prstGeom>
          <a:noFill/>
          <a:ln>
            <a:noFill/>
          </a:ln>
        </p:spPr>
      </p:pic>
      <p:pic>
        <p:nvPicPr>
          <p:cNvPr descr="\frac{\partial{\hat{\mathbf{y}}}}{\partial \theta_3}" id="778" name="Google Shape;778;p46"/>
          <p:cNvPicPr preferRelativeResize="0"/>
          <p:nvPr/>
        </p:nvPicPr>
        <p:blipFill>
          <a:blip r:embed="rId12">
            <a:alphaModFix/>
          </a:blip>
          <a:stretch>
            <a:fillRect/>
          </a:stretch>
        </p:blipFill>
        <p:spPr>
          <a:xfrm>
            <a:off x="4621920" y="3226812"/>
            <a:ext cx="506905" cy="799625"/>
          </a:xfrm>
          <a:prstGeom prst="rect">
            <a:avLst/>
          </a:prstGeom>
          <a:noFill/>
          <a:ln>
            <a:noFill/>
          </a:ln>
        </p:spPr>
      </p:pic>
      <p:pic>
        <p:nvPicPr>
          <p:cNvPr descr="\frac{\partial{\hat{\mathbf{y}}}}{\partial \mathbf{h}_2}" id="773" name="Google Shape;773;p46"/>
          <p:cNvPicPr preferRelativeResize="0"/>
          <p:nvPr/>
        </p:nvPicPr>
        <p:blipFill>
          <a:blip r:embed="rId13">
            <a:alphaModFix/>
          </a:blip>
          <a:stretch>
            <a:fillRect/>
          </a:stretch>
        </p:blipFill>
        <p:spPr>
          <a:xfrm>
            <a:off x="4589862" y="2016188"/>
            <a:ext cx="571161" cy="799625"/>
          </a:xfrm>
          <a:prstGeom prst="rect">
            <a:avLst/>
          </a:prstGeom>
          <a:noFill/>
          <a:ln>
            <a:noFill/>
          </a:ln>
        </p:spPr>
      </p:pic>
      <p:pic>
        <p:nvPicPr>
          <p:cNvPr descr="\frac{\partial \mathbf{h}_2}{\partial{\theta_2}}" id="775" name="Google Shape;775;p46"/>
          <p:cNvPicPr preferRelativeResize="0"/>
          <p:nvPr/>
        </p:nvPicPr>
        <p:blipFill>
          <a:blip r:embed="rId14">
            <a:alphaModFix/>
          </a:blip>
          <a:stretch>
            <a:fillRect/>
          </a:stretch>
        </p:blipFill>
        <p:spPr>
          <a:xfrm>
            <a:off x="2858021" y="3230384"/>
            <a:ext cx="571161" cy="792486"/>
          </a:xfrm>
          <a:prstGeom prst="rect">
            <a:avLst/>
          </a:prstGeom>
          <a:noFill/>
          <a:ln>
            <a:noFill/>
          </a:ln>
        </p:spPr>
      </p:pic>
      <p:pic>
        <p:nvPicPr>
          <p:cNvPr descr="\frac{\partial \mathbf{h}_2}{\partial{\mathbf{h}_1}}" id="779" name="Google Shape;779;p46"/>
          <p:cNvPicPr preferRelativeResize="0"/>
          <p:nvPr/>
        </p:nvPicPr>
        <p:blipFill>
          <a:blip r:embed="rId15">
            <a:alphaModFix/>
          </a:blip>
          <a:stretch>
            <a:fillRect/>
          </a:stretch>
        </p:blipFill>
        <p:spPr>
          <a:xfrm>
            <a:off x="2858071" y="2020085"/>
            <a:ext cx="571161" cy="792486"/>
          </a:xfrm>
          <a:prstGeom prst="rect">
            <a:avLst/>
          </a:prstGeom>
          <a:noFill/>
          <a:ln>
            <a:noFill/>
          </a:ln>
        </p:spPr>
      </p:pic>
      <p:pic>
        <p:nvPicPr>
          <p:cNvPr descr="\frac{\partial \mathbf{h}_1}{\partial \theta_1}" id="780" name="Google Shape;780;p46"/>
          <p:cNvPicPr preferRelativeResize="0"/>
          <p:nvPr/>
        </p:nvPicPr>
        <p:blipFill>
          <a:blip r:embed="rId16">
            <a:alphaModFix/>
          </a:blip>
          <a:stretch>
            <a:fillRect/>
          </a:stretch>
        </p:blipFill>
        <p:spPr>
          <a:xfrm>
            <a:off x="1139025" y="2019758"/>
            <a:ext cx="571161" cy="792486"/>
          </a:xfrm>
          <a:prstGeom prst="rect">
            <a:avLst/>
          </a:prstGeom>
          <a:noFill/>
          <a:ln>
            <a:noFill/>
          </a:ln>
        </p:spPr>
      </p:pic>
      <p:pic>
        <p:nvPicPr>
          <p:cNvPr descr="\frac{\partial \mathcal{J}}{\partial \theta_2}" id="777" name="Google Shape;777;p46"/>
          <p:cNvPicPr preferRelativeResize="0"/>
          <p:nvPr/>
        </p:nvPicPr>
        <p:blipFill>
          <a:blip r:embed="rId17">
            <a:alphaModFix/>
          </a:blip>
          <a:stretch>
            <a:fillRect/>
          </a:stretch>
        </p:blipFill>
        <p:spPr>
          <a:xfrm>
            <a:off x="1140970" y="3192033"/>
            <a:ext cx="571148" cy="88052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47"/>
          <p:cNvSpPr txBox="1"/>
          <p:nvPr>
            <p:ph idx="1" type="body"/>
          </p:nvPr>
        </p:nvSpPr>
        <p:spPr>
          <a:xfrm>
            <a:off x="311700" y="958225"/>
            <a:ext cx="8520600" cy="359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sz="1700">
                <a:solidFill>
                  <a:schemeClr val="dk1"/>
                </a:solidFill>
              </a:rPr>
              <a:t>Use the Chain Rule!</a:t>
            </a:r>
            <a:endParaRPr b="1" sz="1700">
              <a:solidFill>
                <a:schemeClr val="dk1"/>
              </a:solidFill>
            </a:endParaRPr>
          </a:p>
          <a:p>
            <a:pPr indent="0" lvl="0" marL="0" rtl="0" algn="l">
              <a:spcBef>
                <a:spcPts val="1200"/>
              </a:spcBef>
              <a:spcAft>
                <a:spcPts val="1200"/>
              </a:spcAft>
              <a:buNone/>
            </a:pPr>
            <a:r>
              <a:t/>
            </a:r>
            <a:endParaRPr b="1" sz="1700">
              <a:solidFill>
                <a:srgbClr val="000000"/>
              </a:solidFill>
            </a:endParaRPr>
          </a:p>
        </p:txBody>
      </p:sp>
      <p:sp>
        <p:nvSpPr>
          <p:cNvPr id="786" name="Google Shape;786;p47"/>
          <p:cNvSpPr/>
          <p:nvPr/>
        </p:nvSpPr>
        <p:spPr>
          <a:xfrm>
            <a:off x="1071002" y="3161625"/>
            <a:ext cx="674700" cy="930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7"/>
          <p:cNvSpPr/>
          <p:nvPr/>
        </p:nvSpPr>
        <p:spPr>
          <a:xfrm>
            <a:off x="4523455" y="3167288"/>
            <a:ext cx="674700" cy="930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7"/>
          <p:cNvSpPr/>
          <p:nvPr/>
        </p:nvSpPr>
        <p:spPr>
          <a:xfrm>
            <a:off x="6058602" y="1952150"/>
            <a:ext cx="674700" cy="930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7"/>
          <p:cNvSpPr txBox="1"/>
          <p:nvPr>
            <p:ph type="title"/>
          </p:nvPr>
        </p:nvSpPr>
        <p:spPr>
          <a:xfrm>
            <a:off x="126600" y="135178"/>
            <a:ext cx="8890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“Back”-Propagation</a:t>
            </a:r>
            <a:endParaRPr/>
          </a:p>
          <a:p>
            <a:pPr indent="0" lvl="0" marL="0" rtl="0" algn="l">
              <a:spcBef>
                <a:spcPts val="0"/>
              </a:spcBef>
              <a:spcAft>
                <a:spcPts val="0"/>
              </a:spcAft>
              <a:buNone/>
            </a:pPr>
            <a:r>
              <a:t/>
            </a:r>
            <a:endParaRPr/>
          </a:p>
        </p:txBody>
      </p:sp>
      <p:pic>
        <p:nvPicPr>
          <p:cNvPr descr="\mathbf{x}}" id="790" name="Google Shape;790;p47"/>
          <p:cNvPicPr preferRelativeResize="0"/>
          <p:nvPr/>
        </p:nvPicPr>
        <p:blipFill>
          <a:blip r:embed="rId3">
            <a:alphaModFix/>
          </a:blip>
          <a:stretch>
            <a:fillRect/>
          </a:stretch>
        </p:blipFill>
        <p:spPr>
          <a:xfrm>
            <a:off x="471100" y="1668363"/>
            <a:ext cx="363975" cy="283775"/>
          </a:xfrm>
          <a:prstGeom prst="rect">
            <a:avLst/>
          </a:prstGeom>
          <a:noFill/>
          <a:ln>
            <a:noFill/>
          </a:ln>
        </p:spPr>
      </p:pic>
      <p:pic>
        <p:nvPicPr>
          <p:cNvPr descr="\mathbf{h}_1" id="791" name="Google Shape;791;p47"/>
          <p:cNvPicPr preferRelativeResize="0"/>
          <p:nvPr/>
        </p:nvPicPr>
        <p:blipFill>
          <a:blip r:embed="rId4">
            <a:alphaModFix/>
          </a:blip>
          <a:stretch>
            <a:fillRect/>
          </a:stretch>
        </p:blipFill>
        <p:spPr>
          <a:xfrm>
            <a:off x="2117000" y="1610250"/>
            <a:ext cx="419100" cy="400050"/>
          </a:xfrm>
          <a:prstGeom prst="rect">
            <a:avLst/>
          </a:prstGeom>
          <a:noFill/>
          <a:ln>
            <a:noFill/>
          </a:ln>
        </p:spPr>
      </p:pic>
      <p:pic>
        <p:nvPicPr>
          <p:cNvPr descr="\mathbf{h}_2" id="792" name="Google Shape;792;p47"/>
          <p:cNvPicPr preferRelativeResize="0"/>
          <p:nvPr/>
        </p:nvPicPr>
        <p:blipFill>
          <a:blip r:embed="rId5">
            <a:alphaModFix/>
          </a:blip>
          <a:stretch>
            <a:fillRect/>
          </a:stretch>
        </p:blipFill>
        <p:spPr>
          <a:xfrm>
            <a:off x="3751200" y="1610238"/>
            <a:ext cx="428625" cy="400050"/>
          </a:xfrm>
          <a:prstGeom prst="rect">
            <a:avLst/>
          </a:prstGeom>
          <a:noFill/>
          <a:ln>
            <a:noFill/>
          </a:ln>
        </p:spPr>
      </p:pic>
      <p:pic>
        <p:nvPicPr>
          <p:cNvPr descr="\hat{\mathbf{y}}" id="793" name="Google Shape;793;p47"/>
          <p:cNvPicPr preferRelativeResize="0"/>
          <p:nvPr/>
        </p:nvPicPr>
        <p:blipFill>
          <a:blip r:embed="rId6">
            <a:alphaModFix/>
          </a:blip>
          <a:stretch>
            <a:fillRect/>
          </a:stretch>
        </p:blipFill>
        <p:spPr>
          <a:xfrm>
            <a:off x="5571050" y="1591200"/>
            <a:ext cx="266700" cy="438150"/>
          </a:xfrm>
          <a:prstGeom prst="rect">
            <a:avLst/>
          </a:prstGeom>
          <a:noFill/>
          <a:ln>
            <a:noFill/>
          </a:ln>
        </p:spPr>
      </p:pic>
      <p:pic>
        <p:nvPicPr>
          <p:cNvPr descr="\theta_1" id="794" name="Google Shape;794;p47"/>
          <p:cNvPicPr preferRelativeResize="0"/>
          <p:nvPr/>
        </p:nvPicPr>
        <p:blipFill>
          <a:blip r:embed="rId7">
            <a:alphaModFix/>
          </a:blip>
          <a:stretch>
            <a:fillRect/>
          </a:stretch>
        </p:blipFill>
        <p:spPr>
          <a:xfrm>
            <a:off x="1299825" y="1398725"/>
            <a:ext cx="321554" cy="322116"/>
          </a:xfrm>
          <a:prstGeom prst="rect">
            <a:avLst/>
          </a:prstGeom>
          <a:noFill/>
          <a:ln>
            <a:noFill/>
          </a:ln>
        </p:spPr>
      </p:pic>
      <p:pic>
        <p:nvPicPr>
          <p:cNvPr descr="\theta_2" id="795" name="Google Shape;795;p47"/>
          <p:cNvPicPr preferRelativeResize="0"/>
          <p:nvPr/>
        </p:nvPicPr>
        <p:blipFill>
          <a:blip r:embed="rId8">
            <a:alphaModFix/>
          </a:blip>
          <a:stretch>
            <a:fillRect/>
          </a:stretch>
        </p:blipFill>
        <p:spPr>
          <a:xfrm>
            <a:off x="2978518" y="1398725"/>
            <a:ext cx="330245" cy="322116"/>
          </a:xfrm>
          <a:prstGeom prst="rect">
            <a:avLst/>
          </a:prstGeom>
          <a:noFill/>
          <a:ln>
            <a:noFill/>
          </a:ln>
        </p:spPr>
      </p:pic>
      <p:pic>
        <p:nvPicPr>
          <p:cNvPr descr="\theta_3" id="796" name="Google Shape;796;p47"/>
          <p:cNvPicPr preferRelativeResize="0"/>
          <p:nvPr/>
        </p:nvPicPr>
        <p:blipFill>
          <a:blip r:embed="rId9">
            <a:alphaModFix/>
          </a:blip>
          <a:stretch>
            <a:fillRect/>
          </a:stretch>
        </p:blipFill>
        <p:spPr>
          <a:xfrm>
            <a:off x="4705964" y="1398734"/>
            <a:ext cx="338936" cy="322116"/>
          </a:xfrm>
          <a:prstGeom prst="rect">
            <a:avLst/>
          </a:prstGeom>
          <a:noFill/>
          <a:ln>
            <a:noFill/>
          </a:ln>
        </p:spPr>
      </p:pic>
      <p:cxnSp>
        <p:nvCxnSpPr>
          <p:cNvPr id="797" name="Google Shape;797;p47"/>
          <p:cNvCxnSpPr>
            <a:endCxn id="791" idx="1"/>
          </p:cNvCxnSpPr>
          <p:nvPr/>
        </p:nvCxnSpPr>
        <p:spPr>
          <a:xfrm>
            <a:off x="835100" y="1810275"/>
            <a:ext cx="1281900" cy="0"/>
          </a:xfrm>
          <a:prstGeom prst="straightConnector1">
            <a:avLst/>
          </a:prstGeom>
          <a:noFill/>
          <a:ln cap="flat" cmpd="sng" w="9525">
            <a:solidFill>
              <a:schemeClr val="dk2"/>
            </a:solidFill>
            <a:prstDash val="solid"/>
            <a:round/>
            <a:headEnd len="med" w="med" type="none"/>
            <a:tailEnd len="med" w="med" type="triangle"/>
          </a:ln>
        </p:spPr>
      </p:cxnSp>
      <p:cxnSp>
        <p:nvCxnSpPr>
          <p:cNvPr id="798" name="Google Shape;798;p47"/>
          <p:cNvCxnSpPr>
            <a:stCxn id="791" idx="3"/>
            <a:endCxn id="792" idx="1"/>
          </p:cNvCxnSpPr>
          <p:nvPr/>
        </p:nvCxnSpPr>
        <p:spPr>
          <a:xfrm>
            <a:off x="2536100" y="1810275"/>
            <a:ext cx="1215000" cy="0"/>
          </a:xfrm>
          <a:prstGeom prst="straightConnector1">
            <a:avLst/>
          </a:prstGeom>
          <a:noFill/>
          <a:ln cap="flat" cmpd="sng" w="9525">
            <a:solidFill>
              <a:schemeClr val="dk2"/>
            </a:solidFill>
            <a:prstDash val="solid"/>
            <a:round/>
            <a:headEnd len="med" w="med" type="none"/>
            <a:tailEnd len="med" w="med" type="triangle"/>
          </a:ln>
        </p:spPr>
      </p:cxnSp>
      <p:cxnSp>
        <p:nvCxnSpPr>
          <p:cNvPr id="799" name="Google Shape;799;p47"/>
          <p:cNvCxnSpPr>
            <a:stCxn id="792" idx="3"/>
            <a:endCxn id="793" idx="1"/>
          </p:cNvCxnSpPr>
          <p:nvPr/>
        </p:nvCxnSpPr>
        <p:spPr>
          <a:xfrm>
            <a:off x="4179825" y="1810263"/>
            <a:ext cx="1391100" cy="0"/>
          </a:xfrm>
          <a:prstGeom prst="straightConnector1">
            <a:avLst/>
          </a:prstGeom>
          <a:noFill/>
          <a:ln cap="flat" cmpd="sng" w="9525">
            <a:solidFill>
              <a:schemeClr val="dk2"/>
            </a:solidFill>
            <a:prstDash val="solid"/>
            <a:round/>
            <a:headEnd len="med" w="med" type="none"/>
            <a:tailEnd len="med" w="med" type="triangle"/>
          </a:ln>
        </p:spPr>
      </p:cxnSp>
      <p:pic>
        <p:nvPicPr>
          <p:cNvPr descr="\mathcal{J}(\theta)" id="800" name="Google Shape;800;p47"/>
          <p:cNvPicPr preferRelativeResize="0"/>
          <p:nvPr/>
        </p:nvPicPr>
        <p:blipFill>
          <a:blip r:embed="rId10">
            <a:alphaModFix/>
          </a:blip>
          <a:stretch>
            <a:fillRect/>
          </a:stretch>
        </p:blipFill>
        <p:spPr>
          <a:xfrm>
            <a:off x="6954150" y="1572138"/>
            <a:ext cx="942975" cy="476250"/>
          </a:xfrm>
          <a:prstGeom prst="rect">
            <a:avLst/>
          </a:prstGeom>
          <a:noFill/>
          <a:ln>
            <a:noFill/>
          </a:ln>
        </p:spPr>
      </p:pic>
      <p:cxnSp>
        <p:nvCxnSpPr>
          <p:cNvPr id="801" name="Google Shape;801;p47"/>
          <p:cNvCxnSpPr>
            <a:stCxn id="793" idx="3"/>
            <a:endCxn id="800" idx="1"/>
          </p:cNvCxnSpPr>
          <p:nvPr/>
        </p:nvCxnSpPr>
        <p:spPr>
          <a:xfrm>
            <a:off x="5837750" y="1810275"/>
            <a:ext cx="1116300" cy="0"/>
          </a:xfrm>
          <a:prstGeom prst="straightConnector1">
            <a:avLst/>
          </a:prstGeom>
          <a:noFill/>
          <a:ln cap="flat" cmpd="sng" w="9525">
            <a:solidFill>
              <a:schemeClr val="dk2"/>
            </a:solidFill>
            <a:prstDash val="solid"/>
            <a:round/>
            <a:headEnd len="med" w="med" type="none"/>
            <a:tailEnd len="med" w="med" type="triangle"/>
          </a:ln>
        </p:spPr>
      </p:cxnSp>
      <p:cxnSp>
        <p:nvCxnSpPr>
          <p:cNvPr id="802" name="Google Shape;802;p47"/>
          <p:cNvCxnSpPr>
            <a:stCxn id="803" idx="1"/>
            <a:endCxn id="804" idx="3"/>
          </p:cNvCxnSpPr>
          <p:nvPr/>
        </p:nvCxnSpPr>
        <p:spPr>
          <a:xfrm flipH="1">
            <a:off x="5128830" y="2416327"/>
            <a:ext cx="1010100" cy="1210200"/>
          </a:xfrm>
          <a:prstGeom prst="straightConnector1">
            <a:avLst/>
          </a:prstGeom>
          <a:noFill/>
          <a:ln cap="flat" cmpd="sng" w="28575">
            <a:solidFill>
              <a:srgbClr val="FF0000"/>
            </a:solidFill>
            <a:prstDash val="solid"/>
            <a:round/>
            <a:headEnd len="med" w="med" type="none"/>
            <a:tailEnd len="med" w="med" type="triangle"/>
          </a:ln>
        </p:spPr>
      </p:cxnSp>
      <p:pic>
        <p:nvPicPr>
          <p:cNvPr descr="\frac{\partial{\mathcal{J}}}{\partial{\hat{\mathbf{y}}}}" id="803" name="Google Shape;803;p47"/>
          <p:cNvPicPr preferRelativeResize="0"/>
          <p:nvPr/>
        </p:nvPicPr>
        <p:blipFill>
          <a:blip r:embed="rId11">
            <a:alphaModFix/>
          </a:blip>
          <a:stretch>
            <a:fillRect/>
          </a:stretch>
        </p:blipFill>
        <p:spPr>
          <a:xfrm>
            <a:off x="6138930" y="2009375"/>
            <a:ext cx="514045" cy="813904"/>
          </a:xfrm>
          <a:prstGeom prst="rect">
            <a:avLst/>
          </a:prstGeom>
          <a:noFill/>
          <a:ln>
            <a:noFill/>
          </a:ln>
        </p:spPr>
      </p:pic>
      <p:pic>
        <p:nvPicPr>
          <p:cNvPr descr="\frac{\partial{\hat{\mathbf{y}}}}{\partial \theta_3}" id="804" name="Google Shape;804;p47"/>
          <p:cNvPicPr preferRelativeResize="0"/>
          <p:nvPr/>
        </p:nvPicPr>
        <p:blipFill>
          <a:blip r:embed="rId12">
            <a:alphaModFix/>
          </a:blip>
          <a:stretch>
            <a:fillRect/>
          </a:stretch>
        </p:blipFill>
        <p:spPr>
          <a:xfrm>
            <a:off x="4621920" y="3226812"/>
            <a:ext cx="506905" cy="799625"/>
          </a:xfrm>
          <a:prstGeom prst="rect">
            <a:avLst/>
          </a:prstGeom>
          <a:noFill/>
          <a:ln>
            <a:noFill/>
          </a:ln>
        </p:spPr>
      </p:pic>
      <p:pic>
        <p:nvPicPr>
          <p:cNvPr descr="\frac{\partial{\hat{\mathbf{y}}}}{\partial \mathbf{h}_2}" id="805" name="Google Shape;805;p47"/>
          <p:cNvPicPr preferRelativeResize="0"/>
          <p:nvPr/>
        </p:nvPicPr>
        <p:blipFill>
          <a:blip r:embed="rId13">
            <a:alphaModFix/>
          </a:blip>
          <a:stretch>
            <a:fillRect/>
          </a:stretch>
        </p:blipFill>
        <p:spPr>
          <a:xfrm>
            <a:off x="4589862" y="2016188"/>
            <a:ext cx="571161" cy="799625"/>
          </a:xfrm>
          <a:prstGeom prst="rect">
            <a:avLst/>
          </a:prstGeom>
          <a:noFill/>
          <a:ln>
            <a:noFill/>
          </a:ln>
        </p:spPr>
      </p:pic>
      <p:pic>
        <p:nvPicPr>
          <p:cNvPr descr="\frac{\partial \mathbf{h}_2}{\partial{\theta_2}}" id="806" name="Google Shape;806;p47"/>
          <p:cNvPicPr preferRelativeResize="0"/>
          <p:nvPr/>
        </p:nvPicPr>
        <p:blipFill>
          <a:blip r:embed="rId14">
            <a:alphaModFix/>
          </a:blip>
          <a:stretch>
            <a:fillRect/>
          </a:stretch>
        </p:blipFill>
        <p:spPr>
          <a:xfrm>
            <a:off x="2858021" y="3230384"/>
            <a:ext cx="571161" cy="792486"/>
          </a:xfrm>
          <a:prstGeom prst="rect">
            <a:avLst/>
          </a:prstGeom>
          <a:noFill/>
          <a:ln>
            <a:noFill/>
          </a:ln>
        </p:spPr>
      </p:pic>
      <p:pic>
        <p:nvPicPr>
          <p:cNvPr descr="\frac{\partial \mathbf{h}_2}{\partial{\mathbf{h}_1}}" id="807" name="Google Shape;807;p47"/>
          <p:cNvPicPr preferRelativeResize="0"/>
          <p:nvPr/>
        </p:nvPicPr>
        <p:blipFill>
          <a:blip r:embed="rId15">
            <a:alphaModFix/>
          </a:blip>
          <a:stretch>
            <a:fillRect/>
          </a:stretch>
        </p:blipFill>
        <p:spPr>
          <a:xfrm>
            <a:off x="2858071" y="2020085"/>
            <a:ext cx="571161" cy="792486"/>
          </a:xfrm>
          <a:prstGeom prst="rect">
            <a:avLst/>
          </a:prstGeom>
          <a:noFill/>
          <a:ln>
            <a:noFill/>
          </a:ln>
        </p:spPr>
      </p:pic>
      <p:pic>
        <p:nvPicPr>
          <p:cNvPr descr="\frac{\partial \mathbf{h}_1}{\partial \theta_1}" id="808" name="Google Shape;808;p47"/>
          <p:cNvPicPr preferRelativeResize="0"/>
          <p:nvPr/>
        </p:nvPicPr>
        <p:blipFill>
          <a:blip r:embed="rId16">
            <a:alphaModFix/>
          </a:blip>
          <a:stretch>
            <a:fillRect/>
          </a:stretch>
        </p:blipFill>
        <p:spPr>
          <a:xfrm>
            <a:off x="1139025" y="2019758"/>
            <a:ext cx="571161" cy="792486"/>
          </a:xfrm>
          <a:prstGeom prst="rect">
            <a:avLst/>
          </a:prstGeom>
          <a:noFill/>
          <a:ln>
            <a:noFill/>
          </a:ln>
        </p:spPr>
      </p:pic>
      <p:pic>
        <p:nvPicPr>
          <p:cNvPr descr="\frac{\partial \mathcal{J}}{\partial \theta_3}" id="809" name="Google Shape;809;p47"/>
          <p:cNvPicPr preferRelativeResize="0"/>
          <p:nvPr/>
        </p:nvPicPr>
        <p:blipFill>
          <a:blip r:embed="rId17">
            <a:alphaModFix/>
          </a:blip>
          <a:stretch>
            <a:fillRect/>
          </a:stretch>
        </p:blipFill>
        <p:spPr>
          <a:xfrm>
            <a:off x="1140970" y="3192033"/>
            <a:ext cx="571148" cy="880520"/>
          </a:xfrm>
          <a:prstGeom prst="rect">
            <a:avLst/>
          </a:prstGeom>
          <a:noFill/>
          <a:ln>
            <a:noFill/>
          </a:ln>
        </p:spPr>
      </p:pic>
      <p:cxnSp>
        <p:nvCxnSpPr>
          <p:cNvPr id="810" name="Google Shape;810;p47"/>
          <p:cNvCxnSpPr>
            <a:stCxn id="804" idx="2"/>
            <a:endCxn id="809" idx="2"/>
          </p:cNvCxnSpPr>
          <p:nvPr/>
        </p:nvCxnSpPr>
        <p:spPr>
          <a:xfrm rot="5400000">
            <a:off x="3127872" y="2325138"/>
            <a:ext cx="46200" cy="3448800"/>
          </a:xfrm>
          <a:prstGeom prst="bentConnector3">
            <a:avLst>
              <a:gd fmla="val 947754" name="adj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48"/>
          <p:cNvSpPr txBox="1"/>
          <p:nvPr>
            <p:ph type="title"/>
          </p:nvPr>
        </p:nvSpPr>
        <p:spPr>
          <a:xfrm>
            <a:off x="126600" y="135178"/>
            <a:ext cx="8890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“Back”-Propagation - more examples</a:t>
            </a:r>
            <a:endParaRPr/>
          </a:p>
          <a:p>
            <a:pPr indent="0" lvl="0" marL="0" rtl="0" algn="l">
              <a:spcBef>
                <a:spcPts val="0"/>
              </a:spcBef>
              <a:spcAft>
                <a:spcPts val="0"/>
              </a:spcAft>
              <a:buNone/>
            </a:pPr>
            <a:r>
              <a:t/>
            </a:r>
            <a:endParaRPr/>
          </a:p>
        </p:txBody>
      </p:sp>
      <p:grpSp>
        <p:nvGrpSpPr>
          <p:cNvPr id="816" name="Google Shape;816;p48"/>
          <p:cNvGrpSpPr/>
          <p:nvPr/>
        </p:nvGrpSpPr>
        <p:grpSpPr>
          <a:xfrm>
            <a:off x="566855" y="1004057"/>
            <a:ext cx="8265436" cy="3577099"/>
            <a:chOff x="-663300" y="1013033"/>
            <a:chExt cx="10954852" cy="4741019"/>
          </a:xfrm>
        </p:grpSpPr>
        <p:sp>
          <p:nvSpPr>
            <p:cNvPr id="817" name="Google Shape;817;p48"/>
            <p:cNvSpPr/>
            <p:nvPr/>
          </p:nvSpPr>
          <p:spPr>
            <a:xfrm>
              <a:off x="-663300" y="1130266"/>
              <a:ext cx="4338900" cy="1304700"/>
            </a:xfrm>
            <a:prstGeom prst="rect">
              <a:avLst/>
            </a:prstGeom>
            <a:blipFill rotWithShape="1">
              <a:blip r:embed="rId3">
                <a:alphaModFix/>
              </a:blip>
              <a:stretch>
                <a:fillRect b="-1399"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sp>
          <p:nvSpPr>
            <p:cNvPr id="818" name="Google Shape;818;p48"/>
            <p:cNvSpPr/>
            <p:nvPr/>
          </p:nvSpPr>
          <p:spPr>
            <a:xfrm>
              <a:off x="758284" y="3317491"/>
              <a:ext cx="546300" cy="485100"/>
            </a:xfrm>
            <a:prstGeom prst="rect">
              <a:avLst/>
            </a:prstGeom>
            <a:solidFill>
              <a:srgbClr val="005293">
                <a:alpha val="29800"/>
              </a:srgbClr>
            </a:solidFill>
            <a:ln cap="flat" cmpd="sng" w="25400">
              <a:solidFill>
                <a:srgbClr val="003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819" name="Google Shape;819;p48"/>
            <p:cNvSpPr/>
            <p:nvPr/>
          </p:nvSpPr>
          <p:spPr>
            <a:xfrm>
              <a:off x="1880840" y="2474852"/>
              <a:ext cx="546300" cy="485100"/>
            </a:xfrm>
            <a:prstGeom prst="rect">
              <a:avLst/>
            </a:prstGeom>
            <a:solidFill>
              <a:srgbClr val="005293">
                <a:alpha val="29800"/>
              </a:srgbClr>
            </a:solidFill>
            <a:ln cap="flat" cmpd="sng" w="25400">
              <a:solidFill>
                <a:srgbClr val="003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820" name="Google Shape;820;p48"/>
            <p:cNvSpPr/>
            <p:nvPr/>
          </p:nvSpPr>
          <p:spPr>
            <a:xfrm>
              <a:off x="2835263" y="3317491"/>
              <a:ext cx="546300" cy="485100"/>
            </a:xfrm>
            <a:prstGeom prst="rect">
              <a:avLst/>
            </a:prstGeom>
            <a:solidFill>
              <a:srgbClr val="005293">
                <a:alpha val="29800"/>
              </a:srgbClr>
            </a:solidFill>
            <a:ln cap="flat" cmpd="sng" w="25400">
              <a:solidFill>
                <a:srgbClr val="003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821" name="Google Shape;821;p48"/>
            <p:cNvSpPr/>
            <p:nvPr/>
          </p:nvSpPr>
          <p:spPr>
            <a:xfrm>
              <a:off x="2835263" y="4449444"/>
              <a:ext cx="546300" cy="485100"/>
            </a:xfrm>
            <a:prstGeom prst="rect">
              <a:avLst/>
            </a:prstGeom>
            <a:solidFill>
              <a:srgbClr val="005293">
                <a:alpha val="29800"/>
              </a:srgbClr>
            </a:solidFill>
            <a:ln cap="flat" cmpd="sng" w="25400">
              <a:solidFill>
                <a:srgbClr val="003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822" name="Google Shape;822;p48"/>
            <p:cNvSpPr/>
            <p:nvPr/>
          </p:nvSpPr>
          <p:spPr>
            <a:xfrm>
              <a:off x="5004767" y="3317490"/>
              <a:ext cx="546300" cy="485100"/>
            </a:xfrm>
            <a:prstGeom prst="rect">
              <a:avLst/>
            </a:prstGeom>
            <a:solidFill>
              <a:srgbClr val="005293">
                <a:alpha val="29800"/>
              </a:srgbClr>
            </a:solidFill>
            <a:ln cap="flat" cmpd="sng" w="25400">
              <a:solidFill>
                <a:srgbClr val="003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823" name="Google Shape;823;p48"/>
            <p:cNvSpPr/>
            <p:nvPr/>
          </p:nvSpPr>
          <p:spPr>
            <a:xfrm>
              <a:off x="5004767" y="5268952"/>
              <a:ext cx="546300" cy="485100"/>
            </a:xfrm>
            <a:prstGeom prst="rect">
              <a:avLst/>
            </a:prstGeom>
            <a:solidFill>
              <a:srgbClr val="005293">
                <a:alpha val="29800"/>
              </a:srgbClr>
            </a:solidFill>
            <a:ln cap="flat" cmpd="sng" w="25400">
              <a:solidFill>
                <a:srgbClr val="003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824" name="Google Shape;824;p48"/>
            <p:cNvSpPr/>
            <p:nvPr/>
          </p:nvSpPr>
          <p:spPr>
            <a:xfrm>
              <a:off x="7742950" y="4449444"/>
              <a:ext cx="546300" cy="485100"/>
            </a:xfrm>
            <a:prstGeom prst="rect">
              <a:avLst/>
            </a:prstGeom>
            <a:solidFill>
              <a:srgbClr val="005293">
                <a:alpha val="29800"/>
              </a:srgbClr>
            </a:solidFill>
            <a:ln cap="flat" cmpd="sng" w="25400">
              <a:solidFill>
                <a:srgbClr val="003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825" name="Google Shape;825;p48"/>
            <p:cNvSpPr/>
            <p:nvPr/>
          </p:nvSpPr>
          <p:spPr>
            <a:xfrm>
              <a:off x="1904865" y="3317490"/>
              <a:ext cx="489000" cy="489000"/>
            </a:xfrm>
            <a:prstGeom prst="ellipse">
              <a:avLst/>
            </a:prstGeom>
            <a:solidFill>
              <a:srgbClr val="F99C05">
                <a:alpha val="30590"/>
              </a:srgbClr>
            </a:solidFill>
            <a:ln cap="flat" cmpd="sng" w="25400">
              <a:solidFill>
                <a:srgbClr val="003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rgbClr val="000000"/>
                  </a:solidFill>
                  <a:latin typeface="Arial"/>
                  <a:ea typeface="Arial"/>
                  <a:cs typeface="Arial"/>
                  <a:sym typeface="Arial"/>
                </a:rPr>
                <a:t>*</a:t>
              </a:r>
              <a:endParaRPr sz="1800">
                <a:solidFill>
                  <a:srgbClr val="000000"/>
                </a:solidFill>
                <a:latin typeface="Arial"/>
                <a:ea typeface="Arial"/>
                <a:cs typeface="Arial"/>
                <a:sym typeface="Arial"/>
              </a:endParaRPr>
            </a:p>
          </p:txBody>
        </p:sp>
        <p:sp>
          <p:nvSpPr>
            <p:cNvPr id="826" name="Google Shape;826;p48"/>
            <p:cNvSpPr/>
            <p:nvPr/>
          </p:nvSpPr>
          <p:spPr>
            <a:xfrm>
              <a:off x="3948754" y="3317490"/>
              <a:ext cx="489000" cy="489000"/>
            </a:xfrm>
            <a:prstGeom prst="ellipse">
              <a:avLst/>
            </a:prstGeom>
            <a:solidFill>
              <a:srgbClr val="F99C05">
                <a:alpha val="30590"/>
              </a:srgbClr>
            </a:solidFill>
            <a:ln cap="flat" cmpd="sng" w="25400">
              <a:solidFill>
                <a:srgbClr val="003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827" name="Google Shape;827;p48"/>
            <p:cNvSpPr/>
            <p:nvPr/>
          </p:nvSpPr>
          <p:spPr>
            <a:xfrm>
              <a:off x="5952257" y="4449444"/>
              <a:ext cx="489000" cy="489000"/>
            </a:xfrm>
            <a:prstGeom prst="ellipse">
              <a:avLst/>
            </a:prstGeom>
            <a:solidFill>
              <a:srgbClr val="F99C05">
                <a:alpha val="30590"/>
              </a:srgbClr>
            </a:solidFill>
            <a:ln cap="flat" cmpd="sng" w="25400">
              <a:solidFill>
                <a:srgbClr val="003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828" name="Google Shape;828;p48"/>
            <p:cNvSpPr/>
            <p:nvPr/>
          </p:nvSpPr>
          <p:spPr>
            <a:xfrm>
              <a:off x="6836566" y="4445590"/>
              <a:ext cx="489000" cy="489000"/>
            </a:xfrm>
            <a:prstGeom prst="ellipse">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cxnSp>
          <p:nvCxnSpPr>
            <p:cNvPr id="829" name="Google Shape;829;p48"/>
            <p:cNvCxnSpPr>
              <a:stCxn id="818" idx="3"/>
              <a:endCxn id="825" idx="2"/>
            </p:cNvCxnSpPr>
            <p:nvPr/>
          </p:nvCxnSpPr>
          <p:spPr>
            <a:xfrm>
              <a:off x="1304584" y="3560041"/>
              <a:ext cx="600300" cy="1800"/>
            </a:xfrm>
            <a:prstGeom prst="straightConnector1">
              <a:avLst/>
            </a:prstGeom>
            <a:noFill/>
            <a:ln cap="flat" cmpd="sng" w="9525">
              <a:solidFill>
                <a:srgbClr val="005092"/>
              </a:solidFill>
              <a:prstDash val="solid"/>
              <a:round/>
              <a:headEnd len="sm" w="sm" type="none"/>
              <a:tailEnd len="med" w="med" type="triangle"/>
            </a:ln>
          </p:spPr>
        </p:cxnSp>
        <p:cxnSp>
          <p:nvCxnSpPr>
            <p:cNvPr id="830" name="Google Shape;830;p48"/>
            <p:cNvCxnSpPr>
              <a:stCxn id="819" idx="2"/>
              <a:endCxn id="825" idx="0"/>
            </p:cNvCxnSpPr>
            <p:nvPr/>
          </p:nvCxnSpPr>
          <p:spPr>
            <a:xfrm flipH="1">
              <a:off x="2149490" y="2959952"/>
              <a:ext cx="4500" cy="357600"/>
            </a:xfrm>
            <a:prstGeom prst="straightConnector1">
              <a:avLst/>
            </a:prstGeom>
            <a:noFill/>
            <a:ln cap="flat" cmpd="sng" w="9525">
              <a:solidFill>
                <a:srgbClr val="005092"/>
              </a:solidFill>
              <a:prstDash val="solid"/>
              <a:round/>
              <a:headEnd len="sm" w="sm" type="none"/>
              <a:tailEnd len="med" w="med" type="triangle"/>
            </a:ln>
          </p:spPr>
        </p:cxnSp>
        <p:cxnSp>
          <p:nvCxnSpPr>
            <p:cNvPr id="831" name="Google Shape;831;p48"/>
            <p:cNvCxnSpPr>
              <a:stCxn id="825" idx="6"/>
              <a:endCxn id="820" idx="1"/>
            </p:cNvCxnSpPr>
            <p:nvPr/>
          </p:nvCxnSpPr>
          <p:spPr>
            <a:xfrm flipH="1" rot="10800000">
              <a:off x="2393865" y="3560190"/>
              <a:ext cx="441300" cy="1800"/>
            </a:xfrm>
            <a:prstGeom prst="straightConnector1">
              <a:avLst/>
            </a:prstGeom>
            <a:noFill/>
            <a:ln cap="flat" cmpd="sng" w="9525">
              <a:solidFill>
                <a:srgbClr val="005092"/>
              </a:solidFill>
              <a:prstDash val="solid"/>
              <a:round/>
              <a:headEnd len="sm" w="sm" type="none"/>
              <a:tailEnd len="med" w="med" type="triangle"/>
            </a:ln>
          </p:spPr>
        </p:cxnSp>
        <p:cxnSp>
          <p:nvCxnSpPr>
            <p:cNvPr id="832" name="Google Shape;832;p48"/>
            <p:cNvCxnSpPr>
              <a:stCxn id="820" idx="3"/>
              <a:endCxn id="826" idx="2"/>
            </p:cNvCxnSpPr>
            <p:nvPr/>
          </p:nvCxnSpPr>
          <p:spPr>
            <a:xfrm>
              <a:off x="3381563" y="3560041"/>
              <a:ext cx="567300" cy="1800"/>
            </a:xfrm>
            <a:prstGeom prst="straightConnector1">
              <a:avLst/>
            </a:prstGeom>
            <a:noFill/>
            <a:ln cap="flat" cmpd="sng" w="9525">
              <a:solidFill>
                <a:srgbClr val="005092"/>
              </a:solidFill>
              <a:prstDash val="solid"/>
              <a:round/>
              <a:headEnd len="sm" w="sm" type="none"/>
              <a:tailEnd len="med" w="med" type="triangle"/>
            </a:ln>
          </p:spPr>
        </p:cxnSp>
        <p:cxnSp>
          <p:nvCxnSpPr>
            <p:cNvPr id="833" name="Google Shape;833;p48"/>
            <p:cNvCxnSpPr>
              <a:stCxn id="821" idx="3"/>
              <a:endCxn id="826" idx="4"/>
            </p:cNvCxnSpPr>
            <p:nvPr/>
          </p:nvCxnSpPr>
          <p:spPr>
            <a:xfrm flipH="1" rot="10800000">
              <a:off x="3381563" y="3806394"/>
              <a:ext cx="811800" cy="885600"/>
            </a:xfrm>
            <a:prstGeom prst="bentConnector2">
              <a:avLst/>
            </a:prstGeom>
            <a:noFill/>
            <a:ln cap="flat" cmpd="sng" w="9525">
              <a:solidFill>
                <a:srgbClr val="005092"/>
              </a:solidFill>
              <a:prstDash val="solid"/>
              <a:round/>
              <a:headEnd len="sm" w="sm" type="none"/>
              <a:tailEnd len="med" w="med" type="triangle"/>
            </a:ln>
          </p:spPr>
        </p:cxnSp>
        <p:cxnSp>
          <p:nvCxnSpPr>
            <p:cNvPr id="834" name="Google Shape;834;p48"/>
            <p:cNvCxnSpPr>
              <a:stCxn id="826" idx="6"/>
              <a:endCxn id="822" idx="1"/>
            </p:cNvCxnSpPr>
            <p:nvPr/>
          </p:nvCxnSpPr>
          <p:spPr>
            <a:xfrm flipH="1" rot="10800000">
              <a:off x="4437754" y="3560190"/>
              <a:ext cx="567000" cy="1800"/>
            </a:xfrm>
            <a:prstGeom prst="straightConnector1">
              <a:avLst/>
            </a:prstGeom>
            <a:noFill/>
            <a:ln cap="flat" cmpd="sng" w="9525">
              <a:solidFill>
                <a:srgbClr val="005092"/>
              </a:solidFill>
              <a:prstDash val="solid"/>
              <a:round/>
              <a:headEnd len="sm" w="sm" type="none"/>
              <a:tailEnd len="med" w="med" type="triangle"/>
            </a:ln>
          </p:spPr>
        </p:cxnSp>
        <p:cxnSp>
          <p:nvCxnSpPr>
            <p:cNvPr id="835" name="Google Shape;835;p48"/>
            <p:cNvCxnSpPr>
              <a:stCxn id="822" idx="3"/>
              <a:endCxn id="827" idx="0"/>
            </p:cNvCxnSpPr>
            <p:nvPr/>
          </p:nvCxnSpPr>
          <p:spPr>
            <a:xfrm>
              <a:off x="5551067" y="3560040"/>
              <a:ext cx="645600" cy="889500"/>
            </a:xfrm>
            <a:prstGeom prst="straightConnector1">
              <a:avLst/>
            </a:prstGeom>
            <a:noFill/>
            <a:ln cap="flat" cmpd="sng" w="9525">
              <a:solidFill>
                <a:srgbClr val="005092"/>
              </a:solidFill>
              <a:prstDash val="solid"/>
              <a:round/>
              <a:headEnd len="sm" w="sm" type="none"/>
              <a:tailEnd len="med" w="med" type="triangle"/>
            </a:ln>
          </p:spPr>
        </p:cxnSp>
        <p:cxnSp>
          <p:nvCxnSpPr>
            <p:cNvPr id="836" name="Google Shape;836;p48"/>
            <p:cNvCxnSpPr>
              <a:stCxn id="823" idx="3"/>
              <a:endCxn id="827" idx="4"/>
            </p:cNvCxnSpPr>
            <p:nvPr/>
          </p:nvCxnSpPr>
          <p:spPr>
            <a:xfrm flipH="1" rot="10800000">
              <a:off x="5551067" y="4938502"/>
              <a:ext cx="645600" cy="573000"/>
            </a:xfrm>
            <a:prstGeom prst="straightConnector1">
              <a:avLst/>
            </a:prstGeom>
            <a:noFill/>
            <a:ln cap="flat" cmpd="sng" w="9525">
              <a:solidFill>
                <a:srgbClr val="005092"/>
              </a:solidFill>
              <a:prstDash val="solid"/>
              <a:round/>
              <a:headEnd len="sm" w="sm" type="none"/>
              <a:tailEnd len="med" w="med" type="triangle"/>
            </a:ln>
          </p:spPr>
        </p:cxnSp>
        <p:cxnSp>
          <p:nvCxnSpPr>
            <p:cNvPr id="837" name="Google Shape;837;p48"/>
            <p:cNvCxnSpPr>
              <a:stCxn id="827" idx="6"/>
              <a:endCxn id="828" idx="2"/>
            </p:cNvCxnSpPr>
            <p:nvPr/>
          </p:nvCxnSpPr>
          <p:spPr>
            <a:xfrm flipH="1" rot="10800000">
              <a:off x="6441257" y="4690044"/>
              <a:ext cx="395400" cy="3900"/>
            </a:xfrm>
            <a:prstGeom prst="straightConnector1">
              <a:avLst/>
            </a:prstGeom>
            <a:noFill/>
            <a:ln cap="flat" cmpd="sng" w="9525">
              <a:solidFill>
                <a:srgbClr val="005092"/>
              </a:solidFill>
              <a:prstDash val="solid"/>
              <a:round/>
              <a:headEnd len="sm" w="sm" type="none"/>
              <a:tailEnd len="med" w="med" type="triangle"/>
            </a:ln>
          </p:spPr>
        </p:cxnSp>
        <p:cxnSp>
          <p:nvCxnSpPr>
            <p:cNvPr id="838" name="Google Shape;838;p48"/>
            <p:cNvCxnSpPr>
              <a:stCxn id="828" idx="6"/>
              <a:endCxn id="824" idx="1"/>
            </p:cNvCxnSpPr>
            <p:nvPr/>
          </p:nvCxnSpPr>
          <p:spPr>
            <a:xfrm>
              <a:off x="7325566" y="4690090"/>
              <a:ext cx="417300" cy="1800"/>
            </a:xfrm>
            <a:prstGeom prst="straightConnector1">
              <a:avLst/>
            </a:prstGeom>
            <a:noFill/>
            <a:ln cap="flat" cmpd="sng" w="9525">
              <a:solidFill>
                <a:srgbClr val="005092"/>
              </a:solidFill>
              <a:prstDash val="solid"/>
              <a:round/>
              <a:headEnd len="sm" w="sm" type="none"/>
              <a:tailEnd len="med" w="med" type="triangle"/>
            </a:ln>
          </p:spPr>
        </p:cxnSp>
        <p:sp>
          <p:nvSpPr>
            <p:cNvPr id="839" name="Google Shape;839;p48"/>
            <p:cNvSpPr/>
            <p:nvPr/>
          </p:nvSpPr>
          <p:spPr>
            <a:xfrm>
              <a:off x="7808004" y="4505390"/>
              <a:ext cx="392100" cy="369300"/>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sp>
          <p:nvSpPr>
            <p:cNvPr id="840" name="Google Shape;840;p48"/>
            <p:cNvSpPr/>
            <p:nvPr/>
          </p:nvSpPr>
          <p:spPr>
            <a:xfrm>
              <a:off x="838018" y="3375363"/>
              <a:ext cx="379200" cy="369300"/>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sp>
          <p:nvSpPr>
            <p:cNvPr id="841" name="Google Shape;841;p48"/>
            <p:cNvSpPr/>
            <p:nvPr/>
          </p:nvSpPr>
          <p:spPr>
            <a:xfrm>
              <a:off x="1936677" y="2522106"/>
              <a:ext cx="425400" cy="369300"/>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sp>
          <p:nvSpPr>
            <p:cNvPr id="842" name="Google Shape;842;p48"/>
            <p:cNvSpPr/>
            <p:nvPr/>
          </p:nvSpPr>
          <p:spPr>
            <a:xfrm>
              <a:off x="2824061" y="3375363"/>
              <a:ext cx="549000" cy="369300"/>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sp>
          <p:nvSpPr>
            <p:cNvPr id="843" name="Google Shape;843;p48"/>
            <p:cNvSpPr/>
            <p:nvPr/>
          </p:nvSpPr>
          <p:spPr>
            <a:xfrm>
              <a:off x="2919026" y="4505390"/>
              <a:ext cx="378900" cy="369300"/>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sp>
          <p:nvSpPr>
            <p:cNvPr id="844" name="Google Shape;844;p48"/>
            <p:cNvSpPr/>
            <p:nvPr/>
          </p:nvSpPr>
          <p:spPr>
            <a:xfrm>
              <a:off x="5087567" y="3375363"/>
              <a:ext cx="380700" cy="369300"/>
            </a:xfrm>
            <a:prstGeom prst="rect">
              <a:avLst/>
            </a:prstGeom>
            <a:blipFill rotWithShape="1">
              <a:blip r:embed="rId10">
                <a:alphaModFix/>
              </a:blip>
              <a:stretch>
                <a:fillRect b="-8329"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sp>
          <p:nvSpPr>
            <p:cNvPr id="845" name="Google Shape;845;p48"/>
            <p:cNvSpPr/>
            <p:nvPr/>
          </p:nvSpPr>
          <p:spPr>
            <a:xfrm>
              <a:off x="5099696" y="5326825"/>
              <a:ext cx="382500" cy="369300"/>
            </a:xfrm>
            <a:prstGeom prst="rect">
              <a:avLst/>
            </a:prstGeom>
            <a:blipFill rotWithShape="1">
              <a:blip r:embed="rId11">
                <a:alphaModFix/>
              </a:blip>
              <a:stretch>
                <a:fillRect b="-8329"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sp>
          <p:nvSpPr>
            <p:cNvPr id="846" name="Google Shape;846;p48"/>
            <p:cNvSpPr/>
            <p:nvPr/>
          </p:nvSpPr>
          <p:spPr>
            <a:xfrm>
              <a:off x="3982329" y="3375363"/>
              <a:ext cx="421800" cy="369300"/>
            </a:xfrm>
            <a:prstGeom prst="rect">
              <a:avLst/>
            </a:prstGeom>
            <a:blipFill rotWithShape="1">
              <a:blip r:embed="rId12">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sp>
          <p:nvSpPr>
            <p:cNvPr id="847" name="Google Shape;847;p48"/>
            <p:cNvSpPr/>
            <p:nvPr/>
          </p:nvSpPr>
          <p:spPr>
            <a:xfrm>
              <a:off x="5983849" y="4479242"/>
              <a:ext cx="421800" cy="369300"/>
            </a:xfrm>
            <a:prstGeom prst="rect">
              <a:avLst/>
            </a:prstGeom>
            <a:blipFill rotWithShape="1">
              <a:blip r:embed="rId1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sp>
          <p:nvSpPr>
            <p:cNvPr id="848" name="Google Shape;848;p48"/>
            <p:cNvSpPr txBox="1"/>
            <p:nvPr/>
          </p:nvSpPr>
          <p:spPr>
            <a:xfrm>
              <a:off x="7197352" y="1013033"/>
              <a:ext cx="3094200" cy="1374000"/>
            </a:xfrm>
            <a:prstGeom prst="rect">
              <a:avLst/>
            </a:prstGeom>
            <a:blipFill rotWithShape="1">
              <a:blip r:embed="rId14">
                <a:alphaModFix/>
              </a:blip>
              <a:stretch>
                <a:fillRect b="-3089" l="-2749" r="-2558" t="-309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49"/>
          <p:cNvSpPr/>
          <p:nvPr/>
        </p:nvSpPr>
        <p:spPr>
          <a:xfrm>
            <a:off x="559850" y="1076075"/>
            <a:ext cx="3265500" cy="1011300"/>
          </a:xfrm>
          <a:prstGeom prst="rect">
            <a:avLst/>
          </a:prstGeom>
          <a:blipFill rotWithShape="1">
            <a:blip r:embed="rId3">
              <a:alphaModFix/>
            </a:blip>
            <a:stretch>
              <a:fillRect b="-1399"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sp>
        <p:nvSpPr>
          <p:cNvPr id="854" name="Google Shape;854;p49"/>
          <p:cNvSpPr txBox="1"/>
          <p:nvPr>
            <p:ph type="title"/>
          </p:nvPr>
        </p:nvSpPr>
        <p:spPr>
          <a:xfrm>
            <a:off x="126600" y="135178"/>
            <a:ext cx="8890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“Back”-Propagation - more examples</a:t>
            </a:r>
            <a:endParaRPr/>
          </a:p>
          <a:p>
            <a:pPr indent="0" lvl="0" marL="0" rtl="0" algn="l">
              <a:spcBef>
                <a:spcPts val="0"/>
              </a:spcBef>
              <a:spcAft>
                <a:spcPts val="0"/>
              </a:spcAft>
              <a:buNone/>
            </a:pPr>
            <a:r>
              <a:t/>
            </a:r>
            <a:endParaRPr/>
          </a:p>
        </p:txBody>
      </p:sp>
      <p:grpSp>
        <p:nvGrpSpPr>
          <p:cNvPr id="855" name="Google Shape;855;p49"/>
          <p:cNvGrpSpPr/>
          <p:nvPr/>
        </p:nvGrpSpPr>
        <p:grpSpPr>
          <a:xfrm>
            <a:off x="1639440" y="1004057"/>
            <a:ext cx="7192851" cy="3577099"/>
            <a:chOff x="758284" y="1013033"/>
            <a:chExt cx="9533268" cy="4741019"/>
          </a:xfrm>
        </p:grpSpPr>
        <p:sp>
          <p:nvSpPr>
            <p:cNvPr id="856" name="Google Shape;856;p49"/>
            <p:cNvSpPr/>
            <p:nvPr/>
          </p:nvSpPr>
          <p:spPr>
            <a:xfrm>
              <a:off x="758284" y="3317491"/>
              <a:ext cx="546300" cy="485100"/>
            </a:xfrm>
            <a:prstGeom prst="rect">
              <a:avLst/>
            </a:prstGeom>
            <a:solidFill>
              <a:srgbClr val="005293">
                <a:alpha val="29800"/>
              </a:srgbClr>
            </a:solidFill>
            <a:ln cap="flat" cmpd="sng" w="25400">
              <a:solidFill>
                <a:srgbClr val="003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857" name="Google Shape;857;p49"/>
            <p:cNvSpPr/>
            <p:nvPr/>
          </p:nvSpPr>
          <p:spPr>
            <a:xfrm>
              <a:off x="1880840" y="2474852"/>
              <a:ext cx="546300" cy="485100"/>
            </a:xfrm>
            <a:prstGeom prst="rect">
              <a:avLst/>
            </a:prstGeom>
            <a:solidFill>
              <a:srgbClr val="005293">
                <a:alpha val="29800"/>
              </a:srgbClr>
            </a:solidFill>
            <a:ln cap="flat" cmpd="sng" w="25400">
              <a:solidFill>
                <a:srgbClr val="003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858" name="Google Shape;858;p49"/>
            <p:cNvSpPr/>
            <p:nvPr/>
          </p:nvSpPr>
          <p:spPr>
            <a:xfrm>
              <a:off x="2835263" y="3317491"/>
              <a:ext cx="546300" cy="485100"/>
            </a:xfrm>
            <a:prstGeom prst="rect">
              <a:avLst/>
            </a:prstGeom>
            <a:solidFill>
              <a:srgbClr val="005293">
                <a:alpha val="29800"/>
              </a:srgbClr>
            </a:solidFill>
            <a:ln cap="flat" cmpd="sng" w="25400">
              <a:solidFill>
                <a:srgbClr val="003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859" name="Google Shape;859;p49"/>
            <p:cNvSpPr/>
            <p:nvPr/>
          </p:nvSpPr>
          <p:spPr>
            <a:xfrm>
              <a:off x="2835263" y="4449444"/>
              <a:ext cx="546300" cy="485100"/>
            </a:xfrm>
            <a:prstGeom prst="rect">
              <a:avLst/>
            </a:prstGeom>
            <a:solidFill>
              <a:srgbClr val="005293">
                <a:alpha val="29800"/>
              </a:srgbClr>
            </a:solidFill>
            <a:ln cap="flat" cmpd="sng" w="25400">
              <a:solidFill>
                <a:srgbClr val="003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860" name="Google Shape;860;p49"/>
            <p:cNvSpPr/>
            <p:nvPr/>
          </p:nvSpPr>
          <p:spPr>
            <a:xfrm>
              <a:off x="5004767" y="3317490"/>
              <a:ext cx="546300" cy="485100"/>
            </a:xfrm>
            <a:prstGeom prst="rect">
              <a:avLst/>
            </a:prstGeom>
            <a:solidFill>
              <a:srgbClr val="005293">
                <a:alpha val="29800"/>
              </a:srgbClr>
            </a:solidFill>
            <a:ln cap="flat" cmpd="sng" w="25400">
              <a:solidFill>
                <a:srgbClr val="003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861" name="Google Shape;861;p49"/>
            <p:cNvSpPr/>
            <p:nvPr/>
          </p:nvSpPr>
          <p:spPr>
            <a:xfrm>
              <a:off x="5004767" y="5268952"/>
              <a:ext cx="546300" cy="485100"/>
            </a:xfrm>
            <a:prstGeom prst="rect">
              <a:avLst/>
            </a:prstGeom>
            <a:solidFill>
              <a:srgbClr val="005293">
                <a:alpha val="29800"/>
              </a:srgbClr>
            </a:solidFill>
            <a:ln cap="flat" cmpd="sng" w="25400">
              <a:solidFill>
                <a:srgbClr val="003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862" name="Google Shape;862;p49"/>
            <p:cNvSpPr/>
            <p:nvPr/>
          </p:nvSpPr>
          <p:spPr>
            <a:xfrm>
              <a:off x="7742950" y="4449444"/>
              <a:ext cx="546300" cy="485100"/>
            </a:xfrm>
            <a:prstGeom prst="rect">
              <a:avLst/>
            </a:prstGeom>
            <a:solidFill>
              <a:srgbClr val="005293">
                <a:alpha val="29800"/>
              </a:srgbClr>
            </a:solidFill>
            <a:ln cap="flat" cmpd="sng" w="25400">
              <a:solidFill>
                <a:srgbClr val="003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863" name="Google Shape;863;p49"/>
            <p:cNvSpPr/>
            <p:nvPr/>
          </p:nvSpPr>
          <p:spPr>
            <a:xfrm>
              <a:off x="1904865" y="3317490"/>
              <a:ext cx="489000" cy="489000"/>
            </a:xfrm>
            <a:prstGeom prst="ellipse">
              <a:avLst/>
            </a:prstGeom>
            <a:solidFill>
              <a:srgbClr val="F99C05">
                <a:alpha val="30590"/>
              </a:srgbClr>
            </a:solidFill>
            <a:ln cap="flat" cmpd="sng" w="25400">
              <a:solidFill>
                <a:srgbClr val="003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rgbClr val="000000"/>
                  </a:solidFill>
                  <a:latin typeface="Arial"/>
                  <a:ea typeface="Arial"/>
                  <a:cs typeface="Arial"/>
                  <a:sym typeface="Arial"/>
                </a:rPr>
                <a:t>*</a:t>
              </a:r>
              <a:endParaRPr sz="1800">
                <a:solidFill>
                  <a:srgbClr val="000000"/>
                </a:solidFill>
                <a:latin typeface="Arial"/>
                <a:ea typeface="Arial"/>
                <a:cs typeface="Arial"/>
                <a:sym typeface="Arial"/>
              </a:endParaRPr>
            </a:p>
          </p:txBody>
        </p:sp>
        <p:sp>
          <p:nvSpPr>
            <p:cNvPr id="864" name="Google Shape;864;p49"/>
            <p:cNvSpPr/>
            <p:nvPr/>
          </p:nvSpPr>
          <p:spPr>
            <a:xfrm>
              <a:off x="3948754" y="3317490"/>
              <a:ext cx="489000" cy="489000"/>
            </a:xfrm>
            <a:prstGeom prst="ellipse">
              <a:avLst/>
            </a:prstGeom>
            <a:solidFill>
              <a:srgbClr val="F99C05">
                <a:alpha val="30590"/>
              </a:srgbClr>
            </a:solidFill>
            <a:ln cap="flat" cmpd="sng" w="25400">
              <a:solidFill>
                <a:srgbClr val="003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865" name="Google Shape;865;p49"/>
            <p:cNvSpPr/>
            <p:nvPr/>
          </p:nvSpPr>
          <p:spPr>
            <a:xfrm>
              <a:off x="5952257" y="4449444"/>
              <a:ext cx="489000" cy="489000"/>
            </a:xfrm>
            <a:prstGeom prst="ellipse">
              <a:avLst/>
            </a:prstGeom>
            <a:solidFill>
              <a:srgbClr val="F99C05">
                <a:alpha val="30590"/>
              </a:srgbClr>
            </a:solidFill>
            <a:ln cap="flat" cmpd="sng" w="25400">
              <a:solidFill>
                <a:srgbClr val="003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866" name="Google Shape;866;p49"/>
            <p:cNvSpPr/>
            <p:nvPr/>
          </p:nvSpPr>
          <p:spPr>
            <a:xfrm>
              <a:off x="6836566" y="4445590"/>
              <a:ext cx="489000" cy="489000"/>
            </a:xfrm>
            <a:prstGeom prst="ellipse">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cxnSp>
          <p:nvCxnSpPr>
            <p:cNvPr id="867" name="Google Shape;867;p49"/>
            <p:cNvCxnSpPr>
              <a:stCxn id="856" idx="3"/>
              <a:endCxn id="863" idx="2"/>
            </p:cNvCxnSpPr>
            <p:nvPr/>
          </p:nvCxnSpPr>
          <p:spPr>
            <a:xfrm>
              <a:off x="1304584" y="3560041"/>
              <a:ext cx="600300" cy="1800"/>
            </a:xfrm>
            <a:prstGeom prst="straightConnector1">
              <a:avLst/>
            </a:prstGeom>
            <a:noFill/>
            <a:ln cap="flat" cmpd="sng" w="9525">
              <a:solidFill>
                <a:srgbClr val="005092"/>
              </a:solidFill>
              <a:prstDash val="solid"/>
              <a:round/>
              <a:headEnd len="sm" w="sm" type="none"/>
              <a:tailEnd len="med" w="med" type="triangle"/>
            </a:ln>
          </p:spPr>
        </p:cxnSp>
        <p:cxnSp>
          <p:nvCxnSpPr>
            <p:cNvPr id="868" name="Google Shape;868;p49"/>
            <p:cNvCxnSpPr>
              <a:stCxn id="857" idx="2"/>
              <a:endCxn id="863" idx="0"/>
            </p:cNvCxnSpPr>
            <p:nvPr/>
          </p:nvCxnSpPr>
          <p:spPr>
            <a:xfrm flipH="1">
              <a:off x="2149490" y="2959952"/>
              <a:ext cx="4500" cy="357600"/>
            </a:xfrm>
            <a:prstGeom prst="straightConnector1">
              <a:avLst/>
            </a:prstGeom>
            <a:noFill/>
            <a:ln cap="flat" cmpd="sng" w="9525">
              <a:solidFill>
                <a:srgbClr val="005092"/>
              </a:solidFill>
              <a:prstDash val="solid"/>
              <a:round/>
              <a:headEnd len="sm" w="sm" type="none"/>
              <a:tailEnd len="med" w="med" type="triangle"/>
            </a:ln>
          </p:spPr>
        </p:cxnSp>
        <p:cxnSp>
          <p:nvCxnSpPr>
            <p:cNvPr id="869" name="Google Shape;869;p49"/>
            <p:cNvCxnSpPr>
              <a:stCxn id="863" idx="6"/>
              <a:endCxn id="858" idx="1"/>
            </p:cNvCxnSpPr>
            <p:nvPr/>
          </p:nvCxnSpPr>
          <p:spPr>
            <a:xfrm flipH="1" rot="10800000">
              <a:off x="2393865" y="3560190"/>
              <a:ext cx="441300" cy="1800"/>
            </a:xfrm>
            <a:prstGeom prst="straightConnector1">
              <a:avLst/>
            </a:prstGeom>
            <a:noFill/>
            <a:ln cap="flat" cmpd="sng" w="9525">
              <a:solidFill>
                <a:srgbClr val="005092"/>
              </a:solidFill>
              <a:prstDash val="solid"/>
              <a:round/>
              <a:headEnd len="sm" w="sm" type="none"/>
              <a:tailEnd len="med" w="med" type="triangle"/>
            </a:ln>
          </p:spPr>
        </p:cxnSp>
        <p:cxnSp>
          <p:nvCxnSpPr>
            <p:cNvPr id="870" name="Google Shape;870;p49"/>
            <p:cNvCxnSpPr>
              <a:stCxn id="858" idx="3"/>
              <a:endCxn id="864" idx="2"/>
            </p:cNvCxnSpPr>
            <p:nvPr/>
          </p:nvCxnSpPr>
          <p:spPr>
            <a:xfrm>
              <a:off x="3381563" y="3560041"/>
              <a:ext cx="567300" cy="1800"/>
            </a:xfrm>
            <a:prstGeom prst="straightConnector1">
              <a:avLst/>
            </a:prstGeom>
            <a:noFill/>
            <a:ln cap="flat" cmpd="sng" w="9525">
              <a:solidFill>
                <a:srgbClr val="005092"/>
              </a:solidFill>
              <a:prstDash val="solid"/>
              <a:round/>
              <a:headEnd len="sm" w="sm" type="none"/>
              <a:tailEnd len="med" w="med" type="triangle"/>
            </a:ln>
          </p:spPr>
        </p:cxnSp>
        <p:cxnSp>
          <p:nvCxnSpPr>
            <p:cNvPr id="871" name="Google Shape;871;p49"/>
            <p:cNvCxnSpPr>
              <a:stCxn id="859" idx="3"/>
              <a:endCxn id="864" idx="4"/>
            </p:cNvCxnSpPr>
            <p:nvPr/>
          </p:nvCxnSpPr>
          <p:spPr>
            <a:xfrm flipH="1" rot="10800000">
              <a:off x="3381563" y="3806394"/>
              <a:ext cx="811800" cy="885600"/>
            </a:xfrm>
            <a:prstGeom prst="bentConnector2">
              <a:avLst/>
            </a:prstGeom>
            <a:noFill/>
            <a:ln cap="flat" cmpd="sng" w="9525">
              <a:solidFill>
                <a:srgbClr val="005092"/>
              </a:solidFill>
              <a:prstDash val="solid"/>
              <a:round/>
              <a:headEnd len="sm" w="sm" type="none"/>
              <a:tailEnd len="med" w="med" type="triangle"/>
            </a:ln>
          </p:spPr>
        </p:cxnSp>
        <p:cxnSp>
          <p:nvCxnSpPr>
            <p:cNvPr id="872" name="Google Shape;872;p49"/>
            <p:cNvCxnSpPr>
              <a:stCxn id="864" idx="6"/>
              <a:endCxn id="860" idx="1"/>
            </p:cNvCxnSpPr>
            <p:nvPr/>
          </p:nvCxnSpPr>
          <p:spPr>
            <a:xfrm flipH="1" rot="10800000">
              <a:off x="4437754" y="3560190"/>
              <a:ext cx="567000" cy="1800"/>
            </a:xfrm>
            <a:prstGeom prst="straightConnector1">
              <a:avLst/>
            </a:prstGeom>
            <a:noFill/>
            <a:ln cap="flat" cmpd="sng" w="9525">
              <a:solidFill>
                <a:srgbClr val="005092"/>
              </a:solidFill>
              <a:prstDash val="solid"/>
              <a:round/>
              <a:headEnd len="sm" w="sm" type="none"/>
              <a:tailEnd len="med" w="med" type="triangle"/>
            </a:ln>
          </p:spPr>
        </p:cxnSp>
        <p:cxnSp>
          <p:nvCxnSpPr>
            <p:cNvPr id="873" name="Google Shape;873;p49"/>
            <p:cNvCxnSpPr>
              <a:stCxn id="860" idx="3"/>
              <a:endCxn id="865" idx="0"/>
            </p:cNvCxnSpPr>
            <p:nvPr/>
          </p:nvCxnSpPr>
          <p:spPr>
            <a:xfrm>
              <a:off x="5551067" y="3560040"/>
              <a:ext cx="645600" cy="889500"/>
            </a:xfrm>
            <a:prstGeom prst="straightConnector1">
              <a:avLst/>
            </a:prstGeom>
            <a:noFill/>
            <a:ln cap="flat" cmpd="sng" w="9525">
              <a:solidFill>
                <a:srgbClr val="005092"/>
              </a:solidFill>
              <a:prstDash val="solid"/>
              <a:round/>
              <a:headEnd len="sm" w="sm" type="none"/>
              <a:tailEnd len="med" w="med" type="triangle"/>
            </a:ln>
          </p:spPr>
        </p:cxnSp>
        <p:cxnSp>
          <p:nvCxnSpPr>
            <p:cNvPr id="874" name="Google Shape;874;p49"/>
            <p:cNvCxnSpPr>
              <a:stCxn id="861" idx="3"/>
              <a:endCxn id="865" idx="4"/>
            </p:cNvCxnSpPr>
            <p:nvPr/>
          </p:nvCxnSpPr>
          <p:spPr>
            <a:xfrm flipH="1" rot="10800000">
              <a:off x="5551067" y="4938502"/>
              <a:ext cx="645600" cy="573000"/>
            </a:xfrm>
            <a:prstGeom prst="straightConnector1">
              <a:avLst/>
            </a:prstGeom>
            <a:noFill/>
            <a:ln cap="flat" cmpd="sng" w="9525">
              <a:solidFill>
                <a:srgbClr val="005092"/>
              </a:solidFill>
              <a:prstDash val="solid"/>
              <a:round/>
              <a:headEnd len="sm" w="sm" type="none"/>
              <a:tailEnd len="med" w="med" type="triangle"/>
            </a:ln>
          </p:spPr>
        </p:cxnSp>
        <p:cxnSp>
          <p:nvCxnSpPr>
            <p:cNvPr id="875" name="Google Shape;875;p49"/>
            <p:cNvCxnSpPr>
              <a:stCxn id="865" idx="6"/>
              <a:endCxn id="866" idx="2"/>
            </p:cNvCxnSpPr>
            <p:nvPr/>
          </p:nvCxnSpPr>
          <p:spPr>
            <a:xfrm flipH="1" rot="10800000">
              <a:off x="6441257" y="4690044"/>
              <a:ext cx="395400" cy="3900"/>
            </a:xfrm>
            <a:prstGeom prst="straightConnector1">
              <a:avLst/>
            </a:prstGeom>
            <a:noFill/>
            <a:ln cap="flat" cmpd="sng" w="9525">
              <a:solidFill>
                <a:srgbClr val="005092"/>
              </a:solidFill>
              <a:prstDash val="solid"/>
              <a:round/>
              <a:headEnd len="sm" w="sm" type="none"/>
              <a:tailEnd len="med" w="med" type="triangle"/>
            </a:ln>
          </p:spPr>
        </p:cxnSp>
        <p:cxnSp>
          <p:nvCxnSpPr>
            <p:cNvPr id="876" name="Google Shape;876;p49"/>
            <p:cNvCxnSpPr>
              <a:stCxn id="866" idx="6"/>
              <a:endCxn id="862" idx="1"/>
            </p:cNvCxnSpPr>
            <p:nvPr/>
          </p:nvCxnSpPr>
          <p:spPr>
            <a:xfrm>
              <a:off x="7325566" y="4690090"/>
              <a:ext cx="417300" cy="1800"/>
            </a:xfrm>
            <a:prstGeom prst="straightConnector1">
              <a:avLst/>
            </a:prstGeom>
            <a:noFill/>
            <a:ln cap="flat" cmpd="sng" w="9525">
              <a:solidFill>
                <a:srgbClr val="005092"/>
              </a:solidFill>
              <a:prstDash val="solid"/>
              <a:round/>
              <a:headEnd len="sm" w="sm" type="none"/>
              <a:tailEnd len="med" w="med" type="triangle"/>
            </a:ln>
          </p:spPr>
        </p:cxnSp>
        <p:sp>
          <p:nvSpPr>
            <p:cNvPr id="877" name="Google Shape;877;p49"/>
            <p:cNvSpPr/>
            <p:nvPr/>
          </p:nvSpPr>
          <p:spPr>
            <a:xfrm>
              <a:off x="7808004" y="4505390"/>
              <a:ext cx="392100" cy="369300"/>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sp>
          <p:nvSpPr>
            <p:cNvPr id="878" name="Google Shape;878;p49"/>
            <p:cNvSpPr/>
            <p:nvPr/>
          </p:nvSpPr>
          <p:spPr>
            <a:xfrm>
              <a:off x="838018" y="3375363"/>
              <a:ext cx="379200" cy="369300"/>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sp>
          <p:nvSpPr>
            <p:cNvPr id="879" name="Google Shape;879;p49"/>
            <p:cNvSpPr/>
            <p:nvPr/>
          </p:nvSpPr>
          <p:spPr>
            <a:xfrm>
              <a:off x="1936677" y="2522106"/>
              <a:ext cx="425400" cy="369300"/>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sp>
          <p:nvSpPr>
            <p:cNvPr id="880" name="Google Shape;880;p49"/>
            <p:cNvSpPr/>
            <p:nvPr/>
          </p:nvSpPr>
          <p:spPr>
            <a:xfrm>
              <a:off x="2824061" y="3375363"/>
              <a:ext cx="549000" cy="369300"/>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sp>
          <p:nvSpPr>
            <p:cNvPr id="881" name="Google Shape;881;p49"/>
            <p:cNvSpPr/>
            <p:nvPr/>
          </p:nvSpPr>
          <p:spPr>
            <a:xfrm>
              <a:off x="2919026" y="4505390"/>
              <a:ext cx="378900" cy="369300"/>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sp>
          <p:nvSpPr>
            <p:cNvPr id="882" name="Google Shape;882;p49"/>
            <p:cNvSpPr/>
            <p:nvPr/>
          </p:nvSpPr>
          <p:spPr>
            <a:xfrm>
              <a:off x="5087567" y="3375363"/>
              <a:ext cx="380700" cy="369300"/>
            </a:xfrm>
            <a:prstGeom prst="rect">
              <a:avLst/>
            </a:prstGeom>
            <a:blipFill rotWithShape="1">
              <a:blip r:embed="rId10">
                <a:alphaModFix/>
              </a:blip>
              <a:stretch>
                <a:fillRect b="-8329"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sp>
          <p:nvSpPr>
            <p:cNvPr id="883" name="Google Shape;883;p49"/>
            <p:cNvSpPr/>
            <p:nvPr/>
          </p:nvSpPr>
          <p:spPr>
            <a:xfrm>
              <a:off x="5099696" y="5326825"/>
              <a:ext cx="382500" cy="369300"/>
            </a:xfrm>
            <a:prstGeom prst="rect">
              <a:avLst/>
            </a:prstGeom>
            <a:blipFill rotWithShape="1">
              <a:blip r:embed="rId11">
                <a:alphaModFix/>
              </a:blip>
              <a:stretch>
                <a:fillRect b="-8329"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sp>
          <p:nvSpPr>
            <p:cNvPr id="884" name="Google Shape;884;p49"/>
            <p:cNvSpPr/>
            <p:nvPr/>
          </p:nvSpPr>
          <p:spPr>
            <a:xfrm>
              <a:off x="3982329" y="3375363"/>
              <a:ext cx="421800" cy="369300"/>
            </a:xfrm>
            <a:prstGeom prst="rect">
              <a:avLst/>
            </a:prstGeom>
            <a:blipFill rotWithShape="1">
              <a:blip r:embed="rId12">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sp>
          <p:nvSpPr>
            <p:cNvPr id="885" name="Google Shape;885;p49"/>
            <p:cNvSpPr/>
            <p:nvPr/>
          </p:nvSpPr>
          <p:spPr>
            <a:xfrm>
              <a:off x="5983849" y="4479242"/>
              <a:ext cx="421800" cy="369300"/>
            </a:xfrm>
            <a:prstGeom prst="rect">
              <a:avLst/>
            </a:prstGeom>
            <a:blipFill rotWithShape="1">
              <a:blip r:embed="rId1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sp>
          <p:nvSpPr>
            <p:cNvPr id="886" name="Google Shape;886;p49"/>
            <p:cNvSpPr txBox="1"/>
            <p:nvPr/>
          </p:nvSpPr>
          <p:spPr>
            <a:xfrm>
              <a:off x="7197352" y="1013033"/>
              <a:ext cx="3094200" cy="1374000"/>
            </a:xfrm>
            <a:prstGeom prst="rect">
              <a:avLst/>
            </a:prstGeom>
            <a:blipFill rotWithShape="1">
              <a:blip r:embed="rId14">
                <a:alphaModFix/>
              </a:blip>
              <a:stretch>
                <a:fillRect b="-3089" l="-2749" r="-2558" t="-309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grpSp>
      <p:cxnSp>
        <p:nvCxnSpPr>
          <p:cNvPr id="887" name="Google Shape;887;p49"/>
          <p:cNvCxnSpPr/>
          <p:nvPr/>
        </p:nvCxnSpPr>
        <p:spPr>
          <a:xfrm rot="10800000">
            <a:off x="5419768" y="2663826"/>
            <a:ext cx="651600" cy="864300"/>
          </a:xfrm>
          <a:prstGeom prst="straightConnector1">
            <a:avLst/>
          </a:prstGeom>
          <a:noFill/>
          <a:ln cap="flat" cmpd="sng" w="9525">
            <a:solidFill>
              <a:srgbClr val="FF0000"/>
            </a:solidFill>
            <a:prstDash val="solid"/>
            <a:round/>
            <a:headEnd len="sm" w="sm" type="none"/>
            <a:tailEnd len="med" w="med" type="triangle"/>
          </a:ln>
        </p:spPr>
      </p:cxnSp>
      <p:sp>
        <p:nvSpPr>
          <p:cNvPr id="888" name="Google Shape;888;p49"/>
          <p:cNvSpPr/>
          <p:nvPr/>
        </p:nvSpPr>
        <p:spPr>
          <a:xfrm>
            <a:off x="5763325" y="2544483"/>
            <a:ext cx="520200" cy="665700"/>
          </a:xfrm>
          <a:prstGeom prst="rect">
            <a:avLst/>
          </a:prstGeom>
          <a:blipFill rotWithShape="1">
            <a:blip r:embed="rId1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50"/>
          <p:cNvSpPr/>
          <p:nvPr/>
        </p:nvSpPr>
        <p:spPr>
          <a:xfrm>
            <a:off x="559840" y="1083509"/>
            <a:ext cx="3265500" cy="981900"/>
          </a:xfrm>
          <a:prstGeom prst="rect">
            <a:avLst/>
          </a:prstGeom>
          <a:blipFill rotWithShape="1">
            <a:blip r:embed="rId3">
              <a:alphaModFix/>
            </a:blip>
            <a:stretch>
              <a:fillRect b="-1399"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grpSp>
        <p:nvGrpSpPr>
          <p:cNvPr id="894" name="Google Shape;894;p50"/>
          <p:cNvGrpSpPr/>
          <p:nvPr/>
        </p:nvGrpSpPr>
        <p:grpSpPr>
          <a:xfrm>
            <a:off x="5419518" y="2547577"/>
            <a:ext cx="863756" cy="983643"/>
            <a:chOff x="5419518" y="2547577"/>
            <a:chExt cx="863756" cy="983643"/>
          </a:xfrm>
        </p:grpSpPr>
        <p:cxnSp>
          <p:nvCxnSpPr>
            <p:cNvPr id="895" name="Google Shape;895;p50"/>
            <p:cNvCxnSpPr/>
            <p:nvPr/>
          </p:nvCxnSpPr>
          <p:spPr>
            <a:xfrm rot="10800000">
              <a:off x="5419518" y="2666920"/>
              <a:ext cx="651600" cy="864300"/>
            </a:xfrm>
            <a:prstGeom prst="straightConnector1">
              <a:avLst/>
            </a:prstGeom>
            <a:noFill/>
            <a:ln cap="flat" cmpd="sng" w="9525">
              <a:solidFill>
                <a:srgbClr val="7F7F7F"/>
              </a:solidFill>
              <a:prstDash val="solid"/>
              <a:round/>
              <a:headEnd len="sm" w="sm" type="none"/>
              <a:tailEnd len="med" w="med" type="triangle"/>
            </a:ln>
          </p:spPr>
        </p:cxnSp>
        <p:sp>
          <p:nvSpPr>
            <p:cNvPr id="896" name="Google Shape;896;p50"/>
            <p:cNvSpPr/>
            <p:nvPr/>
          </p:nvSpPr>
          <p:spPr>
            <a:xfrm>
              <a:off x="5763075" y="2547577"/>
              <a:ext cx="520200" cy="665700"/>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grpSp>
      <p:sp>
        <p:nvSpPr>
          <p:cNvPr id="897" name="Google Shape;897;p50"/>
          <p:cNvSpPr txBox="1"/>
          <p:nvPr>
            <p:ph type="title"/>
          </p:nvPr>
        </p:nvSpPr>
        <p:spPr>
          <a:xfrm>
            <a:off x="126600" y="135178"/>
            <a:ext cx="8890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“Back”-Propagation - more examples</a:t>
            </a:r>
            <a:endParaRPr/>
          </a:p>
          <a:p>
            <a:pPr indent="0" lvl="0" marL="0" rtl="0" algn="l">
              <a:spcBef>
                <a:spcPts val="0"/>
              </a:spcBef>
              <a:spcAft>
                <a:spcPts val="0"/>
              </a:spcAft>
              <a:buNone/>
            </a:pPr>
            <a:r>
              <a:t/>
            </a:r>
            <a:endParaRPr/>
          </a:p>
        </p:txBody>
      </p:sp>
      <p:grpSp>
        <p:nvGrpSpPr>
          <p:cNvPr id="898" name="Google Shape;898;p50"/>
          <p:cNvGrpSpPr/>
          <p:nvPr/>
        </p:nvGrpSpPr>
        <p:grpSpPr>
          <a:xfrm>
            <a:off x="1639440" y="1004057"/>
            <a:ext cx="7192851" cy="3577099"/>
            <a:chOff x="758284" y="1013033"/>
            <a:chExt cx="9533268" cy="4741019"/>
          </a:xfrm>
        </p:grpSpPr>
        <p:sp>
          <p:nvSpPr>
            <p:cNvPr id="899" name="Google Shape;899;p50"/>
            <p:cNvSpPr/>
            <p:nvPr/>
          </p:nvSpPr>
          <p:spPr>
            <a:xfrm>
              <a:off x="758284" y="3317491"/>
              <a:ext cx="546300" cy="485100"/>
            </a:xfrm>
            <a:prstGeom prst="rect">
              <a:avLst/>
            </a:prstGeom>
            <a:solidFill>
              <a:srgbClr val="005293">
                <a:alpha val="29800"/>
              </a:srgbClr>
            </a:solidFill>
            <a:ln cap="flat" cmpd="sng" w="25400">
              <a:solidFill>
                <a:srgbClr val="003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900" name="Google Shape;900;p50"/>
            <p:cNvSpPr/>
            <p:nvPr/>
          </p:nvSpPr>
          <p:spPr>
            <a:xfrm>
              <a:off x="1880840" y="2474852"/>
              <a:ext cx="546300" cy="485100"/>
            </a:xfrm>
            <a:prstGeom prst="rect">
              <a:avLst/>
            </a:prstGeom>
            <a:solidFill>
              <a:srgbClr val="005293">
                <a:alpha val="29800"/>
              </a:srgbClr>
            </a:solidFill>
            <a:ln cap="flat" cmpd="sng" w="25400">
              <a:solidFill>
                <a:srgbClr val="003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901" name="Google Shape;901;p50"/>
            <p:cNvSpPr/>
            <p:nvPr/>
          </p:nvSpPr>
          <p:spPr>
            <a:xfrm>
              <a:off x="2835263" y="3317491"/>
              <a:ext cx="546300" cy="485100"/>
            </a:xfrm>
            <a:prstGeom prst="rect">
              <a:avLst/>
            </a:prstGeom>
            <a:solidFill>
              <a:srgbClr val="005293">
                <a:alpha val="29800"/>
              </a:srgbClr>
            </a:solidFill>
            <a:ln cap="flat" cmpd="sng" w="25400">
              <a:solidFill>
                <a:srgbClr val="003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902" name="Google Shape;902;p50"/>
            <p:cNvSpPr/>
            <p:nvPr/>
          </p:nvSpPr>
          <p:spPr>
            <a:xfrm>
              <a:off x="2835263" y="4449444"/>
              <a:ext cx="546300" cy="485100"/>
            </a:xfrm>
            <a:prstGeom prst="rect">
              <a:avLst/>
            </a:prstGeom>
            <a:solidFill>
              <a:srgbClr val="005293">
                <a:alpha val="29800"/>
              </a:srgbClr>
            </a:solidFill>
            <a:ln cap="flat" cmpd="sng" w="25400">
              <a:solidFill>
                <a:srgbClr val="003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903" name="Google Shape;903;p50"/>
            <p:cNvSpPr/>
            <p:nvPr/>
          </p:nvSpPr>
          <p:spPr>
            <a:xfrm>
              <a:off x="5004767" y="3317490"/>
              <a:ext cx="546300" cy="485100"/>
            </a:xfrm>
            <a:prstGeom prst="rect">
              <a:avLst/>
            </a:prstGeom>
            <a:solidFill>
              <a:srgbClr val="005293">
                <a:alpha val="29800"/>
              </a:srgbClr>
            </a:solidFill>
            <a:ln cap="flat" cmpd="sng" w="25400">
              <a:solidFill>
                <a:srgbClr val="003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904" name="Google Shape;904;p50"/>
            <p:cNvSpPr/>
            <p:nvPr/>
          </p:nvSpPr>
          <p:spPr>
            <a:xfrm>
              <a:off x="5004767" y="5268952"/>
              <a:ext cx="546300" cy="485100"/>
            </a:xfrm>
            <a:prstGeom prst="rect">
              <a:avLst/>
            </a:prstGeom>
            <a:solidFill>
              <a:srgbClr val="005293">
                <a:alpha val="29800"/>
              </a:srgbClr>
            </a:solidFill>
            <a:ln cap="flat" cmpd="sng" w="25400">
              <a:solidFill>
                <a:srgbClr val="003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905" name="Google Shape;905;p50"/>
            <p:cNvSpPr/>
            <p:nvPr/>
          </p:nvSpPr>
          <p:spPr>
            <a:xfrm>
              <a:off x="7742950" y="4449444"/>
              <a:ext cx="546300" cy="485100"/>
            </a:xfrm>
            <a:prstGeom prst="rect">
              <a:avLst/>
            </a:prstGeom>
            <a:solidFill>
              <a:srgbClr val="005293">
                <a:alpha val="29800"/>
              </a:srgbClr>
            </a:solidFill>
            <a:ln cap="flat" cmpd="sng" w="25400">
              <a:solidFill>
                <a:srgbClr val="003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906" name="Google Shape;906;p50"/>
            <p:cNvSpPr/>
            <p:nvPr/>
          </p:nvSpPr>
          <p:spPr>
            <a:xfrm>
              <a:off x="1904865" y="3317490"/>
              <a:ext cx="489000" cy="489000"/>
            </a:xfrm>
            <a:prstGeom prst="ellipse">
              <a:avLst/>
            </a:prstGeom>
            <a:solidFill>
              <a:srgbClr val="F99C05">
                <a:alpha val="30590"/>
              </a:srgbClr>
            </a:solidFill>
            <a:ln cap="flat" cmpd="sng" w="25400">
              <a:solidFill>
                <a:srgbClr val="003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rgbClr val="000000"/>
                  </a:solidFill>
                  <a:latin typeface="Arial"/>
                  <a:ea typeface="Arial"/>
                  <a:cs typeface="Arial"/>
                  <a:sym typeface="Arial"/>
                </a:rPr>
                <a:t>*</a:t>
              </a:r>
              <a:endParaRPr sz="1800">
                <a:solidFill>
                  <a:srgbClr val="000000"/>
                </a:solidFill>
                <a:latin typeface="Arial"/>
                <a:ea typeface="Arial"/>
                <a:cs typeface="Arial"/>
                <a:sym typeface="Arial"/>
              </a:endParaRPr>
            </a:p>
          </p:txBody>
        </p:sp>
        <p:sp>
          <p:nvSpPr>
            <p:cNvPr id="907" name="Google Shape;907;p50"/>
            <p:cNvSpPr/>
            <p:nvPr/>
          </p:nvSpPr>
          <p:spPr>
            <a:xfrm>
              <a:off x="3948754" y="3317490"/>
              <a:ext cx="489000" cy="489000"/>
            </a:xfrm>
            <a:prstGeom prst="ellipse">
              <a:avLst/>
            </a:prstGeom>
            <a:solidFill>
              <a:srgbClr val="F99C05">
                <a:alpha val="30590"/>
              </a:srgbClr>
            </a:solidFill>
            <a:ln cap="flat" cmpd="sng" w="25400">
              <a:solidFill>
                <a:srgbClr val="003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908" name="Google Shape;908;p50"/>
            <p:cNvSpPr/>
            <p:nvPr/>
          </p:nvSpPr>
          <p:spPr>
            <a:xfrm>
              <a:off x="5952257" y="4449444"/>
              <a:ext cx="489000" cy="489000"/>
            </a:xfrm>
            <a:prstGeom prst="ellipse">
              <a:avLst/>
            </a:prstGeom>
            <a:solidFill>
              <a:srgbClr val="F99C05">
                <a:alpha val="30590"/>
              </a:srgbClr>
            </a:solidFill>
            <a:ln cap="flat" cmpd="sng" w="25400">
              <a:solidFill>
                <a:srgbClr val="003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909" name="Google Shape;909;p50"/>
            <p:cNvSpPr/>
            <p:nvPr/>
          </p:nvSpPr>
          <p:spPr>
            <a:xfrm>
              <a:off x="6836566" y="4445590"/>
              <a:ext cx="489000" cy="489000"/>
            </a:xfrm>
            <a:prstGeom prst="ellipse">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cxnSp>
          <p:nvCxnSpPr>
            <p:cNvPr id="910" name="Google Shape;910;p50"/>
            <p:cNvCxnSpPr>
              <a:stCxn id="899" idx="3"/>
              <a:endCxn id="906" idx="2"/>
            </p:cNvCxnSpPr>
            <p:nvPr/>
          </p:nvCxnSpPr>
          <p:spPr>
            <a:xfrm>
              <a:off x="1304584" y="3560041"/>
              <a:ext cx="600300" cy="1800"/>
            </a:xfrm>
            <a:prstGeom prst="straightConnector1">
              <a:avLst/>
            </a:prstGeom>
            <a:noFill/>
            <a:ln cap="flat" cmpd="sng" w="9525">
              <a:solidFill>
                <a:srgbClr val="005092"/>
              </a:solidFill>
              <a:prstDash val="solid"/>
              <a:round/>
              <a:headEnd len="sm" w="sm" type="none"/>
              <a:tailEnd len="med" w="med" type="triangle"/>
            </a:ln>
          </p:spPr>
        </p:cxnSp>
        <p:cxnSp>
          <p:nvCxnSpPr>
            <p:cNvPr id="911" name="Google Shape;911;p50"/>
            <p:cNvCxnSpPr>
              <a:stCxn id="900" idx="2"/>
              <a:endCxn id="906" idx="0"/>
            </p:cNvCxnSpPr>
            <p:nvPr/>
          </p:nvCxnSpPr>
          <p:spPr>
            <a:xfrm flipH="1">
              <a:off x="2149490" y="2959952"/>
              <a:ext cx="4500" cy="357600"/>
            </a:xfrm>
            <a:prstGeom prst="straightConnector1">
              <a:avLst/>
            </a:prstGeom>
            <a:noFill/>
            <a:ln cap="flat" cmpd="sng" w="9525">
              <a:solidFill>
                <a:srgbClr val="005092"/>
              </a:solidFill>
              <a:prstDash val="solid"/>
              <a:round/>
              <a:headEnd len="sm" w="sm" type="none"/>
              <a:tailEnd len="med" w="med" type="triangle"/>
            </a:ln>
          </p:spPr>
        </p:cxnSp>
        <p:cxnSp>
          <p:nvCxnSpPr>
            <p:cNvPr id="912" name="Google Shape;912;p50"/>
            <p:cNvCxnSpPr>
              <a:stCxn id="906" idx="6"/>
              <a:endCxn id="901" idx="1"/>
            </p:cNvCxnSpPr>
            <p:nvPr/>
          </p:nvCxnSpPr>
          <p:spPr>
            <a:xfrm flipH="1" rot="10800000">
              <a:off x="2393865" y="3560190"/>
              <a:ext cx="441300" cy="1800"/>
            </a:xfrm>
            <a:prstGeom prst="straightConnector1">
              <a:avLst/>
            </a:prstGeom>
            <a:noFill/>
            <a:ln cap="flat" cmpd="sng" w="9525">
              <a:solidFill>
                <a:srgbClr val="005092"/>
              </a:solidFill>
              <a:prstDash val="solid"/>
              <a:round/>
              <a:headEnd len="sm" w="sm" type="none"/>
              <a:tailEnd len="med" w="med" type="triangle"/>
            </a:ln>
          </p:spPr>
        </p:cxnSp>
        <p:cxnSp>
          <p:nvCxnSpPr>
            <p:cNvPr id="913" name="Google Shape;913;p50"/>
            <p:cNvCxnSpPr>
              <a:stCxn id="901" idx="3"/>
              <a:endCxn id="907" idx="2"/>
            </p:cNvCxnSpPr>
            <p:nvPr/>
          </p:nvCxnSpPr>
          <p:spPr>
            <a:xfrm>
              <a:off x="3381563" y="3560041"/>
              <a:ext cx="567300" cy="1800"/>
            </a:xfrm>
            <a:prstGeom prst="straightConnector1">
              <a:avLst/>
            </a:prstGeom>
            <a:noFill/>
            <a:ln cap="flat" cmpd="sng" w="9525">
              <a:solidFill>
                <a:srgbClr val="005092"/>
              </a:solidFill>
              <a:prstDash val="solid"/>
              <a:round/>
              <a:headEnd len="sm" w="sm" type="none"/>
              <a:tailEnd len="med" w="med" type="triangle"/>
            </a:ln>
          </p:spPr>
        </p:cxnSp>
        <p:cxnSp>
          <p:nvCxnSpPr>
            <p:cNvPr id="914" name="Google Shape;914;p50"/>
            <p:cNvCxnSpPr>
              <a:stCxn id="902" idx="3"/>
              <a:endCxn id="907" idx="4"/>
            </p:cNvCxnSpPr>
            <p:nvPr/>
          </p:nvCxnSpPr>
          <p:spPr>
            <a:xfrm flipH="1" rot="10800000">
              <a:off x="3381563" y="3806394"/>
              <a:ext cx="811800" cy="885600"/>
            </a:xfrm>
            <a:prstGeom prst="bentConnector2">
              <a:avLst/>
            </a:prstGeom>
            <a:noFill/>
            <a:ln cap="flat" cmpd="sng" w="9525">
              <a:solidFill>
                <a:srgbClr val="005092"/>
              </a:solidFill>
              <a:prstDash val="solid"/>
              <a:round/>
              <a:headEnd len="sm" w="sm" type="none"/>
              <a:tailEnd len="med" w="med" type="triangle"/>
            </a:ln>
          </p:spPr>
        </p:cxnSp>
        <p:cxnSp>
          <p:nvCxnSpPr>
            <p:cNvPr id="915" name="Google Shape;915;p50"/>
            <p:cNvCxnSpPr>
              <a:stCxn id="907" idx="6"/>
              <a:endCxn id="903" idx="1"/>
            </p:cNvCxnSpPr>
            <p:nvPr/>
          </p:nvCxnSpPr>
          <p:spPr>
            <a:xfrm flipH="1" rot="10800000">
              <a:off x="4437754" y="3560190"/>
              <a:ext cx="567000" cy="1800"/>
            </a:xfrm>
            <a:prstGeom prst="straightConnector1">
              <a:avLst/>
            </a:prstGeom>
            <a:noFill/>
            <a:ln cap="flat" cmpd="sng" w="9525">
              <a:solidFill>
                <a:srgbClr val="005092"/>
              </a:solidFill>
              <a:prstDash val="solid"/>
              <a:round/>
              <a:headEnd len="sm" w="sm" type="none"/>
              <a:tailEnd len="med" w="med" type="triangle"/>
            </a:ln>
          </p:spPr>
        </p:cxnSp>
        <p:cxnSp>
          <p:nvCxnSpPr>
            <p:cNvPr id="916" name="Google Shape;916;p50"/>
            <p:cNvCxnSpPr>
              <a:stCxn id="903" idx="3"/>
              <a:endCxn id="908" idx="0"/>
            </p:cNvCxnSpPr>
            <p:nvPr/>
          </p:nvCxnSpPr>
          <p:spPr>
            <a:xfrm>
              <a:off x="5551067" y="3560040"/>
              <a:ext cx="645600" cy="889500"/>
            </a:xfrm>
            <a:prstGeom prst="straightConnector1">
              <a:avLst/>
            </a:prstGeom>
            <a:noFill/>
            <a:ln cap="flat" cmpd="sng" w="9525">
              <a:solidFill>
                <a:srgbClr val="005092"/>
              </a:solidFill>
              <a:prstDash val="solid"/>
              <a:round/>
              <a:headEnd len="sm" w="sm" type="none"/>
              <a:tailEnd len="med" w="med" type="triangle"/>
            </a:ln>
          </p:spPr>
        </p:cxnSp>
        <p:cxnSp>
          <p:nvCxnSpPr>
            <p:cNvPr id="917" name="Google Shape;917;p50"/>
            <p:cNvCxnSpPr>
              <a:stCxn id="904" idx="3"/>
              <a:endCxn id="908" idx="4"/>
            </p:cNvCxnSpPr>
            <p:nvPr/>
          </p:nvCxnSpPr>
          <p:spPr>
            <a:xfrm flipH="1" rot="10800000">
              <a:off x="5551067" y="4938502"/>
              <a:ext cx="645600" cy="573000"/>
            </a:xfrm>
            <a:prstGeom prst="straightConnector1">
              <a:avLst/>
            </a:prstGeom>
            <a:noFill/>
            <a:ln cap="flat" cmpd="sng" w="9525">
              <a:solidFill>
                <a:srgbClr val="005092"/>
              </a:solidFill>
              <a:prstDash val="solid"/>
              <a:round/>
              <a:headEnd len="sm" w="sm" type="none"/>
              <a:tailEnd len="med" w="med" type="triangle"/>
            </a:ln>
          </p:spPr>
        </p:cxnSp>
        <p:cxnSp>
          <p:nvCxnSpPr>
            <p:cNvPr id="918" name="Google Shape;918;p50"/>
            <p:cNvCxnSpPr>
              <a:stCxn id="908" idx="6"/>
              <a:endCxn id="909" idx="2"/>
            </p:cNvCxnSpPr>
            <p:nvPr/>
          </p:nvCxnSpPr>
          <p:spPr>
            <a:xfrm flipH="1" rot="10800000">
              <a:off x="6441257" y="4690044"/>
              <a:ext cx="395400" cy="3900"/>
            </a:xfrm>
            <a:prstGeom prst="straightConnector1">
              <a:avLst/>
            </a:prstGeom>
            <a:noFill/>
            <a:ln cap="flat" cmpd="sng" w="9525">
              <a:solidFill>
                <a:srgbClr val="005092"/>
              </a:solidFill>
              <a:prstDash val="solid"/>
              <a:round/>
              <a:headEnd len="sm" w="sm" type="none"/>
              <a:tailEnd len="med" w="med" type="triangle"/>
            </a:ln>
          </p:spPr>
        </p:cxnSp>
        <p:cxnSp>
          <p:nvCxnSpPr>
            <p:cNvPr id="919" name="Google Shape;919;p50"/>
            <p:cNvCxnSpPr>
              <a:stCxn id="909" idx="6"/>
              <a:endCxn id="905" idx="1"/>
            </p:cNvCxnSpPr>
            <p:nvPr/>
          </p:nvCxnSpPr>
          <p:spPr>
            <a:xfrm>
              <a:off x="7325566" y="4690090"/>
              <a:ext cx="417300" cy="1800"/>
            </a:xfrm>
            <a:prstGeom prst="straightConnector1">
              <a:avLst/>
            </a:prstGeom>
            <a:noFill/>
            <a:ln cap="flat" cmpd="sng" w="9525">
              <a:solidFill>
                <a:srgbClr val="005092"/>
              </a:solidFill>
              <a:prstDash val="solid"/>
              <a:round/>
              <a:headEnd len="sm" w="sm" type="none"/>
              <a:tailEnd len="med" w="med" type="triangle"/>
            </a:ln>
          </p:spPr>
        </p:cxnSp>
        <p:sp>
          <p:nvSpPr>
            <p:cNvPr id="920" name="Google Shape;920;p50"/>
            <p:cNvSpPr/>
            <p:nvPr/>
          </p:nvSpPr>
          <p:spPr>
            <a:xfrm>
              <a:off x="7808004" y="4505390"/>
              <a:ext cx="392100" cy="369300"/>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sp>
          <p:nvSpPr>
            <p:cNvPr id="921" name="Google Shape;921;p50"/>
            <p:cNvSpPr/>
            <p:nvPr/>
          </p:nvSpPr>
          <p:spPr>
            <a:xfrm>
              <a:off x="838018" y="3375363"/>
              <a:ext cx="379200" cy="369300"/>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sp>
          <p:nvSpPr>
            <p:cNvPr id="922" name="Google Shape;922;p50"/>
            <p:cNvSpPr/>
            <p:nvPr/>
          </p:nvSpPr>
          <p:spPr>
            <a:xfrm>
              <a:off x="1936677" y="2522106"/>
              <a:ext cx="425400" cy="369300"/>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sp>
          <p:nvSpPr>
            <p:cNvPr id="923" name="Google Shape;923;p50"/>
            <p:cNvSpPr/>
            <p:nvPr/>
          </p:nvSpPr>
          <p:spPr>
            <a:xfrm>
              <a:off x="2824061" y="3375363"/>
              <a:ext cx="549000" cy="369300"/>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sp>
          <p:nvSpPr>
            <p:cNvPr id="924" name="Google Shape;924;p50"/>
            <p:cNvSpPr/>
            <p:nvPr/>
          </p:nvSpPr>
          <p:spPr>
            <a:xfrm>
              <a:off x="2919026" y="4505390"/>
              <a:ext cx="378900" cy="369300"/>
            </a:xfrm>
            <a:prstGeom prst="rect">
              <a:avLst/>
            </a:prstGeom>
            <a:blipFill rotWithShape="1">
              <a:blip r:embed="rId10">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sp>
          <p:nvSpPr>
            <p:cNvPr id="925" name="Google Shape;925;p50"/>
            <p:cNvSpPr/>
            <p:nvPr/>
          </p:nvSpPr>
          <p:spPr>
            <a:xfrm>
              <a:off x="5087567" y="3375363"/>
              <a:ext cx="380700" cy="369300"/>
            </a:xfrm>
            <a:prstGeom prst="rect">
              <a:avLst/>
            </a:prstGeom>
            <a:blipFill rotWithShape="1">
              <a:blip r:embed="rId11">
                <a:alphaModFix/>
              </a:blip>
              <a:stretch>
                <a:fillRect b="-8329"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sp>
          <p:nvSpPr>
            <p:cNvPr id="926" name="Google Shape;926;p50"/>
            <p:cNvSpPr/>
            <p:nvPr/>
          </p:nvSpPr>
          <p:spPr>
            <a:xfrm>
              <a:off x="5099696" y="5326825"/>
              <a:ext cx="382500" cy="369300"/>
            </a:xfrm>
            <a:prstGeom prst="rect">
              <a:avLst/>
            </a:prstGeom>
            <a:blipFill rotWithShape="1">
              <a:blip r:embed="rId12">
                <a:alphaModFix/>
              </a:blip>
              <a:stretch>
                <a:fillRect b="-8329"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sp>
          <p:nvSpPr>
            <p:cNvPr id="927" name="Google Shape;927;p50"/>
            <p:cNvSpPr/>
            <p:nvPr/>
          </p:nvSpPr>
          <p:spPr>
            <a:xfrm>
              <a:off x="3982329" y="3375363"/>
              <a:ext cx="421800" cy="369300"/>
            </a:xfrm>
            <a:prstGeom prst="rect">
              <a:avLst/>
            </a:prstGeom>
            <a:blipFill rotWithShape="1">
              <a:blip r:embed="rId1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sp>
          <p:nvSpPr>
            <p:cNvPr id="928" name="Google Shape;928;p50"/>
            <p:cNvSpPr/>
            <p:nvPr/>
          </p:nvSpPr>
          <p:spPr>
            <a:xfrm>
              <a:off x="5983849" y="4479242"/>
              <a:ext cx="421800" cy="369300"/>
            </a:xfrm>
            <a:prstGeom prst="rect">
              <a:avLst/>
            </a:prstGeom>
            <a:blipFill rotWithShape="1">
              <a:blip r:embed="rId1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sp>
          <p:nvSpPr>
            <p:cNvPr id="929" name="Google Shape;929;p50"/>
            <p:cNvSpPr txBox="1"/>
            <p:nvPr/>
          </p:nvSpPr>
          <p:spPr>
            <a:xfrm>
              <a:off x="7197352" y="1013033"/>
              <a:ext cx="3094200" cy="1374000"/>
            </a:xfrm>
            <a:prstGeom prst="rect">
              <a:avLst/>
            </a:prstGeom>
            <a:blipFill rotWithShape="1">
              <a:blip r:embed="rId15">
                <a:alphaModFix/>
              </a:blip>
              <a:stretch>
                <a:fillRect b="-3089" l="-2749" r="-2558" t="-309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grpSp>
      <p:cxnSp>
        <p:nvCxnSpPr>
          <p:cNvPr id="930" name="Google Shape;930;p50"/>
          <p:cNvCxnSpPr/>
          <p:nvPr/>
        </p:nvCxnSpPr>
        <p:spPr>
          <a:xfrm rot="10800000">
            <a:off x="2990005" y="2291944"/>
            <a:ext cx="1081800" cy="390300"/>
          </a:xfrm>
          <a:prstGeom prst="bentConnector3">
            <a:avLst>
              <a:gd fmla="val 99473" name="adj1"/>
            </a:avLst>
          </a:prstGeom>
          <a:noFill/>
          <a:ln cap="flat" cmpd="sng" w="9525">
            <a:solidFill>
              <a:srgbClr val="FF0000"/>
            </a:solidFill>
            <a:prstDash val="solid"/>
            <a:round/>
            <a:headEnd len="sm" w="sm" type="none"/>
            <a:tailEnd len="med" w="med" type="triangle"/>
          </a:ln>
        </p:spPr>
      </p:cxnSp>
      <p:sp>
        <p:nvSpPr>
          <p:cNvPr id="931" name="Google Shape;931;p50"/>
          <p:cNvSpPr/>
          <p:nvPr/>
        </p:nvSpPr>
        <p:spPr>
          <a:xfrm>
            <a:off x="3045725" y="2163572"/>
            <a:ext cx="1188900" cy="484500"/>
          </a:xfrm>
          <a:prstGeom prst="rect">
            <a:avLst/>
          </a:prstGeom>
          <a:blipFill rotWithShape="1">
            <a:blip r:embed="rId1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51"/>
          <p:cNvSpPr/>
          <p:nvPr/>
        </p:nvSpPr>
        <p:spPr>
          <a:xfrm>
            <a:off x="559840" y="1083509"/>
            <a:ext cx="3265500" cy="981900"/>
          </a:xfrm>
          <a:prstGeom prst="rect">
            <a:avLst/>
          </a:prstGeom>
          <a:blipFill rotWithShape="1">
            <a:blip r:embed="rId3">
              <a:alphaModFix/>
            </a:blip>
            <a:stretch>
              <a:fillRect b="-1399"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grpSp>
        <p:nvGrpSpPr>
          <p:cNvPr id="937" name="Google Shape;937;p51"/>
          <p:cNvGrpSpPr/>
          <p:nvPr/>
        </p:nvGrpSpPr>
        <p:grpSpPr>
          <a:xfrm>
            <a:off x="5419518" y="2547577"/>
            <a:ext cx="863756" cy="983643"/>
            <a:chOff x="5419518" y="2547577"/>
            <a:chExt cx="863756" cy="983643"/>
          </a:xfrm>
        </p:grpSpPr>
        <p:cxnSp>
          <p:nvCxnSpPr>
            <p:cNvPr id="938" name="Google Shape;938;p51"/>
            <p:cNvCxnSpPr/>
            <p:nvPr/>
          </p:nvCxnSpPr>
          <p:spPr>
            <a:xfrm rot="10800000">
              <a:off x="5419518" y="2666920"/>
              <a:ext cx="651600" cy="864300"/>
            </a:xfrm>
            <a:prstGeom prst="straightConnector1">
              <a:avLst/>
            </a:prstGeom>
            <a:noFill/>
            <a:ln cap="flat" cmpd="sng" w="9525">
              <a:solidFill>
                <a:srgbClr val="7F7F7F"/>
              </a:solidFill>
              <a:prstDash val="solid"/>
              <a:round/>
              <a:headEnd len="sm" w="sm" type="none"/>
              <a:tailEnd len="med" w="med" type="triangle"/>
            </a:ln>
          </p:spPr>
        </p:cxnSp>
        <p:sp>
          <p:nvSpPr>
            <p:cNvPr id="939" name="Google Shape;939;p51"/>
            <p:cNvSpPr/>
            <p:nvPr/>
          </p:nvSpPr>
          <p:spPr>
            <a:xfrm>
              <a:off x="5763075" y="2547577"/>
              <a:ext cx="520200" cy="665700"/>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grpSp>
      <p:sp>
        <p:nvSpPr>
          <p:cNvPr id="940" name="Google Shape;940;p51"/>
          <p:cNvSpPr txBox="1"/>
          <p:nvPr>
            <p:ph type="title"/>
          </p:nvPr>
        </p:nvSpPr>
        <p:spPr>
          <a:xfrm>
            <a:off x="126600" y="135178"/>
            <a:ext cx="8890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“Back”-Propagation - more examples</a:t>
            </a:r>
            <a:endParaRPr/>
          </a:p>
          <a:p>
            <a:pPr indent="0" lvl="0" marL="0" rtl="0" algn="l">
              <a:spcBef>
                <a:spcPts val="0"/>
              </a:spcBef>
              <a:spcAft>
                <a:spcPts val="0"/>
              </a:spcAft>
              <a:buNone/>
            </a:pPr>
            <a:r>
              <a:t/>
            </a:r>
            <a:endParaRPr/>
          </a:p>
        </p:txBody>
      </p:sp>
      <p:grpSp>
        <p:nvGrpSpPr>
          <p:cNvPr id="941" name="Google Shape;941;p51"/>
          <p:cNvGrpSpPr/>
          <p:nvPr/>
        </p:nvGrpSpPr>
        <p:grpSpPr>
          <a:xfrm>
            <a:off x="1639440" y="1004057"/>
            <a:ext cx="7192851" cy="3577099"/>
            <a:chOff x="758284" y="1013033"/>
            <a:chExt cx="9533268" cy="4741019"/>
          </a:xfrm>
        </p:grpSpPr>
        <p:sp>
          <p:nvSpPr>
            <p:cNvPr id="942" name="Google Shape;942;p51"/>
            <p:cNvSpPr/>
            <p:nvPr/>
          </p:nvSpPr>
          <p:spPr>
            <a:xfrm>
              <a:off x="758284" y="3317491"/>
              <a:ext cx="546300" cy="485100"/>
            </a:xfrm>
            <a:prstGeom prst="rect">
              <a:avLst/>
            </a:prstGeom>
            <a:solidFill>
              <a:srgbClr val="005293">
                <a:alpha val="29800"/>
              </a:srgbClr>
            </a:solidFill>
            <a:ln cap="flat" cmpd="sng" w="25400">
              <a:solidFill>
                <a:srgbClr val="003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943" name="Google Shape;943;p51"/>
            <p:cNvSpPr/>
            <p:nvPr/>
          </p:nvSpPr>
          <p:spPr>
            <a:xfrm>
              <a:off x="1880840" y="2474852"/>
              <a:ext cx="546300" cy="485100"/>
            </a:xfrm>
            <a:prstGeom prst="rect">
              <a:avLst/>
            </a:prstGeom>
            <a:solidFill>
              <a:srgbClr val="005293">
                <a:alpha val="29800"/>
              </a:srgbClr>
            </a:solidFill>
            <a:ln cap="flat" cmpd="sng" w="25400">
              <a:solidFill>
                <a:srgbClr val="003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944" name="Google Shape;944;p51"/>
            <p:cNvSpPr/>
            <p:nvPr/>
          </p:nvSpPr>
          <p:spPr>
            <a:xfrm>
              <a:off x="2835263" y="3317491"/>
              <a:ext cx="546300" cy="485100"/>
            </a:xfrm>
            <a:prstGeom prst="rect">
              <a:avLst/>
            </a:prstGeom>
            <a:solidFill>
              <a:srgbClr val="005293">
                <a:alpha val="29800"/>
              </a:srgbClr>
            </a:solidFill>
            <a:ln cap="flat" cmpd="sng" w="25400">
              <a:solidFill>
                <a:srgbClr val="003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945" name="Google Shape;945;p51"/>
            <p:cNvSpPr/>
            <p:nvPr/>
          </p:nvSpPr>
          <p:spPr>
            <a:xfrm>
              <a:off x="2835263" y="4449444"/>
              <a:ext cx="546300" cy="485100"/>
            </a:xfrm>
            <a:prstGeom prst="rect">
              <a:avLst/>
            </a:prstGeom>
            <a:solidFill>
              <a:srgbClr val="005293">
                <a:alpha val="29800"/>
              </a:srgbClr>
            </a:solidFill>
            <a:ln cap="flat" cmpd="sng" w="25400">
              <a:solidFill>
                <a:srgbClr val="003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946" name="Google Shape;946;p51"/>
            <p:cNvSpPr/>
            <p:nvPr/>
          </p:nvSpPr>
          <p:spPr>
            <a:xfrm>
              <a:off x="5004767" y="3317490"/>
              <a:ext cx="546300" cy="485100"/>
            </a:xfrm>
            <a:prstGeom prst="rect">
              <a:avLst/>
            </a:prstGeom>
            <a:solidFill>
              <a:srgbClr val="005293">
                <a:alpha val="29800"/>
              </a:srgbClr>
            </a:solidFill>
            <a:ln cap="flat" cmpd="sng" w="25400">
              <a:solidFill>
                <a:srgbClr val="003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947" name="Google Shape;947;p51"/>
            <p:cNvSpPr/>
            <p:nvPr/>
          </p:nvSpPr>
          <p:spPr>
            <a:xfrm>
              <a:off x="5004767" y="5268952"/>
              <a:ext cx="546300" cy="485100"/>
            </a:xfrm>
            <a:prstGeom prst="rect">
              <a:avLst/>
            </a:prstGeom>
            <a:solidFill>
              <a:srgbClr val="005293">
                <a:alpha val="29800"/>
              </a:srgbClr>
            </a:solidFill>
            <a:ln cap="flat" cmpd="sng" w="25400">
              <a:solidFill>
                <a:srgbClr val="003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948" name="Google Shape;948;p51"/>
            <p:cNvSpPr/>
            <p:nvPr/>
          </p:nvSpPr>
          <p:spPr>
            <a:xfrm>
              <a:off x="7742950" y="4449444"/>
              <a:ext cx="546300" cy="485100"/>
            </a:xfrm>
            <a:prstGeom prst="rect">
              <a:avLst/>
            </a:prstGeom>
            <a:solidFill>
              <a:srgbClr val="005293">
                <a:alpha val="29800"/>
              </a:srgbClr>
            </a:solidFill>
            <a:ln cap="flat" cmpd="sng" w="25400">
              <a:solidFill>
                <a:srgbClr val="003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949" name="Google Shape;949;p51"/>
            <p:cNvSpPr/>
            <p:nvPr/>
          </p:nvSpPr>
          <p:spPr>
            <a:xfrm>
              <a:off x="1904865" y="3317490"/>
              <a:ext cx="489000" cy="489000"/>
            </a:xfrm>
            <a:prstGeom prst="ellipse">
              <a:avLst/>
            </a:prstGeom>
            <a:solidFill>
              <a:srgbClr val="F99C05">
                <a:alpha val="30590"/>
              </a:srgbClr>
            </a:solidFill>
            <a:ln cap="flat" cmpd="sng" w="25400">
              <a:solidFill>
                <a:srgbClr val="003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rgbClr val="000000"/>
                  </a:solidFill>
                  <a:latin typeface="Arial"/>
                  <a:ea typeface="Arial"/>
                  <a:cs typeface="Arial"/>
                  <a:sym typeface="Arial"/>
                </a:rPr>
                <a:t>*</a:t>
              </a:r>
              <a:endParaRPr sz="1800">
                <a:solidFill>
                  <a:srgbClr val="000000"/>
                </a:solidFill>
                <a:latin typeface="Arial"/>
                <a:ea typeface="Arial"/>
                <a:cs typeface="Arial"/>
                <a:sym typeface="Arial"/>
              </a:endParaRPr>
            </a:p>
          </p:txBody>
        </p:sp>
        <p:sp>
          <p:nvSpPr>
            <p:cNvPr id="950" name="Google Shape;950;p51"/>
            <p:cNvSpPr/>
            <p:nvPr/>
          </p:nvSpPr>
          <p:spPr>
            <a:xfrm>
              <a:off x="3948754" y="3317490"/>
              <a:ext cx="489000" cy="489000"/>
            </a:xfrm>
            <a:prstGeom prst="ellipse">
              <a:avLst/>
            </a:prstGeom>
            <a:solidFill>
              <a:srgbClr val="F99C05">
                <a:alpha val="30590"/>
              </a:srgbClr>
            </a:solidFill>
            <a:ln cap="flat" cmpd="sng" w="25400">
              <a:solidFill>
                <a:srgbClr val="003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951" name="Google Shape;951;p51"/>
            <p:cNvSpPr/>
            <p:nvPr/>
          </p:nvSpPr>
          <p:spPr>
            <a:xfrm>
              <a:off x="5952257" y="4449444"/>
              <a:ext cx="489000" cy="489000"/>
            </a:xfrm>
            <a:prstGeom prst="ellipse">
              <a:avLst/>
            </a:prstGeom>
            <a:solidFill>
              <a:srgbClr val="F99C05">
                <a:alpha val="30590"/>
              </a:srgbClr>
            </a:solidFill>
            <a:ln cap="flat" cmpd="sng" w="25400">
              <a:solidFill>
                <a:srgbClr val="003B6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952" name="Google Shape;952;p51"/>
            <p:cNvSpPr/>
            <p:nvPr/>
          </p:nvSpPr>
          <p:spPr>
            <a:xfrm>
              <a:off x="6836566" y="4445590"/>
              <a:ext cx="489000" cy="489000"/>
            </a:xfrm>
            <a:prstGeom prst="ellipse">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cxnSp>
          <p:nvCxnSpPr>
            <p:cNvPr id="953" name="Google Shape;953;p51"/>
            <p:cNvCxnSpPr>
              <a:stCxn id="942" idx="3"/>
              <a:endCxn id="949" idx="2"/>
            </p:cNvCxnSpPr>
            <p:nvPr/>
          </p:nvCxnSpPr>
          <p:spPr>
            <a:xfrm>
              <a:off x="1304584" y="3560041"/>
              <a:ext cx="600300" cy="1800"/>
            </a:xfrm>
            <a:prstGeom prst="straightConnector1">
              <a:avLst/>
            </a:prstGeom>
            <a:noFill/>
            <a:ln cap="flat" cmpd="sng" w="9525">
              <a:solidFill>
                <a:srgbClr val="005092"/>
              </a:solidFill>
              <a:prstDash val="solid"/>
              <a:round/>
              <a:headEnd len="sm" w="sm" type="none"/>
              <a:tailEnd len="med" w="med" type="triangle"/>
            </a:ln>
          </p:spPr>
        </p:cxnSp>
        <p:cxnSp>
          <p:nvCxnSpPr>
            <p:cNvPr id="954" name="Google Shape;954;p51"/>
            <p:cNvCxnSpPr>
              <a:stCxn id="943" idx="2"/>
              <a:endCxn id="949" idx="0"/>
            </p:cNvCxnSpPr>
            <p:nvPr/>
          </p:nvCxnSpPr>
          <p:spPr>
            <a:xfrm flipH="1">
              <a:off x="2149490" y="2959952"/>
              <a:ext cx="4500" cy="357600"/>
            </a:xfrm>
            <a:prstGeom prst="straightConnector1">
              <a:avLst/>
            </a:prstGeom>
            <a:noFill/>
            <a:ln cap="flat" cmpd="sng" w="9525">
              <a:solidFill>
                <a:srgbClr val="005092"/>
              </a:solidFill>
              <a:prstDash val="solid"/>
              <a:round/>
              <a:headEnd len="sm" w="sm" type="none"/>
              <a:tailEnd len="med" w="med" type="triangle"/>
            </a:ln>
          </p:spPr>
        </p:cxnSp>
        <p:cxnSp>
          <p:nvCxnSpPr>
            <p:cNvPr id="955" name="Google Shape;955;p51"/>
            <p:cNvCxnSpPr>
              <a:stCxn id="949" idx="6"/>
              <a:endCxn id="944" idx="1"/>
            </p:cNvCxnSpPr>
            <p:nvPr/>
          </p:nvCxnSpPr>
          <p:spPr>
            <a:xfrm flipH="1" rot="10800000">
              <a:off x="2393865" y="3560190"/>
              <a:ext cx="441300" cy="1800"/>
            </a:xfrm>
            <a:prstGeom prst="straightConnector1">
              <a:avLst/>
            </a:prstGeom>
            <a:noFill/>
            <a:ln cap="flat" cmpd="sng" w="9525">
              <a:solidFill>
                <a:srgbClr val="005092"/>
              </a:solidFill>
              <a:prstDash val="solid"/>
              <a:round/>
              <a:headEnd len="sm" w="sm" type="none"/>
              <a:tailEnd len="med" w="med" type="triangle"/>
            </a:ln>
          </p:spPr>
        </p:cxnSp>
        <p:cxnSp>
          <p:nvCxnSpPr>
            <p:cNvPr id="956" name="Google Shape;956;p51"/>
            <p:cNvCxnSpPr>
              <a:stCxn id="944" idx="3"/>
              <a:endCxn id="950" idx="2"/>
            </p:cNvCxnSpPr>
            <p:nvPr/>
          </p:nvCxnSpPr>
          <p:spPr>
            <a:xfrm>
              <a:off x="3381563" y="3560041"/>
              <a:ext cx="567300" cy="1800"/>
            </a:xfrm>
            <a:prstGeom prst="straightConnector1">
              <a:avLst/>
            </a:prstGeom>
            <a:noFill/>
            <a:ln cap="flat" cmpd="sng" w="9525">
              <a:solidFill>
                <a:srgbClr val="005092"/>
              </a:solidFill>
              <a:prstDash val="solid"/>
              <a:round/>
              <a:headEnd len="sm" w="sm" type="none"/>
              <a:tailEnd len="med" w="med" type="triangle"/>
            </a:ln>
          </p:spPr>
        </p:cxnSp>
        <p:cxnSp>
          <p:nvCxnSpPr>
            <p:cNvPr id="957" name="Google Shape;957;p51"/>
            <p:cNvCxnSpPr>
              <a:stCxn id="945" idx="3"/>
              <a:endCxn id="950" idx="4"/>
            </p:cNvCxnSpPr>
            <p:nvPr/>
          </p:nvCxnSpPr>
          <p:spPr>
            <a:xfrm flipH="1" rot="10800000">
              <a:off x="3381563" y="3806394"/>
              <a:ext cx="811800" cy="885600"/>
            </a:xfrm>
            <a:prstGeom prst="bentConnector2">
              <a:avLst/>
            </a:prstGeom>
            <a:noFill/>
            <a:ln cap="flat" cmpd="sng" w="9525">
              <a:solidFill>
                <a:srgbClr val="005092"/>
              </a:solidFill>
              <a:prstDash val="solid"/>
              <a:round/>
              <a:headEnd len="sm" w="sm" type="none"/>
              <a:tailEnd len="med" w="med" type="triangle"/>
            </a:ln>
          </p:spPr>
        </p:cxnSp>
        <p:cxnSp>
          <p:nvCxnSpPr>
            <p:cNvPr id="958" name="Google Shape;958;p51"/>
            <p:cNvCxnSpPr>
              <a:stCxn id="950" idx="6"/>
              <a:endCxn id="946" idx="1"/>
            </p:cNvCxnSpPr>
            <p:nvPr/>
          </p:nvCxnSpPr>
          <p:spPr>
            <a:xfrm flipH="1" rot="10800000">
              <a:off x="4437754" y="3560190"/>
              <a:ext cx="567000" cy="1800"/>
            </a:xfrm>
            <a:prstGeom prst="straightConnector1">
              <a:avLst/>
            </a:prstGeom>
            <a:noFill/>
            <a:ln cap="flat" cmpd="sng" w="9525">
              <a:solidFill>
                <a:srgbClr val="005092"/>
              </a:solidFill>
              <a:prstDash val="solid"/>
              <a:round/>
              <a:headEnd len="sm" w="sm" type="none"/>
              <a:tailEnd len="med" w="med" type="triangle"/>
            </a:ln>
          </p:spPr>
        </p:cxnSp>
        <p:cxnSp>
          <p:nvCxnSpPr>
            <p:cNvPr id="959" name="Google Shape;959;p51"/>
            <p:cNvCxnSpPr>
              <a:stCxn id="946" idx="3"/>
              <a:endCxn id="951" idx="0"/>
            </p:cNvCxnSpPr>
            <p:nvPr/>
          </p:nvCxnSpPr>
          <p:spPr>
            <a:xfrm>
              <a:off x="5551067" y="3560040"/>
              <a:ext cx="645600" cy="889500"/>
            </a:xfrm>
            <a:prstGeom prst="straightConnector1">
              <a:avLst/>
            </a:prstGeom>
            <a:noFill/>
            <a:ln cap="flat" cmpd="sng" w="9525">
              <a:solidFill>
                <a:srgbClr val="005092"/>
              </a:solidFill>
              <a:prstDash val="solid"/>
              <a:round/>
              <a:headEnd len="sm" w="sm" type="none"/>
              <a:tailEnd len="med" w="med" type="triangle"/>
            </a:ln>
          </p:spPr>
        </p:cxnSp>
        <p:cxnSp>
          <p:nvCxnSpPr>
            <p:cNvPr id="960" name="Google Shape;960;p51"/>
            <p:cNvCxnSpPr>
              <a:stCxn id="947" idx="3"/>
              <a:endCxn id="951" idx="4"/>
            </p:cNvCxnSpPr>
            <p:nvPr/>
          </p:nvCxnSpPr>
          <p:spPr>
            <a:xfrm flipH="1" rot="10800000">
              <a:off x="5551067" y="4938502"/>
              <a:ext cx="645600" cy="573000"/>
            </a:xfrm>
            <a:prstGeom prst="straightConnector1">
              <a:avLst/>
            </a:prstGeom>
            <a:noFill/>
            <a:ln cap="flat" cmpd="sng" w="9525">
              <a:solidFill>
                <a:srgbClr val="005092"/>
              </a:solidFill>
              <a:prstDash val="solid"/>
              <a:round/>
              <a:headEnd len="sm" w="sm" type="none"/>
              <a:tailEnd len="med" w="med" type="triangle"/>
            </a:ln>
          </p:spPr>
        </p:cxnSp>
        <p:cxnSp>
          <p:nvCxnSpPr>
            <p:cNvPr id="961" name="Google Shape;961;p51"/>
            <p:cNvCxnSpPr>
              <a:stCxn id="951" idx="6"/>
              <a:endCxn id="952" idx="2"/>
            </p:cNvCxnSpPr>
            <p:nvPr/>
          </p:nvCxnSpPr>
          <p:spPr>
            <a:xfrm flipH="1" rot="10800000">
              <a:off x="6441257" y="4690044"/>
              <a:ext cx="395400" cy="3900"/>
            </a:xfrm>
            <a:prstGeom prst="straightConnector1">
              <a:avLst/>
            </a:prstGeom>
            <a:noFill/>
            <a:ln cap="flat" cmpd="sng" w="9525">
              <a:solidFill>
                <a:srgbClr val="005092"/>
              </a:solidFill>
              <a:prstDash val="solid"/>
              <a:round/>
              <a:headEnd len="sm" w="sm" type="none"/>
              <a:tailEnd len="med" w="med" type="triangle"/>
            </a:ln>
          </p:spPr>
        </p:cxnSp>
        <p:cxnSp>
          <p:nvCxnSpPr>
            <p:cNvPr id="962" name="Google Shape;962;p51"/>
            <p:cNvCxnSpPr>
              <a:stCxn id="952" idx="6"/>
              <a:endCxn id="948" idx="1"/>
            </p:cNvCxnSpPr>
            <p:nvPr/>
          </p:nvCxnSpPr>
          <p:spPr>
            <a:xfrm>
              <a:off x="7325566" y="4690090"/>
              <a:ext cx="417300" cy="1800"/>
            </a:xfrm>
            <a:prstGeom prst="straightConnector1">
              <a:avLst/>
            </a:prstGeom>
            <a:noFill/>
            <a:ln cap="flat" cmpd="sng" w="9525">
              <a:solidFill>
                <a:srgbClr val="005092"/>
              </a:solidFill>
              <a:prstDash val="solid"/>
              <a:round/>
              <a:headEnd len="sm" w="sm" type="none"/>
              <a:tailEnd len="med" w="med" type="triangle"/>
            </a:ln>
          </p:spPr>
        </p:cxnSp>
        <p:sp>
          <p:nvSpPr>
            <p:cNvPr id="963" name="Google Shape;963;p51"/>
            <p:cNvSpPr/>
            <p:nvPr/>
          </p:nvSpPr>
          <p:spPr>
            <a:xfrm>
              <a:off x="7808004" y="4505390"/>
              <a:ext cx="392100" cy="369300"/>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sp>
          <p:nvSpPr>
            <p:cNvPr id="964" name="Google Shape;964;p51"/>
            <p:cNvSpPr/>
            <p:nvPr/>
          </p:nvSpPr>
          <p:spPr>
            <a:xfrm>
              <a:off x="838018" y="3375363"/>
              <a:ext cx="379200" cy="369300"/>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sp>
          <p:nvSpPr>
            <p:cNvPr id="965" name="Google Shape;965;p51"/>
            <p:cNvSpPr/>
            <p:nvPr/>
          </p:nvSpPr>
          <p:spPr>
            <a:xfrm>
              <a:off x="1936677" y="2522106"/>
              <a:ext cx="425400" cy="369300"/>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sp>
          <p:nvSpPr>
            <p:cNvPr id="966" name="Google Shape;966;p51"/>
            <p:cNvSpPr/>
            <p:nvPr/>
          </p:nvSpPr>
          <p:spPr>
            <a:xfrm>
              <a:off x="2824061" y="3375363"/>
              <a:ext cx="549000" cy="369300"/>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sp>
          <p:nvSpPr>
            <p:cNvPr id="967" name="Google Shape;967;p51"/>
            <p:cNvSpPr/>
            <p:nvPr/>
          </p:nvSpPr>
          <p:spPr>
            <a:xfrm>
              <a:off x="2919026" y="4505390"/>
              <a:ext cx="378900" cy="369300"/>
            </a:xfrm>
            <a:prstGeom prst="rect">
              <a:avLst/>
            </a:prstGeom>
            <a:blipFill rotWithShape="1">
              <a:blip r:embed="rId10">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sp>
          <p:nvSpPr>
            <p:cNvPr id="968" name="Google Shape;968;p51"/>
            <p:cNvSpPr/>
            <p:nvPr/>
          </p:nvSpPr>
          <p:spPr>
            <a:xfrm>
              <a:off x="5087567" y="3375363"/>
              <a:ext cx="380700" cy="369300"/>
            </a:xfrm>
            <a:prstGeom prst="rect">
              <a:avLst/>
            </a:prstGeom>
            <a:blipFill rotWithShape="1">
              <a:blip r:embed="rId11">
                <a:alphaModFix/>
              </a:blip>
              <a:stretch>
                <a:fillRect b="-8329"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sp>
          <p:nvSpPr>
            <p:cNvPr id="969" name="Google Shape;969;p51"/>
            <p:cNvSpPr/>
            <p:nvPr/>
          </p:nvSpPr>
          <p:spPr>
            <a:xfrm>
              <a:off x="5099696" y="5326825"/>
              <a:ext cx="382500" cy="369300"/>
            </a:xfrm>
            <a:prstGeom prst="rect">
              <a:avLst/>
            </a:prstGeom>
            <a:blipFill rotWithShape="1">
              <a:blip r:embed="rId12">
                <a:alphaModFix/>
              </a:blip>
              <a:stretch>
                <a:fillRect b="-8329"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sp>
          <p:nvSpPr>
            <p:cNvPr id="970" name="Google Shape;970;p51"/>
            <p:cNvSpPr/>
            <p:nvPr/>
          </p:nvSpPr>
          <p:spPr>
            <a:xfrm>
              <a:off x="3982329" y="3375363"/>
              <a:ext cx="421800" cy="369300"/>
            </a:xfrm>
            <a:prstGeom prst="rect">
              <a:avLst/>
            </a:prstGeom>
            <a:blipFill rotWithShape="1">
              <a:blip r:embed="rId1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sp>
          <p:nvSpPr>
            <p:cNvPr id="971" name="Google Shape;971;p51"/>
            <p:cNvSpPr/>
            <p:nvPr/>
          </p:nvSpPr>
          <p:spPr>
            <a:xfrm>
              <a:off x="5983849" y="4479242"/>
              <a:ext cx="421800" cy="369300"/>
            </a:xfrm>
            <a:prstGeom prst="rect">
              <a:avLst/>
            </a:prstGeom>
            <a:blipFill rotWithShape="1">
              <a:blip r:embed="rId1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sp>
          <p:nvSpPr>
            <p:cNvPr id="972" name="Google Shape;972;p51"/>
            <p:cNvSpPr txBox="1"/>
            <p:nvPr/>
          </p:nvSpPr>
          <p:spPr>
            <a:xfrm>
              <a:off x="7197352" y="1013033"/>
              <a:ext cx="3094200" cy="1374000"/>
            </a:xfrm>
            <a:prstGeom prst="rect">
              <a:avLst/>
            </a:prstGeom>
            <a:blipFill rotWithShape="1">
              <a:blip r:embed="rId15">
                <a:alphaModFix/>
              </a:blip>
              <a:stretch>
                <a:fillRect b="-3089" l="-2749" r="-2558" t="-309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grpSp>
      <p:cxnSp>
        <p:nvCxnSpPr>
          <p:cNvPr id="973" name="Google Shape;973;p51"/>
          <p:cNvCxnSpPr/>
          <p:nvPr/>
        </p:nvCxnSpPr>
        <p:spPr>
          <a:xfrm rot="5400000">
            <a:off x="4205432" y="3349639"/>
            <a:ext cx="901800" cy="681000"/>
          </a:xfrm>
          <a:prstGeom prst="bentConnector3">
            <a:avLst>
              <a:gd fmla="val 539" name="adj1"/>
            </a:avLst>
          </a:prstGeom>
          <a:noFill/>
          <a:ln cap="flat" cmpd="sng" w="9525">
            <a:solidFill>
              <a:srgbClr val="FF0000"/>
            </a:solidFill>
            <a:prstDash val="solid"/>
            <a:round/>
            <a:headEnd len="sm" w="sm" type="none"/>
            <a:tailEnd len="med" w="med" type="triangle"/>
          </a:ln>
        </p:spPr>
      </p:cxnSp>
      <p:sp>
        <p:nvSpPr>
          <p:cNvPr id="974" name="Google Shape;974;p51"/>
          <p:cNvSpPr/>
          <p:nvPr/>
        </p:nvSpPr>
        <p:spPr>
          <a:xfrm>
            <a:off x="4277372" y="3332449"/>
            <a:ext cx="1142100" cy="488400"/>
          </a:xfrm>
          <a:prstGeom prst="rect">
            <a:avLst/>
          </a:prstGeom>
          <a:blipFill rotWithShape="1">
            <a:blip r:embed="rId1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Arial"/>
                <a:ea typeface="Arial"/>
                <a:cs typeface="Arial"/>
                <a:sym typeface="Arial"/>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126600" y="135178"/>
            <a:ext cx="8890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Activation Functions</a:t>
            </a:r>
            <a:endParaRPr/>
          </a:p>
        </p:txBody>
      </p:sp>
      <p:sp>
        <p:nvSpPr>
          <p:cNvPr id="106" name="Google Shape;106;p16"/>
          <p:cNvSpPr txBox="1"/>
          <p:nvPr>
            <p:ph idx="1" type="body"/>
          </p:nvPr>
        </p:nvSpPr>
        <p:spPr>
          <a:xfrm>
            <a:off x="126600" y="707875"/>
            <a:ext cx="8890800" cy="404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1900">
                <a:solidFill>
                  <a:srgbClr val="000000"/>
                </a:solidFill>
              </a:rPr>
              <a:t>What are activation functions? : Introducing non-linearity!</a:t>
            </a:r>
            <a:endParaRPr b="1" sz="1900">
              <a:solidFill>
                <a:srgbClr val="000000"/>
              </a:solidFill>
            </a:endParaRPr>
          </a:p>
        </p:txBody>
      </p:sp>
      <p:pic>
        <p:nvPicPr>
          <p:cNvPr id="107" name="Google Shape;107;p16"/>
          <p:cNvPicPr preferRelativeResize="0"/>
          <p:nvPr/>
        </p:nvPicPr>
        <p:blipFill>
          <a:blip r:embed="rId3">
            <a:alphaModFix/>
          </a:blip>
          <a:stretch>
            <a:fillRect/>
          </a:stretch>
        </p:blipFill>
        <p:spPr>
          <a:xfrm>
            <a:off x="1404749" y="1536170"/>
            <a:ext cx="6334500" cy="2711175"/>
          </a:xfrm>
          <a:prstGeom prst="rect">
            <a:avLst/>
          </a:prstGeom>
          <a:noFill/>
          <a:ln>
            <a:noFill/>
          </a:ln>
        </p:spPr>
      </p:pic>
      <p:sp>
        <p:nvSpPr>
          <p:cNvPr id="108" name="Google Shape;108;p16"/>
          <p:cNvSpPr txBox="1"/>
          <p:nvPr/>
        </p:nvSpPr>
        <p:spPr>
          <a:xfrm>
            <a:off x="311825" y="4250225"/>
            <a:ext cx="8520600" cy="3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t>Image credit :</a:t>
            </a:r>
            <a:r>
              <a:rPr lang="en-GB" sz="1000" u="sng">
                <a:solidFill>
                  <a:schemeClr val="hlink"/>
                </a:solidFill>
                <a:hlinkClick r:id="rId4"/>
              </a:rPr>
              <a:t>https://mc.ai/complete-guide-of-activation-functions/</a:t>
            </a:r>
            <a:r>
              <a:rPr lang="en-GB" sz="1000"/>
              <a:t> </a:t>
            </a:r>
            <a:endParaRPr sz="1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52"/>
          <p:cNvSpPr txBox="1"/>
          <p:nvPr>
            <p:ph type="title"/>
          </p:nvPr>
        </p:nvSpPr>
        <p:spPr>
          <a:xfrm>
            <a:off x="126600" y="135178"/>
            <a:ext cx="8890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Overfitting</a:t>
            </a:r>
            <a:endParaRPr/>
          </a:p>
          <a:p>
            <a:pPr indent="0" lvl="0" marL="0" rtl="0" algn="l">
              <a:spcBef>
                <a:spcPts val="0"/>
              </a:spcBef>
              <a:spcAft>
                <a:spcPts val="0"/>
              </a:spcAft>
              <a:buNone/>
            </a:pPr>
            <a:r>
              <a:t/>
            </a:r>
            <a:endParaRPr/>
          </a:p>
        </p:txBody>
      </p:sp>
      <p:sp>
        <p:nvSpPr>
          <p:cNvPr id="980" name="Google Shape;980;p52"/>
          <p:cNvSpPr txBox="1"/>
          <p:nvPr>
            <p:ph idx="1" type="body"/>
          </p:nvPr>
        </p:nvSpPr>
        <p:spPr>
          <a:xfrm>
            <a:off x="311700" y="986700"/>
            <a:ext cx="6255300" cy="357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b="1" sz="1900">
              <a:solidFill>
                <a:schemeClr val="dk1"/>
              </a:solidFill>
            </a:endParaRPr>
          </a:p>
          <a:p>
            <a:pPr indent="0" lvl="0" marL="0" rtl="0" algn="l">
              <a:spcBef>
                <a:spcPts val="1200"/>
              </a:spcBef>
              <a:spcAft>
                <a:spcPts val="1200"/>
              </a:spcAft>
              <a:buNone/>
            </a:pPr>
            <a:r>
              <a:t/>
            </a:r>
            <a:endParaRPr b="1" sz="1900">
              <a:solidFill>
                <a:srgbClr val="000000"/>
              </a:solidFill>
            </a:endParaRPr>
          </a:p>
        </p:txBody>
      </p:sp>
      <p:pic>
        <p:nvPicPr>
          <p:cNvPr id="981" name="Google Shape;981;p52"/>
          <p:cNvPicPr preferRelativeResize="0"/>
          <p:nvPr/>
        </p:nvPicPr>
        <p:blipFill>
          <a:blip r:embed="rId3">
            <a:alphaModFix/>
          </a:blip>
          <a:stretch>
            <a:fillRect/>
          </a:stretch>
        </p:blipFill>
        <p:spPr>
          <a:xfrm>
            <a:off x="1117788" y="998865"/>
            <a:ext cx="6908425" cy="3220051"/>
          </a:xfrm>
          <a:prstGeom prst="rect">
            <a:avLst/>
          </a:prstGeom>
          <a:noFill/>
          <a:ln>
            <a:noFill/>
          </a:ln>
        </p:spPr>
      </p:pic>
      <p:sp>
        <p:nvSpPr>
          <p:cNvPr id="982" name="Google Shape;982;p52"/>
          <p:cNvSpPr txBox="1"/>
          <p:nvPr/>
        </p:nvSpPr>
        <p:spPr>
          <a:xfrm>
            <a:off x="248892" y="4302815"/>
            <a:ext cx="82323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u="sng">
                <a:solidFill>
                  <a:schemeClr val="hlink"/>
                </a:solidFill>
                <a:hlinkClick r:id="rId4"/>
              </a:rPr>
              <a:t>https://www.deeplearningbook.org/</a:t>
            </a:r>
            <a:endParaRPr sz="1000"/>
          </a:p>
          <a:p>
            <a:pPr indent="0" lvl="0" marL="0" rtl="0" algn="l">
              <a:spcBef>
                <a:spcPts val="0"/>
              </a:spcBef>
              <a:spcAft>
                <a:spcPts val="0"/>
              </a:spcAft>
              <a:buNone/>
            </a:pPr>
            <a:r>
              <a:t/>
            </a:r>
            <a:endParaRPr sz="10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53"/>
          <p:cNvSpPr txBox="1"/>
          <p:nvPr>
            <p:ph type="title"/>
          </p:nvPr>
        </p:nvSpPr>
        <p:spPr>
          <a:xfrm>
            <a:off x="126600" y="135178"/>
            <a:ext cx="8890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4000"/>
              <a:buFont typeface="Arial"/>
              <a:buNone/>
            </a:pPr>
            <a:r>
              <a:rPr lang="en-GB"/>
              <a:t>Overfitting</a:t>
            </a:r>
            <a:endParaRPr/>
          </a:p>
          <a:p>
            <a:pPr indent="0" lvl="0" marL="0" rtl="0" algn="l">
              <a:spcBef>
                <a:spcPts val="0"/>
              </a:spcBef>
              <a:spcAft>
                <a:spcPts val="0"/>
              </a:spcAft>
              <a:buNone/>
            </a:pPr>
            <a:r>
              <a:t/>
            </a:r>
            <a:endParaRPr/>
          </a:p>
        </p:txBody>
      </p:sp>
      <p:sp>
        <p:nvSpPr>
          <p:cNvPr id="988" name="Google Shape;988;p53"/>
          <p:cNvSpPr txBox="1"/>
          <p:nvPr>
            <p:ph idx="1" type="body"/>
          </p:nvPr>
        </p:nvSpPr>
        <p:spPr>
          <a:xfrm>
            <a:off x="311700" y="972723"/>
            <a:ext cx="8520600" cy="357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1600">
                <a:solidFill>
                  <a:srgbClr val="000000"/>
                </a:solidFill>
              </a:rPr>
              <a:t>Can convergence of loss in training data guarantee the generalization performance?</a:t>
            </a:r>
            <a:endParaRPr b="1" sz="1600">
              <a:solidFill>
                <a:srgbClr val="000000"/>
              </a:solidFill>
            </a:endParaRPr>
          </a:p>
        </p:txBody>
      </p:sp>
      <p:pic>
        <p:nvPicPr>
          <p:cNvPr id="989" name="Google Shape;989;p53"/>
          <p:cNvPicPr preferRelativeResize="0"/>
          <p:nvPr/>
        </p:nvPicPr>
        <p:blipFill>
          <a:blip r:embed="rId3">
            <a:alphaModFix/>
          </a:blip>
          <a:stretch>
            <a:fillRect/>
          </a:stretch>
        </p:blipFill>
        <p:spPr>
          <a:xfrm>
            <a:off x="1445375" y="1403588"/>
            <a:ext cx="6253250" cy="3069024"/>
          </a:xfrm>
          <a:prstGeom prst="rect">
            <a:avLst/>
          </a:prstGeom>
          <a:noFill/>
          <a:ln>
            <a:noFill/>
          </a:ln>
        </p:spPr>
      </p:pic>
      <p:sp>
        <p:nvSpPr>
          <p:cNvPr id="990" name="Google Shape;990;p53"/>
          <p:cNvSpPr txBox="1"/>
          <p:nvPr/>
        </p:nvSpPr>
        <p:spPr>
          <a:xfrm>
            <a:off x="248892" y="4302815"/>
            <a:ext cx="82323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u="sng">
                <a:solidFill>
                  <a:schemeClr val="hlink"/>
                </a:solidFill>
                <a:hlinkClick r:id="rId4"/>
              </a:rPr>
              <a:t>https://www.deeplearningbook.org/</a:t>
            </a:r>
            <a:endParaRPr sz="1000"/>
          </a:p>
          <a:p>
            <a:pPr indent="0" lvl="0" marL="0" rtl="0" algn="l">
              <a:spcBef>
                <a:spcPts val="0"/>
              </a:spcBef>
              <a:spcAft>
                <a:spcPts val="0"/>
              </a:spcAft>
              <a:buNone/>
            </a:pPr>
            <a:r>
              <a:t/>
            </a:r>
            <a:endParaRPr sz="1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54"/>
          <p:cNvSpPr txBox="1"/>
          <p:nvPr>
            <p:ph type="title"/>
          </p:nvPr>
        </p:nvSpPr>
        <p:spPr>
          <a:xfrm>
            <a:off x="126600" y="135178"/>
            <a:ext cx="8890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Regularization</a:t>
            </a:r>
            <a:endParaRPr/>
          </a:p>
        </p:txBody>
      </p:sp>
      <p:sp>
        <p:nvSpPr>
          <p:cNvPr id="996" name="Google Shape;996;p54"/>
          <p:cNvSpPr txBox="1"/>
          <p:nvPr>
            <p:ph idx="1" type="body"/>
          </p:nvPr>
        </p:nvSpPr>
        <p:spPr>
          <a:xfrm>
            <a:off x="311700" y="986700"/>
            <a:ext cx="6255300" cy="357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b="1" sz="1900">
              <a:solidFill>
                <a:schemeClr val="dk1"/>
              </a:solidFill>
            </a:endParaRPr>
          </a:p>
          <a:p>
            <a:pPr indent="0" lvl="0" marL="0" rtl="0" algn="l">
              <a:spcBef>
                <a:spcPts val="1200"/>
              </a:spcBef>
              <a:spcAft>
                <a:spcPts val="1200"/>
              </a:spcAft>
              <a:buNone/>
            </a:pPr>
            <a:r>
              <a:t/>
            </a:r>
            <a:endParaRPr b="1" sz="1900">
              <a:solidFill>
                <a:srgbClr val="000000"/>
              </a:solidFill>
            </a:endParaRPr>
          </a:p>
        </p:txBody>
      </p:sp>
      <p:sp>
        <p:nvSpPr>
          <p:cNvPr id="997" name="Google Shape;997;p54"/>
          <p:cNvSpPr txBox="1"/>
          <p:nvPr>
            <p:ph idx="1" type="body"/>
          </p:nvPr>
        </p:nvSpPr>
        <p:spPr>
          <a:xfrm>
            <a:off x="311700" y="986701"/>
            <a:ext cx="8520600" cy="357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200">
                <a:solidFill>
                  <a:schemeClr val="dk1"/>
                </a:solidFill>
              </a:rPr>
              <a:t>“Regularization is any modification we make to a learning algorithm that is intended to reduce its generalization error but not its training error.”</a:t>
            </a:r>
            <a:endParaRPr b="1" sz="2200">
              <a:solidFill>
                <a:schemeClr val="dk1"/>
              </a:solidFill>
            </a:endParaRPr>
          </a:p>
          <a:p>
            <a:pPr indent="0" lvl="0" marL="0" rtl="0" algn="r">
              <a:spcBef>
                <a:spcPts val="1200"/>
              </a:spcBef>
              <a:spcAft>
                <a:spcPts val="0"/>
              </a:spcAft>
              <a:buNone/>
            </a:pPr>
            <a:r>
              <a:rPr lang="en-GB" sz="1700">
                <a:solidFill>
                  <a:schemeClr val="dk1"/>
                </a:solidFill>
              </a:rPr>
              <a:t>(GoodFellow 2016)</a:t>
            </a:r>
            <a:endParaRPr sz="1700">
              <a:solidFill>
                <a:schemeClr val="dk1"/>
              </a:solidFill>
            </a:endParaRPr>
          </a:p>
          <a:p>
            <a:pPr indent="0" lvl="0" marL="0" rtl="0" algn="r">
              <a:spcBef>
                <a:spcPts val="1200"/>
              </a:spcBef>
              <a:spcAft>
                <a:spcPts val="0"/>
              </a:spcAft>
              <a:buNone/>
            </a:pPr>
            <a:r>
              <a:t/>
            </a:r>
            <a:endParaRPr sz="1700">
              <a:solidFill>
                <a:schemeClr val="dk1"/>
              </a:solidFill>
            </a:endParaRPr>
          </a:p>
          <a:p>
            <a:pPr indent="-336550" lvl="0" marL="457200" rtl="0" algn="l">
              <a:spcBef>
                <a:spcPts val="1200"/>
              </a:spcBef>
              <a:spcAft>
                <a:spcPts val="0"/>
              </a:spcAft>
              <a:buClr>
                <a:schemeClr val="dk1"/>
              </a:buClr>
              <a:buSzPts val="1700"/>
              <a:buChar char="●"/>
            </a:pPr>
            <a:r>
              <a:rPr lang="en-GB" sz="1700">
                <a:solidFill>
                  <a:schemeClr val="dk1"/>
                </a:solidFill>
              </a:rPr>
              <a:t>L1/L2 regularization</a:t>
            </a:r>
            <a:endParaRPr sz="1700">
              <a:solidFill>
                <a:schemeClr val="dk1"/>
              </a:solidFill>
            </a:endParaRPr>
          </a:p>
          <a:p>
            <a:pPr indent="-336550" lvl="0" marL="457200" rtl="0" algn="l">
              <a:spcBef>
                <a:spcPts val="0"/>
              </a:spcBef>
              <a:spcAft>
                <a:spcPts val="0"/>
              </a:spcAft>
              <a:buClr>
                <a:schemeClr val="dk1"/>
              </a:buClr>
              <a:buSzPts val="1700"/>
              <a:buChar char="●"/>
            </a:pPr>
            <a:r>
              <a:rPr lang="en-GB" sz="1700">
                <a:solidFill>
                  <a:schemeClr val="dk1"/>
                </a:solidFill>
              </a:rPr>
              <a:t>Dropout</a:t>
            </a:r>
            <a:endParaRPr sz="1700">
              <a:solidFill>
                <a:schemeClr val="dk1"/>
              </a:solidFill>
            </a:endParaRPr>
          </a:p>
          <a:p>
            <a:pPr indent="-336550" lvl="0" marL="457200" rtl="0" algn="l">
              <a:spcBef>
                <a:spcPts val="0"/>
              </a:spcBef>
              <a:spcAft>
                <a:spcPts val="0"/>
              </a:spcAft>
              <a:buClr>
                <a:schemeClr val="dk1"/>
              </a:buClr>
              <a:buSzPts val="1700"/>
              <a:buChar char="●"/>
            </a:pPr>
            <a:r>
              <a:rPr lang="en-GB" sz="1700">
                <a:solidFill>
                  <a:schemeClr val="dk1"/>
                </a:solidFill>
              </a:rPr>
              <a:t>Data Augmentation</a:t>
            </a:r>
            <a:endParaRPr sz="17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 and more things that you might face while reading papers</a:t>
            </a:r>
            <a:endParaRPr sz="11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55"/>
          <p:cNvSpPr/>
          <p:nvPr/>
        </p:nvSpPr>
        <p:spPr>
          <a:xfrm>
            <a:off x="1745575" y="1762684"/>
            <a:ext cx="1411500" cy="7356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55"/>
          <p:cNvSpPr txBox="1"/>
          <p:nvPr>
            <p:ph type="title"/>
          </p:nvPr>
        </p:nvSpPr>
        <p:spPr>
          <a:xfrm>
            <a:off x="126600" y="135178"/>
            <a:ext cx="8890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L1/L2 Regularization</a:t>
            </a:r>
            <a:endParaRPr/>
          </a:p>
        </p:txBody>
      </p:sp>
      <p:sp>
        <p:nvSpPr>
          <p:cNvPr id="1004" name="Google Shape;1004;p55"/>
          <p:cNvSpPr txBox="1"/>
          <p:nvPr>
            <p:ph idx="1" type="body"/>
          </p:nvPr>
        </p:nvSpPr>
        <p:spPr>
          <a:xfrm>
            <a:off x="311700" y="986700"/>
            <a:ext cx="6255300" cy="357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b="1" sz="1900">
              <a:solidFill>
                <a:schemeClr val="dk1"/>
              </a:solidFill>
            </a:endParaRPr>
          </a:p>
          <a:p>
            <a:pPr indent="0" lvl="0" marL="0" rtl="0" algn="l">
              <a:spcBef>
                <a:spcPts val="1200"/>
              </a:spcBef>
              <a:spcAft>
                <a:spcPts val="1200"/>
              </a:spcAft>
              <a:buNone/>
            </a:pPr>
            <a:r>
              <a:t/>
            </a:r>
            <a:endParaRPr b="1" sz="1900">
              <a:solidFill>
                <a:srgbClr val="000000"/>
              </a:solidFill>
            </a:endParaRPr>
          </a:p>
        </p:txBody>
      </p:sp>
      <p:sp>
        <p:nvSpPr>
          <p:cNvPr id="1005" name="Google Shape;1005;p55"/>
          <p:cNvSpPr txBox="1"/>
          <p:nvPr>
            <p:ph idx="1" type="body"/>
          </p:nvPr>
        </p:nvSpPr>
        <p:spPr>
          <a:xfrm>
            <a:off x="311700" y="2636975"/>
            <a:ext cx="8520600" cy="192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solidFill>
                  <a:schemeClr val="dk1"/>
                </a:solidFill>
              </a:rPr>
              <a:t>What would happen if we use gradient descent with this loss function?</a:t>
            </a:r>
            <a:endParaRPr sz="2000">
              <a:solidFill>
                <a:schemeClr val="dk1"/>
              </a:solidFill>
            </a:endParaRPr>
          </a:p>
          <a:p>
            <a:pPr indent="0" lvl="0" marL="0" rtl="0" algn="l">
              <a:spcBef>
                <a:spcPts val="1200"/>
              </a:spcBef>
              <a:spcAft>
                <a:spcPts val="1200"/>
              </a:spcAft>
              <a:buNone/>
            </a:pPr>
            <a:r>
              <a:rPr lang="en-GB" sz="2000">
                <a:solidFill>
                  <a:schemeClr val="dk1"/>
                </a:solidFill>
              </a:rPr>
              <a:t> →  </a:t>
            </a:r>
            <a:endParaRPr sz="2000">
              <a:solidFill>
                <a:schemeClr val="dk1"/>
              </a:solidFill>
            </a:endParaRPr>
          </a:p>
        </p:txBody>
      </p:sp>
      <p:sp>
        <p:nvSpPr>
          <p:cNvPr id="1006" name="Google Shape;1006;p55"/>
          <p:cNvSpPr/>
          <p:nvPr/>
        </p:nvSpPr>
        <p:spPr>
          <a:xfrm>
            <a:off x="1745575" y="1003884"/>
            <a:ext cx="1411500" cy="7356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mathcal{L}(\mathbf{W}) + \lambda \sum_{w \in \mathbf{W}} \| w \|_2" id="1007" name="Google Shape;1007;p55"/>
          <p:cNvPicPr preferRelativeResize="0"/>
          <p:nvPr/>
        </p:nvPicPr>
        <p:blipFill>
          <a:blip r:embed="rId3">
            <a:alphaModFix/>
          </a:blip>
          <a:stretch>
            <a:fillRect/>
          </a:stretch>
        </p:blipFill>
        <p:spPr>
          <a:xfrm>
            <a:off x="814725" y="1848418"/>
            <a:ext cx="2270974" cy="571714"/>
          </a:xfrm>
          <a:prstGeom prst="rect">
            <a:avLst/>
          </a:prstGeom>
          <a:noFill/>
          <a:ln>
            <a:noFill/>
          </a:ln>
        </p:spPr>
      </p:pic>
      <p:pic>
        <p:nvPicPr>
          <p:cNvPr descr="\mathcal{L}(\mathbf{W}) + \lambda \sum_{w \in \mathbf{W}} \| w \|_1 " id="1008" name="Google Shape;1008;p55"/>
          <p:cNvPicPr preferRelativeResize="0"/>
          <p:nvPr/>
        </p:nvPicPr>
        <p:blipFill>
          <a:blip r:embed="rId4">
            <a:alphaModFix/>
          </a:blip>
          <a:stretch>
            <a:fillRect/>
          </a:stretch>
        </p:blipFill>
        <p:spPr>
          <a:xfrm>
            <a:off x="817757" y="1104433"/>
            <a:ext cx="2264918" cy="571521"/>
          </a:xfrm>
          <a:prstGeom prst="rect">
            <a:avLst/>
          </a:prstGeom>
          <a:noFill/>
          <a:ln>
            <a:noFill/>
          </a:ln>
        </p:spPr>
      </p:pic>
      <p:sp>
        <p:nvSpPr>
          <p:cNvPr id="1009" name="Google Shape;1009;p55"/>
          <p:cNvSpPr/>
          <p:nvPr/>
        </p:nvSpPr>
        <p:spPr>
          <a:xfrm>
            <a:off x="3424350" y="1179469"/>
            <a:ext cx="542100" cy="12258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55"/>
          <p:cNvSpPr txBox="1"/>
          <p:nvPr/>
        </p:nvSpPr>
        <p:spPr>
          <a:xfrm>
            <a:off x="4003747" y="1580713"/>
            <a:ext cx="2837400" cy="3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Penalize to the complexity!</a:t>
            </a:r>
            <a:endParaRPr b="1"/>
          </a:p>
        </p:txBody>
      </p:sp>
      <p:pic>
        <p:nvPicPr>
          <p:cNvPr descr="\lambda \mathrm{:hyperparameter}" id="1011" name="Google Shape;1011;p55"/>
          <p:cNvPicPr preferRelativeResize="0"/>
          <p:nvPr/>
        </p:nvPicPr>
        <p:blipFill>
          <a:blip r:embed="rId5">
            <a:alphaModFix/>
          </a:blip>
          <a:stretch>
            <a:fillRect/>
          </a:stretch>
        </p:blipFill>
        <p:spPr>
          <a:xfrm>
            <a:off x="6477325" y="1673638"/>
            <a:ext cx="2050150" cy="2374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56"/>
          <p:cNvSpPr txBox="1"/>
          <p:nvPr>
            <p:ph type="title"/>
          </p:nvPr>
        </p:nvSpPr>
        <p:spPr>
          <a:xfrm>
            <a:off x="126600" y="135178"/>
            <a:ext cx="8890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Dropout</a:t>
            </a:r>
            <a:endParaRPr/>
          </a:p>
        </p:txBody>
      </p:sp>
      <p:sp>
        <p:nvSpPr>
          <p:cNvPr id="1017" name="Google Shape;1017;p56"/>
          <p:cNvSpPr txBox="1"/>
          <p:nvPr>
            <p:ph idx="1" type="body"/>
          </p:nvPr>
        </p:nvSpPr>
        <p:spPr>
          <a:xfrm>
            <a:off x="311700" y="986700"/>
            <a:ext cx="6255300" cy="357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b="1" sz="1900">
              <a:solidFill>
                <a:schemeClr val="dk1"/>
              </a:solidFill>
            </a:endParaRPr>
          </a:p>
          <a:p>
            <a:pPr indent="0" lvl="0" marL="0" rtl="0" algn="l">
              <a:spcBef>
                <a:spcPts val="1200"/>
              </a:spcBef>
              <a:spcAft>
                <a:spcPts val="1200"/>
              </a:spcAft>
              <a:buNone/>
            </a:pPr>
            <a:r>
              <a:t/>
            </a:r>
            <a:endParaRPr b="1" sz="1900">
              <a:solidFill>
                <a:srgbClr val="000000"/>
              </a:solidFill>
            </a:endParaRPr>
          </a:p>
        </p:txBody>
      </p:sp>
      <p:sp>
        <p:nvSpPr>
          <p:cNvPr id="1018" name="Google Shape;1018;p56"/>
          <p:cNvSpPr txBox="1"/>
          <p:nvPr>
            <p:ph idx="1" type="body"/>
          </p:nvPr>
        </p:nvSpPr>
        <p:spPr>
          <a:xfrm>
            <a:off x="311700" y="986701"/>
            <a:ext cx="8520600" cy="35703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chemeClr val="dk1"/>
              </a:buClr>
              <a:buSzPts val="1900"/>
              <a:buChar char="●"/>
            </a:pPr>
            <a:r>
              <a:rPr lang="en-GB" sz="1900">
                <a:solidFill>
                  <a:schemeClr val="dk1"/>
                </a:solidFill>
              </a:rPr>
              <a:t>Activate the neuron with probability of </a:t>
            </a:r>
            <a:endParaRPr sz="1900">
              <a:solidFill>
                <a:schemeClr val="dk1"/>
              </a:solidFill>
            </a:endParaRPr>
          </a:p>
          <a:p>
            <a:pPr indent="-349250" lvl="0" marL="457200" rtl="0" algn="l">
              <a:spcBef>
                <a:spcPts val="0"/>
              </a:spcBef>
              <a:spcAft>
                <a:spcPts val="0"/>
              </a:spcAft>
              <a:buClr>
                <a:schemeClr val="dk1"/>
              </a:buClr>
              <a:buSzPts val="1900"/>
              <a:buChar char="●"/>
            </a:pPr>
            <a:r>
              <a:rPr lang="en-GB" sz="1900">
                <a:solidFill>
                  <a:schemeClr val="dk1"/>
                </a:solidFill>
              </a:rPr>
              <a:t>“Sampling the Neural Network’’</a:t>
            </a:r>
            <a:endParaRPr sz="1900">
              <a:solidFill>
                <a:schemeClr val="dk1"/>
              </a:solidFill>
            </a:endParaRPr>
          </a:p>
        </p:txBody>
      </p:sp>
      <p:sp>
        <p:nvSpPr>
          <p:cNvPr id="1019" name="Google Shape;1019;p56"/>
          <p:cNvSpPr txBox="1"/>
          <p:nvPr/>
        </p:nvSpPr>
        <p:spPr>
          <a:xfrm>
            <a:off x="267400" y="4152325"/>
            <a:ext cx="85650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solidFill>
                  <a:schemeClr val="dk1"/>
                </a:solidFill>
              </a:rPr>
              <a:t>Srivastava, Nitish, et al. "Dropout: a simple way to prevent neural networks from overfitting." </a:t>
            </a:r>
            <a:r>
              <a:rPr i="1" lang="en-GB" sz="900">
                <a:solidFill>
                  <a:schemeClr val="dk1"/>
                </a:solidFill>
              </a:rPr>
              <a:t>The journal of machine learning research</a:t>
            </a:r>
            <a:r>
              <a:rPr lang="en-GB" sz="900">
                <a:solidFill>
                  <a:schemeClr val="dk1"/>
                </a:solidFill>
              </a:rPr>
              <a:t> 15.1 (2014): 1929-1958.</a:t>
            </a:r>
            <a:endParaRPr sz="900">
              <a:solidFill>
                <a:schemeClr val="dk1"/>
              </a:solidFill>
            </a:endParaRPr>
          </a:p>
          <a:p>
            <a:pPr indent="0" lvl="0" marL="0" rtl="0" algn="l">
              <a:spcBef>
                <a:spcPts val="0"/>
              </a:spcBef>
              <a:spcAft>
                <a:spcPts val="0"/>
              </a:spcAft>
              <a:buNone/>
            </a:pPr>
            <a:r>
              <a:rPr lang="en-GB" sz="900">
                <a:solidFill>
                  <a:schemeClr val="dk1"/>
                </a:solidFill>
              </a:rPr>
              <a:t>https://cs231n.github.io/neural-networks-2</a:t>
            </a:r>
            <a:endParaRPr sz="900">
              <a:solidFill>
                <a:schemeClr val="dk1"/>
              </a:solidFill>
            </a:endParaRPr>
          </a:p>
        </p:txBody>
      </p:sp>
      <p:pic>
        <p:nvPicPr>
          <p:cNvPr id="1020" name="Google Shape;1020;p56"/>
          <p:cNvPicPr preferRelativeResize="0"/>
          <p:nvPr/>
        </p:nvPicPr>
        <p:blipFill>
          <a:blip r:embed="rId3">
            <a:alphaModFix/>
          </a:blip>
          <a:stretch>
            <a:fillRect/>
          </a:stretch>
        </p:blipFill>
        <p:spPr>
          <a:xfrm>
            <a:off x="2037375" y="1732593"/>
            <a:ext cx="4529625" cy="2419731"/>
          </a:xfrm>
          <a:prstGeom prst="rect">
            <a:avLst/>
          </a:prstGeom>
          <a:noFill/>
          <a:ln>
            <a:noFill/>
          </a:ln>
        </p:spPr>
      </p:pic>
      <p:pic>
        <p:nvPicPr>
          <p:cNvPr descr="p \mathrm{: hyperparameter}" id="1021" name="Google Shape;1021;p56"/>
          <p:cNvPicPr preferRelativeResize="0"/>
          <p:nvPr/>
        </p:nvPicPr>
        <p:blipFill>
          <a:blip r:embed="rId4">
            <a:alphaModFix/>
          </a:blip>
          <a:stretch>
            <a:fillRect/>
          </a:stretch>
        </p:blipFill>
        <p:spPr>
          <a:xfrm>
            <a:off x="4976831" y="1089950"/>
            <a:ext cx="2147100" cy="2526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57"/>
          <p:cNvSpPr txBox="1"/>
          <p:nvPr>
            <p:ph type="title"/>
          </p:nvPr>
        </p:nvSpPr>
        <p:spPr>
          <a:xfrm>
            <a:off x="126600" y="135178"/>
            <a:ext cx="8890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Augmentation</a:t>
            </a:r>
            <a:endParaRPr/>
          </a:p>
        </p:txBody>
      </p:sp>
      <p:sp>
        <p:nvSpPr>
          <p:cNvPr id="1027" name="Google Shape;1027;p57"/>
          <p:cNvSpPr txBox="1"/>
          <p:nvPr>
            <p:ph idx="1" type="body"/>
          </p:nvPr>
        </p:nvSpPr>
        <p:spPr>
          <a:xfrm>
            <a:off x="311700" y="986700"/>
            <a:ext cx="6255300" cy="357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b="1" sz="1900">
              <a:solidFill>
                <a:schemeClr val="dk1"/>
              </a:solidFill>
            </a:endParaRPr>
          </a:p>
          <a:p>
            <a:pPr indent="0" lvl="0" marL="0" rtl="0" algn="l">
              <a:spcBef>
                <a:spcPts val="1200"/>
              </a:spcBef>
              <a:spcAft>
                <a:spcPts val="1200"/>
              </a:spcAft>
              <a:buNone/>
            </a:pPr>
            <a:r>
              <a:t/>
            </a:r>
            <a:endParaRPr b="1" sz="1900">
              <a:solidFill>
                <a:srgbClr val="000000"/>
              </a:solidFill>
            </a:endParaRPr>
          </a:p>
        </p:txBody>
      </p:sp>
      <p:sp>
        <p:nvSpPr>
          <p:cNvPr id="1028" name="Google Shape;1028;p57"/>
          <p:cNvSpPr txBox="1"/>
          <p:nvPr>
            <p:ph idx="1" type="body"/>
          </p:nvPr>
        </p:nvSpPr>
        <p:spPr>
          <a:xfrm>
            <a:off x="311700" y="4293450"/>
            <a:ext cx="8520600" cy="263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800">
                <a:solidFill>
                  <a:schemeClr val="dk1"/>
                </a:solidFill>
              </a:rPr>
              <a:t>Chen, Ting, et al. "A simple framework for contrastive learning of visual representations." </a:t>
            </a:r>
            <a:r>
              <a:rPr i="1" lang="en-GB" sz="800">
                <a:solidFill>
                  <a:schemeClr val="dk1"/>
                </a:solidFill>
              </a:rPr>
              <a:t>arXiv preprint arXiv:2002.05709</a:t>
            </a:r>
            <a:r>
              <a:rPr lang="en-GB" sz="800">
                <a:solidFill>
                  <a:schemeClr val="dk1"/>
                </a:solidFill>
              </a:rPr>
              <a:t> (2020).</a:t>
            </a:r>
            <a:endParaRPr sz="700">
              <a:solidFill>
                <a:schemeClr val="dk1"/>
              </a:solidFill>
            </a:endParaRPr>
          </a:p>
          <a:p>
            <a:pPr indent="0" lvl="0" marL="0" rtl="0" algn="l">
              <a:spcBef>
                <a:spcPts val="1200"/>
              </a:spcBef>
              <a:spcAft>
                <a:spcPts val="1200"/>
              </a:spcAft>
              <a:buNone/>
            </a:pPr>
            <a:r>
              <a:t/>
            </a:r>
            <a:endParaRPr sz="700">
              <a:solidFill>
                <a:schemeClr val="dk1"/>
              </a:solidFill>
            </a:endParaRPr>
          </a:p>
        </p:txBody>
      </p:sp>
      <p:pic>
        <p:nvPicPr>
          <p:cNvPr id="1029" name="Google Shape;1029;p57"/>
          <p:cNvPicPr preferRelativeResize="0"/>
          <p:nvPr/>
        </p:nvPicPr>
        <p:blipFill>
          <a:blip r:embed="rId3">
            <a:alphaModFix/>
          </a:blip>
          <a:stretch>
            <a:fillRect/>
          </a:stretch>
        </p:blipFill>
        <p:spPr>
          <a:xfrm>
            <a:off x="852475" y="1017725"/>
            <a:ext cx="7439025" cy="32575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5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GB">
                <a:solidFill>
                  <a:srgbClr val="001B54"/>
                </a:solidFill>
              </a:rPr>
              <a:t>Any Questions?</a:t>
            </a:r>
            <a:endParaRPr b="1">
              <a:solidFill>
                <a:srgbClr val="001B5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126600" y="135178"/>
            <a:ext cx="8890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Artificial Neural Networks - Perceptrons</a:t>
            </a:r>
            <a:endParaRPr/>
          </a:p>
        </p:txBody>
      </p:sp>
      <p:sp>
        <p:nvSpPr>
          <p:cNvPr id="114" name="Google Shape;114;p17"/>
          <p:cNvSpPr/>
          <p:nvPr/>
        </p:nvSpPr>
        <p:spPr>
          <a:xfrm>
            <a:off x="5163617" y="1644772"/>
            <a:ext cx="450000" cy="450000"/>
          </a:xfrm>
          <a:prstGeom prst="ellipse">
            <a:avLst/>
          </a:prstGeom>
          <a:solidFill>
            <a:srgbClr val="FFFF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a:off x="496867" y="1355922"/>
            <a:ext cx="450000" cy="450000"/>
          </a:xfrm>
          <a:prstGeom prst="ellipse">
            <a:avLst/>
          </a:prstGeom>
          <a:solidFill>
            <a:srgbClr val="FFFF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a:off x="496867" y="2116559"/>
            <a:ext cx="450000" cy="450000"/>
          </a:xfrm>
          <a:prstGeom prst="ellipse">
            <a:avLst/>
          </a:prstGeom>
          <a:solidFill>
            <a:srgbClr val="FFFF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a:off x="496867" y="2877197"/>
            <a:ext cx="450000" cy="450000"/>
          </a:xfrm>
          <a:prstGeom prst="ellipse">
            <a:avLst/>
          </a:prstGeom>
          <a:solidFill>
            <a:srgbClr val="FFFF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p:nvPr/>
        </p:nvSpPr>
        <p:spPr>
          <a:xfrm>
            <a:off x="2213792" y="1644784"/>
            <a:ext cx="450000" cy="45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9" name="Google Shape;119;p17"/>
          <p:cNvCxnSpPr>
            <a:stCxn id="115" idx="6"/>
            <a:endCxn id="118" idx="2"/>
          </p:cNvCxnSpPr>
          <p:nvPr/>
        </p:nvCxnSpPr>
        <p:spPr>
          <a:xfrm>
            <a:off x="946867" y="1580922"/>
            <a:ext cx="1266900" cy="288900"/>
          </a:xfrm>
          <a:prstGeom prst="straightConnector1">
            <a:avLst/>
          </a:prstGeom>
          <a:noFill/>
          <a:ln cap="flat" cmpd="sng" w="9525">
            <a:solidFill>
              <a:schemeClr val="dk2"/>
            </a:solidFill>
            <a:prstDash val="solid"/>
            <a:round/>
            <a:headEnd len="med" w="med" type="none"/>
            <a:tailEnd len="med" w="med" type="triangle"/>
          </a:ln>
        </p:spPr>
      </p:cxnSp>
      <p:cxnSp>
        <p:nvCxnSpPr>
          <p:cNvPr id="120" name="Google Shape;120;p17"/>
          <p:cNvCxnSpPr>
            <a:stCxn id="116" idx="6"/>
            <a:endCxn id="118" idx="2"/>
          </p:cNvCxnSpPr>
          <p:nvPr/>
        </p:nvCxnSpPr>
        <p:spPr>
          <a:xfrm flipH="1" rot="10800000">
            <a:off x="946867" y="1869659"/>
            <a:ext cx="1266900" cy="471900"/>
          </a:xfrm>
          <a:prstGeom prst="straightConnector1">
            <a:avLst/>
          </a:prstGeom>
          <a:noFill/>
          <a:ln cap="flat" cmpd="sng" w="9525">
            <a:solidFill>
              <a:schemeClr val="dk2"/>
            </a:solidFill>
            <a:prstDash val="solid"/>
            <a:round/>
            <a:headEnd len="med" w="med" type="none"/>
            <a:tailEnd len="med" w="med" type="triangle"/>
          </a:ln>
        </p:spPr>
      </p:cxnSp>
      <p:cxnSp>
        <p:nvCxnSpPr>
          <p:cNvPr id="121" name="Google Shape;121;p17"/>
          <p:cNvCxnSpPr>
            <a:stCxn id="117" idx="6"/>
            <a:endCxn id="118" idx="2"/>
          </p:cNvCxnSpPr>
          <p:nvPr/>
        </p:nvCxnSpPr>
        <p:spPr>
          <a:xfrm flipH="1" rot="10800000">
            <a:off x="946867" y="1869797"/>
            <a:ext cx="1266900" cy="1232400"/>
          </a:xfrm>
          <a:prstGeom prst="straightConnector1">
            <a:avLst/>
          </a:prstGeom>
          <a:noFill/>
          <a:ln cap="flat" cmpd="sng" w="9525">
            <a:solidFill>
              <a:schemeClr val="dk2"/>
            </a:solidFill>
            <a:prstDash val="solid"/>
            <a:round/>
            <a:headEnd len="med" w="med" type="none"/>
            <a:tailEnd len="med" w="med" type="triangle"/>
          </a:ln>
        </p:spPr>
      </p:cxnSp>
      <p:cxnSp>
        <p:nvCxnSpPr>
          <p:cNvPr id="122" name="Google Shape;122;p17"/>
          <p:cNvCxnSpPr>
            <a:stCxn id="118" idx="6"/>
            <a:endCxn id="114" idx="2"/>
          </p:cNvCxnSpPr>
          <p:nvPr/>
        </p:nvCxnSpPr>
        <p:spPr>
          <a:xfrm>
            <a:off x="2663792" y="1869784"/>
            <a:ext cx="2499900" cy="0"/>
          </a:xfrm>
          <a:prstGeom prst="straightConnector1">
            <a:avLst/>
          </a:prstGeom>
          <a:noFill/>
          <a:ln cap="flat" cmpd="sng" w="9525">
            <a:solidFill>
              <a:schemeClr val="dk2"/>
            </a:solidFill>
            <a:prstDash val="solid"/>
            <a:round/>
            <a:headEnd len="med" w="med" type="none"/>
            <a:tailEnd len="med" w="med" type="triangle"/>
          </a:ln>
        </p:spPr>
      </p:cxnSp>
      <p:sp>
        <p:nvSpPr>
          <p:cNvPr id="123" name="Google Shape;123;p17"/>
          <p:cNvSpPr/>
          <p:nvPr/>
        </p:nvSpPr>
        <p:spPr>
          <a:xfrm>
            <a:off x="5163617" y="2721809"/>
            <a:ext cx="450000" cy="450000"/>
          </a:xfrm>
          <a:prstGeom prst="ellipse">
            <a:avLst/>
          </a:prstGeom>
          <a:solidFill>
            <a:srgbClr val="FFFF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a:off x="2213792" y="2721834"/>
            <a:ext cx="450000" cy="45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 name="Google Shape;125;p17"/>
          <p:cNvCxnSpPr>
            <a:stCxn id="124" idx="6"/>
            <a:endCxn id="123" idx="2"/>
          </p:cNvCxnSpPr>
          <p:nvPr/>
        </p:nvCxnSpPr>
        <p:spPr>
          <a:xfrm>
            <a:off x="2663792" y="2946834"/>
            <a:ext cx="2499900" cy="0"/>
          </a:xfrm>
          <a:prstGeom prst="straightConnector1">
            <a:avLst/>
          </a:prstGeom>
          <a:noFill/>
          <a:ln cap="flat" cmpd="sng" w="9525">
            <a:solidFill>
              <a:schemeClr val="dk2"/>
            </a:solidFill>
            <a:prstDash val="solid"/>
            <a:round/>
            <a:headEnd len="med" w="med" type="none"/>
            <a:tailEnd len="med" w="med" type="triangle"/>
          </a:ln>
        </p:spPr>
      </p:cxnSp>
      <p:cxnSp>
        <p:nvCxnSpPr>
          <p:cNvPr id="126" name="Google Shape;126;p17"/>
          <p:cNvCxnSpPr>
            <a:stCxn id="115" idx="6"/>
            <a:endCxn id="124" idx="2"/>
          </p:cNvCxnSpPr>
          <p:nvPr/>
        </p:nvCxnSpPr>
        <p:spPr>
          <a:xfrm>
            <a:off x="946867" y="1580922"/>
            <a:ext cx="1266900" cy="1365900"/>
          </a:xfrm>
          <a:prstGeom prst="straightConnector1">
            <a:avLst/>
          </a:prstGeom>
          <a:noFill/>
          <a:ln cap="flat" cmpd="sng" w="9525">
            <a:solidFill>
              <a:schemeClr val="dk2"/>
            </a:solidFill>
            <a:prstDash val="solid"/>
            <a:round/>
            <a:headEnd len="med" w="med" type="none"/>
            <a:tailEnd len="med" w="med" type="triangle"/>
          </a:ln>
        </p:spPr>
      </p:cxnSp>
      <p:cxnSp>
        <p:nvCxnSpPr>
          <p:cNvPr id="127" name="Google Shape;127;p17"/>
          <p:cNvCxnSpPr>
            <a:stCxn id="116" idx="6"/>
            <a:endCxn id="124" idx="2"/>
          </p:cNvCxnSpPr>
          <p:nvPr/>
        </p:nvCxnSpPr>
        <p:spPr>
          <a:xfrm>
            <a:off x="946867" y="2341559"/>
            <a:ext cx="1266900" cy="605400"/>
          </a:xfrm>
          <a:prstGeom prst="straightConnector1">
            <a:avLst/>
          </a:prstGeom>
          <a:noFill/>
          <a:ln cap="flat" cmpd="sng" w="9525">
            <a:solidFill>
              <a:schemeClr val="dk2"/>
            </a:solidFill>
            <a:prstDash val="solid"/>
            <a:round/>
            <a:headEnd len="med" w="med" type="none"/>
            <a:tailEnd len="med" w="med" type="triangle"/>
          </a:ln>
        </p:spPr>
      </p:cxnSp>
      <p:cxnSp>
        <p:nvCxnSpPr>
          <p:cNvPr id="128" name="Google Shape;128;p17"/>
          <p:cNvCxnSpPr>
            <a:stCxn id="117" idx="6"/>
            <a:endCxn id="124" idx="2"/>
          </p:cNvCxnSpPr>
          <p:nvPr/>
        </p:nvCxnSpPr>
        <p:spPr>
          <a:xfrm flipH="1" rot="10800000">
            <a:off x="946867" y="2946797"/>
            <a:ext cx="1266900" cy="155400"/>
          </a:xfrm>
          <a:prstGeom prst="straightConnector1">
            <a:avLst/>
          </a:prstGeom>
          <a:noFill/>
          <a:ln cap="flat" cmpd="sng" w="9525">
            <a:solidFill>
              <a:schemeClr val="dk2"/>
            </a:solidFill>
            <a:prstDash val="solid"/>
            <a:round/>
            <a:headEnd len="med" w="med" type="none"/>
            <a:tailEnd len="med" w="med" type="triangle"/>
          </a:ln>
        </p:spPr>
      </p:cxnSp>
      <p:sp>
        <p:nvSpPr>
          <p:cNvPr id="129" name="Google Shape;129;p17"/>
          <p:cNvSpPr/>
          <p:nvPr/>
        </p:nvSpPr>
        <p:spPr>
          <a:xfrm>
            <a:off x="3249892" y="1619554"/>
            <a:ext cx="1389900" cy="154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(Non-Linear)</a:t>
            </a:r>
            <a:endParaRPr b="1"/>
          </a:p>
          <a:p>
            <a:pPr indent="0" lvl="0" marL="0" rtl="0" algn="ctr">
              <a:spcBef>
                <a:spcPts val="0"/>
              </a:spcBef>
              <a:spcAft>
                <a:spcPts val="0"/>
              </a:spcAft>
              <a:buNone/>
            </a:pPr>
            <a:r>
              <a:rPr b="1" lang="en-GB"/>
              <a:t>Activation</a:t>
            </a:r>
            <a:endParaRPr b="1"/>
          </a:p>
          <a:p>
            <a:pPr indent="0" lvl="0" marL="0" rtl="0" algn="ctr">
              <a:spcBef>
                <a:spcPts val="0"/>
              </a:spcBef>
              <a:spcAft>
                <a:spcPts val="0"/>
              </a:spcAft>
              <a:buNone/>
            </a:pPr>
            <a:r>
              <a:rPr b="1" lang="en-GB"/>
              <a:t>Function</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pic>
        <p:nvPicPr>
          <p:cNvPr descr="\sigma(\cdot)" id="130" name="Google Shape;130;p17"/>
          <p:cNvPicPr preferRelativeResize="0"/>
          <p:nvPr/>
        </p:nvPicPr>
        <p:blipFill>
          <a:blip r:embed="rId3">
            <a:alphaModFix/>
          </a:blip>
          <a:stretch>
            <a:fillRect/>
          </a:stretch>
        </p:blipFill>
        <p:spPr>
          <a:xfrm>
            <a:off x="3601942" y="2524138"/>
            <a:ext cx="685800" cy="428625"/>
          </a:xfrm>
          <a:prstGeom prst="rect">
            <a:avLst/>
          </a:prstGeom>
          <a:noFill/>
          <a:ln>
            <a:noFill/>
          </a:ln>
        </p:spPr>
      </p:pic>
      <p:pic>
        <p:nvPicPr>
          <p:cNvPr descr="{&quot;font&quot;:{&quot;family&quot;:&quot;Arial&quot;,&quot;color&quot;:&quot;#000000&quot;,&quot;size&quot;:14.000000375438152},&quot;type&quot;:&quot;$&quot;,&quot;id&quot;:&quot;1&quot;,&quot;code&quot;:&quot;$\\sum_{}^{}$&quot;,&quot;ts&quot;:1604597618241,&quot;cs&quot;:&quot;ZBThjKjtRJp6ousW7Ol+ew==&quot;,&quot;size&quot;:{&quot;width&quot;:25.00001051294522,&quot;height&quot;:23.000009671909602}}" id="131" name="Google Shape;131;p17"/>
          <p:cNvPicPr preferRelativeResize="0"/>
          <p:nvPr/>
        </p:nvPicPr>
        <p:blipFill>
          <a:blip r:embed="rId4">
            <a:alphaModFix/>
          </a:blip>
          <a:stretch>
            <a:fillRect/>
          </a:stretch>
        </p:blipFill>
        <p:spPr>
          <a:xfrm>
            <a:off x="2280030" y="1723407"/>
            <a:ext cx="317500" cy="292100"/>
          </a:xfrm>
          <a:prstGeom prst="rect">
            <a:avLst/>
          </a:prstGeom>
          <a:noFill/>
          <a:ln>
            <a:noFill/>
          </a:ln>
        </p:spPr>
      </p:pic>
      <p:pic>
        <p:nvPicPr>
          <p:cNvPr descr="{&quot;font&quot;:{&quot;family&quot;:&quot;Arial&quot;,&quot;color&quot;:&quot;#000000&quot;,&quot;size&quot;:14.000000375438152},&quot;type&quot;:&quot;$&quot;,&quot;id&quot;:&quot;1&quot;,&quot;code&quot;:&quot;$\\sum_{}^{}$&quot;,&quot;ts&quot;:1604597618241,&quot;cs&quot;:&quot;ZBThjKjtRJp6ousW7Ol+ew==&quot;,&quot;size&quot;:{&quot;width&quot;:25.00001051294522,&quot;height&quot;:23.000009671909602}}" id="132" name="Google Shape;132;p17"/>
          <p:cNvPicPr preferRelativeResize="0"/>
          <p:nvPr/>
        </p:nvPicPr>
        <p:blipFill>
          <a:blip r:embed="rId4">
            <a:alphaModFix/>
          </a:blip>
          <a:stretch>
            <a:fillRect/>
          </a:stretch>
        </p:blipFill>
        <p:spPr>
          <a:xfrm>
            <a:off x="2280030" y="2805100"/>
            <a:ext cx="317500" cy="292100"/>
          </a:xfrm>
          <a:prstGeom prst="rect">
            <a:avLst/>
          </a:prstGeom>
          <a:noFill/>
          <a:ln>
            <a:noFill/>
          </a:ln>
        </p:spPr>
      </p:pic>
      <p:sp>
        <p:nvSpPr>
          <p:cNvPr id="133" name="Google Shape;133;p17"/>
          <p:cNvSpPr/>
          <p:nvPr/>
        </p:nvSpPr>
        <p:spPr>
          <a:xfrm>
            <a:off x="5882551" y="1064825"/>
            <a:ext cx="2897400" cy="3268800"/>
          </a:xfrm>
          <a:prstGeom prst="rect">
            <a:avLst/>
          </a:prstGeom>
          <a:solidFill>
            <a:srgbClr val="FFFFFF"/>
          </a:solidFill>
          <a:ln cap="flat" cmpd="sng" w="3810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x_1" id="134" name="Google Shape;134;p17"/>
          <p:cNvPicPr preferRelativeResize="0"/>
          <p:nvPr/>
        </p:nvPicPr>
        <p:blipFill>
          <a:blip r:embed="rId5">
            <a:alphaModFix/>
          </a:blip>
          <a:stretch>
            <a:fillRect/>
          </a:stretch>
        </p:blipFill>
        <p:spPr>
          <a:xfrm>
            <a:off x="581071" y="1513264"/>
            <a:ext cx="266700" cy="152400"/>
          </a:xfrm>
          <a:prstGeom prst="rect">
            <a:avLst/>
          </a:prstGeom>
          <a:noFill/>
          <a:ln>
            <a:noFill/>
          </a:ln>
        </p:spPr>
      </p:pic>
      <p:pic>
        <p:nvPicPr>
          <p:cNvPr descr="x_2" id="135" name="Google Shape;135;p17"/>
          <p:cNvPicPr preferRelativeResize="0"/>
          <p:nvPr/>
        </p:nvPicPr>
        <p:blipFill>
          <a:blip r:embed="rId6">
            <a:alphaModFix/>
          </a:blip>
          <a:stretch>
            <a:fillRect/>
          </a:stretch>
        </p:blipFill>
        <p:spPr>
          <a:xfrm>
            <a:off x="568862" y="2272809"/>
            <a:ext cx="276225" cy="152400"/>
          </a:xfrm>
          <a:prstGeom prst="rect">
            <a:avLst/>
          </a:prstGeom>
          <a:noFill/>
          <a:ln>
            <a:noFill/>
          </a:ln>
        </p:spPr>
      </p:pic>
      <p:pic>
        <p:nvPicPr>
          <p:cNvPr descr="x_3" id="136" name="Google Shape;136;p17"/>
          <p:cNvPicPr preferRelativeResize="0"/>
          <p:nvPr/>
        </p:nvPicPr>
        <p:blipFill>
          <a:blip r:embed="rId7">
            <a:alphaModFix/>
          </a:blip>
          <a:stretch>
            <a:fillRect/>
          </a:stretch>
        </p:blipFill>
        <p:spPr>
          <a:xfrm>
            <a:off x="568862" y="3033446"/>
            <a:ext cx="276225" cy="152400"/>
          </a:xfrm>
          <a:prstGeom prst="rect">
            <a:avLst/>
          </a:prstGeom>
          <a:noFill/>
          <a:ln>
            <a:noFill/>
          </a:ln>
        </p:spPr>
      </p:pic>
      <p:pic>
        <p:nvPicPr>
          <p:cNvPr descr="y_1" id="137" name="Google Shape;137;p17"/>
          <p:cNvPicPr preferRelativeResize="0"/>
          <p:nvPr/>
        </p:nvPicPr>
        <p:blipFill>
          <a:blip r:embed="rId8">
            <a:alphaModFix/>
          </a:blip>
          <a:stretch>
            <a:fillRect/>
          </a:stretch>
        </p:blipFill>
        <p:spPr>
          <a:xfrm>
            <a:off x="5260038" y="1793563"/>
            <a:ext cx="257175" cy="152400"/>
          </a:xfrm>
          <a:prstGeom prst="rect">
            <a:avLst/>
          </a:prstGeom>
          <a:noFill/>
          <a:ln>
            <a:noFill/>
          </a:ln>
        </p:spPr>
      </p:pic>
      <p:pic>
        <p:nvPicPr>
          <p:cNvPr descr="y_2" id="138" name="Google Shape;138;p17"/>
          <p:cNvPicPr preferRelativeResize="0"/>
          <p:nvPr/>
        </p:nvPicPr>
        <p:blipFill>
          <a:blip r:embed="rId9">
            <a:alphaModFix/>
          </a:blip>
          <a:stretch>
            <a:fillRect/>
          </a:stretch>
        </p:blipFill>
        <p:spPr>
          <a:xfrm>
            <a:off x="5255275" y="2870600"/>
            <a:ext cx="266700" cy="152400"/>
          </a:xfrm>
          <a:prstGeom prst="rect">
            <a:avLst/>
          </a:prstGeom>
          <a:noFill/>
          <a:ln>
            <a:noFill/>
          </a:ln>
        </p:spPr>
      </p:pic>
      <p:sp>
        <p:nvSpPr>
          <p:cNvPr id="139" name="Google Shape;139;p17"/>
          <p:cNvSpPr/>
          <p:nvPr/>
        </p:nvSpPr>
        <p:spPr>
          <a:xfrm>
            <a:off x="2213775" y="3327209"/>
            <a:ext cx="450000" cy="450000"/>
          </a:xfrm>
          <a:prstGeom prst="ellipse">
            <a:avLst/>
          </a:prstGeom>
          <a:solidFill>
            <a:srgbClr val="FFFF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p:nvPr/>
        </p:nvSpPr>
        <p:spPr>
          <a:xfrm>
            <a:off x="2213800" y="1039634"/>
            <a:ext cx="450000" cy="450000"/>
          </a:xfrm>
          <a:prstGeom prst="ellipse">
            <a:avLst/>
          </a:prstGeom>
          <a:solidFill>
            <a:srgbClr val="FFFF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1" name="Google Shape;141;p17"/>
          <p:cNvCxnSpPr>
            <a:stCxn id="140" idx="4"/>
            <a:endCxn id="118" idx="0"/>
          </p:cNvCxnSpPr>
          <p:nvPr/>
        </p:nvCxnSpPr>
        <p:spPr>
          <a:xfrm>
            <a:off x="2438800" y="1489634"/>
            <a:ext cx="0" cy="155100"/>
          </a:xfrm>
          <a:prstGeom prst="straightConnector1">
            <a:avLst/>
          </a:prstGeom>
          <a:noFill/>
          <a:ln cap="flat" cmpd="sng" w="9525">
            <a:solidFill>
              <a:schemeClr val="dk2"/>
            </a:solidFill>
            <a:prstDash val="solid"/>
            <a:round/>
            <a:headEnd len="med" w="med" type="none"/>
            <a:tailEnd len="med" w="med" type="triangle"/>
          </a:ln>
        </p:spPr>
      </p:cxnSp>
      <p:cxnSp>
        <p:nvCxnSpPr>
          <p:cNvPr id="142" name="Google Shape;142;p17"/>
          <p:cNvCxnSpPr>
            <a:stCxn id="139" idx="0"/>
            <a:endCxn id="124" idx="4"/>
          </p:cNvCxnSpPr>
          <p:nvPr/>
        </p:nvCxnSpPr>
        <p:spPr>
          <a:xfrm rot="10800000">
            <a:off x="2438775" y="3171809"/>
            <a:ext cx="0" cy="155400"/>
          </a:xfrm>
          <a:prstGeom prst="straightConnector1">
            <a:avLst/>
          </a:prstGeom>
          <a:noFill/>
          <a:ln cap="flat" cmpd="sng" w="9525">
            <a:solidFill>
              <a:schemeClr val="dk2"/>
            </a:solidFill>
            <a:prstDash val="solid"/>
            <a:round/>
            <a:headEnd len="med" w="med" type="none"/>
            <a:tailEnd len="med" w="med" type="triangle"/>
          </a:ln>
        </p:spPr>
      </p:cxnSp>
      <p:pic>
        <p:nvPicPr>
          <p:cNvPr descr="b_1" id="143" name="Google Shape;143;p17"/>
          <p:cNvPicPr preferRelativeResize="0"/>
          <p:nvPr/>
        </p:nvPicPr>
        <p:blipFill>
          <a:blip r:embed="rId10">
            <a:alphaModFix/>
          </a:blip>
          <a:stretch>
            <a:fillRect/>
          </a:stretch>
        </p:blipFill>
        <p:spPr>
          <a:xfrm>
            <a:off x="2327184" y="1148900"/>
            <a:ext cx="238125" cy="209550"/>
          </a:xfrm>
          <a:prstGeom prst="rect">
            <a:avLst/>
          </a:prstGeom>
          <a:noFill/>
          <a:ln>
            <a:noFill/>
          </a:ln>
        </p:spPr>
      </p:pic>
      <p:pic>
        <p:nvPicPr>
          <p:cNvPr descr="b_2" id="144" name="Google Shape;144;p17"/>
          <p:cNvPicPr preferRelativeResize="0"/>
          <p:nvPr/>
        </p:nvPicPr>
        <p:blipFill>
          <a:blip r:embed="rId11">
            <a:alphaModFix/>
          </a:blip>
          <a:stretch>
            <a:fillRect/>
          </a:stretch>
        </p:blipFill>
        <p:spPr>
          <a:xfrm>
            <a:off x="2322413" y="3447425"/>
            <a:ext cx="247650" cy="209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8"/>
          <p:cNvSpPr txBox="1"/>
          <p:nvPr>
            <p:ph type="title"/>
          </p:nvPr>
        </p:nvSpPr>
        <p:spPr>
          <a:xfrm>
            <a:off x="126600" y="135178"/>
            <a:ext cx="8890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Artificial Neural Networks - Perceptrons</a:t>
            </a:r>
            <a:endParaRPr/>
          </a:p>
        </p:txBody>
      </p:sp>
      <p:sp>
        <p:nvSpPr>
          <p:cNvPr id="150" name="Google Shape;150;p18"/>
          <p:cNvSpPr txBox="1"/>
          <p:nvPr>
            <p:ph idx="1" type="body"/>
          </p:nvPr>
        </p:nvSpPr>
        <p:spPr>
          <a:xfrm>
            <a:off x="311700" y="986700"/>
            <a:ext cx="8520600" cy="385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GB" sz="1375">
                <a:solidFill>
                  <a:srgbClr val="000000"/>
                </a:solidFill>
              </a:rPr>
              <a:t>And stack more layers…!</a:t>
            </a:r>
            <a:endParaRPr b="1" sz="1375">
              <a:solidFill>
                <a:srgbClr val="000000"/>
              </a:solidFill>
            </a:endParaRPr>
          </a:p>
          <a:p>
            <a:pPr indent="0" lvl="0" marL="0" rtl="0" algn="l">
              <a:lnSpc>
                <a:spcPct val="95000"/>
              </a:lnSpc>
              <a:spcBef>
                <a:spcPts val="1200"/>
              </a:spcBef>
              <a:spcAft>
                <a:spcPts val="1200"/>
              </a:spcAft>
              <a:buSzPts val="275"/>
              <a:buNone/>
            </a:pPr>
            <a:r>
              <a:t/>
            </a:r>
            <a:endParaRPr b="1" sz="1375">
              <a:solidFill>
                <a:srgbClr val="000000"/>
              </a:solidFill>
            </a:endParaRPr>
          </a:p>
        </p:txBody>
      </p:sp>
      <p:sp>
        <p:nvSpPr>
          <p:cNvPr id="151" name="Google Shape;151;p18"/>
          <p:cNvSpPr/>
          <p:nvPr/>
        </p:nvSpPr>
        <p:spPr>
          <a:xfrm>
            <a:off x="1390411" y="2028130"/>
            <a:ext cx="450000" cy="450000"/>
          </a:xfrm>
          <a:prstGeom prst="ellipse">
            <a:avLst/>
          </a:prstGeom>
          <a:solidFill>
            <a:srgbClr val="FFE599"/>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p:nvPr/>
        </p:nvSpPr>
        <p:spPr>
          <a:xfrm>
            <a:off x="468942" y="1785204"/>
            <a:ext cx="450000" cy="4500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p:nvPr/>
        </p:nvSpPr>
        <p:spPr>
          <a:xfrm>
            <a:off x="468942" y="2568804"/>
            <a:ext cx="450000" cy="4500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a:off x="468942" y="3306479"/>
            <a:ext cx="450000" cy="4500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a:off x="1390411" y="3105167"/>
            <a:ext cx="450000" cy="450000"/>
          </a:xfrm>
          <a:prstGeom prst="ellipse">
            <a:avLst/>
          </a:prstGeom>
          <a:solidFill>
            <a:srgbClr val="FFE599"/>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p:nvPr/>
        </p:nvSpPr>
        <p:spPr>
          <a:xfrm>
            <a:off x="1390411" y="2566655"/>
            <a:ext cx="450000" cy="450000"/>
          </a:xfrm>
          <a:prstGeom prst="ellipse">
            <a:avLst/>
          </a:prstGeom>
          <a:solidFill>
            <a:srgbClr val="FFE599"/>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p:nvPr/>
        </p:nvSpPr>
        <p:spPr>
          <a:xfrm>
            <a:off x="1390411" y="3643667"/>
            <a:ext cx="450000" cy="450000"/>
          </a:xfrm>
          <a:prstGeom prst="ellipse">
            <a:avLst/>
          </a:prstGeom>
          <a:solidFill>
            <a:srgbClr val="FFE599"/>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8"/>
          <p:cNvSpPr/>
          <p:nvPr/>
        </p:nvSpPr>
        <p:spPr>
          <a:xfrm>
            <a:off x="1390411" y="1489617"/>
            <a:ext cx="450000" cy="450000"/>
          </a:xfrm>
          <a:prstGeom prst="ellipse">
            <a:avLst/>
          </a:prstGeom>
          <a:solidFill>
            <a:srgbClr val="FFE599"/>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p:nvPr/>
        </p:nvSpPr>
        <p:spPr>
          <a:xfrm>
            <a:off x="2312125" y="2260897"/>
            <a:ext cx="450000" cy="450000"/>
          </a:xfrm>
          <a:prstGeom prst="ellipse">
            <a:avLst/>
          </a:prstGeom>
          <a:solidFill>
            <a:srgbClr val="F1C232"/>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p:nvPr/>
        </p:nvSpPr>
        <p:spPr>
          <a:xfrm>
            <a:off x="2312125" y="3490335"/>
            <a:ext cx="450000" cy="450000"/>
          </a:xfrm>
          <a:prstGeom prst="ellipse">
            <a:avLst/>
          </a:prstGeom>
          <a:solidFill>
            <a:srgbClr val="F1C232"/>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p:nvPr/>
        </p:nvSpPr>
        <p:spPr>
          <a:xfrm>
            <a:off x="2312125" y="2875622"/>
            <a:ext cx="450000" cy="450000"/>
          </a:xfrm>
          <a:prstGeom prst="ellipse">
            <a:avLst/>
          </a:prstGeom>
          <a:solidFill>
            <a:srgbClr val="F1C232"/>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8"/>
          <p:cNvSpPr/>
          <p:nvPr/>
        </p:nvSpPr>
        <p:spPr>
          <a:xfrm>
            <a:off x="2312125" y="1646185"/>
            <a:ext cx="450000" cy="450000"/>
          </a:xfrm>
          <a:prstGeom prst="ellipse">
            <a:avLst/>
          </a:prstGeom>
          <a:solidFill>
            <a:srgbClr val="F1C232"/>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 name="Google Shape;163;p18"/>
          <p:cNvCxnSpPr>
            <a:stCxn id="152" idx="6"/>
            <a:endCxn id="158" idx="2"/>
          </p:cNvCxnSpPr>
          <p:nvPr/>
        </p:nvCxnSpPr>
        <p:spPr>
          <a:xfrm flipH="1" rot="10800000">
            <a:off x="918942" y="1714704"/>
            <a:ext cx="471600" cy="295500"/>
          </a:xfrm>
          <a:prstGeom prst="straightConnector1">
            <a:avLst/>
          </a:prstGeom>
          <a:noFill/>
          <a:ln cap="flat" cmpd="sng" w="9525">
            <a:solidFill>
              <a:schemeClr val="dk2"/>
            </a:solidFill>
            <a:prstDash val="solid"/>
            <a:round/>
            <a:headEnd len="med" w="med" type="none"/>
            <a:tailEnd len="med" w="med" type="none"/>
          </a:ln>
        </p:spPr>
      </p:cxnSp>
      <p:cxnSp>
        <p:nvCxnSpPr>
          <p:cNvPr id="164" name="Google Shape;164;p18"/>
          <p:cNvCxnSpPr>
            <a:stCxn id="152" idx="6"/>
            <a:endCxn id="151" idx="2"/>
          </p:cNvCxnSpPr>
          <p:nvPr/>
        </p:nvCxnSpPr>
        <p:spPr>
          <a:xfrm>
            <a:off x="918942" y="2010204"/>
            <a:ext cx="471600" cy="243000"/>
          </a:xfrm>
          <a:prstGeom prst="straightConnector1">
            <a:avLst/>
          </a:prstGeom>
          <a:noFill/>
          <a:ln cap="flat" cmpd="sng" w="9525">
            <a:solidFill>
              <a:schemeClr val="dk2"/>
            </a:solidFill>
            <a:prstDash val="solid"/>
            <a:round/>
            <a:headEnd len="med" w="med" type="none"/>
            <a:tailEnd len="med" w="med" type="none"/>
          </a:ln>
        </p:spPr>
      </p:cxnSp>
      <p:cxnSp>
        <p:nvCxnSpPr>
          <p:cNvPr id="165" name="Google Shape;165;p18"/>
          <p:cNvCxnSpPr>
            <a:stCxn id="153" idx="6"/>
            <a:endCxn id="151" idx="2"/>
          </p:cNvCxnSpPr>
          <p:nvPr/>
        </p:nvCxnSpPr>
        <p:spPr>
          <a:xfrm flipH="1" rot="10800000">
            <a:off x="918942" y="2253204"/>
            <a:ext cx="471600" cy="540600"/>
          </a:xfrm>
          <a:prstGeom prst="straightConnector1">
            <a:avLst/>
          </a:prstGeom>
          <a:noFill/>
          <a:ln cap="flat" cmpd="sng" w="9525">
            <a:solidFill>
              <a:schemeClr val="dk2"/>
            </a:solidFill>
            <a:prstDash val="solid"/>
            <a:round/>
            <a:headEnd len="med" w="med" type="none"/>
            <a:tailEnd len="med" w="med" type="none"/>
          </a:ln>
        </p:spPr>
      </p:cxnSp>
      <p:cxnSp>
        <p:nvCxnSpPr>
          <p:cNvPr id="166" name="Google Shape;166;p18"/>
          <p:cNvCxnSpPr>
            <a:stCxn id="152" idx="6"/>
            <a:endCxn id="156" idx="2"/>
          </p:cNvCxnSpPr>
          <p:nvPr/>
        </p:nvCxnSpPr>
        <p:spPr>
          <a:xfrm>
            <a:off x="918942" y="2010204"/>
            <a:ext cx="471600" cy="781500"/>
          </a:xfrm>
          <a:prstGeom prst="straightConnector1">
            <a:avLst/>
          </a:prstGeom>
          <a:noFill/>
          <a:ln cap="flat" cmpd="sng" w="9525">
            <a:solidFill>
              <a:schemeClr val="dk2"/>
            </a:solidFill>
            <a:prstDash val="solid"/>
            <a:round/>
            <a:headEnd len="med" w="med" type="none"/>
            <a:tailEnd len="med" w="med" type="none"/>
          </a:ln>
        </p:spPr>
      </p:cxnSp>
      <p:cxnSp>
        <p:nvCxnSpPr>
          <p:cNvPr id="167" name="Google Shape;167;p18"/>
          <p:cNvCxnSpPr>
            <a:endCxn id="155" idx="2"/>
          </p:cNvCxnSpPr>
          <p:nvPr/>
        </p:nvCxnSpPr>
        <p:spPr>
          <a:xfrm>
            <a:off x="918811" y="2010167"/>
            <a:ext cx="471600" cy="1320000"/>
          </a:xfrm>
          <a:prstGeom prst="straightConnector1">
            <a:avLst/>
          </a:prstGeom>
          <a:noFill/>
          <a:ln cap="flat" cmpd="sng" w="9525">
            <a:solidFill>
              <a:schemeClr val="dk2"/>
            </a:solidFill>
            <a:prstDash val="solid"/>
            <a:round/>
            <a:headEnd len="med" w="med" type="none"/>
            <a:tailEnd len="med" w="med" type="none"/>
          </a:ln>
        </p:spPr>
      </p:cxnSp>
      <p:cxnSp>
        <p:nvCxnSpPr>
          <p:cNvPr id="168" name="Google Shape;168;p18"/>
          <p:cNvCxnSpPr>
            <a:stCxn id="152" idx="6"/>
            <a:endCxn id="157" idx="2"/>
          </p:cNvCxnSpPr>
          <p:nvPr/>
        </p:nvCxnSpPr>
        <p:spPr>
          <a:xfrm>
            <a:off x="918942" y="2010204"/>
            <a:ext cx="471600" cy="1858500"/>
          </a:xfrm>
          <a:prstGeom prst="straightConnector1">
            <a:avLst/>
          </a:prstGeom>
          <a:noFill/>
          <a:ln cap="flat" cmpd="sng" w="9525">
            <a:solidFill>
              <a:schemeClr val="dk2"/>
            </a:solidFill>
            <a:prstDash val="solid"/>
            <a:round/>
            <a:headEnd len="med" w="med" type="none"/>
            <a:tailEnd len="med" w="med" type="none"/>
          </a:ln>
        </p:spPr>
      </p:cxnSp>
      <p:cxnSp>
        <p:nvCxnSpPr>
          <p:cNvPr id="169" name="Google Shape;169;p18"/>
          <p:cNvCxnSpPr>
            <a:stCxn id="153" idx="6"/>
            <a:endCxn id="156" idx="2"/>
          </p:cNvCxnSpPr>
          <p:nvPr/>
        </p:nvCxnSpPr>
        <p:spPr>
          <a:xfrm flipH="1" rot="10800000">
            <a:off x="918942" y="2791704"/>
            <a:ext cx="471600" cy="2100"/>
          </a:xfrm>
          <a:prstGeom prst="straightConnector1">
            <a:avLst/>
          </a:prstGeom>
          <a:noFill/>
          <a:ln cap="flat" cmpd="sng" w="9525">
            <a:solidFill>
              <a:schemeClr val="dk2"/>
            </a:solidFill>
            <a:prstDash val="solid"/>
            <a:round/>
            <a:headEnd len="med" w="med" type="none"/>
            <a:tailEnd len="med" w="med" type="none"/>
          </a:ln>
        </p:spPr>
      </p:cxnSp>
      <p:cxnSp>
        <p:nvCxnSpPr>
          <p:cNvPr id="170" name="Google Shape;170;p18"/>
          <p:cNvCxnSpPr>
            <a:stCxn id="153" idx="6"/>
            <a:endCxn id="155" idx="2"/>
          </p:cNvCxnSpPr>
          <p:nvPr/>
        </p:nvCxnSpPr>
        <p:spPr>
          <a:xfrm>
            <a:off x="918942" y="2793804"/>
            <a:ext cx="471600" cy="536400"/>
          </a:xfrm>
          <a:prstGeom prst="straightConnector1">
            <a:avLst/>
          </a:prstGeom>
          <a:noFill/>
          <a:ln cap="flat" cmpd="sng" w="9525">
            <a:solidFill>
              <a:schemeClr val="dk2"/>
            </a:solidFill>
            <a:prstDash val="solid"/>
            <a:round/>
            <a:headEnd len="med" w="med" type="none"/>
            <a:tailEnd len="med" w="med" type="none"/>
          </a:ln>
        </p:spPr>
      </p:cxnSp>
      <p:cxnSp>
        <p:nvCxnSpPr>
          <p:cNvPr id="171" name="Google Shape;171;p18"/>
          <p:cNvCxnSpPr>
            <a:stCxn id="153" idx="6"/>
            <a:endCxn id="157" idx="2"/>
          </p:cNvCxnSpPr>
          <p:nvPr/>
        </p:nvCxnSpPr>
        <p:spPr>
          <a:xfrm>
            <a:off x="918942" y="2793804"/>
            <a:ext cx="471600" cy="1074900"/>
          </a:xfrm>
          <a:prstGeom prst="straightConnector1">
            <a:avLst/>
          </a:prstGeom>
          <a:noFill/>
          <a:ln cap="flat" cmpd="sng" w="9525">
            <a:solidFill>
              <a:schemeClr val="dk2"/>
            </a:solidFill>
            <a:prstDash val="solid"/>
            <a:round/>
            <a:headEnd len="med" w="med" type="none"/>
            <a:tailEnd len="med" w="med" type="none"/>
          </a:ln>
        </p:spPr>
      </p:cxnSp>
      <p:cxnSp>
        <p:nvCxnSpPr>
          <p:cNvPr id="172" name="Google Shape;172;p18"/>
          <p:cNvCxnSpPr>
            <a:stCxn id="154" idx="6"/>
            <a:endCxn id="157" idx="2"/>
          </p:cNvCxnSpPr>
          <p:nvPr/>
        </p:nvCxnSpPr>
        <p:spPr>
          <a:xfrm>
            <a:off x="918942" y="3531479"/>
            <a:ext cx="471600" cy="337200"/>
          </a:xfrm>
          <a:prstGeom prst="straightConnector1">
            <a:avLst/>
          </a:prstGeom>
          <a:noFill/>
          <a:ln cap="flat" cmpd="sng" w="9525">
            <a:solidFill>
              <a:schemeClr val="dk2"/>
            </a:solidFill>
            <a:prstDash val="solid"/>
            <a:round/>
            <a:headEnd len="med" w="med" type="none"/>
            <a:tailEnd len="med" w="med" type="none"/>
          </a:ln>
        </p:spPr>
      </p:cxnSp>
      <p:cxnSp>
        <p:nvCxnSpPr>
          <p:cNvPr id="173" name="Google Shape;173;p18"/>
          <p:cNvCxnSpPr>
            <a:stCxn id="154" idx="6"/>
            <a:endCxn id="155" idx="2"/>
          </p:cNvCxnSpPr>
          <p:nvPr/>
        </p:nvCxnSpPr>
        <p:spPr>
          <a:xfrm flipH="1" rot="10800000">
            <a:off x="918942" y="3330179"/>
            <a:ext cx="471600" cy="201300"/>
          </a:xfrm>
          <a:prstGeom prst="straightConnector1">
            <a:avLst/>
          </a:prstGeom>
          <a:noFill/>
          <a:ln cap="flat" cmpd="sng" w="9525">
            <a:solidFill>
              <a:schemeClr val="dk2"/>
            </a:solidFill>
            <a:prstDash val="solid"/>
            <a:round/>
            <a:headEnd len="med" w="med" type="none"/>
            <a:tailEnd len="med" w="med" type="none"/>
          </a:ln>
        </p:spPr>
      </p:cxnSp>
      <p:cxnSp>
        <p:nvCxnSpPr>
          <p:cNvPr id="174" name="Google Shape;174;p18"/>
          <p:cNvCxnSpPr>
            <a:stCxn id="154" idx="6"/>
            <a:endCxn id="156" idx="2"/>
          </p:cNvCxnSpPr>
          <p:nvPr/>
        </p:nvCxnSpPr>
        <p:spPr>
          <a:xfrm flipH="1" rot="10800000">
            <a:off x="918942" y="2791679"/>
            <a:ext cx="471600" cy="739800"/>
          </a:xfrm>
          <a:prstGeom prst="straightConnector1">
            <a:avLst/>
          </a:prstGeom>
          <a:noFill/>
          <a:ln cap="flat" cmpd="sng" w="9525">
            <a:solidFill>
              <a:schemeClr val="dk2"/>
            </a:solidFill>
            <a:prstDash val="solid"/>
            <a:round/>
            <a:headEnd len="med" w="med" type="none"/>
            <a:tailEnd len="med" w="med" type="none"/>
          </a:ln>
        </p:spPr>
      </p:cxnSp>
      <p:cxnSp>
        <p:nvCxnSpPr>
          <p:cNvPr id="175" name="Google Shape;175;p18"/>
          <p:cNvCxnSpPr>
            <a:stCxn id="154" idx="6"/>
            <a:endCxn id="151" idx="2"/>
          </p:cNvCxnSpPr>
          <p:nvPr/>
        </p:nvCxnSpPr>
        <p:spPr>
          <a:xfrm flipH="1" rot="10800000">
            <a:off x="918942" y="2253179"/>
            <a:ext cx="471600" cy="127830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18"/>
          <p:cNvCxnSpPr>
            <a:stCxn id="154" idx="6"/>
            <a:endCxn id="158" idx="2"/>
          </p:cNvCxnSpPr>
          <p:nvPr/>
        </p:nvCxnSpPr>
        <p:spPr>
          <a:xfrm flipH="1" rot="10800000">
            <a:off x="918942" y="1714679"/>
            <a:ext cx="471600" cy="181680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18"/>
          <p:cNvCxnSpPr>
            <a:stCxn id="153" idx="6"/>
            <a:endCxn id="158" idx="2"/>
          </p:cNvCxnSpPr>
          <p:nvPr/>
        </p:nvCxnSpPr>
        <p:spPr>
          <a:xfrm flipH="1" rot="10800000">
            <a:off x="918942" y="1714704"/>
            <a:ext cx="471600" cy="1079100"/>
          </a:xfrm>
          <a:prstGeom prst="straightConnector1">
            <a:avLst/>
          </a:prstGeom>
          <a:noFill/>
          <a:ln cap="flat" cmpd="sng" w="9525">
            <a:solidFill>
              <a:schemeClr val="dk2"/>
            </a:solidFill>
            <a:prstDash val="solid"/>
            <a:round/>
            <a:headEnd len="med" w="med" type="none"/>
            <a:tailEnd len="med" w="med" type="none"/>
          </a:ln>
        </p:spPr>
      </p:cxnSp>
      <p:cxnSp>
        <p:nvCxnSpPr>
          <p:cNvPr id="178" name="Google Shape;178;p18"/>
          <p:cNvCxnSpPr>
            <a:stCxn id="158" idx="6"/>
            <a:endCxn id="162" idx="2"/>
          </p:cNvCxnSpPr>
          <p:nvPr/>
        </p:nvCxnSpPr>
        <p:spPr>
          <a:xfrm>
            <a:off x="1840411" y="1714617"/>
            <a:ext cx="471600" cy="156600"/>
          </a:xfrm>
          <a:prstGeom prst="straightConnector1">
            <a:avLst/>
          </a:prstGeom>
          <a:noFill/>
          <a:ln cap="flat" cmpd="sng" w="9525">
            <a:solidFill>
              <a:schemeClr val="dk2"/>
            </a:solidFill>
            <a:prstDash val="solid"/>
            <a:round/>
            <a:headEnd len="med" w="med" type="none"/>
            <a:tailEnd len="med" w="med" type="none"/>
          </a:ln>
        </p:spPr>
      </p:cxnSp>
      <p:cxnSp>
        <p:nvCxnSpPr>
          <p:cNvPr id="179" name="Google Shape;179;p18"/>
          <p:cNvCxnSpPr>
            <a:stCxn id="151" idx="6"/>
            <a:endCxn id="159" idx="2"/>
          </p:cNvCxnSpPr>
          <p:nvPr/>
        </p:nvCxnSpPr>
        <p:spPr>
          <a:xfrm>
            <a:off x="1840411" y="2253130"/>
            <a:ext cx="471600" cy="232800"/>
          </a:xfrm>
          <a:prstGeom prst="straightConnector1">
            <a:avLst/>
          </a:prstGeom>
          <a:noFill/>
          <a:ln cap="flat" cmpd="sng" w="9525">
            <a:solidFill>
              <a:schemeClr val="dk2"/>
            </a:solidFill>
            <a:prstDash val="solid"/>
            <a:round/>
            <a:headEnd len="med" w="med" type="none"/>
            <a:tailEnd len="med" w="med" type="none"/>
          </a:ln>
        </p:spPr>
      </p:cxnSp>
      <p:cxnSp>
        <p:nvCxnSpPr>
          <p:cNvPr id="180" name="Google Shape;180;p18"/>
          <p:cNvCxnSpPr>
            <a:stCxn id="156" idx="6"/>
            <a:endCxn id="159" idx="2"/>
          </p:cNvCxnSpPr>
          <p:nvPr/>
        </p:nvCxnSpPr>
        <p:spPr>
          <a:xfrm flipH="1" rot="10800000">
            <a:off x="1840411" y="2485955"/>
            <a:ext cx="471600" cy="305700"/>
          </a:xfrm>
          <a:prstGeom prst="straightConnector1">
            <a:avLst/>
          </a:prstGeom>
          <a:noFill/>
          <a:ln cap="flat" cmpd="sng" w="9525">
            <a:solidFill>
              <a:schemeClr val="dk2"/>
            </a:solidFill>
            <a:prstDash val="solid"/>
            <a:round/>
            <a:headEnd len="med" w="med" type="none"/>
            <a:tailEnd len="med" w="med" type="none"/>
          </a:ln>
        </p:spPr>
      </p:cxnSp>
      <p:cxnSp>
        <p:nvCxnSpPr>
          <p:cNvPr id="181" name="Google Shape;181;p18"/>
          <p:cNvCxnSpPr>
            <a:stCxn id="156" idx="6"/>
            <a:endCxn id="161" idx="2"/>
          </p:cNvCxnSpPr>
          <p:nvPr/>
        </p:nvCxnSpPr>
        <p:spPr>
          <a:xfrm>
            <a:off x="1840411" y="2791655"/>
            <a:ext cx="471600" cy="309000"/>
          </a:xfrm>
          <a:prstGeom prst="straightConnector1">
            <a:avLst/>
          </a:prstGeom>
          <a:noFill/>
          <a:ln cap="flat" cmpd="sng" w="9525">
            <a:solidFill>
              <a:schemeClr val="dk2"/>
            </a:solidFill>
            <a:prstDash val="solid"/>
            <a:round/>
            <a:headEnd len="med" w="med" type="none"/>
            <a:tailEnd len="med" w="med" type="none"/>
          </a:ln>
        </p:spPr>
      </p:cxnSp>
      <p:cxnSp>
        <p:nvCxnSpPr>
          <p:cNvPr id="182" name="Google Shape;182;p18"/>
          <p:cNvCxnSpPr>
            <a:stCxn id="151" idx="6"/>
            <a:endCxn id="162" idx="2"/>
          </p:cNvCxnSpPr>
          <p:nvPr/>
        </p:nvCxnSpPr>
        <p:spPr>
          <a:xfrm flipH="1" rot="10800000">
            <a:off x="1840411" y="1871230"/>
            <a:ext cx="471600" cy="381900"/>
          </a:xfrm>
          <a:prstGeom prst="straightConnector1">
            <a:avLst/>
          </a:prstGeom>
          <a:noFill/>
          <a:ln cap="flat" cmpd="sng" w="9525">
            <a:solidFill>
              <a:schemeClr val="dk2"/>
            </a:solidFill>
            <a:prstDash val="solid"/>
            <a:round/>
            <a:headEnd len="med" w="med" type="none"/>
            <a:tailEnd len="med" w="med" type="none"/>
          </a:ln>
        </p:spPr>
      </p:cxnSp>
      <p:cxnSp>
        <p:nvCxnSpPr>
          <p:cNvPr id="183" name="Google Shape;183;p18"/>
          <p:cNvCxnSpPr>
            <a:stCxn id="151" idx="6"/>
            <a:endCxn id="160" idx="2"/>
          </p:cNvCxnSpPr>
          <p:nvPr/>
        </p:nvCxnSpPr>
        <p:spPr>
          <a:xfrm>
            <a:off x="1840411" y="2253130"/>
            <a:ext cx="471600" cy="1462200"/>
          </a:xfrm>
          <a:prstGeom prst="straightConnector1">
            <a:avLst/>
          </a:prstGeom>
          <a:noFill/>
          <a:ln cap="flat" cmpd="sng" w="9525">
            <a:solidFill>
              <a:schemeClr val="dk2"/>
            </a:solidFill>
            <a:prstDash val="solid"/>
            <a:round/>
            <a:headEnd len="med" w="med" type="none"/>
            <a:tailEnd len="med" w="med" type="none"/>
          </a:ln>
        </p:spPr>
      </p:cxnSp>
      <p:cxnSp>
        <p:nvCxnSpPr>
          <p:cNvPr id="184" name="Google Shape;184;p18"/>
          <p:cNvCxnSpPr>
            <a:stCxn id="155" idx="6"/>
            <a:endCxn id="161" idx="2"/>
          </p:cNvCxnSpPr>
          <p:nvPr/>
        </p:nvCxnSpPr>
        <p:spPr>
          <a:xfrm flipH="1" rot="10800000">
            <a:off x="1840411" y="3100667"/>
            <a:ext cx="471600" cy="229500"/>
          </a:xfrm>
          <a:prstGeom prst="straightConnector1">
            <a:avLst/>
          </a:prstGeom>
          <a:noFill/>
          <a:ln cap="flat" cmpd="sng" w="9525">
            <a:solidFill>
              <a:schemeClr val="dk2"/>
            </a:solidFill>
            <a:prstDash val="solid"/>
            <a:round/>
            <a:headEnd len="med" w="med" type="none"/>
            <a:tailEnd len="med" w="med" type="none"/>
          </a:ln>
        </p:spPr>
      </p:cxnSp>
      <p:cxnSp>
        <p:nvCxnSpPr>
          <p:cNvPr id="185" name="Google Shape;185;p18"/>
          <p:cNvCxnSpPr>
            <a:stCxn id="155" idx="6"/>
            <a:endCxn id="160" idx="2"/>
          </p:cNvCxnSpPr>
          <p:nvPr/>
        </p:nvCxnSpPr>
        <p:spPr>
          <a:xfrm>
            <a:off x="1840411" y="3330167"/>
            <a:ext cx="471600" cy="385200"/>
          </a:xfrm>
          <a:prstGeom prst="straightConnector1">
            <a:avLst/>
          </a:prstGeom>
          <a:noFill/>
          <a:ln cap="flat" cmpd="sng" w="9525">
            <a:solidFill>
              <a:schemeClr val="dk2"/>
            </a:solidFill>
            <a:prstDash val="solid"/>
            <a:round/>
            <a:headEnd len="med" w="med" type="none"/>
            <a:tailEnd len="med" w="med" type="none"/>
          </a:ln>
        </p:spPr>
      </p:cxnSp>
      <p:cxnSp>
        <p:nvCxnSpPr>
          <p:cNvPr id="186" name="Google Shape;186;p18"/>
          <p:cNvCxnSpPr>
            <a:stCxn id="157" idx="6"/>
            <a:endCxn id="160" idx="2"/>
          </p:cNvCxnSpPr>
          <p:nvPr/>
        </p:nvCxnSpPr>
        <p:spPr>
          <a:xfrm flipH="1" rot="10800000">
            <a:off x="1840411" y="3715367"/>
            <a:ext cx="471600" cy="153300"/>
          </a:xfrm>
          <a:prstGeom prst="straightConnector1">
            <a:avLst/>
          </a:prstGeom>
          <a:noFill/>
          <a:ln cap="flat" cmpd="sng" w="9525">
            <a:solidFill>
              <a:schemeClr val="dk2"/>
            </a:solidFill>
            <a:prstDash val="solid"/>
            <a:round/>
            <a:headEnd len="med" w="med" type="none"/>
            <a:tailEnd len="med" w="med" type="none"/>
          </a:ln>
        </p:spPr>
      </p:cxnSp>
      <p:cxnSp>
        <p:nvCxnSpPr>
          <p:cNvPr id="187" name="Google Shape;187;p18"/>
          <p:cNvCxnSpPr>
            <a:stCxn id="158" idx="6"/>
            <a:endCxn id="159" idx="2"/>
          </p:cNvCxnSpPr>
          <p:nvPr/>
        </p:nvCxnSpPr>
        <p:spPr>
          <a:xfrm>
            <a:off x="1840411" y="1714617"/>
            <a:ext cx="471600" cy="771300"/>
          </a:xfrm>
          <a:prstGeom prst="straightConnector1">
            <a:avLst/>
          </a:prstGeom>
          <a:noFill/>
          <a:ln cap="flat" cmpd="sng" w="9525">
            <a:solidFill>
              <a:schemeClr val="dk2"/>
            </a:solidFill>
            <a:prstDash val="solid"/>
            <a:round/>
            <a:headEnd len="med" w="med" type="none"/>
            <a:tailEnd len="med" w="med" type="none"/>
          </a:ln>
        </p:spPr>
      </p:cxnSp>
      <p:cxnSp>
        <p:nvCxnSpPr>
          <p:cNvPr id="188" name="Google Shape;188;p18"/>
          <p:cNvCxnSpPr>
            <a:stCxn id="158" idx="6"/>
            <a:endCxn id="161" idx="2"/>
          </p:cNvCxnSpPr>
          <p:nvPr/>
        </p:nvCxnSpPr>
        <p:spPr>
          <a:xfrm>
            <a:off x="1840411" y="1714617"/>
            <a:ext cx="471600" cy="1386000"/>
          </a:xfrm>
          <a:prstGeom prst="straightConnector1">
            <a:avLst/>
          </a:prstGeom>
          <a:noFill/>
          <a:ln cap="flat" cmpd="sng" w="9525">
            <a:solidFill>
              <a:schemeClr val="dk2"/>
            </a:solidFill>
            <a:prstDash val="solid"/>
            <a:round/>
            <a:headEnd len="med" w="med" type="none"/>
            <a:tailEnd len="med" w="med" type="none"/>
          </a:ln>
        </p:spPr>
      </p:cxnSp>
      <p:cxnSp>
        <p:nvCxnSpPr>
          <p:cNvPr id="189" name="Google Shape;189;p18"/>
          <p:cNvCxnSpPr>
            <a:stCxn id="158" idx="6"/>
            <a:endCxn id="160" idx="2"/>
          </p:cNvCxnSpPr>
          <p:nvPr/>
        </p:nvCxnSpPr>
        <p:spPr>
          <a:xfrm>
            <a:off x="1840411" y="1714617"/>
            <a:ext cx="471600" cy="2000700"/>
          </a:xfrm>
          <a:prstGeom prst="straightConnector1">
            <a:avLst/>
          </a:prstGeom>
          <a:noFill/>
          <a:ln cap="flat" cmpd="sng" w="9525">
            <a:solidFill>
              <a:schemeClr val="dk2"/>
            </a:solidFill>
            <a:prstDash val="solid"/>
            <a:round/>
            <a:headEnd len="med" w="med" type="none"/>
            <a:tailEnd len="med" w="med" type="none"/>
          </a:ln>
        </p:spPr>
      </p:cxnSp>
      <p:cxnSp>
        <p:nvCxnSpPr>
          <p:cNvPr id="190" name="Google Shape;190;p18"/>
          <p:cNvCxnSpPr>
            <a:stCxn id="156" idx="6"/>
            <a:endCxn id="162" idx="2"/>
          </p:cNvCxnSpPr>
          <p:nvPr/>
        </p:nvCxnSpPr>
        <p:spPr>
          <a:xfrm flipH="1" rot="10800000">
            <a:off x="1840411" y="1871255"/>
            <a:ext cx="471600" cy="920400"/>
          </a:xfrm>
          <a:prstGeom prst="straightConnector1">
            <a:avLst/>
          </a:prstGeom>
          <a:noFill/>
          <a:ln cap="flat" cmpd="sng" w="9525">
            <a:solidFill>
              <a:schemeClr val="dk2"/>
            </a:solidFill>
            <a:prstDash val="solid"/>
            <a:round/>
            <a:headEnd len="med" w="med" type="none"/>
            <a:tailEnd len="med" w="med" type="none"/>
          </a:ln>
        </p:spPr>
      </p:cxnSp>
      <p:cxnSp>
        <p:nvCxnSpPr>
          <p:cNvPr id="191" name="Google Shape;191;p18"/>
          <p:cNvCxnSpPr>
            <a:stCxn id="155" idx="6"/>
            <a:endCxn id="162" idx="2"/>
          </p:cNvCxnSpPr>
          <p:nvPr/>
        </p:nvCxnSpPr>
        <p:spPr>
          <a:xfrm flipH="1" rot="10800000">
            <a:off x="1840411" y="1871267"/>
            <a:ext cx="471600" cy="1458900"/>
          </a:xfrm>
          <a:prstGeom prst="straightConnector1">
            <a:avLst/>
          </a:prstGeom>
          <a:noFill/>
          <a:ln cap="flat" cmpd="sng" w="9525">
            <a:solidFill>
              <a:schemeClr val="dk2"/>
            </a:solidFill>
            <a:prstDash val="solid"/>
            <a:round/>
            <a:headEnd len="med" w="med" type="none"/>
            <a:tailEnd len="med" w="med" type="none"/>
          </a:ln>
        </p:spPr>
      </p:cxnSp>
      <p:cxnSp>
        <p:nvCxnSpPr>
          <p:cNvPr id="192" name="Google Shape;192;p18"/>
          <p:cNvCxnSpPr>
            <a:stCxn id="157" idx="6"/>
            <a:endCxn id="162" idx="2"/>
          </p:cNvCxnSpPr>
          <p:nvPr/>
        </p:nvCxnSpPr>
        <p:spPr>
          <a:xfrm flipH="1" rot="10800000">
            <a:off x="1840411" y="1871267"/>
            <a:ext cx="471600" cy="1997400"/>
          </a:xfrm>
          <a:prstGeom prst="straightConnector1">
            <a:avLst/>
          </a:prstGeom>
          <a:noFill/>
          <a:ln cap="flat" cmpd="sng" w="9525">
            <a:solidFill>
              <a:schemeClr val="dk2"/>
            </a:solidFill>
            <a:prstDash val="solid"/>
            <a:round/>
            <a:headEnd len="med" w="med" type="none"/>
            <a:tailEnd len="med" w="med" type="none"/>
          </a:ln>
        </p:spPr>
      </p:cxnSp>
      <p:cxnSp>
        <p:nvCxnSpPr>
          <p:cNvPr id="193" name="Google Shape;193;p18"/>
          <p:cNvCxnSpPr>
            <a:stCxn id="155" idx="6"/>
            <a:endCxn id="159" idx="2"/>
          </p:cNvCxnSpPr>
          <p:nvPr/>
        </p:nvCxnSpPr>
        <p:spPr>
          <a:xfrm flipH="1" rot="10800000">
            <a:off x="1840411" y="2485967"/>
            <a:ext cx="471600" cy="844200"/>
          </a:xfrm>
          <a:prstGeom prst="straightConnector1">
            <a:avLst/>
          </a:prstGeom>
          <a:noFill/>
          <a:ln cap="flat" cmpd="sng" w="9525">
            <a:solidFill>
              <a:schemeClr val="dk2"/>
            </a:solidFill>
            <a:prstDash val="solid"/>
            <a:round/>
            <a:headEnd len="med" w="med" type="none"/>
            <a:tailEnd len="med" w="med" type="none"/>
          </a:ln>
        </p:spPr>
      </p:cxnSp>
      <p:cxnSp>
        <p:nvCxnSpPr>
          <p:cNvPr id="194" name="Google Shape;194;p18"/>
          <p:cNvCxnSpPr>
            <a:stCxn id="151" idx="6"/>
            <a:endCxn id="161" idx="2"/>
          </p:cNvCxnSpPr>
          <p:nvPr/>
        </p:nvCxnSpPr>
        <p:spPr>
          <a:xfrm>
            <a:off x="1840411" y="2253130"/>
            <a:ext cx="471600" cy="847500"/>
          </a:xfrm>
          <a:prstGeom prst="straightConnector1">
            <a:avLst/>
          </a:prstGeom>
          <a:noFill/>
          <a:ln cap="flat" cmpd="sng" w="9525">
            <a:solidFill>
              <a:schemeClr val="dk2"/>
            </a:solidFill>
            <a:prstDash val="solid"/>
            <a:round/>
            <a:headEnd len="med" w="med" type="none"/>
            <a:tailEnd len="med" w="med" type="none"/>
          </a:ln>
        </p:spPr>
      </p:cxnSp>
      <p:cxnSp>
        <p:nvCxnSpPr>
          <p:cNvPr id="195" name="Google Shape;195;p18"/>
          <p:cNvCxnSpPr>
            <a:stCxn id="157" idx="6"/>
            <a:endCxn id="161" idx="2"/>
          </p:cNvCxnSpPr>
          <p:nvPr/>
        </p:nvCxnSpPr>
        <p:spPr>
          <a:xfrm flipH="1" rot="10800000">
            <a:off x="1840411" y="3100667"/>
            <a:ext cx="471600" cy="768000"/>
          </a:xfrm>
          <a:prstGeom prst="straightConnector1">
            <a:avLst/>
          </a:prstGeom>
          <a:noFill/>
          <a:ln cap="flat" cmpd="sng" w="9525">
            <a:solidFill>
              <a:schemeClr val="dk2"/>
            </a:solidFill>
            <a:prstDash val="solid"/>
            <a:round/>
            <a:headEnd len="med" w="med" type="none"/>
            <a:tailEnd len="med" w="med" type="none"/>
          </a:ln>
        </p:spPr>
      </p:cxnSp>
      <p:cxnSp>
        <p:nvCxnSpPr>
          <p:cNvPr id="196" name="Google Shape;196;p18"/>
          <p:cNvCxnSpPr>
            <a:stCxn id="160" idx="2"/>
            <a:endCxn id="156" idx="6"/>
          </p:cNvCxnSpPr>
          <p:nvPr/>
        </p:nvCxnSpPr>
        <p:spPr>
          <a:xfrm rot="10800000">
            <a:off x="1840525" y="2791635"/>
            <a:ext cx="471600" cy="923700"/>
          </a:xfrm>
          <a:prstGeom prst="straightConnector1">
            <a:avLst/>
          </a:prstGeom>
          <a:noFill/>
          <a:ln cap="flat" cmpd="sng" w="9525">
            <a:solidFill>
              <a:schemeClr val="dk2"/>
            </a:solidFill>
            <a:prstDash val="solid"/>
            <a:round/>
            <a:headEnd len="med" w="med" type="none"/>
            <a:tailEnd len="med" w="med" type="none"/>
          </a:ln>
        </p:spPr>
      </p:cxnSp>
      <p:cxnSp>
        <p:nvCxnSpPr>
          <p:cNvPr id="197" name="Google Shape;197;p18"/>
          <p:cNvCxnSpPr>
            <a:stCxn id="159" idx="2"/>
            <a:endCxn id="157" idx="6"/>
          </p:cNvCxnSpPr>
          <p:nvPr/>
        </p:nvCxnSpPr>
        <p:spPr>
          <a:xfrm flipH="1">
            <a:off x="1840525" y="2485897"/>
            <a:ext cx="471600" cy="1382700"/>
          </a:xfrm>
          <a:prstGeom prst="straightConnector1">
            <a:avLst/>
          </a:prstGeom>
          <a:noFill/>
          <a:ln cap="flat" cmpd="sng" w="9525">
            <a:solidFill>
              <a:schemeClr val="dk2"/>
            </a:solidFill>
            <a:prstDash val="solid"/>
            <a:round/>
            <a:headEnd len="med" w="med" type="none"/>
            <a:tailEnd len="med" w="med" type="none"/>
          </a:ln>
        </p:spPr>
      </p:cxnSp>
      <p:pic>
        <p:nvPicPr>
          <p:cNvPr descr="x_1" id="198" name="Google Shape;198;p18"/>
          <p:cNvPicPr preferRelativeResize="0"/>
          <p:nvPr/>
        </p:nvPicPr>
        <p:blipFill>
          <a:blip r:embed="rId3">
            <a:alphaModFix/>
          </a:blip>
          <a:stretch>
            <a:fillRect/>
          </a:stretch>
        </p:blipFill>
        <p:spPr>
          <a:xfrm>
            <a:off x="553146" y="1946713"/>
            <a:ext cx="266700" cy="152400"/>
          </a:xfrm>
          <a:prstGeom prst="rect">
            <a:avLst/>
          </a:prstGeom>
          <a:noFill/>
          <a:ln>
            <a:noFill/>
          </a:ln>
        </p:spPr>
      </p:pic>
      <p:pic>
        <p:nvPicPr>
          <p:cNvPr descr="x_2" id="199" name="Google Shape;199;p18"/>
          <p:cNvPicPr preferRelativeResize="0"/>
          <p:nvPr/>
        </p:nvPicPr>
        <p:blipFill>
          <a:blip r:embed="rId4">
            <a:alphaModFix/>
          </a:blip>
          <a:stretch>
            <a:fillRect/>
          </a:stretch>
        </p:blipFill>
        <p:spPr>
          <a:xfrm>
            <a:off x="540937" y="2729220"/>
            <a:ext cx="276225" cy="152400"/>
          </a:xfrm>
          <a:prstGeom prst="rect">
            <a:avLst/>
          </a:prstGeom>
          <a:noFill/>
          <a:ln>
            <a:noFill/>
          </a:ln>
        </p:spPr>
      </p:pic>
      <p:pic>
        <p:nvPicPr>
          <p:cNvPr descr="x_3" id="200" name="Google Shape;200;p18"/>
          <p:cNvPicPr preferRelativeResize="0"/>
          <p:nvPr/>
        </p:nvPicPr>
        <p:blipFill>
          <a:blip r:embed="rId5">
            <a:alphaModFix/>
          </a:blip>
          <a:stretch>
            <a:fillRect/>
          </a:stretch>
        </p:blipFill>
        <p:spPr>
          <a:xfrm>
            <a:off x="540937" y="3466896"/>
            <a:ext cx="276225" cy="152400"/>
          </a:xfrm>
          <a:prstGeom prst="rect">
            <a:avLst/>
          </a:prstGeom>
          <a:noFill/>
          <a:ln>
            <a:noFill/>
          </a:ln>
        </p:spPr>
      </p:pic>
      <p:pic>
        <p:nvPicPr>
          <p:cNvPr descr="h_2" id="201" name="Google Shape;201;p18"/>
          <p:cNvPicPr preferRelativeResize="0"/>
          <p:nvPr/>
        </p:nvPicPr>
        <p:blipFill>
          <a:blip r:embed="rId6">
            <a:alphaModFix/>
          </a:blip>
          <a:stretch>
            <a:fillRect/>
          </a:stretch>
        </p:blipFill>
        <p:spPr>
          <a:xfrm>
            <a:off x="1480650" y="2121757"/>
            <a:ext cx="269488" cy="262751"/>
          </a:xfrm>
          <a:prstGeom prst="rect">
            <a:avLst/>
          </a:prstGeom>
          <a:noFill/>
          <a:ln>
            <a:noFill/>
          </a:ln>
        </p:spPr>
      </p:pic>
      <p:pic>
        <p:nvPicPr>
          <p:cNvPr descr="h_1" id="202" name="Google Shape;202;p18"/>
          <p:cNvPicPr preferRelativeResize="0"/>
          <p:nvPr/>
        </p:nvPicPr>
        <p:blipFill>
          <a:blip r:embed="rId7">
            <a:alphaModFix/>
          </a:blip>
          <a:stretch>
            <a:fillRect/>
          </a:stretch>
        </p:blipFill>
        <p:spPr>
          <a:xfrm>
            <a:off x="1484100" y="1583257"/>
            <a:ext cx="262751" cy="262751"/>
          </a:xfrm>
          <a:prstGeom prst="rect">
            <a:avLst/>
          </a:prstGeom>
          <a:noFill/>
          <a:ln>
            <a:noFill/>
          </a:ln>
        </p:spPr>
      </p:pic>
      <p:pic>
        <p:nvPicPr>
          <p:cNvPr descr="h_3" id="203" name="Google Shape;203;p18"/>
          <p:cNvPicPr preferRelativeResize="0"/>
          <p:nvPr/>
        </p:nvPicPr>
        <p:blipFill>
          <a:blip r:embed="rId8">
            <a:alphaModFix/>
          </a:blip>
          <a:stretch>
            <a:fillRect/>
          </a:stretch>
        </p:blipFill>
        <p:spPr>
          <a:xfrm>
            <a:off x="1477288" y="2660269"/>
            <a:ext cx="276225" cy="262751"/>
          </a:xfrm>
          <a:prstGeom prst="rect">
            <a:avLst/>
          </a:prstGeom>
          <a:noFill/>
          <a:ln>
            <a:noFill/>
          </a:ln>
        </p:spPr>
      </p:pic>
      <p:pic>
        <p:nvPicPr>
          <p:cNvPr descr="h_4" id="204" name="Google Shape;204;p18"/>
          <p:cNvPicPr preferRelativeResize="0"/>
          <p:nvPr/>
        </p:nvPicPr>
        <p:blipFill>
          <a:blip r:embed="rId9">
            <a:alphaModFix/>
          </a:blip>
          <a:stretch>
            <a:fillRect/>
          </a:stretch>
        </p:blipFill>
        <p:spPr>
          <a:xfrm>
            <a:off x="1477288" y="3198782"/>
            <a:ext cx="276225" cy="262751"/>
          </a:xfrm>
          <a:prstGeom prst="rect">
            <a:avLst/>
          </a:prstGeom>
          <a:noFill/>
          <a:ln>
            <a:noFill/>
          </a:ln>
        </p:spPr>
      </p:pic>
      <p:pic>
        <p:nvPicPr>
          <p:cNvPr descr="h_5" id="205" name="Google Shape;205;p18"/>
          <p:cNvPicPr preferRelativeResize="0"/>
          <p:nvPr/>
        </p:nvPicPr>
        <p:blipFill>
          <a:blip r:embed="rId10">
            <a:alphaModFix/>
          </a:blip>
          <a:stretch>
            <a:fillRect/>
          </a:stretch>
        </p:blipFill>
        <p:spPr>
          <a:xfrm>
            <a:off x="1480725" y="3756482"/>
            <a:ext cx="269488" cy="262751"/>
          </a:xfrm>
          <a:prstGeom prst="rect">
            <a:avLst/>
          </a:prstGeom>
          <a:noFill/>
          <a:ln>
            <a:noFill/>
          </a:ln>
        </p:spPr>
      </p:pic>
      <p:pic>
        <p:nvPicPr>
          <p:cNvPr descr="y_1" id="206" name="Google Shape;206;p18"/>
          <p:cNvPicPr preferRelativeResize="0"/>
          <p:nvPr/>
        </p:nvPicPr>
        <p:blipFill>
          <a:blip r:embed="rId11">
            <a:alphaModFix/>
          </a:blip>
          <a:stretch>
            <a:fillRect/>
          </a:stretch>
        </p:blipFill>
        <p:spPr>
          <a:xfrm>
            <a:off x="2415850" y="1766782"/>
            <a:ext cx="242539" cy="208853"/>
          </a:xfrm>
          <a:prstGeom prst="rect">
            <a:avLst/>
          </a:prstGeom>
          <a:noFill/>
          <a:ln>
            <a:noFill/>
          </a:ln>
        </p:spPr>
      </p:pic>
      <p:pic>
        <p:nvPicPr>
          <p:cNvPr descr="y_2" id="207" name="Google Shape;207;p18"/>
          <p:cNvPicPr preferRelativeResize="0"/>
          <p:nvPr/>
        </p:nvPicPr>
        <p:blipFill>
          <a:blip r:embed="rId12">
            <a:alphaModFix/>
          </a:blip>
          <a:stretch>
            <a:fillRect/>
          </a:stretch>
        </p:blipFill>
        <p:spPr>
          <a:xfrm>
            <a:off x="2412488" y="2381482"/>
            <a:ext cx="249276" cy="208853"/>
          </a:xfrm>
          <a:prstGeom prst="rect">
            <a:avLst/>
          </a:prstGeom>
          <a:noFill/>
          <a:ln>
            <a:noFill/>
          </a:ln>
        </p:spPr>
      </p:pic>
      <p:pic>
        <p:nvPicPr>
          <p:cNvPr descr="y_3" id="208" name="Google Shape;208;p18"/>
          <p:cNvPicPr preferRelativeResize="0"/>
          <p:nvPr/>
        </p:nvPicPr>
        <p:blipFill>
          <a:blip r:embed="rId13">
            <a:alphaModFix/>
          </a:blip>
          <a:stretch>
            <a:fillRect/>
          </a:stretch>
        </p:blipFill>
        <p:spPr>
          <a:xfrm>
            <a:off x="2409113" y="2996194"/>
            <a:ext cx="256013" cy="208853"/>
          </a:xfrm>
          <a:prstGeom prst="rect">
            <a:avLst/>
          </a:prstGeom>
          <a:noFill/>
          <a:ln>
            <a:noFill/>
          </a:ln>
        </p:spPr>
      </p:pic>
      <p:pic>
        <p:nvPicPr>
          <p:cNvPr descr="y_4" id="209" name="Google Shape;209;p18"/>
          <p:cNvPicPr preferRelativeResize="0"/>
          <p:nvPr/>
        </p:nvPicPr>
        <p:blipFill>
          <a:blip r:embed="rId14">
            <a:alphaModFix/>
          </a:blip>
          <a:stretch>
            <a:fillRect/>
          </a:stretch>
        </p:blipFill>
        <p:spPr>
          <a:xfrm>
            <a:off x="2415863" y="3610932"/>
            <a:ext cx="242550" cy="197870"/>
          </a:xfrm>
          <a:prstGeom prst="rect">
            <a:avLst/>
          </a:prstGeom>
          <a:noFill/>
          <a:ln>
            <a:noFill/>
          </a:ln>
        </p:spPr>
      </p:pic>
      <p:sp>
        <p:nvSpPr>
          <p:cNvPr id="210" name="Google Shape;210;p18"/>
          <p:cNvSpPr txBox="1"/>
          <p:nvPr/>
        </p:nvSpPr>
        <p:spPr>
          <a:xfrm>
            <a:off x="841688" y="4144650"/>
            <a:ext cx="1547700" cy="3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E69138"/>
                </a:solidFill>
              </a:rPr>
              <a:t>“Hidden Layer”</a:t>
            </a:r>
            <a:endParaRPr b="1">
              <a:solidFill>
                <a:srgbClr val="E69138"/>
              </a:solidFill>
            </a:endParaRPr>
          </a:p>
        </p:txBody>
      </p:sp>
      <p:sp>
        <p:nvSpPr>
          <p:cNvPr id="211" name="Google Shape;211;p18"/>
          <p:cNvSpPr/>
          <p:nvPr/>
        </p:nvSpPr>
        <p:spPr>
          <a:xfrm>
            <a:off x="3076925" y="2485500"/>
            <a:ext cx="666000" cy="572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8"/>
          <p:cNvSpPr/>
          <p:nvPr/>
        </p:nvSpPr>
        <p:spPr>
          <a:xfrm>
            <a:off x="5138511" y="2048830"/>
            <a:ext cx="450000" cy="450000"/>
          </a:xfrm>
          <a:prstGeom prst="ellipse">
            <a:avLst/>
          </a:prstGeom>
          <a:solidFill>
            <a:srgbClr val="FFE599"/>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8"/>
          <p:cNvSpPr/>
          <p:nvPr/>
        </p:nvSpPr>
        <p:spPr>
          <a:xfrm>
            <a:off x="3912242" y="1805904"/>
            <a:ext cx="450000" cy="4500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8"/>
          <p:cNvSpPr/>
          <p:nvPr/>
        </p:nvSpPr>
        <p:spPr>
          <a:xfrm>
            <a:off x="3912242" y="2589504"/>
            <a:ext cx="450000" cy="4500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8"/>
          <p:cNvSpPr/>
          <p:nvPr/>
        </p:nvSpPr>
        <p:spPr>
          <a:xfrm>
            <a:off x="3912242" y="3327179"/>
            <a:ext cx="450000" cy="4500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8"/>
          <p:cNvSpPr/>
          <p:nvPr/>
        </p:nvSpPr>
        <p:spPr>
          <a:xfrm>
            <a:off x="5138511" y="3125867"/>
            <a:ext cx="450000" cy="450000"/>
          </a:xfrm>
          <a:prstGeom prst="ellipse">
            <a:avLst/>
          </a:prstGeom>
          <a:solidFill>
            <a:srgbClr val="FFE599"/>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8"/>
          <p:cNvSpPr/>
          <p:nvPr/>
        </p:nvSpPr>
        <p:spPr>
          <a:xfrm>
            <a:off x="5138511" y="2587355"/>
            <a:ext cx="450000" cy="450000"/>
          </a:xfrm>
          <a:prstGeom prst="ellipse">
            <a:avLst/>
          </a:prstGeom>
          <a:solidFill>
            <a:srgbClr val="FFE599"/>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
          <p:cNvSpPr/>
          <p:nvPr/>
        </p:nvSpPr>
        <p:spPr>
          <a:xfrm>
            <a:off x="5138511" y="3664367"/>
            <a:ext cx="450000" cy="450000"/>
          </a:xfrm>
          <a:prstGeom prst="ellipse">
            <a:avLst/>
          </a:prstGeom>
          <a:solidFill>
            <a:srgbClr val="FFE599"/>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
          <p:cNvSpPr/>
          <p:nvPr/>
        </p:nvSpPr>
        <p:spPr>
          <a:xfrm>
            <a:off x="5138511" y="1510317"/>
            <a:ext cx="450000" cy="450000"/>
          </a:xfrm>
          <a:prstGeom prst="ellipse">
            <a:avLst/>
          </a:prstGeom>
          <a:solidFill>
            <a:srgbClr val="FFE599"/>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8"/>
          <p:cNvSpPr/>
          <p:nvPr/>
        </p:nvSpPr>
        <p:spPr>
          <a:xfrm>
            <a:off x="7584225" y="2281597"/>
            <a:ext cx="450000" cy="450000"/>
          </a:xfrm>
          <a:prstGeom prst="ellipse">
            <a:avLst/>
          </a:prstGeom>
          <a:solidFill>
            <a:srgbClr val="F6B26B"/>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8"/>
          <p:cNvSpPr/>
          <p:nvPr/>
        </p:nvSpPr>
        <p:spPr>
          <a:xfrm>
            <a:off x="7584225" y="3511035"/>
            <a:ext cx="450000" cy="450000"/>
          </a:xfrm>
          <a:prstGeom prst="ellipse">
            <a:avLst/>
          </a:prstGeom>
          <a:solidFill>
            <a:srgbClr val="F6B26B"/>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8"/>
          <p:cNvSpPr/>
          <p:nvPr/>
        </p:nvSpPr>
        <p:spPr>
          <a:xfrm>
            <a:off x="7584225" y="2896322"/>
            <a:ext cx="450000" cy="450000"/>
          </a:xfrm>
          <a:prstGeom prst="ellipse">
            <a:avLst/>
          </a:prstGeom>
          <a:solidFill>
            <a:srgbClr val="F6B26B"/>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8"/>
          <p:cNvSpPr/>
          <p:nvPr/>
        </p:nvSpPr>
        <p:spPr>
          <a:xfrm>
            <a:off x="7584225" y="1666885"/>
            <a:ext cx="450000" cy="450000"/>
          </a:xfrm>
          <a:prstGeom prst="ellipse">
            <a:avLst/>
          </a:prstGeom>
          <a:solidFill>
            <a:srgbClr val="F6B26B"/>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x_1" id="224" name="Google Shape;224;p18"/>
          <p:cNvPicPr preferRelativeResize="0"/>
          <p:nvPr/>
        </p:nvPicPr>
        <p:blipFill>
          <a:blip r:embed="rId3">
            <a:alphaModFix/>
          </a:blip>
          <a:stretch>
            <a:fillRect/>
          </a:stretch>
        </p:blipFill>
        <p:spPr>
          <a:xfrm>
            <a:off x="3996446" y="1967413"/>
            <a:ext cx="266700" cy="152400"/>
          </a:xfrm>
          <a:prstGeom prst="rect">
            <a:avLst/>
          </a:prstGeom>
          <a:noFill/>
          <a:ln>
            <a:noFill/>
          </a:ln>
        </p:spPr>
      </p:pic>
      <p:pic>
        <p:nvPicPr>
          <p:cNvPr descr="x_2" id="225" name="Google Shape;225;p18"/>
          <p:cNvPicPr preferRelativeResize="0"/>
          <p:nvPr/>
        </p:nvPicPr>
        <p:blipFill>
          <a:blip r:embed="rId4">
            <a:alphaModFix/>
          </a:blip>
          <a:stretch>
            <a:fillRect/>
          </a:stretch>
        </p:blipFill>
        <p:spPr>
          <a:xfrm>
            <a:off x="3984237" y="2749920"/>
            <a:ext cx="276225" cy="152400"/>
          </a:xfrm>
          <a:prstGeom prst="rect">
            <a:avLst/>
          </a:prstGeom>
          <a:noFill/>
          <a:ln>
            <a:noFill/>
          </a:ln>
        </p:spPr>
      </p:pic>
      <p:pic>
        <p:nvPicPr>
          <p:cNvPr descr="x_3" id="226" name="Google Shape;226;p18"/>
          <p:cNvPicPr preferRelativeResize="0"/>
          <p:nvPr/>
        </p:nvPicPr>
        <p:blipFill>
          <a:blip r:embed="rId5">
            <a:alphaModFix/>
          </a:blip>
          <a:stretch>
            <a:fillRect/>
          </a:stretch>
        </p:blipFill>
        <p:spPr>
          <a:xfrm>
            <a:off x="3984237" y="3487596"/>
            <a:ext cx="276225" cy="152400"/>
          </a:xfrm>
          <a:prstGeom prst="rect">
            <a:avLst/>
          </a:prstGeom>
          <a:noFill/>
          <a:ln>
            <a:noFill/>
          </a:ln>
        </p:spPr>
      </p:pic>
      <p:pic>
        <p:nvPicPr>
          <p:cNvPr descr="y_1" id="227" name="Google Shape;227;p18"/>
          <p:cNvPicPr preferRelativeResize="0"/>
          <p:nvPr/>
        </p:nvPicPr>
        <p:blipFill>
          <a:blip r:embed="rId11">
            <a:alphaModFix/>
          </a:blip>
          <a:stretch>
            <a:fillRect/>
          </a:stretch>
        </p:blipFill>
        <p:spPr>
          <a:xfrm>
            <a:off x="7687950" y="1787482"/>
            <a:ext cx="242539" cy="208853"/>
          </a:xfrm>
          <a:prstGeom prst="rect">
            <a:avLst/>
          </a:prstGeom>
          <a:noFill/>
          <a:ln>
            <a:noFill/>
          </a:ln>
        </p:spPr>
      </p:pic>
      <p:pic>
        <p:nvPicPr>
          <p:cNvPr descr="y_2" id="228" name="Google Shape;228;p18"/>
          <p:cNvPicPr preferRelativeResize="0"/>
          <p:nvPr/>
        </p:nvPicPr>
        <p:blipFill>
          <a:blip r:embed="rId12">
            <a:alphaModFix/>
          </a:blip>
          <a:stretch>
            <a:fillRect/>
          </a:stretch>
        </p:blipFill>
        <p:spPr>
          <a:xfrm>
            <a:off x="7684588" y="2402182"/>
            <a:ext cx="249276" cy="208853"/>
          </a:xfrm>
          <a:prstGeom prst="rect">
            <a:avLst/>
          </a:prstGeom>
          <a:noFill/>
          <a:ln>
            <a:noFill/>
          </a:ln>
        </p:spPr>
      </p:pic>
      <p:pic>
        <p:nvPicPr>
          <p:cNvPr descr="y_3" id="229" name="Google Shape;229;p18"/>
          <p:cNvPicPr preferRelativeResize="0"/>
          <p:nvPr/>
        </p:nvPicPr>
        <p:blipFill>
          <a:blip r:embed="rId13">
            <a:alphaModFix/>
          </a:blip>
          <a:stretch>
            <a:fillRect/>
          </a:stretch>
        </p:blipFill>
        <p:spPr>
          <a:xfrm>
            <a:off x="7681213" y="3016894"/>
            <a:ext cx="256013" cy="208853"/>
          </a:xfrm>
          <a:prstGeom prst="rect">
            <a:avLst/>
          </a:prstGeom>
          <a:noFill/>
          <a:ln>
            <a:noFill/>
          </a:ln>
        </p:spPr>
      </p:pic>
      <p:pic>
        <p:nvPicPr>
          <p:cNvPr descr="y_4" id="230" name="Google Shape;230;p18"/>
          <p:cNvPicPr preferRelativeResize="0"/>
          <p:nvPr/>
        </p:nvPicPr>
        <p:blipFill>
          <a:blip r:embed="rId14">
            <a:alphaModFix/>
          </a:blip>
          <a:stretch>
            <a:fillRect/>
          </a:stretch>
        </p:blipFill>
        <p:spPr>
          <a:xfrm>
            <a:off x="7687963" y="3631632"/>
            <a:ext cx="242550" cy="197870"/>
          </a:xfrm>
          <a:prstGeom prst="rect">
            <a:avLst/>
          </a:prstGeom>
          <a:noFill/>
          <a:ln>
            <a:noFill/>
          </a:ln>
        </p:spPr>
      </p:pic>
      <p:sp>
        <p:nvSpPr>
          <p:cNvPr id="231" name="Google Shape;231;p18"/>
          <p:cNvSpPr/>
          <p:nvPr/>
        </p:nvSpPr>
        <p:spPr>
          <a:xfrm>
            <a:off x="6361374" y="2062605"/>
            <a:ext cx="450000" cy="450000"/>
          </a:xfrm>
          <a:prstGeom prst="ellipse">
            <a:avLst/>
          </a:prstGeom>
          <a:solidFill>
            <a:srgbClr val="F9CB9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a:off x="6361374" y="3139642"/>
            <a:ext cx="450000" cy="450000"/>
          </a:xfrm>
          <a:prstGeom prst="ellipse">
            <a:avLst/>
          </a:prstGeom>
          <a:solidFill>
            <a:srgbClr val="F9CB9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a:off x="6361374" y="2601130"/>
            <a:ext cx="450000" cy="450000"/>
          </a:xfrm>
          <a:prstGeom prst="ellipse">
            <a:avLst/>
          </a:prstGeom>
          <a:solidFill>
            <a:srgbClr val="F9CB9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a:off x="6361374" y="3678142"/>
            <a:ext cx="450000" cy="450000"/>
          </a:xfrm>
          <a:prstGeom prst="ellipse">
            <a:avLst/>
          </a:prstGeom>
          <a:solidFill>
            <a:srgbClr val="F9CB9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a:off x="6361374" y="1524092"/>
            <a:ext cx="450000" cy="450000"/>
          </a:xfrm>
          <a:prstGeom prst="ellipse">
            <a:avLst/>
          </a:prstGeom>
          <a:solidFill>
            <a:srgbClr val="F9CB9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a:off x="4390925" y="2430450"/>
            <a:ext cx="617100" cy="682800"/>
          </a:xfrm>
          <a:prstGeom prst="mathMultiply">
            <a:avLst>
              <a:gd fmla="val 11160" name="adj1"/>
            </a:avLst>
          </a:pr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p:nvPr/>
        </p:nvSpPr>
        <p:spPr>
          <a:xfrm>
            <a:off x="5636750" y="2430450"/>
            <a:ext cx="617100" cy="682800"/>
          </a:xfrm>
          <a:prstGeom prst="mathMultiply">
            <a:avLst>
              <a:gd fmla="val 11160" name="adj1"/>
            </a:avLst>
          </a:pr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8"/>
          <p:cNvSpPr/>
          <p:nvPr/>
        </p:nvSpPr>
        <p:spPr>
          <a:xfrm>
            <a:off x="6889238" y="2430450"/>
            <a:ext cx="617100" cy="682800"/>
          </a:xfrm>
          <a:prstGeom prst="mathMultiply">
            <a:avLst>
              <a:gd fmla="val 11160" name="adj1"/>
            </a:avLst>
          </a:pr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8"/>
          <p:cNvSpPr txBox="1"/>
          <p:nvPr/>
        </p:nvSpPr>
        <p:spPr>
          <a:xfrm>
            <a:off x="4972689" y="4151925"/>
            <a:ext cx="2360100" cy="3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E69138"/>
                </a:solidFill>
              </a:rPr>
              <a:t>“Two Hidden Layers”</a:t>
            </a:r>
            <a:endParaRPr b="1">
              <a:solidFill>
                <a:srgbClr val="E69138"/>
              </a:solidFill>
            </a:endParaRPr>
          </a:p>
        </p:txBody>
      </p:sp>
      <p:pic>
        <p:nvPicPr>
          <p:cNvPr descr="h_2" id="240" name="Google Shape;240;p18"/>
          <p:cNvPicPr preferRelativeResize="0"/>
          <p:nvPr/>
        </p:nvPicPr>
        <p:blipFill>
          <a:blip r:embed="rId6">
            <a:alphaModFix/>
          </a:blip>
          <a:stretch>
            <a:fillRect/>
          </a:stretch>
        </p:blipFill>
        <p:spPr>
          <a:xfrm>
            <a:off x="5225931" y="2121757"/>
            <a:ext cx="269488" cy="262751"/>
          </a:xfrm>
          <a:prstGeom prst="rect">
            <a:avLst/>
          </a:prstGeom>
          <a:noFill/>
          <a:ln>
            <a:noFill/>
          </a:ln>
        </p:spPr>
      </p:pic>
      <p:pic>
        <p:nvPicPr>
          <p:cNvPr descr="h_1" id="241" name="Google Shape;241;p18"/>
          <p:cNvPicPr preferRelativeResize="0"/>
          <p:nvPr/>
        </p:nvPicPr>
        <p:blipFill>
          <a:blip r:embed="rId7">
            <a:alphaModFix/>
          </a:blip>
          <a:stretch>
            <a:fillRect/>
          </a:stretch>
        </p:blipFill>
        <p:spPr>
          <a:xfrm>
            <a:off x="5229381" y="1583257"/>
            <a:ext cx="262751" cy="262751"/>
          </a:xfrm>
          <a:prstGeom prst="rect">
            <a:avLst/>
          </a:prstGeom>
          <a:noFill/>
          <a:ln>
            <a:noFill/>
          </a:ln>
        </p:spPr>
      </p:pic>
      <p:pic>
        <p:nvPicPr>
          <p:cNvPr descr="h_3" id="242" name="Google Shape;242;p18"/>
          <p:cNvPicPr preferRelativeResize="0"/>
          <p:nvPr/>
        </p:nvPicPr>
        <p:blipFill>
          <a:blip r:embed="rId8">
            <a:alphaModFix/>
          </a:blip>
          <a:stretch>
            <a:fillRect/>
          </a:stretch>
        </p:blipFill>
        <p:spPr>
          <a:xfrm>
            <a:off x="5222569" y="2660269"/>
            <a:ext cx="276225" cy="262751"/>
          </a:xfrm>
          <a:prstGeom prst="rect">
            <a:avLst/>
          </a:prstGeom>
          <a:noFill/>
          <a:ln>
            <a:noFill/>
          </a:ln>
        </p:spPr>
      </p:pic>
      <p:pic>
        <p:nvPicPr>
          <p:cNvPr descr="h_4" id="243" name="Google Shape;243;p18"/>
          <p:cNvPicPr preferRelativeResize="0"/>
          <p:nvPr/>
        </p:nvPicPr>
        <p:blipFill>
          <a:blip r:embed="rId9">
            <a:alphaModFix/>
          </a:blip>
          <a:stretch>
            <a:fillRect/>
          </a:stretch>
        </p:blipFill>
        <p:spPr>
          <a:xfrm>
            <a:off x="5222569" y="3198782"/>
            <a:ext cx="276225" cy="262751"/>
          </a:xfrm>
          <a:prstGeom prst="rect">
            <a:avLst/>
          </a:prstGeom>
          <a:noFill/>
          <a:ln>
            <a:noFill/>
          </a:ln>
        </p:spPr>
      </p:pic>
      <p:pic>
        <p:nvPicPr>
          <p:cNvPr descr="h_5" id="244" name="Google Shape;244;p18"/>
          <p:cNvPicPr preferRelativeResize="0"/>
          <p:nvPr/>
        </p:nvPicPr>
        <p:blipFill>
          <a:blip r:embed="rId10">
            <a:alphaModFix/>
          </a:blip>
          <a:stretch>
            <a:fillRect/>
          </a:stretch>
        </p:blipFill>
        <p:spPr>
          <a:xfrm>
            <a:off x="5226006" y="3756482"/>
            <a:ext cx="269488" cy="262751"/>
          </a:xfrm>
          <a:prstGeom prst="rect">
            <a:avLst/>
          </a:prstGeom>
          <a:noFill/>
          <a:ln>
            <a:noFill/>
          </a:ln>
        </p:spPr>
      </p:pic>
      <p:pic>
        <p:nvPicPr>
          <p:cNvPr descr="g_1" id="245" name="Google Shape;245;p18"/>
          <p:cNvPicPr preferRelativeResize="0"/>
          <p:nvPr/>
        </p:nvPicPr>
        <p:blipFill>
          <a:blip r:embed="rId15">
            <a:alphaModFix/>
          </a:blip>
          <a:stretch>
            <a:fillRect/>
          </a:stretch>
        </p:blipFill>
        <p:spPr>
          <a:xfrm>
            <a:off x="6455337" y="1609710"/>
            <a:ext cx="262060" cy="243000"/>
          </a:xfrm>
          <a:prstGeom prst="rect">
            <a:avLst/>
          </a:prstGeom>
          <a:noFill/>
          <a:ln>
            <a:noFill/>
          </a:ln>
        </p:spPr>
      </p:pic>
      <p:pic>
        <p:nvPicPr>
          <p:cNvPr descr="g_2" id="246" name="Google Shape;246;p18"/>
          <p:cNvPicPr preferRelativeResize="0"/>
          <p:nvPr/>
        </p:nvPicPr>
        <p:blipFill>
          <a:blip r:embed="rId16">
            <a:alphaModFix/>
          </a:blip>
          <a:stretch>
            <a:fillRect/>
          </a:stretch>
        </p:blipFill>
        <p:spPr>
          <a:xfrm>
            <a:off x="6451787" y="2166113"/>
            <a:ext cx="269142" cy="243000"/>
          </a:xfrm>
          <a:prstGeom prst="rect">
            <a:avLst/>
          </a:prstGeom>
          <a:noFill/>
          <a:ln>
            <a:noFill/>
          </a:ln>
        </p:spPr>
      </p:pic>
      <p:pic>
        <p:nvPicPr>
          <p:cNvPr descr="g_3" id="247" name="Google Shape;247;p18"/>
          <p:cNvPicPr preferRelativeResize="0"/>
          <p:nvPr/>
        </p:nvPicPr>
        <p:blipFill>
          <a:blip r:embed="rId17">
            <a:alphaModFix/>
          </a:blip>
          <a:stretch>
            <a:fillRect/>
          </a:stretch>
        </p:blipFill>
        <p:spPr>
          <a:xfrm>
            <a:off x="6447398" y="2704625"/>
            <a:ext cx="276225" cy="243000"/>
          </a:xfrm>
          <a:prstGeom prst="rect">
            <a:avLst/>
          </a:prstGeom>
          <a:noFill/>
          <a:ln>
            <a:noFill/>
          </a:ln>
        </p:spPr>
      </p:pic>
      <p:pic>
        <p:nvPicPr>
          <p:cNvPr descr="g_4" id="248" name="Google Shape;248;p18"/>
          <p:cNvPicPr preferRelativeResize="0"/>
          <p:nvPr/>
        </p:nvPicPr>
        <p:blipFill>
          <a:blip r:embed="rId18">
            <a:alphaModFix/>
          </a:blip>
          <a:stretch>
            <a:fillRect/>
          </a:stretch>
        </p:blipFill>
        <p:spPr>
          <a:xfrm>
            <a:off x="6466550" y="3243138"/>
            <a:ext cx="276225" cy="243000"/>
          </a:xfrm>
          <a:prstGeom prst="rect">
            <a:avLst/>
          </a:prstGeom>
          <a:noFill/>
          <a:ln>
            <a:noFill/>
          </a:ln>
        </p:spPr>
      </p:pic>
      <p:pic>
        <p:nvPicPr>
          <p:cNvPr descr="g_5" id="249" name="Google Shape;249;p18"/>
          <p:cNvPicPr preferRelativeResize="0"/>
          <p:nvPr/>
        </p:nvPicPr>
        <p:blipFill>
          <a:blip r:embed="rId19">
            <a:alphaModFix/>
          </a:blip>
          <a:stretch>
            <a:fillRect/>
          </a:stretch>
        </p:blipFill>
        <p:spPr>
          <a:xfrm>
            <a:off x="6451787" y="3781650"/>
            <a:ext cx="269142" cy="243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9"/>
          <p:cNvSpPr txBox="1"/>
          <p:nvPr>
            <p:ph type="title"/>
          </p:nvPr>
        </p:nvSpPr>
        <p:spPr>
          <a:xfrm>
            <a:off x="126600" y="135178"/>
            <a:ext cx="8890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Multi Layered Perceptrons (MLPs)</a:t>
            </a:r>
            <a:endParaRPr/>
          </a:p>
        </p:txBody>
      </p:sp>
      <p:sp>
        <p:nvSpPr>
          <p:cNvPr id="255" name="Google Shape;255;p19"/>
          <p:cNvSpPr txBox="1"/>
          <p:nvPr>
            <p:ph idx="1" type="body"/>
          </p:nvPr>
        </p:nvSpPr>
        <p:spPr>
          <a:xfrm>
            <a:off x="311700" y="925005"/>
            <a:ext cx="8520600" cy="450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b="1" lang="en-GB" sz="1900">
                <a:solidFill>
                  <a:srgbClr val="000000"/>
                </a:solidFill>
              </a:rPr>
              <a:t>Stack layers to construct more complex function!</a:t>
            </a:r>
            <a:endParaRPr b="1" sz="1900">
              <a:solidFill>
                <a:srgbClr val="000000"/>
              </a:solidFill>
            </a:endParaRPr>
          </a:p>
        </p:txBody>
      </p:sp>
      <p:grpSp>
        <p:nvGrpSpPr>
          <p:cNvPr id="256" name="Google Shape;256;p19"/>
          <p:cNvGrpSpPr/>
          <p:nvPr/>
        </p:nvGrpSpPr>
        <p:grpSpPr>
          <a:xfrm>
            <a:off x="2388242" y="1342794"/>
            <a:ext cx="4121983" cy="2617825"/>
            <a:chOff x="2388242" y="1342794"/>
            <a:chExt cx="4121983" cy="2617825"/>
          </a:xfrm>
        </p:grpSpPr>
        <p:sp>
          <p:nvSpPr>
            <p:cNvPr id="257" name="Google Shape;257;p19"/>
            <p:cNvSpPr/>
            <p:nvPr/>
          </p:nvSpPr>
          <p:spPr>
            <a:xfrm>
              <a:off x="3614511" y="1881306"/>
              <a:ext cx="450000" cy="450000"/>
            </a:xfrm>
            <a:prstGeom prst="ellipse">
              <a:avLst/>
            </a:prstGeom>
            <a:solidFill>
              <a:srgbClr val="FFE599"/>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p:nvPr/>
          </p:nvSpPr>
          <p:spPr>
            <a:xfrm>
              <a:off x="2388242" y="1638380"/>
              <a:ext cx="450000" cy="4500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2388242" y="2421980"/>
              <a:ext cx="450000" cy="4500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p:nvPr/>
          </p:nvSpPr>
          <p:spPr>
            <a:xfrm>
              <a:off x="2388242" y="3159655"/>
              <a:ext cx="450000" cy="450000"/>
            </a:xfrm>
            <a:prstGeom prst="ellipse">
              <a:avLst/>
            </a:prstGeom>
            <a:solidFill>
              <a:srgbClr val="FFF2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3614511" y="2958344"/>
              <a:ext cx="450000" cy="450000"/>
            </a:xfrm>
            <a:prstGeom prst="ellipse">
              <a:avLst/>
            </a:prstGeom>
            <a:solidFill>
              <a:srgbClr val="FFE599"/>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3614511" y="2419831"/>
              <a:ext cx="450000" cy="450000"/>
            </a:xfrm>
            <a:prstGeom prst="ellipse">
              <a:avLst/>
            </a:prstGeom>
            <a:solidFill>
              <a:srgbClr val="FFE599"/>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3614511" y="3496844"/>
              <a:ext cx="450000" cy="450000"/>
            </a:xfrm>
            <a:prstGeom prst="ellipse">
              <a:avLst/>
            </a:prstGeom>
            <a:solidFill>
              <a:srgbClr val="FFE599"/>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3614511" y="1342794"/>
              <a:ext cx="450000" cy="450000"/>
            </a:xfrm>
            <a:prstGeom prst="ellipse">
              <a:avLst/>
            </a:prstGeom>
            <a:solidFill>
              <a:srgbClr val="FFE599"/>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6060225" y="2114073"/>
              <a:ext cx="450000" cy="450000"/>
            </a:xfrm>
            <a:prstGeom prst="ellipse">
              <a:avLst/>
            </a:prstGeom>
            <a:solidFill>
              <a:srgbClr val="F6B26B"/>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6060225" y="3343511"/>
              <a:ext cx="450000" cy="450000"/>
            </a:xfrm>
            <a:prstGeom prst="ellipse">
              <a:avLst/>
            </a:prstGeom>
            <a:solidFill>
              <a:srgbClr val="F6B26B"/>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6060225" y="2728798"/>
              <a:ext cx="450000" cy="450000"/>
            </a:xfrm>
            <a:prstGeom prst="ellipse">
              <a:avLst/>
            </a:prstGeom>
            <a:solidFill>
              <a:srgbClr val="F6B26B"/>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6060225" y="1499361"/>
              <a:ext cx="450000" cy="450000"/>
            </a:xfrm>
            <a:prstGeom prst="ellipse">
              <a:avLst/>
            </a:prstGeom>
            <a:solidFill>
              <a:srgbClr val="F6B26B"/>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x_1" id="269" name="Google Shape;269;p19"/>
            <p:cNvPicPr preferRelativeResize="0"/>
            <p:nvPr/>
          </p:nvPicPr>
          <p:blipFill>
            <a:blip r:embed="rId3">
              <a:alphaModFix/>
            </a:blip>
            <a:stretch>
              <a:fillRect/>
            </a:stretch>
          </p:blipFill>
          <p:spPr>
            <a:xfrm>
              <a:off x="2472446" y="1799890"/>
              <a:ext cx="266700" cy="152400"/>
            </a:xfrm>
            <a:prstGeom prst="rect">
              <a:avLst/>
            </a:prstGeom>
            <a:noFill/>
            <a:ln>
              <a:noFill/>
            </a:ln>
          </p:spPr>
        </p:pic>
        <p:pic>
          <p:nvPicPr>
            <p:cNvPr descr="x_2" id="270" name="Google Shape;270;p19"/>
            <p:cNvPicPr preferRelativeResize="0"/>
            <p:nvPr/>
          </p:nvPicPr>
          <p:blipFill>
            <a:blip r:embed="rId4">
              <a:alphaModFix/>
            </a:blip>
            <a:stretch>
              <a:fillRect/>
            </a:stretch>
          </p:blipFill>
          <p:spPr>
            <a:xfrm>
              <a:off x="2460237" y="2582397"/>
              <a:ext cx="276225" cy="152400"/>
            </a:xfrm>
            <a:prstGeom prst="rect">
              <a:avLst/>
            </a:prstGeom>
            <a:noFill/>
            <a:ln>
              <a:noFill/>
            </a:ln>
          </p:spPr>
        </p:pic>
        <p:pic>
          <p:nvPicPr>
            <p:cNvPr descr="x_3" id="271" name="Google Shape;271;p19"/>
            <p:cNvPicPr preferRelativeResize="0"/>
            <p:nvPr/>
          </p:nvPicPr>
          <p:blipFill>
            <a:blip r:embed="rId5">
              <a:alphaModFix/>
            </a:blip>
            <a:stretch>
              <a:fillRect/>
            </a:stretch>
          </p:blipFill>
          <p:spPr>
            <a:xfrm>
              <a:off x="2460237" y="3320072"/>
              <a:ext cx="276225" cy="152400"/>
            </a:xfrm>
            <a:prstGeom prst="rect">
              <a:avLst/>
            </a:prstGeom>
            <a:noFill/>
            <a:ln>
              <a:noFill/>
            </a:ln>
          </p:spPr>
        </p:pic>
        <p:pic>
          <p:nvPicPr>
            <p:cNvPr descr="y_1" id="272" name="Google Shape;272;p19"/>
            <p:cNvPicPr preferRelativeResize="0"/>
            <p:nvPr/>
          </p:nvPicPr>
          <p:blipFill>
            <a:blip r:embed="rId6">
              <a:alphaModFix/>
            </a:blip>
            <a:stretch>
              <a:fillRect/>
            </a:stretch>
          </p:blipFill>
          <p:spPr>
            <a:xfrm>
              <a:off x="6163950" y="1619958"/>
              <a:ext cx="242539" cy="208853"/>
            </a:xfrm>
            <a:prstGeom prst="rect">
              <a:avLst/>
            </a:prstGeom>
            <a:noFill/>
            <a:ln>
              <a:noFill/>
            </a:ln>
          </p:spPr>
        </p:pic>
        <p:pic>
          <p:nvPicPr>
            <p:cNvPr descr="y_2" id="273" name="Google Shape;273;p19"/>
            <p:cNvPicPr preferRelativeResize="0"/>
            <p:nvPr/>
          </p:nvPicPr>
          <p:blipFill>
            <a:blip r:embed="rId7">
              <a:alphaModFix/>
            </a:blip>
            <a:stretch>
              <a:fillRect/>
            </a:stretch>
          </p:blipFill>
          <p:spPr>
            <a:xfrm>
              <a:off x="6160588" y="2234658"/>
              <a:ext cx="249276" cy="208853"/>
            </a:xfrm>
            <a:prstGeom prst="rect">
              <a:avLst/>
            </a:prstGeom>
            <a:noFill/>
            <a:ln>
              <a:noFill/>
            </a:ln>
          </p:spPr>
        </p:pic>
        <p:pic>
          <p:nvPicPr>
            <p:cNvPr descr="y_3" id="274" name="Google Shape;274;p19"/>
            <p:cNvPicPr preferRelativeResize="0"/>
            <p:nvPr/>
          </p:nvPicPr>
          <p:blipFill>
            <a:blip r:embed="rId8">
              <a:alphaModFix/>
            </a:blip>
            <a:stretch>
              <a:fillRect/>
            </a:stretch>
          </p:blipFill>
          <p:spPr>
            <a:xfrm>
              <a:off x="6157213" y="2849371"/>
              <a:ext cx="256013" cy="208853"/>
            </a:xfrm>
            <a:prstGeom prst="rect">
              <a:avLst/>
            </a:prstGeom>
            <a:noFill/>
            <a:ln>
              <a:noFill/>
            </a:ln>
          </p:spPr>
        </p:pic>
        <p:pic>
          <p:nvPicPr>
            <p:cNvPr descr="y_4" id="275" name="Google Shape;275;p19"/>
            <p:cNvPicPr preferRelativeResize="0"/>
            <p:nvPr/>
          </p:nvPicPr>
          <p:blipFill>
            <a:blip r:embed="rId9">
              <a:alphaModFix/>
            </a:blip>
            <a:stretch>
              <a:fillRect/>
            </a:stretch>
          </p:blipFill>
          <p:spPr>
            <a:xfrm>
              <a:off x="6163963" y="3464109"/>
              <a:ext cx="242550" cy="197870"/>
            </a:xfrm>
            <a:prstGeom prst="rect">
              <a:avLst/>
            </a:prstGeom>
            <a:noFill/>
            <a:ln>
              <a:noFill/>
            </a:ln>
          </p:spPr>
        </p:pic>
        <p:sp>
          <p:nvSpPr>
            <p:cNvPr id="276" name="Google Shape;276;p19"/>
            <p:cNvSpPr/>
            <p:nvPr/>
          </p:nvSpPr>
          <p:spPr>
            <a:xfrm>
              <a:off x="4837374" y="1895081"/>
              <a:ext cx="450000" cy="450000"/>
            </a:xfrm>
            <a:prstGeom prst="ellipse">
              <a:avLst/>
            </a:prstGeom>
            <a:solidFill>
              <a:srgbClr val="F9CB9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4837374" y="2972119"/>
              <a:ext cx="450000" cy="450000"/>
            </a:xfrm>
            <a:prstGeom prst="ellipse">
              <a:avLst/>
            </a:prstGeom>
            <a:solidFill>
              <a:srgbClr val="F9CB9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4837374" y="2433606"/>
              <a:ext cx="450000" cy="450000"/>
            </a:xfrm>
            <a:prstGeom prst="ellipse">
              <a:avLst/>
            </a:prstGeom>
            <a:solidFill>
              <a:srgbClr val="F9CB9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p:nvPr/>
          </p:nvSpPr>
          <p:spPr>
            <a:xfrm>
              <a:off x="4837374" y="3510619"/>
              <a:ext cx="450000" cy="450000"/>
            </a:xfrm>
            <a:prstGeom prst="ellipse">
              <a:avLst/>
            </a:prstGeom>
            <a:solidFill>
              <a:srgbClr val="F9CB9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a:off x="4837374" y="1356569"/>
              <a:ext cx="450000" cy="450000"/>
            </a:xfrm>
            <a:prstGeom prst="ellipse">
              <a:avLst/>
            </a:prstGeom>
            <a:solidFill>
              <a:srgbClr val="F9CB9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9"/>
            <p:cNvSpPr/>
            <p:nvPr/>
          </p:nvSpPr>
          <p:spPr>
            <a:xfrm>
              <a:off x="2866925" y="2262926"/>
              <a:ext cx="617100" cy="682800"/>
            </a:xfrm>
            <a:prstGeom prst="mathMultiply">
              <a:avLst>
                <a:gd fmla="val 11160" name="adj1"/>
              </a:avLst>
            </a:pr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9"/>
            <p:cNvSpPr/>
            <p:nvPr/>
          </p:nvSpPr>
          <p:spPr>
            <a:xfrm>
              <a:off x="4112750" y="2262926"/>
              <a:ext cx="617100" cy="682800"/>
            </a:xfrm>
            <a:prstGeom prst="mathMultiply">
              <a:avLst>
                <a:gd fmla="val 11160" name="adj1"/>
              </a:avLst>
            </a:pr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9"/>
            <p:cNvSpPr/>
            <p:nvPr/>
          </p:nvSpPr>
          <p:spPr>
            <a:xfrm>
              <a:off x="5365238" y="2262926"/>
              <a:ext cx="617100" cy="682800"/>
            </a:xfrm>
            <a:prstGeom prst="mathMultiply">
              <a:avLst>
                <a:gd fmla="val 11160" name="adj1"/>
              </a:avLst>
            </a:pr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_2" id="284" name="Google Shape;284;p19"/>
            <p:cNvPicPr preferRelativeResize="0"/>
            <p:nvPr/>
          </p:nvPicPr>
          <p:blipFill>
            <a:blip r:embed="rId10">
              <a:alphaModFix/>
            </a:blip>
            <a:stretch>
              <a:fillRect/>
            </a:stretch>
          </p:blipFill>
          <p:spPr>
            <a:xfrm>
              <a:off x="3701931" y="1954233"/>
              <a:ext cx="269488" cy="262751"/>
            </a:xfrm>
            <a:prstGeom prst="rect">
              <a:avLst/>
            </a:prstGeom>
            <a:noFill/>
            <a:ln>
              <a:noFill/>
            </a:ln>
          </p:spPr>
        </p:pic>
        <p:pic>
          <p:nvPicPr>
            <p:cNvPr descr="h_1" id="285" name="Google Shape;285;p19"/>
            <p:cNvPicPr preferRelativeResize="0"/>
            <p:nvPr/>
          </p:nvPicPr>
          <p:blipFill>
            <a:blip r:embed="rId11">
              <a:alphaModFix/>
            </a:blip>
            <a:stretch>
              <a:fillRect/>
            </a:stretch>
          </p:blipFill>
          <p:spPr>
            <a:xfrm>
              <a:off x="3705381" y="1415733"/>
              <a:ext cx="262751" cy="262751"/>
            </a:xfrm>
            <a:prstGeom prst="rect">
              <a:avLst/>
            </a:prstGeom>
            <a:noFill/>
            <a:ln>
              <a:noFill/>
            </a:ln>
          </p:spPr>
        </p:pic>
        <p:pic>
          <p:nvPicPr>
            <p:cNvPr descr="h_3" id="286" name="Google Shape;286;p19"/>
            <p:cNvPicPr preferRelativeResize="0"/>
            <p:nvPr/>
          </p:nvPicPr>
          <p:blipFill>
            <a:blip r:embed="rId12">
              <a:alphaModFix/>
            </a:blip>
            <a:stretch>
              <a:fillRect/>
            </a:stretch>
          </p:blipFill>
          <p:spPr>
            <a:xfrm>
              <a:off x="3698569" y="2492746"/>
              <a:ext cx="276225" cy="262751"/>
            </a:xfrm>
            <a:prstGeom prst="rect">
              <a:avLst/>
            </a:prstGeom>
            <a:noFill/>
            <a:ln>
              <a:noFill/>
            </a:ln>
          </p:spPr>
        </p:pic>
        <p:pic>
          <p:nvPicPr>
            <p:cNvPr descr="h_4" id="287" name="Google Shape;287;p19"/>
            <p:cNvPicPr preferRelativeResize="0"/>
            <p:nvPr/>
          </p:nvPicPr>
          <p:blipFill>
            <a:blip r:embed="rId13">
              <a:alphaModFix/>
            </a:blip>
            <a:stretch>
              <a:fillRect/>
            </a:stretch>
          </p:blipFill>
          <p:spPr>
            <a:xfrm>
              <a:off x="3698569" y="3031258"/>
              <a:ext cx="276225" cy="262751"/>
            </a:xfrm>
            <a:prstGeom prst="rect">
              <a:avLst/>
            </a:prstGeom>
            <a:noFill/>
            <a:ln>
              <a:noFill/>
            </a:ln>
          </p:spPr>
        </p:pic>
        <p:pic>
          <p:nvPicPr>
            <p:cNvPr descr="h_5" id="288" name="Google Shape;288;p19"/>
            <p:cNvPicPr preferRelativeResize="0"/>
            <p:nvPr/>
          </p:nvPicPr>
          <p:blipFill>
            <a:blip r:embed="rId14">
              <a:alphaModFix/>
            </a:blip>
            <a:stretch>
              <a:fillRect/>
            </a:stretch>
          </p:blipFill>
          <p:spPr>
            <a:xfrm>
              <a:off x="3702006" y="3588958"/>
              <a:ext cx="269488" cy="262751"/>
            </a:xfrm>
            <a:prstGeom prst="rect">
              <a:avLst/>
            </a:prstGeom>
            <a:noFill/>
            <a:ln>
              <a:noFill/>
            </a:ln>
          </p:spPr>
        </p:pic>
        <p:pic>
          <p:nvPicPr>
            <p:cNvPr descr="g_1" id="289" name="Google Shape;289;p19"/>
            <p:cNvPicPr preferRelativeResize="0"/>
            <p:nvPr/>
          </p:nvPicPr>
          <p:blipFill>
            <a:blip r:embed="rId15">
              <a:alphaModFix/>
            </a:blip>
            <a:stretch>
              <a:fillRect/>
            </a:stretch>
          </p:blipFill>
          <p:spPr>
            <a:xfrm>
              <a:off x="4931338" y="1442187"/>
              <a:ext cx="262060" cy="243000"/>
            </a:xfrm>
            <a:prstGeom prst="rect">
              <a:avLst/>
            </a:prstGeom>
            <a:noFill/>
            <a:ln>
              <a:noFill/>
            </a:ln>
          </p:spPr>
        </p:pic>
        <p:pic>
          <p:nvPicPr>
            <p:cNvPr descr="g_2" id="290" name="Google Shape;290;p19"/>
            <p:cNvPicPr preferRelativeResize="0"/>
            <p:nvPr/>
          </p:nvPicPr>
          <p:blipFill>
            <a:blip r:embed="rId16">
              <a:alphaModFix/>
            </a:blip>
            <a:stretch>
              <a:fillRect/>
            </a:stretch>
          </p:blipFill>
          <p:spPr>
            <a:xfrm>
              <a:off x="4927788" y="1998589"/>
              <a:ext cx="269142" cy="243000"/>
            </a:xfrm>
            <a:prstGeom prst="rect">
              <a:avLst/>
            </a:prstGeom>
            <a:noFill/>
            <a:ln>
              <a:noFill/>
            </a:ln>
          </p:spPr>
        </p:pic>
        <p:pic>
          <p:nvPicPr>
            <p:cNvPr descr="g_3" id="291" name="Google Shape;291;p19"/>
            <p:cNvPicPr preferRelativeResize="0"/>
            <p:nvPr/>
          </p:nvPicPr>
          <p:blipFill>
            <a:blip r:embed="rId17">
              <a:alphaModFix/>
            </a:blip>
            <a:stretch>
              <a:fillRect/>
            </a:stretch>
          </p:blipFill>
          <p:spPr>
            <a:xfrm>
              <a:off x="4923398" y="2537101"/>
              <a:ext cx="276225" cy="243000"/>
            </a:xfrm>
            <a:prstGeom prst="rect">
              <a:avLst/>
            </a:prstGeom>
            <a:noFill/>
            <a:ln>
              <a:noFill/>
            </a:ln>
          </p:spPr>
        </p:pic>
        <p:pic>
          <p:nvPicPr>
            <p:cNvPr descr="g_4" id="292" name="Google Shape;292;p19"/>
            <p:cNvPicPr preferRelativeResize="0"/>
            <p:nvPr/>
          </p:nvPicPr>
          <p:blipFill>
            <a:blip r:embed="rId18">
              <a:alphaModFix/>
            </a:blip>
            <a:stretch>
              <a:fillRect/>
            </a:stretch>
          </p:blipFill>
          <p:spPr>
            <a:xfrm>
              <a:off x="4942550" y="3075614"/>
              <a:ext cx="276225" cy="243000"/>
            </a:xfrm>
            <a:prstGeom prst="rect">
              <a:avLst/>
            </a:prstGeom>
            <a:noFill/>
            <a:ln>
              <a:noFill/>
            </a:ln>
          </p:spPr>
        </p:pic>
        <p:pic>
          <p:nvPicPr>
            <p:cNvPr descr="g_5" id="293" name="Google Shape;293;p19"/>
            <p:cNvPicPr preferRelativeResize="0"/>
            <p:nvPr/>
          </p:nvPicPr>
          <p:blipFill>
            <a:blip r:embed="rId19">
              <a:alphaModFix/>
            </a:blip>
            <a:stretch>
              <a:fillRect/>
            </a:stretch>
          </p:blipFill>
          <p:spPr>
            <a:xfrm>
              <a:off x="4927788" y="3614126"/>
              <a:ext cx="269142" cy="243000"/>
            </a:xfrm>
            <a:prstGeom prst="rect">
              <a:avLst/>
            </a:prstGeom>
            <a:noFill/>
            <a:ln>
              <a:noFill/>
            </a:ln>
          </p:spPr>
        </p:pic>
      </p:grpSp>
      <p:pic>
        <p:nvPicPr>
          <p:cNvPr id="294" name="Google Shape;294;p19"/>
          <p:cNvPicPr preferRelativeResize="0"/>
          <p:nvPr/>
        </p:nvPicPr>
        <p:blipFill>
          <a:blip r:embed="rId20">
            <a:alphaModFix/>
          </a:blip>
          <a:stretch>
            <a:fillRect/>
          </a:stretch>
        </p:blipFill>
        <p:spPr>
          <a:xfrm>
            <a:off x="1365800" y="4110744"/>
            <a:ext cx="6111000" cy="334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0"/>
          <p:cNvSpPr txBox="1"/>
          <p:nvPr>
            <p:ph type="title"/>
          </p:nvPr>
        </p:nvSpPr>
        <p:spPr>
          <a:xfrm>
            <a:off x="126600" y="135178"/>
            <a:ext cx="8890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Multi Layered Perceptrons (MLPs)</a:t>
            </a:r>
            <a:endParaRPr/>
          </a:p>
          <a:p>
            <a:pPr indent="0" lvl="0" marL="0" rtl="0" algn="l">
              <a:spcBef>
                <a:spcPts val="0"/>
              </a:spcBef>
              <a:spcAft>
                <a:spcPts val="0"/>
              </a:spcAft>
              <a:buNone/>
            </a:pPr>
            <a:r>
              <a:t/>
            </a:r>
            <a:endParaRPr/>
          </a:p>
        </p:txBody>
      </p:sp>
      <p:sp>
        <p:nvSpPr>
          <p:cNvPr id="300" name="Google Shape;300;p20"/>
          <p:cNvSpPr txBox="1"/>
          <p:nvPr>
            <p:ph idx="1" type="body"/>
          </p:nvPr>
        </p:nvSpPr>
        <p:spPr>
          <a:xfrm>
            <a:off x="126600" y="707875"/>
            <a:ext cx="8890800" cy="404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1900">
                <a:solidFill>
                  <a:srgbClr val="000000"/>
                </a:solidFill>
              </a:rPr>
              <a:t>What would happen if we do not have non-linear activation function?</a:t>
            </a:r>
            <a:endParaRPr b="1" sz="1900">
              <a:solidFill>
                <a:srgbClr val="000000"/>
              </a:solidFill>
            </a:endParaRPr>
          </a:p>
        </p:txBody>
      </p:sp>
      <p:pic>
        <p:nvPicPr>
          <p:cNvPr id="301" name="Google Shape;301;p20"/>
          <p:cNvPicPr preferRelativeResize="0"/>
          <p:nvPr/>
        </p:nvPicPr>
        <p:blipFill>
          <a:blip r:embed="rId3">
            <a:alphaModFix/>
          </a:blip>
          <a:stretch>
            <a:fillRect/>
          </a:stretch>
        </p:blipFill>
        <p:spPr>
          <a:xfrm>
            <a:off x="384781" y="2786127"/>
            <a:ext cx="8458200" cy="1476375"/>
          </a:xfrm>
          <a:prstGeom prst="rect">
            <a:avLst/>
          </a:prstGeom>
          <a:noFill/>
          <a:ln>
            <a:noFill/>
          </a:ln>
        </p:spPr>
      </p:pic>
      <p:pic>
        <p:nvPicPr>
          <p:cNvPr id="302" name="Google Shape;302;p20"/>
          <p:cNvPicPr preferRelativeResize="0"/>
          <p:nvPr/>
        </p:nvPicPr>
        <p:blipFill>
          <a:blip r:embed="rId4">
            <a:alphaModFix/>
          </a:blip>
          <a:stretch>
            <a:fillRect/>
          </a:stretch>
        </p:blipFill>
        <p:spPr>
          <a:xfrm>
            <a:off x="384763" y="1494398"/>
            <a:ext cx="7495631" cy="410475"/>
          </a:xfrm>
          <a:prstGeom prst="rect">
            <a:avLst/>
          </a:prstGeom>
          <a:noFill/>
          <a:ln>
            <a:noFill/>
          </a:ln>
        </p:spPr>
      </p:pic>
      <p:sp>
        <p:nvSpPr>
          <p:cNvPr id="303" name="Google Shape;303;p20"/>
          <p:cNvSpPr/>
          <p:nvPr/>
        </p:nvSpPr>
        <p:spPr>
          <a:xfrm>
            <a:off x="4188096" y="2024250"/>
            <a:ext cx="572400" cy="572700"/>
          </a:xfrm>
          <a:prstGeom prst="downArrow">
            <a:avLst>
              <a:gd fmla="val 50000" name="adj1"/>
              <a:gd fmla="val 50000" name="adj2"/>
            </a:avLst>
          </a:prstGeom>
          <a:solidFill>
            <a:srgbClr val="000000"/>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1"/>
          <p:cNvSpPr txBox="1"/>
          <p:nvPr>
            <p:ph type="title"/>
          </p:nvPr>
        </p:nvSpPr>
        <p:spPr>
          <a:xfrm>
            <a:off x="126600" y="135178"/>
            <a:ext cx="8890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Deep Feed Forward Network</a:t>
            </a:r>
            <a:endParaRPr/>
          </a:p>
        </p:txBody>
      </p:sp>
      <p:grpSp>
        <p:nvGrpSpPr>
          <p:cNvPr id="309" name="Google Shape;309;p21"/>
          <p:cNvGrpSpPr/>
          <p:nvPr/>
        </p:nvGrpSpPr>
        <p:grpSpPr>
          <a:xfrm>
            <a:off x="2276426" y="1396659"/>
            <a:ext cx="4369404" cy="2893967"/>
            <a:chOff x="2429643" y="1430063"/>
            <a:chExt cx="4078600" cy="2683575"/>
          </a:xfrm>
        </p:grpSpPr>
        <p:pic>
          <p:nvPicPr>
            <p:cNvPr id="310" name="Google Shape;310;p21"/>
            <p:cNvPicPr preferRelativeResize="0"/>
            <p:nvPr/>
          </p:nvPicPr>
          <p:blipFill>
            <a:blip r:embed="rId3">
              <a:alphaModFix/>
            </a:blip>
            <a:stretch>
              <a:fillRect/>
            </a:stretch>
          </p:blipFill>
          <p:spPr>
            <a:xfrm>
              <a:off x="2429643" y="1430063"/>
              <a:ext cx="4078600" cy="2683575"/>
            </a:xfrm>
            <a:prstGeom prst="rect">
              <a:avLst/>
            </a:prstGeom>
            <a:noFill/>
            <a:ln>
              <a:noFill/>
            </a:ln>
          </p:spPr>
        </p:pic>
        <p:cxnSp>
          <p:nvCxnSpPr>
            <p:cNvPr id="311" name="Google Shape;311;p21"/>
            <p:cNvCxnSpPr/>
            <p:nvPr/>
          </p:nvCxnSpPr>
          <p:spPr>
            <a:xfrm flipH="1" rot="10800000">
              <a:off x="2846617" y="2275500"/>
              <a:ext cx="3573900" cy="781800"/>
            </a:xfrm>
            <a:prstGeom prst="straightConnector1">
              <a:avLst/>
            </a:prstGeom>
            <a:noFill/>
            <a:ln cap="flat" cmpd="sng" w="28575">
              <a:solidFill>
                <a:srgbClr val="00FF00"/>
              </a:solidFill>
              <a:prstDash val="dash"/>
              <a:round/>
              <a:headEnd len="med" w="med" type="none"/>
              <a:tailEnd len="med" w="med" type="none"/>
            </a:ln>
          </p:spPr>
        </p:cxnSp>
        <p:cxnSp>
          <p:nvCxnSpPr>
            <p:cNvPr id="312" name="Google Shape;312;p21"/>
            <p:cNvCxnSpPr/>
            <p:nvPr/>
          </p:nvCxnSpPr>
          <p:spPr>
            <a:xfrm flipH="1" rot="10800000">
              <a:off x="3731342" y="1522132"/>
              <a:ext cx="2106900" cy="2335500"/>
            </a:xfrm>
            <a:prstGeom prst="straightConnector1">
              <a:avLst/>
            </a:prstGeom>
            <a:noFill/>
            <a:ln cap="flat" cmpd="sng" w="28575">
              <a:solidFill>
                <a:srgbClr val="00FFFF"/>
              </a:solidFill>
              <a:prstDash val="dash"/>
              <a:round/>
              <a:headEnd len="med" w="med" type="none"/>
              <a:tailEnd len="med" w="med" type="none"/>
            </a:ln>
          </p:spPr>
        </p:cxnSp>
        <p:sp>
          <p:nvSpPr>
            <p:cNvPr id="313" name="Google Shape;313;p21"/>
            <p:cNvSpPr txBox="1"/>
            <p:nvPr/>
          </p:nvSpPr>
          <p:spPr>
            <a:xfrm>
              <a:off x="4771548" y="2502864"/>
              <a:ext cx="735600" cy="41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900">
                  <a:solidFill>
                    <a:srgbClr val="FF00FF"/>
                  </a:solidFill>
                </a:rPr>
                <a:t>??!</a:t>
              </a:r>
              <a:endParaRPr b="1" sz="1900">
                <a:solidFill>
                  <a:srgbClr val="FF00FF"/>
                </a:solidFill>
              </a:endParaRPr>
            </a:p>
          </p:txBody>
        </p:sp>
      </p:grpSp>
      <p:sp>
        <p:nvSpPr>
          <p:cNvPr id="314" name="Google Shape;314;p21"/>
          <p:cNvSpPr txBox="1"/>
          <p:nvPr/>
        </p:nvSpPr>
        <p:spPr>
          <a:xfrm>
            <a:off x="254295" y="4303594"/>
            <a:ext cx="6831300" cy="2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900"/>
              <a:t>https://towardsdatascience.com/visualizing-the-non-linearity-of-neural-networks-c55b2a14ad7a</a:t>
            </a:r>
            <a:endParaRPr sz="900"/>
          </a:p>
        </p:txBody>
      </p:sp>
      <p:sp>
        <p:nvSpPr>
          <p:cNvPr id="315" name="Google Shape;315;p21"/>
          <p:cNvSpPr txBox="1"/>
          <p:nvPr>
            <p:ph idx="1" type="body"/>
          </p:nvPr>
        </p:nvSpPr>
        <p:spPr>
          <a:xfrm>
            <a:off x="126600" y="707875"/>
            <a:ext cx="8890800" cy="404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1900">
                <a:solidFill>
                  <a:srgbClr val="000000"/>
                </a:solidFill>
              </a:rPr>
              <a:t>What would happen if we do not have non-linear activation function?</a:t>
            </a:r>
            <a:endParaRPr b="1" sz="19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