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summarize matrices, how matrices can be decomposed.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c4ff3e8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c4ff3e8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c4ff3e8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c4ff3e8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c4ff3e8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c4ff3e8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c4ff3e8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c4ff3e8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c4ff3e8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c4ff3e8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c4ff3e8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c4ff3e8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c4ff3e8a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c4ff3e8a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c4ff3e8a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c4ff3e8a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c4ff3e8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c4ff3e8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c4ff3e8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c4ff3e8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c4ff3e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c4ff3e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c4ff3e8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c4ff3e8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c4ff3e8a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c4ff3e8a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c4ff3e8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c4ff3e8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4ddd5eadb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4ddd5ead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c4ff3e8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c4ff3e8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c4ff3e8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c4ff3e8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c4ff3e8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c4ff3e8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c4ff3e8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c4ff3e8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c4ff3e8a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c4ff3e8a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c4ff3e8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c4ff3e8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c4ff3e8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c4ff3e8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417900" cy="634457"/>
            <a:chOff x="537634" y="250253"/>
            <a:chExt cx="3285637" cy="8621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71" y="798604"/>
              <a:ext cx="2612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proceedings.neurips.cc/paper/2012/hash/c399862d3b9d6b76c8436e924a68c45b-Abstrac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perswithcode.com/sota/image-classification-on-imagenet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s231n.stanford.edu/slides/2020/lecture_9.pdf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cs231n.stanford.edu/slides/2020/lecture_9.pdf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pdf/1512.03385.pdf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s231n.stanford.edu/slides/2020/lecture_9.pd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s231n.stanford.edu/slides/2020/lecture_9.pdf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1512.03385.pdf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hyperlink" Target="http://cs231n.stanford.edu/slides/2020/lecture_9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hyperlink" Target="https://mlexplained.com/2018/01/10/an-intuitive-explanation-of-why-batch-normalization-really-works-normalization-in-deep-learning-part-1/" TargetMode="External"/><Relationship Id="rId5" Type="http://schemas.openxmlformats.org/officeDocument/2006/relationships/hyperlink" Target="https://arxiv.org/pdf/1502.03167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hyperlink" Target="https://arxiv.org/pdf/1502.03167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s://neurohive.io/en/popular-networks/vgg1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ailinglab.github.io/pgm-spring-2019/notes/lecture-16/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s://neurohive.io/en/popular-networks/vgg16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CNNs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0" y="4278424"/>
            <a:ext cx="579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Reference: mml-book.github.io &amp;&amp; d2l.ai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https://neurohive.io/en/popular-networks/vgg16/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970" y="1017725"/>
            <a:ext cx="6111684" cy="147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 rot="-5400000">
            <a:off x="3669699" y="795672"/>
            <a:ext cx="861300" cy="4248900"/>
          </a:xfrm>
          <a:prstGeom prst="leftBrace">
            <a:avLst>
              <a:gd fmla="val 94494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349566" y="3350772"/>
            <a:ext cx="62193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Only use the initial part for the your feature extraction!</a:t>
            </a:r>
            <a:endParaRPr b="1" sz="1600"/>
          </a:p>
        </p:txBody>
      </p:sp>
      <p:sp>
        <p:nvSpPr>
          <p:cNvPr id="149" name="Google Shape;149;p22"/>
          <p:cNvSpPr/>
          <p:nvPr/>
        </p:nvSpPr>
        <p:spPr>
          <a:xfrm>
            <a:off x="6282030" y="1111750"/>
            <a:ext cx="1567200" cy="16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2"/>
          <p:cNvCxnSpPr>
            <a:stCxn id="149" idx="1"/>
            <a:endCxn id="151" idx="1"/>
          </p:cNvCxnSpPr>
          <p:nvPr/>
        </p:nvCxnSpPr>
        <p:spPr>
          <a:xfrm flipH="1" rot="10800000">
            <a:off x="6282030" y="1954150"/>
            <a:ext cx="445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6727225" y="1525825"/>
            <a:ext cx="2053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Get output feature and use it for your another task!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https://neurohive.io/en/popular-networks/vgg16/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970" y="1017725"/>
            <a:ext cx="6111684" cy="147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 rot="-5400000">
            <a:off x="3182650" y="1282725"/>
            <a:ext cx="861300" cy="3274800"/>
          </a:xfrm>
          <a:prstGeom prst="leftBrace">
            <a:avLst>
              <a:gd fmla="val 94494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654366" y="3350772"/>
            <a:ext cx="62193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If you want spatial (D x H x W) feature...</a:t>
            </a:r>
            <a:endParaRPr b="1" sz="1600"/>
          </a:p>
        </p:txBody>
      </p:sp>
      <p:sp>
        <p:nvSpPr>
          <p:cNvPr id="161" name="Google Shape;161;p23"/>
          <p:cNvSpPr/>
          <p:nvPr/>
        </p:nvSpPr>
        <p:spPr>
          <a:xfrm>
            <a:off x="5344422" y="1111750"/>
            <a:ext cx="2504700" cy="168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3"/>
          <p:cNvCxnSpPr/>
          <p:nvPr/>
        </p:nvCxnSpPr>
        <p:spPr>
          <a:xfrm flipH="1" rot="10800000">
            <a:off x="5291430" y="1954150"/>
            <a:ext cx="445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5933777" y="1399078"/>
            <a:ext cx="1004700" cy="10581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AlexNet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31290" l="0" r="0" t="0"/>
          <a:stretch/>
        </p:blipFill>
        <p:spPr>
          <a:xfrm>
            <a:off x="390604" y="1017725"/>
            <a:ext cx="8282426" cy="27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original paper (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https://proceedings.neurips.cc/paper/2012/hash/c399862d3b9d6b76c8436e924a68c45b-Abstract.html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AlexNet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original paper (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https://paperswithcode.com/sota/image-classification-on-imagenet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27" y="1031730"/>
            <a:ext cx="8114549" cy="3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VGG Net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Slide credit 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http://cs231n.stanford.edu/slides/2020/lecture_9.pdf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4" name="Google Shape;184;p26"/>
          <p:cNvSpPr txBox="1"/>
          <p:nvPr/>
        </p:nvSpPr>
        <p:spPr>
          <a:xfrm>
            <a:off x="388450" y="1017725"/>
            <a:ext cx="49293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Small Filters (3x3), and Deeper Network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Stack of three 3x3 conv (stride 1) layers has same effective receptive field as one 7x7 conv layer!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750" y="731375"/>
            <a:ext cx="3504339" cy="38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VGG Net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Slide credit 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http://cs231n.stanford.edu/slides/2020/lecture_9.pdf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2" name="Google Shape;192;p27"/>
          <p:cNvSpPr txBox="1"/>
          <p:nvPr/>
        </p:nvSpPr>
        <p:spPr>
          <a:xfrm>
            <a:off x="388450" y="1017725"/>
            <a:ext cx="49293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Small Filters (3x3), and Deeper Network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Stack of three 3x3 conv (stride 1) layers has same effective receptive field as one 7x7 conv layer!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Deeper Layers with more non-linearities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And Less Parameters</a:t>
            </a:r>
            <a:endParaRPr sz="17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750" y="731375"/>
            <a:ext cx="3504339" cy="38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we construct deeper CNNs…?</a:t>
            </a:r>
            <a:endParaRPr sz="1200"/>
          </a:p>
        </p:txBody>
      </p:sp>
      <p:sp>
        <p:nvSpPr>
          <p:cNvPr id="199" name="Google Shape;199;p28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https://arxiv.org/pdf/1512.03385.pdf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925425"/>
            <a:ext cx="80105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ResNet </a:t>
            </a:r>
            <a:endParaRPr sz="1200"/>
          </a:p>
        </p:txBody>
      </p:sp>
      <p:sp>
        <p:nvSpPr>
          <p:cNvPr id="206" name="Google Shape;206;p29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Slide credit 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http://cs231n.stanford.edu/slides/2020/lecture_9.pdf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72" y="965586"/>
            <a:ext cx="3364900" cy="33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296" y="281277"/>
            <a:ext cx="1072425" cy="4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275" y="1267800"/>
            <a:ext cx="1661525" cy="3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/>
          <p:nvPr/>
        </p:nvSpPr>
        <p:spPr>
          <a:xfrm>
            <a:off x="2800850" y="1950675"/>
            <a:ext cx="1239900" cy="8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ResNet </a:t>
            </a:r>
            <a:endParaRPr sz="1200"/>
          </a:p>
        </p:txBody>
      </p:sp>
      <p:sp>
        <p:nvSpPr>
          <p:cNvPr id="216" name="Google Shape;216;p30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Slide credit 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http://cs231n.stanford.edu/slides/2020/lecture_9.pdf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72" y="965586"/>
            <a:ext cx="3364900" cy="33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6296" y="281277"/>
            <a:ext cx="1072425" cy="4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275" y="1267800"/>
            <a:ext cx="1661525" cy="3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2800850" y="1950675"/>
            <a:ext cx="1239900" cy="8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1738400" y="2933404"/>
            <a:ext cx="33648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``......Formally, denoting the desired underlying mapping as H(x), we let the stacked nonlinear layers fit another mapping of F(x) := H(x)−x. The original mapping is recast into F(x)+x. We hypothesize that it is easier to optimize the residual mapping than to optimize the original, unreferenced mapping…..’’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ResNet </a:t>
            </a:r>
            <a:endParaRPr sz="1200"/>
          </a:p>
        </p:txBody>
      </p:sp>
      <p:sp>
        <p:nvSpPr>
          <p:cNvPr id="227" name="Google Shape;227;p31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Table from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https://arxiv.org/pdf/1512.03385.pdf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6296" y="281277"/>
            <a:ext cx="1072425" cy="4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05650"/>
            <a:ext cx="7331375" cy="313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Convolutional Neural Networks : possible question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3" y="1105826"/>
            <a:ext cx="3343325" cy="33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340800" y="1174250"/>
            <a:ext cx="53751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Okay, now we know what are convolution, pooling, activation layers.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But how can we construct a “good” CNN based network structure?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=&gt; There are models which are shown to be successful in ImageNet classification task!</a:t>
            </a:r>
            <a:endParaRPr b="1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Famous Structures : ResNet </a:t>
            </a:r>
            <a:endParaRPr sz="1200"/>
          </a:p>
        </p:txBody>
      </p:sp>
      <p:sp>
        <p:nvSpPr>
          <p:cNvPr id="235" name="Google Shape;235;p32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296" y="281277"/>
            <a:ext cx="1072425" cy="42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 rotWithShape="1">
          <a:blip r:embed="rId4">
            <a:alphaModFix/>
          </a:blip>
          <a:srcRect b="0" l="0" r="30574" t="0"/>
          <a:stretch/>
        </p:blipFill>
        <p:spPr>
          <a:xfrm>
            <a:off x="445625" y="1017725"/>
            <a:ext cx="6699202" cy="328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Slide credit :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http://cs231n.stanford.edu/slides/2020/lecture_9.pdf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Batch Normalization?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076375"/>
            <a:ext cx="4521275" cy="32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5063125" y="1084950"/>
            <a:ext cx="3576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  <a:highlight>
                  <a:srgbClr val="FFFFFF"/>
                </a:highlight>
              </a:rPr>
              <a:t>- To prevent the input distribution from changing in each step of the neural network</a:t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-GB" sz="1500">
                <a:solidFill>
                  <a:srgbClr val="1A1A1A"/>
                </a:solidFill>
                <a:highlight>
                  <a:srgbClr val="FFFFFF"/>
                </a:highlight>
              </a:rPr>
              <a:t>Not to make each layer to keep adapting to its changing inputs.</a:t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  <a:highlight>
                  <a:srgbClr val="FFFFFF"/>
                </a:highlight>
              </a:rPr>
              <a:t>- Usually inserted after Fully Connected or Convolutional layers, and before nonlinearity (CONV - BN - RELU…)</a:t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  <a:highlight>
                  <a:srgbClr val="FFFFFF"/>
                </a:highlight>
              </a:rPr>
              <a:t>- Improves gradient flow</a:t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  <a:highlight>
                  <a:srgbClr val="FFFFFF"/>
                </a:highlight>
              </a:rPr>
              <a:t>- Allows higher learning rates </a:t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A1A1A"/>
                </a:solidFill>
                <a:highlight>
                  <a:srgbClr val="FFFFFF"/>
                </a:highlight>
              </a:rPr>
              <a:t>- Faster convergence</a:t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https://mlexplained.com/2018/01/10/an-intuitive-explanation-of-why-batch-normalization-really-works-normalization-in-deep-learning-part-1/</a:t>
            </a:r>
            <a:endParaRPr sz="10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A1A1A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from :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https://arxiv.org/pdf/1502.03167.pdf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Batch Normalization?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076375"/>
            <a:ext cx="4521275" cy="32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from 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https://arxiv.org/pdf/1502.03167.pdf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4781849" y="2102941"/>
            <a:ext cx="401700" cy="101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5183550" y="2451200"/>
            <a:ext cx="35967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this calculated in the test time?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 test time, we use (running) average values seen during training.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3208475" y="2414625"/>
            <a:ext cx="55074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Okay, I got the model structure that has been shown as successful in ImageNet classification task.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What should I do now?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700"/>
              <a:buChar char="-"/>
            </a:pPr>
            <a:r>
              <a:rPr b="1" lang="en-GB" sz="1700">
                <a:solidFill>
                  <a:srgbClr val="980000"/>
                </a:solidFill>
              </a:rPr>
              <a:t>My task is related to different image dataset!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Convolutional Neural Networks : possible question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10610" t="0"/>
          <a:stretch/>
        </p:blipFill>
        <p:spPr>
          <a:xfrm>
            <a:off x="146300" y="1105825"/>
            <a:ext cx="2988450" cy="33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750" y="1017725"/>
            <a:ext cx="5415726" cy="13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489625" y="4134650"/>
            <a:ext cx="5342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credit 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https://neurohive.io/en/popular-networks/vgg16/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Image from 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https://sailinglab.github.io/pgm-spring-2019/notes/lecture-16/</a:t>
            </a:r>
            <a:r>
              <a:rPr lang="en-GB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6" name="Google Shape;86;p16"/>
          <p:cNvSpPr txBox="1"/>
          <p:nvPr/>
        </p:nvSpPr>
        <p:spPr>
          <a:xfrm>
            <a:off x="371400" y="3489650"/>
            <a:ext cx="8460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Successful models on the ImageNet classification task have learned how to extract meaningful representation from images!</a:t>
            </a:r>
            <a:endParaRPr sz="2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725" y="1017725"/>
            <a:ext cx="5718551" cy="24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https://neurohive.io/en/popular-networks/vgg16/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4" name="Google Shape;94;p17"/>
          <p:cNvSpPr txBox="1"/>
          <p:nvPr/>
        </p:nvSpPr>
        <p:spPr>
          <a:xfrm>
            <a:off x="371400" y="3489650"/>
            <a:ext cx="8460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Successful models on the ImageNet classification task have learned how to extract meaningful representation from images!</a:t>
            </a:r>
            <a:endParaRPr sz="2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37" y="1017725"/>
            <a:ext cx="5415726" cy="13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rot="-5400000">
            <a:off x="2778125" y="409175"/>
            <a:ext cx="361800" cy="423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411400" y="2344625"/>
            <a:ext cx="33690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ex) re-define the last Fully Connected Layer, and only train the last part!</a:t>
            </a:r>
            <a:endParaRPr/>
          </a:p>
        </p:txBody>
      </p:sp>
      <p:cxnSp>
        <p:nvCxnSpPr>
          <p:cNvPr id="98" name="Google Shape;98;p17"/>
          <p:cNvCxnSpPr>
            <a:stCxn id="96" idx="2"/>
            <a:endCxn id="97" idx="1"/>
          </p:cNvCxnSpPr>
          <p:nvPr/>
        </p:nvCxnSpPr>
        <p:spPr>
          <a:xfrm>
            <a:off x="5075375" y="2344625"/>
            <a:ext cx="336000" cy="499800"/>
          </a:xfrm>
          <a:prstGeom prst="bentConnector5">
            <a:avLst>
              <a:gd fmla="val 34896" name="adj1"/>
              <a:gd fmla="val 100830" name="adj2"/>
              <a:gd fmla="val 9867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1652576" y="2612675"/>
            <a:ext cx="32364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Fix this part, which would have learned how to extract meaningful features from the input images!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https://neurohive.io/en/popular-networks/vgg16/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6" name="Google Shape;106;p18"/>
          <p:cNvSpPr txBox="1"/>
          <p:nvPr/>
        </p:nvSpPr>
        <p:spPr>
          <a:xfrm>
            <a:off x="371400" y="3489650"/>
            <a:ext cx="8460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Successful models on the ImageNet classification task have learned how to extract meaningful representation from images!</a:t>
            </a:r>
            <a:endParaRPr sz="2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37" y="1017725"/>
            <a:ext cx="5415726" cy="13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 rot="-5400000">
            <a:off x="2537525" y="649775"/>
            <a:ext cx="361800" cy="3751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1652567" y="2612663"/>
            <a:ext cx="3000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Or, choose how much to fix the initial part for feature extraction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5400000">
            <a:off x="4790405" y="2259575"/>
            <a:ext cx="361800" cy="53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https://neurohive.io/en/popular-networks/vgg16/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7" name="Google Shape;117;p19"/>
          <p:cNvSpPr txBox="1"/>
          <p:nvPr/>
        </p:nvSpPr>
        <p:spPr>
          <a:xfrm>
            <a:off x="371400" y="3489650"/>
            <a:ext cx="8460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Successful models on the ImageNet classification task have learned how to extract meaningful representation from images!</a:t>
            </a:r>
            <a:endParaRPr sz="20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337" y="1017725"/>
            <a:ext cx="5415726" cy="13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 rot="-5400000">
            <a:off x="2129075" y="1058225"/>
            <a:ext cx="361800" cy="2934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908129" y="2612663"/>
            <a:ext cx="3000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Or, choose how much to fix the initial part for feature extraction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 rot="-5400000">
            <a:off x="4366566" y="1835675"/>
            <a:ext cx="361800" cy="137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208475" y="2414625"/>
            <a:ext cx="55074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Okay, I got the model structure that has been shown as successful in ImageNet classification task.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What should I do now?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700"/>
              <a:buChar char="-"/>
            </a:pPr>
            <a:r>
              <a:rPr b="1" lang="en-GB" sz="1700">
                <a:solidFill>
                  <a:srgbClr val="980000"/>
                </a:solidFill>
              </a:rPr>
              <a:t>My task is not about the image classification! But I want to get some features of images.</a:t>
            </a:r>
            <a:endParaRPr b="1" sz="17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Convolutional Neural Networks : possible question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10610" t="0"/>
          <a:stretch/>
        </p:blipFill>
        <p:spPr>
          <a:xfrm>
            <a:off x="146300" y="1105825"/>
            <a:ext cx="2988450" cy="33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750" y="1017725"/>
            <a:ext cx="5415726" cy="13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489625" y="4134650"/>
            <a:ext cx="5342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credit 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https://neurohive.io/en/popular-networks/vgg16/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is about learning representations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59703" y="4300875"/>
            <a:ext cx="852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Image credit :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https://neurohive.io/en/popular-networks/vgg16/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970" y="1017725"/>
            <a:ext cx="6111684" cy="1471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 rot="-5400000">
            <a:off x="3669699" y="795672"/>
            <a:ext cx="861300" cy="4248900"/>
          </a:xfrm>
          <a:prstGeom prst="leftBrace">
            <a:avLst>
              <a:gd fmla="val 94494" name="adj1"/>
              <a:gd fmla="val 5000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1349566" y="3350772"/>
            <a:ext cx="62193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Only use the initial part for the your feature extraction!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