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can summarize matrices, how matrices can be decomposed.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9faf840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9faf840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faf840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faf840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9faf840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9faf840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9faf8403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9faf840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9faf8403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9faf8403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9faf840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9faf840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9faf8403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99faf8403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9faf8403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9faf8403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99faf8403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99faf8403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9faf8403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9faf8403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faf840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faf840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9faf8403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9faf8403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9faf840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9faf840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9faf8403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9faf8403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4ddd5ead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4ddd5ead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9faf840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9faf840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9faf840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9faf840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9faf8403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9faf8403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9faf840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9faf840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9faf840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9faf840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9faf8403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9faf8403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9faf840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9faf840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4000"/>
              <a:buNone/>
              <a:defRPr b="1" sz="4000">
                <a:solidFill>
                  <a:srgbClr val="001B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BCBC"/>
              </a:buClr>
              <a:buSzPts val="2100"/>
              <a:buNone/>
              <a:defRPr sz="2100">
                <a:solidFill>
                  <a:srgbClr val="45BCB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7557" y="4552525"/>
            <a:ext cx="9144000" cy="615000"/>
          </a:xfrm>
          <a:prstGeom prst="rect">
            <a:avLst/>
          </a:prstGeom>
          <a:gradFill>
            <a:gsLst>
              <a:gs pos="0">
                <a:srgbClr val="001B54"/>
              </a:gs>
              <a:gs pos="35000">
                <a:srgbClr val="45BCBC"/>
              </a:gs>
              <a:gs pos="7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7765" y="4559368"/>
            <a:ext cx="2417900" cy="634457"/>
            <a:chOff x="537634" y="250253"/>
            <a:chExt cx="3285637" cy="862151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244732" y="250253"/>
              <a:ext cx="2335729" cy="645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IST Identity | UNIST"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7634" y="363272"/>
              <a:ext cx="660533" cy="660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 txBox="1"/>
            <p:nvPr/>
          </p:nvSpPr>
          <p:spPr>
            <a:xfrm>
              <a:off x="1210871" y="798604"/>
              <a:ext cx="26124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 &amp;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uman-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obot </a:t>
              </a:r>
              <a:r>
                <a:rPr b="0" i="0" lang="en-GB" sz="9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</a:t>
              </a:r>
              <a:r>
                <a:rPr b="0" i="0" lang="en-GB" sz="800" u="none" cap="none" strike="noStrike">
                  <a:solidFill>
                    <a:srgbClr val="45BCBC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nteraction</a:t>
              </a:r>
              <a:r>
                <a:rPr b="0" i="0" lang="en-GB" sz="800" u="none" cap="none" strike="noStrik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en-GB" sz="9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Lab</a:t>
              </a:r>
              <a:r>
                <a:rPr b="0" i="0" lang="en-GB" sz="800" u="none" cap="none" strike="noStrike">
                  <a:solidFill>
                    <a:srgbClr val="001B54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oratory</a:t>
              </a:r>
              <a:endParaRPr b="0" i="0" sz="800" u="none" cap="none" strike="noStrike">
                <a:solidFill>
                  <a:srgbClr val="001B54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>
            <a:off x="7557" y="4821558"/>
            <a:ext cx="9144000" cy="337200"/>
          </a:xfrm>
          <a:prstGeom prst="rect">
            <a:avLst/>
          </a:prstGeom>
          <a:gradFill>
            <a:gsLst>
              <a:gs pos="0">
                <a:srgbClr val="001B54"/>
              </a:gs>
              <a:gs pos="48000">
                <a:srgbClr val="45BCBC"/>
              </a:gs>
              <a:gs pos="85000">
                <a:srgbClr val="FFFFFF"/>
              </a:gs>
              <a:gs pos="100000">
                <a:srgbClr val="FFFFFF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B54"/>
              </a:buClr>
              <a:buSzPts val="2500"/>
              <a:buNone/>
              <a:defRPr b="1" sz="2500">
                <a:solidFill>
                  <a:srgbClr val="001B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26600" y="707875"/>
            <a:ext cx="8890800" cy="4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0" y="4808051"/>
            <a:ext cx="5487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400" y="4798066"/>
            <a:ext cx="1219809" cy="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11.gif"/><Relationship Id="rId5" Type="http://schemas.openxmlformats.org/officeDocument/2006/relationships/image" Target="../media/image7.gif"/><Relationship Id="rId6" Type="http://schemas.openxmlformats.org/officeDocument/2006/relationships/image" Target="../media/image4.gif"/><Relationship Id="rId7" Type="http://schemas.openxmlformats.org/officeDocument/2006/relationships/image" Target="../media/image12.gif"/><Relationship Id="rId8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gif"/><Relationship Id="rId5" Type="http://schemas.openxmlformats.org/officeDocument/2006/relationships/image" Target="../media/image13.png"/><Relationship Id="rId6" Type="http://schemas.openxmlformats.org/officeDocument/2006/relationships/image" Target="../media/image19.gif"/><Relationship Id="rId7" Type="http://schemas.openxmlformats.org/officeDocument/2006/relationships/image" Target="../media/image5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351908" y="73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 and RNNs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2757925"/>
            <a:ext cx="85206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ToolKit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Fall Semester,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Human remembers and uses the pattern of sequence.</a:t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Try ‘a b c d e f g…’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But how about ‘z y x w v u t s…’ ?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The idea behind RNN is to </a:t>
            </a:r>
            <a:r>
              <a:rPr b="1" lang="en-GB" sz="1900">
                <a:solidFill>
                  <a:srgbClr val="5B9BD5"/>
                </a:solidFill>
              </a:rPr>
              <a:t>make use of sequential information</a:t>
            </a:r>
            <a:r>
              <a:rPr lang="en-GB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Let’s learn a pattern of a sequence, and utilize (estimate, generate, etc…) it!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-GB" sz="1700">
                <a:solidFill>
                  <a:schemeClr val="dk1"/>
                </a:solidFill>
              </a:rPr>
              <a:t>But </a:t>
            </a:r>
            <a:r>
              <a:rPr b="1" lang="en-GB" sz="1700">
                <a:solidFill>
                  <a:srgbClr val="5B9BD5"/>
                </a:solidFill>
              </a:rPr>
              <a:t>HOW</a:t>
            </a:r>
            <a:r>
              <a:rPr lang="en-GB" sz="1700">
                <a:solidFill>
                  <a:schemeClr val="dk1"/>
                </a:solidFill>
              </a:rPr>
              <a:t>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3228675" y="1017725"/>
            <a:ext cx="54876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RNNs are called “RECURRENT” because they </a:t>
            </a:r>
            <a:r>
              <a:rPr lang="en-GB" sz="1500">
                <a:solidFill>
                  <a:srgbClr val="5B9BD5"/>
                </a:solidFill>
              </a:rPr>
              <a:t>perform the same task for every element of a sequence</a:t>
            </a:r>
            <a:r>
              <a:rPr lang="en-GB" sz="1500">
                <a:solidFill>
                  <a:schemeClr val="dk1"/>
                </a:solidFill>
              </a:rPr>
              <a:t>, with the output being </a:t>
            </a:r>
            <a:r>
              <a:rPr lang="en-GB" sz="1500">
                <a:solidFill>
                  <a:srgbClr val="5B9BD5"/>
                </a:solidFill>
              </a:rPr>
              <a:t>depended on the previous computations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RNNs have a </a:t>
            </a:r>
            <a:r>
              <a:rPr b="1" lang="en-GB" sz="1500">
                <a:solidFill>
                  <a:srgbClr val="5B9BD5"/>
                </a:solidFill>
              </a:rPr>
              <a:t>“memory” </a:t>
            </a:r>
            <a:r>
              <a:rPr lang="en-GB" sz="1500">
                <a:solidFill>
                  <a:schemeClr val="dk1"/>
                </a:solidFill>
              </a:rPr>
              <a:t>which captures information about what has been calculated so far.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500">
                <a:solidFill>
                  <a:schemeClr val="dk1"/>
                </a:solidFill>
              </a:rPr>
              <a:t>The hidden state h_t captures some information about a sequence.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500">
                <a:solidFill>
                  <a:schemeClr val="dk1"/>
                </a:solidFill>
              </a:rPr>
              <a:t>If we use f=tanh</a:t>
            </a:r>
            <a:r>
              <a:rPr lang="en-GB" sz="800">
                <a:solidFill>
                  <a:schemeClr val="dk1"/>
                </a:solidFill>
              </a:rPr>
              <a:t>⁡ </a:t>
            </a:r>
            <a:r>
              <a:rPr lang="en-GB" sz="1500">
                <a:solidFill>
                  <a:schemeClr val="dk1"/>
                </a:solidFill>
              </a:rPr>
              <a:t>, Vanishing/Exploding gradient problem happens.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</a:rPr>
              <a:t>For overcome this, we use LSTM/GRU.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5" y="1100225"/>
            <a:ext cx="25241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311700" y="101772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Let’s think about the machine, which guesses the dinner menu from things in shopping bag.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235" y="1423273"/>
            <a:ext cx="5821524" cy="30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3733800" y="1905000"/>
            <a:ext cx="857400" cy="7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57063" l="51637" r="0" t="0"/>
          <a:stretch/>
        </p:blipFill>
        <p:spPr>
          <a:xfrm>
            <a:off x="3733805" y="1442324"/>
            <a:ext cx="2815499" cy="13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6534150" y="1423275"/>
            <a:ext cx="1562100" cy="143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43" y="1586645"/>
            <a:ext cx="5405600" cy="277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37" y="1581275"/>
            <a:ext cx="5345825" cy="282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00" y="1586653"/>
            <a:ext cx="5261929" cy="2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200" y="1586645"/>
            <a:ext cx="5261929" cy="277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00" y="1586653"/>
            <a:ext cx="5261929" cy="2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200" y="1586645"/>
            <a:ext cx="5261929" cy="2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00" y="1547726"/>
            <a:ext cx="5261929" cy="285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9200" y="1529775"/>
            <a:ext cx="5261929" cy="28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200" y="1586653"/>
            <a:ext cx="5261929" cy="277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00" y="1586653"/>
            <a:ext cx="5261929" cy="2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200" y="1586645"/>
            <a:ext cx="5261929" cy="277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9200" y="1547726"/>
            <a:ext cx="5261929" cy="285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590675"/>
            <a:ext cx="71437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000050" y="4276725"/>
            <a:ext cx="7143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https://colah.github.io/posts/2015-08-Understanding-LSTMs/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0" y="1553875"/>
            <a:ext cx="4799900" cy="2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How can we represent the vocabularies that we know?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If we use one-hot encoding vector,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Apple 		= [1, 0, 0, 0, 0, 0, 0, ……. ]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Banana 		= [0, 1, 0, 0, 0, 0, 0, ……. ]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Car 			= [0, 0, 1, 0, 0, 0, 0, ……. 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Does not have any meaning! Because it is just “order” of the words.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Inefficient and requires N-dimensional vector, where N is the number of vocabulary!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→ N could be over the millions :( ......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311700" y="998675"/>
            <a:ext cx="840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LSTM learns (1) </a:t>
            </a:r>
            <a:r>
              <a:rPr b="1" lang="en-GB">
                <a:solidFill>
                  <a:srgbClr val="C00000"/>
                </a:solidFill>
              </a:rPr>
              <a:t>How to forget a memory</a:t>
            </a:r>
            <a:r>
              <a:rPr lang="en-GB">
                <a:solidFill>
                  <a:schemeClr val="dk1"/>
                </a:solidFill>
              </a:rPr>
              <a:t> when the h_(t-1) and new input x_t is given,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		   (2) Then </a:t>
            </a:r>
            <a:r>
              <a:rPr b="1" lang="en-GB">
                <a:solidFill>
                  <a:srgbClr val="70AD47"/>
                </a:solidFill>
              </a:rPr>
              <a:t>how to add </a:t>
            </a:r>
            <a:r>
              <a:rPr b="1" lang="en-GB">
                <a:solidFill>
                  <a:srgbClr val="7030A0"/>
                </a:solidFill>
              </a:rPr>
              <a:t>the new memory </a:t>
            </a:r>
            <a:r>
              <a:rPr lang="en-GB">
                <a:solidFill>
                  <a:schemeClr val="dk1"/>
                </a:solidFill>
              </a:rPr>
              <a:t>with given h_(t-1) and x_t.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00" y="1553875"/>
            <a:ext cx="4799900" cy="29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232" y="1549050"/>
            <a:ext cx="4799917" cy="2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Networks : LSTM - and GRU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055825"/>
            <a:ext cx="5410199" cy="3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Word2Vec + RNN : What can we do?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916815"/>
            <a:ext cx="85206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i.e., Twitter Generator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52876" l="0" r="11793" t="0"/>
          <a:stretch/>
        </p:blipFill>
        <p:spPr>
          <a:xfrm>
            <a:off x="521625" y="1303585"/>
            <a:ext cx="4286451" cy="7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574402" y="4193082"/>
            <a:ext cx="3661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Mars        here          we          come    </a:t>
            </a:r>
            <a:endParaRPr sz="1500"/>
          </a:p>
        </p:txBody>
      </p:sp>
      <p:sp>
        <p:nvSpPr>
          <p:cNvPr id="241" name="Google Shape;241;p34"/>
          <p:cNvSpPr txBox="1"/>
          <p:nvPr/>
        </p:nvSpPr>
        <p:spPr>
          <a:xfrm>
            <a:off x="574402" y="2306191"/>
            <a:ext cx="3661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here          we         come      &lt;EOS&gt;</a:t>
            </a:r>
            <a:endParaRPr sz="1500"/>
          </a:p>
        </p:txBody>
      </p:sp>
      <p:cxnSp>
        <p:nvCxnSpPr>
          <p:cNvPr id="242" name="Google Shape;242;p34"/>
          <p:cNvCxnSpPr/>
          <p:nvPr/>
        </p:nvCxnSpPr>
        <p:spPr>
          <a:xfrm rot="10800000">
            <a:off x="970625" y="2683500"/>
            <a:ext cx="0" cy="160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4"/>
          <p:cNvCxnSpPr/>
          <p:nvPr/>
        </p:nvCxnSpPr>
        <p:spPr>
          <a:xfrm rot="10800000">
            <a:off x="1808825" y="2683500"/>
            <a:ext cx="0" cy="160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4"/>
          <p:cNvCxnSpPr/>
          <p:nvPr/>
        </p:nvCxnSpPr>
        <p:spPr>
          <a:xfrm rot="10800000">
            <a:off x="2647025" y="2683500"/>
            <a:ext cx="0" cy="160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4"/>
          <p:cNvCxnSpPr/>
          <p:nvPr/>
        </p:nvCxnSpPr>
        <p:spPr>
          <a:xfrm rot="10800000">
            <a:off x="3561425" y="2683500"/>
            <a:ext cx="0" cy="160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4"/>
          <p:cNvSpPr/>
          <p:nvPr/>
        </p:nvSpPr>
        <p:spPr>
          <a:xfrm>
            <a:off x="602367" y="2975739"/>
            <a:ext cx="3410400" cy="6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Recurrent Neural Networks</a:t>
            </a:r>
            <a:endParaRPr b="1"/>
          </a:p>
        </p:txBody>
      </p:sp>
      <p:sp>
        <p:nvSpPr>
          <p:cNvPr id="247" name="Google Shape;247;p34"/>
          <p:cNvSpPr/>
          <p:nvPr/>
        </p:nvSpPr>
        <p:spPr>
          <a:xfrm>
            <a:off x="602369" y="3848868"/>
            <a:ext cx="3410400" cy="2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Word2Vec Embeddings</a:t>
            </a:r>
            <a:endParaRPr b="1"/>
          </a:p>
        </p:txBody>
      </p:sp>
      <p:cxnSp>
        <p:nvCxnSpPr>
          <p:cNvPr id="248" name="Google Shape;248;p34"/>
          <p:cNvCxnSpPr/>
          <p:nvPr/>
        </p:nvCxnSpPr>
        <p:spPr>
          <a:xfrm>
            <a:off x="4067275" y="2501875"/>
            <a:ext cx="9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4"/>
          <p:cNvSpPr txBox="1"/>
          <p:nvPr/>
        </p:nvSpPr>
        <p:spPr>
          <a:xfrm>
            <a:off x="5017675" y="2315956"/>
            <a:ext cx="37458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happen,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if this model is trained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solve a classification problem,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this “shifted sentences” as a GT label?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1B54"/>
                </a:solidFill>
              </a:rPr>
              <a:t>Any Questions?</a:t>
            </a:r>
            <a:endParaRPr b="1">
              <a:solidFill>
                <a:srgbClr val="001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Can we represent “words” in more dense N-dimensional vector space?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(N &lt;&lt; millions)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→ Word embedding is a vector representation like,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→ But how can we find a “good” representation containing linguistic context of words?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“Distributional Hypothesis”</a:t>
            </a:r>
            <a:r>
              <a:rPr lang="en-GB" sz="1700"/>
              <a:t> 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Harris, Zellig S. "Distributional structure."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</a:rPr>
              <a:t>Word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 10.2-3 (1954): 146-162.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Semantically similar words tends to be close with each other!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Berlin</a:t>
            </a:r>
            <a:r>
              <a:rPr lang="en-GB" sz="1700"/>
              <a:t> is a </a:t>
            </a:r>
            <a:r>
              <a:rPr b="1" lang="en-GB" sz="1700"/>
              <a:t>capital</a:t>
            </a:r>
            <a:r>
              <a:rPr lang="en-GB" sz="1700"/>
              <a:t> of </a:t>
            </a:r>
            <a:r>
              <a:rPr b="1" lang="en-GB" sz="1700"/>
              <a:t>Germany</a:t>
            </a:r>
            <a:r>
              <a:rPr lang="en-GB" sz="1700"/>
              <a:t>.</a:t>
            </a:r>
            <a:endParaRPr b="1"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Paris</a:t>
            </a:r>
            <a:r>
              <a:rPr lang="en-GB" sz="1700"/>
              <a:t> is a </a:t>
            </a:r>
            <a:r>
              <a:rPr b="1" lang="en-GB" sz="1700"/>
              <a:t>capital</a:t>
            </a:r>
            <a:r>
              <a:rPr lang="en-GB" sz="1700"/>
              <a:t> of</a:t>
            </a:r>
            <a:r>
              <a:rPr b="1" lang="en-GB" sz="1700"/>
              <a:t> France</a:t>
            </a:r>
            <a:r>
              <a:rPr lang="en-GB" sz="1700"/>
              <a:t>.</a:t>
            </a:r>
            <a:endParaRPr sz="1700"/>
          </a:p>
        </p:txBody>
      </p:sp>
      <p:pic>
        <p:nvPicPr>
          <p:cNvPr descr="Vec(\mathrm{apple}) =[w_1, ... w_N]^T 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285" y="1876705"/>
            <a:ext cx="2317050" cy="2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988" y="13977"/>
            <a:ext cx="6068024" cy="43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7" y="4304900"/>
            <a:ext cx="914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Mikolov, Tomas, et al. "Distributed representations of words and phrases and their compositionality." </a:t>
            </a:r>
            <a:r>
              <a:rPr i="1" lang="en-GB" sz="1000">
                <a:solidFill>
                  <a:srgbClr val="222222"/>
                </a:solidFill>
                <a:highlight>
                  <a:srgbClr val="FFFFFF"/>
                </a:highlight>
              </a:rPr>
              <a:t>Advances in neural information processing systems</a:t>
            </a:r>
            <a:r>
              <a:rPr lang="en-GB" sz="1000">
                <a:solidFill>
                  <a:srgbClr val="222222"/>
                </a:solidFill>
                <a:highlight>
                  <a:srgbClr val="FFFFFF"/>
                </a:highlight>
              </a:rPr>
              <a:t>. 2013.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Embeddings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If the words with similar context tend to be close with each other,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how can we model the words in a sentence based on this hypothesis?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i.e., “</a:t>
            </a:r>
            <a:r>
              <a:rPr lang="en-GB" sz="2000">
                <a:solidFill>
                  <a:srgbClr val="980000"/>
                </a:solidFill>
              </a:rPr>
              <a:t>Please take your</a:t>
            </a:r>
            <a:r>
              <a:rPr lang="en-GB" sz="2000"/>
              <a:t> </a:t>
            </a:r>
            <a:r>
              <a:rPr b="1" lang="en-GB" sz="2000"/>
              <a:t>coat</a:t>
            </a:r>
            <a:r>
              <a:rPr lang="en-GB" sz="2000"/>
              <a:t>, </a:t>
            </a:r>
            <a:r>
              <a:rPr lang="en-GB" sz="2000">
                <a:solidFill>
                  <a:srgbClr val="980000"/>
                </a:solidFill>
              </a:rPr>
              <a:t>it is cold</a:t>
            </a:r>
            <a:r>
              <a:rPr lang="en-GB" sz="2000"/>
              <a:t> outside.”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One way : estimate “coat” from (please, take, your, it, is, cold) 	=&gt; C-BOW model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Other way : estimate (please, take, your, it, is cold) from “coat”	=&gt; Skip-gram model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Skip-gram model : brief description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i.e., “</a:t>
            </a:r>
            <a:r>
              <a:rPr lang="en-GB" sz="1900">
                <a:solidFill>
                  <a:srgbClr val="980000"/>
                </a:solidFill>
              </a:rPr>
              <a:t>Please take your</a:t>
            </a:r>
            <a:r>
              <a:rPr lang="en-GB" sz="1900"/>
              <a:t> </a:t>
            </a:r>
            <a:r>
              <a:rPr b="1" lang="en-GB" sz="1900"/>
              <a:t>coat</a:t>
            </a:r>
            <a:r>
              <a:rPr lang="en-GB" sz="1900"/>
              <a:t>, </a:t>
            </a:r>
            <a:r>
              <a:rPr lang="en-GB" sz="1900">
                <a:solidFill>
                  <a:srgbClr val="980000"/>
                </a:solidFill>
              </a:rPr>
              <a:t>it is cold</a:t>
            </a:r>
            <a:r>
              <a:rPr lang="en-GB" sz="1900"/>
              <a:t> outside.”</a:t>
            </a:r>
            <a:endParaRPr sz="19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>
                <a:solidFill>
                  <a:schemeClr val="dk1"/>
                </a:solidFill>
              </a:rPr>
              <a:t>Estimate &lt;context words&gt; (please, take, your, it, is cold) from &lt;target word&gt;, “coat”.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8"/>
          <p:cNvSpPr/>
          <p:nvPr/>
        </p:nvSpPr>
        <p:spPr>
          <a:xfrm>
            <a:off x="1049600" y="1928823"/>
            <a:ext cx="279600" cy="1641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5400000">
            <a:off x="1307685" y="2060199"/>
            <a:ext cx="1632000" cy="1379400"/>
          </a:xfrm>
          <a:prstGeom prst="trapezoid">
            <a:avLst>
              <a:gd fmla="val 3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929500" y="2281398"/>
            <a:ext cx="279600" cy="935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72671" y="3606204"/>
            <a:ext cx="130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 one-hot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encoding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“coat”</a:t>
            </a:r>
            <a:endParaRPr/>
          </a:p>
        </p:txBody>
      </p:sp>
      <p:pic>
        <p:nvPicPr>
          <p:cNvPr descr="\mathbf{w}_I \in \mathbb{R}^{V}"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34" y="3679661"/>
            <a:ext cx="703244" cy="195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t} \in \mathbb{R}^{N \times V}"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945" y="2610984"/>
            <a:ext cx="1306800" cy="276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_I=W_t\mathbf{w}_I \in \mathbb{R}^{N}"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696" y="3242086"/>
            <a:ext cx="1379400" cy="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494243" y="3432931"/>
            <a:ext cx="2285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 target embedding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vector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282725" y="1928823"/>
            <a:ext cx="279600" cy="16419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5400000">
            <a:off x="5540810" y="2060199"/>
            <a:ext cx="1632000" cy="1379400"/>
          </a:xfrm>
          <a:prstGeom prst="trapezoid">
            <a:avLst>
              <a:gd fmla="val 375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162625" y="2281398"/>
            <a:ext cx="279600" cy="935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605796" y="3578250"/>
            <a:ext cx="130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 one-hot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encoding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“take”</a:t>
            </a:r>
            <a:endParaRPr/>
          </a:p>
        </p:txBody>
      </p:sp>
      <p:pic>
        <p:nvPicPr>
          <p:cNvPr descr="W_{c} \in \mathbb{R}^{N \times V}"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9773" y="2612823"/>
            <a:ext cx="1305393" cy="272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v}'_O=W_c\mathbf{w}_O  \in \mathbb{R}^{N}" id="107" name="Google Shape;10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5945" y="3232812"/>
            <a:ext cx="1463530" cy="2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6727375" y="3432925"/>
            <a:ext cx="241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 context embedding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vector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4514550" y="1830975"/>
            <a:ext cx="0" cy="26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\mathbf{w}_O \in \mathbb{R}^{V}" id="110" name="Google Shape;11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5988" y="3670761"/>
            <a:ext cx="703244" cy="18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Skip-gram model : brief description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i.e., “</a:t>
            </a:r>
            <a:r>
              <a:rPr lang="en-GB" sz="1900">
                <a:solidFill>
                  <a:srgbClr val="980000"/>
                </a:solidFill>
              </a:rPr>
              <a:t>Please take your</a:t>
            </a:r>
            <a:r>
              <a:rPr lang="en-GB" sz="1900"/>
              <a:t> </a:t>
            </a:r>
            <a:r>
              <a:rPr b="1" lang="en-GB" sz="1900"/>
              <a:t>coat</a:t>
            </a:r>
            <a:r>
              <a:rPr lang="en-GB" sz="1900"/>
              <a:t>, </a:t>
            </a:r>
            <a:r>
              <a:rPr lang="en-GB" sz="1900">
                <a:solidFill>
                  <a:srgbClr val="980000"/>
                </a:solidFill>
              </a:rPr>
              <a:t>it is cold</a:t>
            </a:r>
            <a:r>
              <a:rPr lang="en-GB" sz="1900"/>
              <a:t> outside.”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Estimate &lt;context words&gt; (take, your, it, is cold) from &lt;target word&gt;, “coat”.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For a sequence of words,                      , the objective of skip-gram model would be maximizing..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skip-gram model defines the conditional probability with softmax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27209" r="17305" t="0"/>
          <a:stretch/>
        </p:blipFill>
        <p:spPr>
          <a:xfrm>
            <a:off x="2832710" y="1826950"/>
            <a:ext cx="3478575" cy="98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w_1,...,w_T\}"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702" y="1602348"/>
            <a:ext cx="1033575" cy="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775" y="3111375"/>
            <a:ext cx="5717901" cy="125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'_{W_O} : \mathrm{context \; vector}&#10;"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650" y="4029634"/>
            <a:ext cx="2131650" cy="290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_{W_I} : \mathrm{target \; vector}&#10;"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2364" y="3814463"/>
            <a:ext cx="1936499" cy="215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208350" y="3913525"/>
            <a:ext cx="684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314775" y="3744579"/>
            <a:ext cx="721500" cy="4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899725" y="4093269"/>
            <a:ext cx="1551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Can we get this?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Skip-gram model : negative sampling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017725"/>
            <a:ext cx="8404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i.e., “</a:t>
            </a:r>
            <a:r>
              <a:rPr lang="en-GB" sz="2000">
                <a:solidFill>
                  <a:srgbClr val="980000"/>
                </a:solidFill>
              </a:rPr>
              <a:t>Please take your</a:t>
            </a:r>
            <a:r>
              <a:rPr lang="en-GB" sz="2000"/>
              <a:t> </a:t>
            </a:r>
            <a:r>
              <a:rPr b="1" lang="en-GB" sz="2000"/>
              <a:t>coat</a:t>
            </a:r>
            <a:r>
              <a:rPr lang="en-GB" sz="2000"/>
              <a:t>, </a:t>
            </a:r>
            <a:r>
              <a:rPr lang="en-GB" sz="2000">
                <a:solidFill>
                  <a:srgbClr val="980000"/>
                </a:solidFill>
              </a:rPr>
              <a:t>it is cold</a:t>
            </a:r>
            <a:r>
              <a:rPr lang="en-GB" sz="2000"/>
              <a:t> outside.”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“</a:t>
            </a:r>
            <a:r>
              <a:rPr lang="en-GB" sz="2000">
                <a:solidFill>
                  <a:srgbClr val="0000FF"/>
                </a:solidFill>
              </a:rPr>
              <a:t>It is summer! Let’s go swimming.</a:t>
            </a:r>
            <a:r>
              <a:rPr lang="en-GB" sz="2000"/>
              <a:t>”  ← </a:t>
            </a:r>
            <a:r>
              <a:rPr lang="en-GB"/>
              <a:t>Another (far-away) sentence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Positive samples    (labels : 1)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(</a:t>
            </a:r>
            <a:r>
              <a:rPr b="1" lang="en-GB"/>
              <a:t>coat</a:t>
            </a:r>
            <a:r>
              <a:rPr lang="en-GB"/>
              <a:t>, Please), (</a:t>
            </a:r>
            <a:r>
              <a:rPr b="1" lang="en-GB"/>
              <a:t>coat</a:t>
            </a:r>
            <a:r>
              <a:rPr lang="en-GB"/>
              <a:t>, take), (</a:t>
            </a:r>
            <a:r>
              <a:rPr b="1" lang="en-GB"/>
              <a:t>coat</a:t>
            </a:r>
            <a:r>
              <a:rPr lang="en-GB"/>
              <a:t>, your), (</a:t>
            </a:r>
            <a:r>
              <a:rPr b="1" lang="en-GB"/>
              <a:t>coat</a:t>
            </a:r>
            <a:r>
              <a:rPr lang="en-GB"/>
              <a:t>, it), (</a:t>
            </a:r>
            <a:r>
              <a:rPr b="1" lang="en-GB"/>
              <a:t>coat</a:t>
            </a:r>
            <a:r>
              <a:rPr lang="en-GB"/>
              <a:t>, is), (</a:t>
            </a:r>
            <a:r>
              <a:rPr b="1" lang="en-GB"/>
              <a:t>coat</a:t>
            </a:r>
            <a:r>
              <a:rPr lang="en-GB"/>
              <a:t>, cold)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Negative samples  (labels : 0)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(</a:t>
            </a:r>
            <a:r>
              <a:rPr b="1" lang="en-GB"/>
              <a:t>coat</a:t>
            </a:r>
            <a:r>
              <a:rPr lang="en-GB"/>
              <a:t>, </a:t>
            </a:r>
            <a:r>
              <a:rPr lang="en-GB">
                <a:solidFill>
                  <a:srgbClr val="0000FF"/>
                </a:solidFill>
              </a:rPr>
              <a:t>summer</a:t>
            </a:r>
            <a:r>
              <a:rPr lang="en-GB"/>
              <a:t>), (</a:t>
            </a:r>
            <a:r>
              <a:rPr b="1" lang="en-GB"/>
              <a:t>coat</a:t>
            </a:r>
            <a:r>
              <a:rPr lang="en-GB"/>
              <a:t>,</a:t>
            </a:r>
            <a:r>
              <a:rPr lang="en-GB">
                <a:solidFill>
                  <a:srgbClr val="0000FF"/>
                </a:solidFill>
              </a:rPr>
              <a:t> swimming</a:t>
            </a:r>
            <a:r>
              <a:rPr lang="en-GB"/>
              <a:t>), (</a:t>
            </a:r>
            <a:r>
              <a:rPr b="1" lang="en-GB"/>
              <a:t>coat</a:t>
            </a:r>
            <a:r>
              <a:rPr lang="en-GB"/>
              <a:t>, </a:t>
            </a:r>
            <a:r>
              <a:rPr lang="en-GB">
                <a:solidFill>
                  <a:srgbClr val="0000FF"/>
                </a:solidFill>
              </a:rPr>
              <a:t>go</a:t>
            </a:r>
            <a:r>
              <a:rPr lang="en-GB"/>
              <a:t>),....</a:t>
            </a:r>
            <a:endParaRPr sz="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Construct a batch with pos/neg samples, and solve classification problem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1" name="Google Shape;131;p20"/>
          <p:cNvSpPr txBox="1"/>
          <p:nvPr/>
        </p:nvSpPr>
        <p:spPr>
          <a:xfrm>
            <a:off x="2208350" y="3913525"/>
            <a:ext cx="684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(w_O|w_I) = \frac{\exp({v'_{w_O}}^\top v_{w_I})}{\sum_{w \in B} \exp({v'_{w}}^\top v_{w_I})}"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01" y="3342131"/>
            <a:ext cx="4211750" cy="8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26600" y="135178"/>
            <a:ext cx="88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of Word2Vec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208350" y="3913525"/>
            <a:ext cx="684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13" y="1170135"/>
            <a:ext cx="8400376" cy="29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