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6"/>
  </p:notesMasterIdLst>
  <p:sldIdLst>
    <p:sldId id="340" r:id="rId2"/>
    <p:sldId id="345" r:id="rId3"/>
    <p:sldId id="260" r:id="rId4"/>
    <p:sldId id="297" r:id="rId5"/>
    <p:sldId id="311" r:id="rId6"/>
    <p:sldId id="314" r:id="rId7"/>
    <p:sldId id="316" r:id="rId8"/>
    <p:sldId id="315" r:id="rId9"/>
    <p:sldId id="310" r:id="rId10"/>
    <p:sldId id="317" r:id="rId11"/>
    <p:sldId id="281" r:id="rId12"/>
    <p:sldId id="319" r:id="rId13"/>
    <p:sldId id="322" r:id="rId14"/>
    <p:sldId id="321" r:id="rId15"/>
    <p:sldId id="323" r:id="rId16"/>
    <p:sldId id="309" r:id="rId17"/>
    <p:sldId id="299" r:id="rId18"/>
    <p:sldId id="301" r:id="rId19"/>
    <p:sldId id="334" r:id="rId20"/>
    <p:sldId id="302" r:id="rId21"/>
    <p:sldId id="303" r:id="rId22"/>
    <p:sldId id="304" r:id="rId23"/>
    <p:sldId id="308" r:id="rId24"/>
    <p:sldId id="307" r:id="rId25"/>
    <p:sldId id="305" r:id="rId26"/>
    <p:sldId id="298" r:id="rId27"/>
    <p:sldId id="324" r:id="rId28"/>
    <p:sldId id="339" r:id="rId29"/>
    <p:sldId id="325" r:id="rId30"/>
    <p:sldId id="326" r:id="rId31"/>
    <p:sldId id="335" r:id="rId32"/>
    <p:sldId id="333" r:id="rId33"/>
    <p:sldId id="327" r:id="rId34"/>
    <p:sldId id="332" r:id="rId35"/>
    <p:sldId id="336" r:id="rId36"/>
    <p:sldId id="337" r:id="rId37"/>
    <p:sldId id="338" r:id="rId38"/>
    <p:sldId id="331" r:id="rId39"/>
    <p:sldId id="330" r:id="rId40"/>
    <p:sldId id="341" r:id="rId41"/>
    <p:sldId id="342" r:id="rId42"/>
    <p:sldId id="343" r:id="rId43"/>
    <p:sldId id="344" r:id="rId44"/>
    <p:sldId id="318" r:id="rId45"/>
  </p:sldIdLst>
  <p:sldSz cx="9144000" cy="6858000" type="screen4x3"/>
  <p:notesSz cx="6858000" cy="9144000"/>
  <p:embeddedFontLst>
    <p:embeddedFont>
      <p:font typeface="HY헤드라인M" pitchFamily="18" charset="-127"/>
      <p:regular r:id="rId47"/>
    </p:embeddedFont>
    <p:embeddedFont>
      <p:font typeface="Cooper Black" pitchFamily="18" charset="0"/>
      <p:regular r:id="rId48"/>
    </p:embeddedFont>
    <p:embeddedFont>
      <p:font typeface="맑은 고딕" pitchFamily="50" charset="-127"/>
      <p:regular r:id="rId49"/>
      <p:bold r:id="rId50"/>
    </p:embeddedFont>
    <p:embeddedFont>
      <p:font typeface="Cambria" pitchFamily="18" charset="0"/>
      <p:regular r:id="rId51"/>
      <p:bold r:id="rId52"/>
      <p:italic r:id="rId53"/>
      <p:boldItalic r:id="rId54"/>
    </p:embeddedFont>
    <p:embeddedFont>
      <p:font typeface="HY견고딕" pitchFamily="18" charset="-127"/>
      <p:regular r:id="rId55"/>
    </p:embeddedFont>
    <p:embeddedFont>
      <p:font typeface="Arial Unicode MS" pitchFamily="50" charset="-127"/>
      <p:regular r:id="rId56"/>
    </p:embeddedFont>
    <p:embeddedFont>
      <p:font typeface="서울남산체 EB" pitchFamily="18" charset="-127"/>
      <p:regular r:id="rId5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테마 스타일 1 - 강조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365" autoAdjust="0"/>
    <p:restoredTop sz="96726" autoAdjust="0"/>
  </p:normalViewPr>
  <p:slideViewPr>
    <p:cSldViewPr>
      <p:cViewPr>
        <p:scale>
          <a:sx n="125" d="100"/>
          <a:sy n="125" d="100"/>
        </p:scale>
        <p:origin x="-1656" y="-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1.fntdata"/><Relationship Id="rId50" Type="http://schemas.openxmlformats.org/officeDocument/2006/relationships/font" Target="fonts/font4.fntdata"/><Relationship Id="rId55" Type="http://schemas.openxmlformats.org/officeDocument/2006/relationships/font" Target="fonts/font9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7.fntdata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3.fntdata"/><Relationship Id="rId57" Type="http://schemas.openxmlformats.org/officeDocument/2006/relationships/font" Target="fonts/font11.fntdata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6.fntdata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2.fntdata"/><Relationship Id="rId56" Type="http://schemas.openxmlformats.org/officeDocument/2006/relationships/font" Target="fonts/font10.fntdata"/><Relationship Id="rId8" Type="http://schemas.openxmlformats.org/officeDocument/2006/relationships/slide" Target="slides/slide7.xml"/><Relationship Id="rId51" Type="http://schemas.openxmlformats.org/officeDocument/2006/relationships/font" Target="fonts/font5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5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C7352C-0616-49C3-B457-98D1749188BF}" type="datetimeFigureOut">
              <a:rPr lang="ko-KR" altLang="en-US" smtClean="0"/>
              <a:t>2013-12-17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575666-33F3-4C80-9287-F63A3EB26F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4531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575666-33F3-4C80-9287-F63A3EB26FF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32172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575666-33F3-4C80-9287-F63A3EB26FFD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90691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575666-33F3-4C80-9287-F63A3EB26FFD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90691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575666-33F3-4C80-9287-F63A3EB26FFD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90691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575666-33F3-4C80-9287-F63A3EB26FFD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90691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575666-33F3-4C80-9287-F63A3EB26FFD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90691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575666-33F3-4C80-9287-F63A3EB26FFD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90691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575666-33F3-4C80-9287-F63A3EB26FFD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04504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575666-33F3-4C80-9287-F63A3EB26FFD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90691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575666-33F3-4C80-9287-F63A3EB26FFD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90691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575666-33F3-4C80-9287-F63A3EB26FFD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90691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575666-33F3-4C80-9287-F63A3EB26FF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321721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575666-33F3-4C80-9287-F63A3EB26FFD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906919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575666-33F3-4C80-9287-F63A3EB26FFD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906919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575666-33F3-4C80-9287-F63A3EB26FFD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906919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575666-33F3-4C80-9287-F63A3EB26FFD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906919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575666-33F3-4C80-9287-F63A3EB26FFD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906919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575666-33F3-4C80-9287-F63A3EB26FFD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906919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575666-33F3-4C80-9287-F63A3EB26FFD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906919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575666-33F3-4C80-9287-F63A3EB26FFD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045045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575666-33F3-4C80-9287-F63A3EB26FFD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045045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575666-33F3-4C80-9287-F63A3EB26FFD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90691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575666-33F3-4C80-9287-F63A3EB26FF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045045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575666-33F3-4C80-9287-F63A3EB26FFD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906919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575666-33F3-4C80-9287-F63A3EB26FFD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906919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575666-33F3-4C80-9287-F63A3EB26FFD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906919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575666-33F3-4C80-9287-F63A3EB26FFD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906919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575666-33F3-4C80-9287-F63A3EB26FFD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906919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575666-33F3-4C80-9287-F63A3EB26FFD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906919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575666-33F3-4C80-9287-F63A3EB26FFD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906919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575666-33F3-4C80-9287-F63A3EB26FFD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906919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575666-33F3-4C80-9287-F63A3EB26FFD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906919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575666-33F3-4C80-9287-F63A3EB26FFD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90691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575666-33F3-4C80-9287-F63A3EB26FF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045045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575666-33F3-4C80-9287-F63A3EB26FFD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045045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575666-33F3-4C80-9287-F63A3EB26FFD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906919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575666-33F3-4C80-9287-F63A3EB26FFD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906919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575666-33F3-4C80-9287-F63A3EB26FFD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906919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575666-33F3-4C80-9287-F63A3EB26FFD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04504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575666-33F3-4C80-9287-F63A3EB26FF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90691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575666-33F3-4C80-9287-F63A3EB26FFD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90691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575666-33F3-4C80-9287-F63A3EB26FFD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90691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575666-33F3-4C80-9287-F63A3EB26FFD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90691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575666-33F3-4C80-9287-F63A3EB26FFD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04504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F2EE9-CB51-4D86-BB09-F484B9A6A873}" type="datetimeFigureOut">
              <a:rPr lang="ko-KR" altLang="en-US" smtClean="0"/>
              <a:t>2013-12-17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F7207-08EB-464E-9469-D5ABE51310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15930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F2EE9-CB51-4D86-BB09-F484B9A6A873}" type="datetimeFigureOut">
              <a:rPr lang="ko-KR" altLang="en-US" smtClean="0"/>
              <a:t>2013-12-17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F7207-08EB-464E-9469-D5ABE51310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1274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F2EE9-CB51-4D86-BB09-F484B9A6A873}" type="datetimeFigureOut">
              <a:rPr lang="ko-KR" altLang="en-US" smtClean="0"/>
              <a:t>2013-12-17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F7207-08EB-464E-9469-D5ABE51310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011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C:\Users\anjh\Desktop\문서파일들\소프트웨어마에스트로\Barcode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5877346"/>
            <a:ext cx="2088927" cy="980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anjh\Desktop\문서파일들\소프트웨어마에스트로\Barcode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0"/>
            <a:ext cx="2088927" cy="980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17"/>
          <p:cNvSpPr/>
          <p:nvPr userDrawn="1"/>
        </p:nvSpPr>
        <p:spPr>
          <a:xfrm>
            <a:off x="250825" y="260648"/>
            <a:ext cx="8642350" cy="6417332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63500" dir="600000" sx="101000" sy="101000" algn="ctr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F2EE9-CB51-4D86-BB09-F484B9A6A873}" type="datetimeFigureOut">
              <a:rPr lang="ko-KR" altLang="en-US" smtClean="0"/>
              <a:t>2013-12-17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F7207-08EB-464E-9469-D5ABE51310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48432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F2EE9-CB51-4D86-BB09-F484B9A6A873}" type="datetimeFigureOut">
              <a:rPr lang="ko-KR" altLang="en-US" smtClean="0"/>
              <a:t>2013-12-17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F7207-08EB-464E-9469-D5ABE51310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12722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F2EE9-CB51-4D86-BB09-F484B9A6A873}" type="datetimeFigureOut">
              <a:rPr lang="ko-KR" altLang="en-US" smtClean="0"/>
              <a:t>2013-12-17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F7207-08EB-464E-9469-D5ABE51310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433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F2EE9-CB51-4D86-BB09-F484B9A6A873}" type="datetimeFigureOut">
              <a:rPr lang="ko-KR" altLang="en-US" smtClean="0"/>
              <a:t>2013-12-17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F7207-08EB-464E-9469-D5ABE51310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9839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F2EE9-CB51-4D86-BB09-F484B9A6A873}" type="datetimeFigureOut">
              <a:rPr lang="ko-KR" altLang="en-US" smtClean="0"/>
              <a:t>2013-12-17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F7207-08EB-464E-9469-D5ABE51310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8407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F2EE9-CB51-4D86-BB09-F484B9A6A873}" type="datetimeFigureOut">
              <a:rPr lang="ko-KR" altLang="en-US" smtClean="0"/>
              <a:t>2013-12-17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F7207-08EB-464E-9469-D5ABE51310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4017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F2EE9-CB51-4D86-BB09-F484B9A6A873}" type="datetimeFigureOut">
              <a:rPr lang="ko-KR" altLang="en-US" smtClean="0"/>
              <a:t>2013-12-17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F7207-08EB-464E-9469-D5ABE51310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2156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F2EE9-CB51-4D86-BB09-F484B9A6A873}" type="datetimeFigureOut">
              <a:rPr lang="ko-KR" altLang="en-US" smtClean="0"/>
              <a:t>2013-12-17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F7207-08EB-464E-9469-D5ABE51310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5797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5F2EE9-CB51-4D86-BB09-F484B9A6A873}" type="datetimeFigureOut">
              <a:rPr lang="ko-KR" altLang="en-US" smtClean="0"/>
              <a:t>2013-12-17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1F7207-08EB-464E-9469-D5ABE51310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6196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ldora/CASM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899592" y="1664804"/>
            <a:ext cx="792088" cy="792088"/>
          </a:xfrm>
          <a:prstGeom prst="rect">
            <a:avLst/>
          </a:prstGeom>
          <a:solidFill>
            <a:srgbClr val="4F81BD">
              <a:lumMod val="7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1835696" y="1664804"/>
            <a:ext cx="6336704" cy="0"/>
          </a:xfrm>
          <a:prstGeom prst="line">
            <a:avLst/>
          </a:prstGeom>
          <a:noFill/>
          <a:ln w="19050" cap="flat" cmpd="sng" algn="ctr">
            <a:solidFill>
              <a:srgbClr val="4F81BD">
                <a:lumMod val="75000"/>
              </a:srgbClr>
            </a:solidFill>
            <a:prstDash val="solid"/>
          </a:ln>
          <a:effectLst/>
        </p:spPr>
      </p:cxnSp>
      <p:cxnSp>
        <p:nvCxnSpPr>
          <p:cNvPr id="12" name="직선 연결선 11"/>
          <p:cNvCxnSpPr/>
          <p:nvPr/>
        </p:nvCxnSpPr>
        <p:spPr>
          <a:xfrm>
            <a:off x="899592" y="2890709"/>
            <a:ext cx="4464496" cy="0"/>
          </a:xfrm>
          <a:prstGeom prst="line">
            <a:avLst/>
          </a:prstGeom>
          <a:noFill/>
          <a:ln w="19050" cap="flat" cmpd="sng" algn="ctr">
            <a:solidFill>
              <a:srgbClr val="4F81BD">
                <a:lumMod val="75000"/>
              </a:srgbClr>
            </a:solidFill>
            <a:prstDash val="solid"/>
          </a:ln>
          <a:effectLst/>
        </p:spPr>
      </p:cxnSp>
      <p:sp>
        <p:nvSpPr>
          <p:cNvPr id="13" name="TextBox 12"/>
          <p:cNvSpPr txBox="1"/>
          <p:nvPr/>
        </p:nvSpPr>
        <p:spPr>
          <a:xfrm>
            <a:off x="5508104" y="2696432"/>
            <a:ext cx="28816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Cambria" pitchFamily="18" charset="0"/>
                <a:ea typeface="맑은 고딕" pitchFamily="50" charset="-127"/>
              </a:rPr>
              <a:t>Project Result Report ver. Final</a:t>
            </a:r>
            <a:endParaRPr lang="ko-KR" altLang="en-US" sz="1600" dirty="0">
              <a:latin typeface="Cambria" pitchFamily="18" charset="0"/>
              <a:ea typeface="맑은 고딕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051720" y="1937634"/>
            <a:ext cx="62549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150" dirty="0" smtClean="0">
                <a:latin typeface="Arial" pitchFamily="34" charset="0"/>
                <a:ea typeface="HY울릉도B" pitchFamily="18" charset="-127"/>
                <a:cs typeface="Arial" pitchFamily="34" charset="0"/>
              </a:rPr>
              <a:t>HANIUM,  Make My Virtual CPU</a:t>
            </a:r>
            <a:endParaRPr lang="ko-KR" altLang="en-US" sz="3600" spc="-150" dirty="0">
              <a:latin typeface="Arial" pitchFamily="34" charset="0"/>
              <a:ea typeface="HY울릉도B" pitchFamily="18" charset="-127"/>
              <a:cs typeface="Arial" pitchFamily="34" charset="0"/>
            </a:endParaRPr>
          </a:p>
        </p:txBody>
      </p:sp>
      <p:pic>
        <p:nvPicPr>
          <p:cNvPr id="2" name="Picture 2" descr="C:\Users\Rudder\Desktop\____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7149" y="5373216"/>
            <a:ext cx="1469702" cy="1469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9676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304800" y="527720"/>
            <a:ext cx="8610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FFFFFF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838200" indent="-8382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marL="838200" indent="-8382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2pPr>
            <a:lvl3pPr marL="838200" indent="-8382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3pPr>
            <a:lvl4pPr marL="838200" indent="-8382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4pPr>
            <a:lvl5pPr marL="838200" indent="-8382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5pPr>
            <a:lvl6pPr marL="1295400" indent="-838200" algn="l" rtl="0" fontAlgn="base" latinLnBrk="1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6pPr>
            <a:lvl7pPr marL="1752600" indent="-838200" algn="l" rtl="0" fontAlgn="base" latinLnBrk="1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7pPr>
            <a:lvl8pPr marL="2209800" indent="-838200" algn="l" rtl="0" fontAlgn="base" latinLnBrk="1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8pPr>
            <a:lvl9pPr marL="2667000" indent="-838200" algn="l" rtl="0" fontAlgn="base" latinLnBrk="1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9pPr>
          </a:lstStyle>
          <a:p>
            <a:pPr marL="838200" marR="0" lvl="0" indent="-83820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HY헤드라인M"/>
              </a:rPr>
              <a:t>0. FORMAT</a:t>
            </a:r>
            <a:endParaRPr kumimoji="1" lang="ko-KR" altLang="en-US" sz="20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HY헤드라인M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5942583"/>
              </p:ext>
            </p:extLst>
          </p:nvPr>
        </p:nvGraphicFramePr>
        <p:xfrm>
          <a:off x="827584" y="3547447"/>
          <a:ext cx="7056784" cy="3101446"/>
        </p:xfrm>
        <a:graphic>
          <a:graphicData uri="http://schemas.openxmlformats.org/drawingml/2006/table">
            <a:tbl>
              <a:tblPr/>
              <a:tblGrid>
                <a:gridCol w="1395042"/>
                <a:gridCol w="1395042"/>
                <a:gridCol w="2970556"/>
                <a:gridCol w="1296144"/>
              </a:tblGrid>
              <a:tr h="333922">
                <a:tc>
                  <a:txBody>
                    <a:bodyPr/>
                    <a:lstStyle/>
                    <a:p>
                      <a:r>
                        <a:rPr lang="en-US" sz="1500" b="1" dirty="0">
                          <a:effectLst/>
                        </a:rPr>
                        <a:t>Name</a:t>
                      </a:r>
                    </a:p>
                  </a:txBody>
                  <a:tcPr marL="100474" marR="100474" marT="46373" marB="4637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dirty="0" smtClean="0">
                          <a:effectLst/>
                        </a:rPr>
                        <a:t>Register.</a:t>
                      </a:r>
                      <a:r>
                        <a:rPr lang="en-US" sz="1500" b="1" baseline="0" dirty="0" smtClean="0">
                          <a:effectLst/>
                        </a:rPr>
                        <a:t> </a:t>
                      </a:r>
                      <a:r>
                        <a:rPr lang="en-US" sz="1500" b="1" dirty="0" smtClean="0">
                          <a:effectLst/>
                        </a:rPr>
                        <a:t>NO</a:t>
                      </a:r>
                      <a:endParaRPr lang="en-US" sz="1500" b="1" dirty="0">
                        <a:effectLst/>
                      </a:endParaRPr>
                    </a:p>
                  </a:txBody>
                  <a:tcPr marL="100474" marR="100474" marT="46373" marB="4637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>
                          <a:effectLst/>
                        </a:rPr>
                        <a:t>Usage</a:t>
                      </a:r>
                    </a:p>
                  </a:txBody>
                  <a:tcPr marL="100474" marR="100474" marT="46373" marB="4637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500" b="1">
                          <a:effectLst/>
                        </a:rPr>
                        <a:t>함수호출후 값 보존여부</a:t>
                      </a:r>
                    </a:p>
                  </a:txBody>
                  <a:tcPr marL="100474" marR="100474" marT="46373" marB="4637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4500">
                <a:tc>
                  <a:txBody>
                    <a:bodyPr/>
                    <a:lstStyle/>
                    <a:p>
                      <a:r>
                        <a:rPr lang="en-US" sz="1500" dirty="0">
                          <a:effectLst/>
                        </a:rPr>
                        <a:t>a1-a2</a:t>
                      </a:r>
                    </a:p>
                  </a:txBody>
                  <a:tcPr marL="100474" marR="100474" marT="46373" marB="4637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500" dirty="0">
                          <a:effectLst/>
                        </a:rPr>
                        <a:t>0-1</a:t>
                      </a:r>
                    </a:p>
                  </a:txBody>
                  <a:tcPr marL="100474" marR="100474" marT="46373" marB="4637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500" dirty="0">
                          <a:effectLst/>
                        </a:rPr>
                        <a:t>인수</a:t>
                      </a:r>
                      <a:r>
                        <a:rPr lang="en-US" altLang="ko-KR" sz="1500" dirty="0">
                          <a:effectLst/>
                        </a:rPr>
                        <a:t>/</a:t>
                      </a:r>
                      <a:r>
                        <a:rPr lang="ko-KR" altLang="en-US" sz="1500" dirty="0">
                          <a:effectLst/>
                        </a:rPr>
                        <a:t>결과값</a:t>
                      </a:r>
                      <a:r>
                        <a:rPr lang="en-US" altLang="ko-KR" sz="1500" dirty="0">
                          <a:effectLst/>
                        </a:rPr>
                        <a:t>/</a:t>
                      </a:r>
                      <a:r>
                        <a:rPr lang="ko-KR" altLang="en-US" sz="1500" dirty="0">
                          <a:effectLst/>
                        </a:rPr>
                        <a:t>스크래치 레지스터</a:t>
                      </a:r>
                    </a:p>
                  </a:txBody>
                  <a:tcPr marL="100474" marR="100474" marT="46373" marB="4637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X</a:t>
                      </a:r>
                    </a:p>
                  </a:txBody>
                  <a:tcPr marL="100474" marR="100474" marT="46373" marB="4637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4500"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a3-a4</a:t>
                      </a:r>
                    </a:p>
                  </a:txBody>
                  <a:tcPr marL="100474" marR="100474" marT="46373" marB="4637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500" dirty="0">
                          <a:effectLst/>
                        </a:rPr>
                        <a:t>2-3</a:t>
                      </a:r>
                    </a:p>
                  </a:txBody>
                  <a:tcPr marL="100474" marR="100474" marT="46373" marB="4637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500">
                          <a:effectLst/>
                        </a:rPr>
                        <a:t>인수</a:t>
                      </a:r>
                      <a:r>
                        <a:rPr lang="en-US" altLang="ko-KR" sz="1500">
                          <a:effectLst/>
                        </a:rPr>
                        <a:t>/</a:t>
                      </a:r>
                      <a:r>
                        <a:rPr lang="ko-KR" altLang="en-US" sz="1500">
                          <a:effectLst/>
                        </a:rPr>
                        <a:t>스크래치 레지스터</a:t>
                      </a:r>
                    </a:p>
                  </a:txBody>
                  <a:tcPr marL="100474" marR="100474" marT="46373" marB="4637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X</a:t>
                      </a:r>
                    </a:p>
                  </a:txBody>
                  <a:tcPr marL="100474" marR="100474" marT="46373" marB="4637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364500"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v1-v8</a:t>
                      </a:r>
                    </a:p>
                  </a:txBody>
                  <a:tcPr marL="100474" marR="100474" marT="46373" marB="4637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500" dirty="0">
                          <a:effectLst/>
                        </a:rPr>
                        <a:t>4-11</a:t>
                      </a:r>
                    </a:p>
                  </a:txBody>
                  <a:tcPr marL="100474" marR="100474" marT="46373" marB="4637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500">
                          <a:effectLst/>
                        </a:rPr>
                        <a:t>지역 루틴용 변수</a:t>
                      </a:r>
                    </a:p>
                  </a:txBody>
                  <a:tcPr marL="100474" marR="100474" marT="46373" marB="4637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O</a:t>
                      </a:r>
                    </a:p>
                  </a:txBody>
                  <a:tcPr marL="100474" marR="100474" marT="46373" marB="4637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4500"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ip</a:t>
                      </a:r>
                    </a:p>
                  </a:txBody>
                  <a:tcPr marL="100474" marR="100474" marT="46373" marB="4637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500">
                          <a:effectLst/>
                        </a:rPr>
                        <a:t>12</a:t>
                      </a:r>
                    </a:p>
                  </a:txBody>
                  <a:tcPr marL="100474" marR="100474" marT="46373" marB="4637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500" dirty="0" smtClean="0">
                          <a:effectLst/>
                        </a:rPr>
                        <a:t>프로시저 </a:t>
                      </a:r>
                      <a:r>
                        <a:rPr lang="ko-KR" altLang="en-US" sz="1500" dirty="0">
                          <a:effectLst/>
                        </a:rPr>
                        <a:t>내 스크래치 레지스터</a:t>
                      </a:r>
                    </a:p>
                  </a:txBody>
                  <a:tcPr marL="100474" marR="100474" marT="46373" marB="4637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X</a:t>
                      </a:r>
                    </a:p>
                  </a:txBody>
                  <a:tcPr marL="100474" marR="100474" marT="46373" marB="4637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364500"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sp</a:t>
                      </a:r>
                    </a:p>
                  </a:txBody>
                  <a:tcPr marL="100474" marR="100474" marT="46373" marB="4637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500">
                          <a:effectLst/>
                        </a:rPr>
                        <a:t>13</a:t>
                      </a:r>
                    </a:p>
                  </a:txBody>
                  <a:tcPr marL="100474" marR="100474" marT="46373" marB="4637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500" dirty="0">
                          <a:effectLst/>
                        </a:rPr>
                        <a:t>스택 포인터</a:t>
                      </a:r>
                    </a:p>
                  </a:txBody>
                  <a:tcPr marL="100474" marR="100474" marT="46373" marB="4637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O</a:t>
                      </a:r>
                    </a:p>
                  </a:txBody>
                  <a:tcPr marL="100474" marR="100474" marT="46373" marB="4637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4500"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lr</a:t>
                      </a:r>
                    </a:p>
                  </a:txBody>
                  <a:tcPr marL="100474" marR="100474" marT="46373" marB="4637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500">
                          <a:effectLst/>
                        </a:rPr>
                        <a:t>14</a:t>
                      </a:r>
                    </a:p>
                  </a:txBody>
                  <a:tcPr marL="100474" marR="100474" marT="46373" marB="4637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500" dirty="0">
                          <a:effectLst/>
                        </a:rPr>
                        <a:t>링크 레지스터</a:t>
                      </a:r>
                      <a:r>
                        <a:rPr lang="en-US" altLang="ko-KR" sz="1500" dirty="0">
                          <a:effectLst/>
                        </a:rPr>
                        <a:t>(</a:t>
                      </a:r>
                      <a:r>
                        <a:rPr lang="ko-KR" altLang="en-US" sz="1500" dirty="0">
                          <a:effectLst/>
                        </a:rPr>
                        <a:t>복귀 주소</a:t>
                      </a:r>
                      <a:r>
                        <a:rPr lang="en-US" altLang="ko-KR" sz="1500" dirty="0">
                          <a:effectLst/>
                        </a:rPr>
                        <a:t>)</a:t>
                      </a:r>
                    </a:p>
                  </a:txBody>
                  <a:tcPr marL="100474" marR="100474" marT="46373" marB="4637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O</a:t>
                      </a:r>
                    </a:p>
                  </a:txBody>
                  <a:tcPr marL="100474" marR="100474" marT="46373" marB="4637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364500">
                <a:tc>
                  <a:txBody>
                    <a:bodyPr/>
                    <a:lstStyle/>
                    <a:p>
                      <a:r>
                        <a:rPr lang="en-US" sz="1500" dirty="0">
                          <a:effectLst/>
                        </a:rPr>
                        <a:t>pc</a:t>
                      </a:r>
                    </a:p>
                  </a:txBody>
                  <a:tcPr marL="100474" marR="100474" marT="46373" marB="4637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500">
                          <a:effectLst/>
                        </a:rPr>
                        <a:t>15</a:t>
                      </a:r>
                    </a:p>
                  </a:txBody>
                  <a:tcPr marL="100474" marR="100474" marT="46373" marB="4637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500" dirty="0">
                          <a:effectLst/>
                        </a:rPr>
                        <a:t>프로그램 카운터</a:t>
                      </a:r>
                    </a:p>
                  </a:txBody>
                  <a:tcPr marL="100474" marR="100474" marT="46373" marB="4637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err="1">
                          <a:effectLst/>
                        </a:rPr>
                        <a:t>n.a</a:t>
                      </a:r>
                      <a:endParaRPr lang="en-US" sz="1500" dirty="0">
                        <a:effectLst/>
                      </a:endParaRPr>
                    </a:p>
                  </a:txBody>
                  <a:tcPr marL="100474" marR="100474" marT="46373" marB="4637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44972" y="963518"/>
            <a:ext cx="8136904" cy="459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가</a:t>
            </a:r>
            <a:r>
              <a:rPr lang="en-US" altLang="ko-KR" b="1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. CPU State Register</a:t>
            </a:r>
            <a:endParaRPr lang="en-US" altLang="ko-KR" dirty="0" smtClean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44972" y="3068960"/>
            <a:ext cx="813690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나</a:t>
            </a:r>
            <a:r>
              <a:rPr lang="en-US" altLang="ko-KR" b="1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. Register Usage Map</a:t>
            </a:r>
            <a:endParaRPr lang="en-US" altLang="ko-KR" dirty="0" smtClean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7185067"/>
              </p:ext>
            </p:extLst>
          </p:nvPr>
        </p:nvGraphicFramePr>
        <p:xfrm>
          <a:off x="827584" y="1461904"/>
          <a:ext cx="7056784" cy="1432560"/>
        </p:xfrm>
        <a:graphic>
          <a:graphicData uri="http://schemas.openxmlformats.org/drawingml/2006/table">
            <a:tbl>
              <a:tblPr/>
              <a:tblGrid>
                <a:gridCol w="2197100"/>
                <a:gridCol w="2197100"/>
                <a:gridCol w="2662584"/>
              </a:tblGrid>
              <a:tr h="0">
                <a:tc>
                  <a:txBody>
                    <a:bodyPr/>
                    <a:lstStyle/>
                    <a:p>
                      <a:r>
                        <a:rPr lang="en-US" sz="1600" b="1" dirty="0">
                          <a:effectLst/>
                        </a:rPr>
                        <a:t>CPSR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effectLst/>
                        </a:rPr>
                        <a:t>Set(1)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effectLst/>
                        </a:rPr>
                        <a:t>Clear(0)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[Z]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Equal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Not Equal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[N]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Negative Number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0 or Positive Number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[V]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Overflow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No Overflow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7270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304800" y="527720"/>
            <a:ext cx="8610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FFFFFF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838200" indent="-8382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marL="838200" indent="-8382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2pPr>
            <a:lvl3pPr marL="838200" indent="-8382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3pPr>
            <a:lvl4pPr marL="838200" indent="-8382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4pPr>
            <a:lvl5pPr marL="838200" indent="-8382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5pPr>
            <a:lvl6pPr marL="1295400" indent="-838200" algn="l" rtl="0" fontAlgn="base" latinLnBrk="1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6pPr>
            <a:lvl7pPr marL="1752600" indent="-838200" algn="l" rtl="0" fontAlgn="base" latinLnBrk="1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7pPr>
            <a:lvl8pPr marL="2209800" indent="-838200" algn="l" rtl="0" fontAlgn="base" latinLnBrk="1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8pPr>
            <a:lvl9pPr marL="2667000" indent="-838200" algn="l" rtl="0" fontAlgn="base" latinLnBrk="1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9pPr>
          </a:lstStyle>
          <a:p>
            <a:pPr marL="838200" marR="0" lvl="0" indent="-83820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HY헤드라인M"/>
              </a:rPr>
              <a:t>1. A-Type(ADD,</a:t>
            </a:r>
            <a:r>
              <a:rPr kumimoji="1" lang="en-US" altLang="ko-KR" sz="2000" b="1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HY헤드라인M"/>
              </a:rPr>
              <a:t> SUB, MUL, DIV)</a:t>
            </a:r>
            <a:endParaRPr kumimoji="1" lang="ko-KR" altLang="en-US" sz="20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HY헤드라인M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3720807"/>
            <a:ext cx="813690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AutoNum type="arabicParenR"/>
            </a:pP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Opcode</a:t>
            </a:r>
            <a:r>
              <a:rPr lang="ko-KR" altLang="en-US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는 </a:t>
            </a: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ADD(0000), SUB(0001), MUL(0010), DIV(0011)</a:t>
            </a:r>
            <a:r>
              <a:rPr lang="ko-KR" altLang="en-US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를 가진다</a:t>
            </a: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.</a:t>
            </a:r>
            <a:endParaRPr lang="en-US" altLang="ko-KR" dirty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 marL="342900" indent="-342900">
              <a:lnSpc>
                <a:spcPct val="200000"/>
              </a:lnSpc>
              <a:buAutoNum type="arabicParenR"/>
            </a:pP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Rd, R1, R2</a:t>
            </a:r>
            <a:r>
              <a:rPr lang="ko-KR" altLang="en-US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는 </a:t>
            </a: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Register Bank</a:t>
            </a:r>
            <a:r>
              <a:rPr lang="ko-KR" altLang="en-US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의 인덱스이다</a:t>
            </a: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.</a:t>
            </a:r>
          </a:p>
          <a:p>
            <a:pPr marL="342900" indent="-342900">
              <a:lnSpc>
                <a:spcPct val="200000"/>
              </a:lnSpc>
              <a:buAutoNum type="arabicParenR"/>
            </a:pP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Rd = R1 + R2 </a:t>
            </a:r>
            <a:r>
              <a:rPr lang="ko-KR" altLang="en-US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형식으로 사용된다</a:t>
            </a: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.</a:t>
            </a:r>
            <a:endParaRPr lang="ko-KR" altLang="en-US" dirty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5937122"/>
              </p:ext>
            </p:extLst>
          </p:nvPr>
        </p:nvGraphicFramePr>
        <p:xfrm>
          <a:off x="1005036" y="1991350"/>
          <a:ext cx="6591300" cy="777240"/>
        </p:xfrm>
        <a:graphic>
          <a:graphicData uri="http://schemas.openxmlformats.org/drawingml/2006/table">
            <a:tbl>
              <a:tblPr/>
              <a:tblGrid>
                <a:gridCol w="1318260"/>
                <a:gridCol w="1318260"/>
                <a:gridCol w="1318260"/>
                <a:gridCol w="1318260"/>
                <a:gridCol w="1318260"/>
              </a:tblGrid>
              <a:tr h="0">
                <a:tc>
                  <a:txBody>
                    <a:bodyPr/>
                    <a:lstStyle/>
                    <a:p>
                      <a:r>
                        <a:rPr lang="en-US" b="1" dirty="0">
                          <a:effectLst/>
                        </a:rPr>
                        <a:t>Opcode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Rd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effectLst/>
                        </a:rPr>
                        <a:t>R1</a:t>
                      </a:r>
                      <a:endParaRPr lang="en-US" b="1" dirty="0">
                        <a:effectLst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effectLst/>
                        </a:rPr>
                        <a:t>R2</a:t>
                      </a:r>
                      <a:endParaRPr lang="en-US" b="1" dirty="0">
                        <a:effectLst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Usage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4bit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4b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4b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4b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Register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39552" y="1412776"/>
            <a:ext cx="813690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가</a:t>
            </a:r>
            <a:r>
              <a:rPr lang="en-US" altLang="ko-KR" b="1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. Instruction Format</a:t>
            </a:r>
            <a:endParaRPr lang="en-US" altLang="ko-KR" dirty="0" smtClean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1648" y="3284984"/>
            <a:ext cx="813690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나</a:t>
            </a:r>
            <a:r>
              <a:rPr lang="en-US" altLang="ko-KR" b="1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. Description</a:t>
            </a:r>
            <a:endParaRPr lang="en-US" altLang="ko-KR" dirty="0" smtClean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10994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304800" y="527720"/>
            <a:ext cx="8610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FFFFFF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838200" indent="-8382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marL="838200" indent="-8382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2pPr>
            <a:lvl3pPr marL="838200" indent="-8382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3pPr>
            <a:lvl4pPr marL="838200" indent="-8382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4pPr>
            <a:lvl5pPr marL="838200" indent="-8382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5pPr>
            <a:lvl6pPr marL="1295400" indent="-838200" algn="l" rtl="0" fontAlgn="base" latinLnBrk="1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6pPr>
            <a:lvl7pPr marL="1752600" indent="-838200" algn="l" rtl="0" fontAlgn="base" latinLnBrk="1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7pPr>
            <a:lvl8pPr marL="2209800" indent="-838200" algn="l" rtl="0" fontAlgn="base" latinLnBrk="1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8pPr>
            <a:lvl9pPr marL="2667000" indent="-838200" algn="l" rtl="0" fontAlgn="base" latinLnBrk="1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9pPr>
          </a:lstStyle>
          <a:p>
            <a:pPr marL="838200" marR="0" lvl="0" indent="-83820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HY헤드라인M"/>
              </a:rPr>
              <a:t>2. L-Type(MOV, AND,</a:t>
            </a:r>
            <a:r>
              <a:rPr kumimoji="1" lang="en-US" altLang="ko-KR" sz="2000" b="1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HY헤드라인M"/>
              </a:rPr>
              <a:t> ORR, CMP)</a:t>
            </a:r>
            <a:endParaRPr kumimoji="1" lang="ko-KR" altLang="en-US" sz="20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HY헤드라인M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3724582"/>
            <a:ext cx="8136904" cy="2952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arenR"/>
            </a:pP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Opcode</a:t>
            </a:r>
            <a:r>
              <a:rPr lang="ko-KR" altLang="en-US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는 </a:t>
            </a: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MOV(0100), AND(0101), ORR(0110), CMP(0111)</a:t>
            </a:r>
            <a:r>
              <a:rPr lang="ko-KR" altLang="en-US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를 가진다</a:t>
            </a: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.</a:t>
            </a:r>
            <a:endParaRPr lang="en-US" altLang="ko-KR" dirty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L-Type</a:t>
            </a:r>
            <a:r>
              <a:rPr lang="ko-KR" altLang="en-US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은 </a:t>
            </a: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F</a:t>
            </a:r>
            <a:r>
              <a:rPr lang="ko-KR" altLang="en-US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의 값에 따라 </a:t>
            </a: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Operand</a:t>
            </a:r>
            <a:r>
              <a:rPr lang="ko-KR" altLang="en-US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가 유동적으로 변화한다</a:t>
            </a: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F=0: Operand</a:t>
            </a:r>
            <a:r>
              <a:rPr lang="ko-KR" altLang="en-US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를 </a:t>
            </a: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Register</a:t>
            </a:r>
            <a:r>
              <a:rPr lang="ko-KR" altLang="en-US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로 사용한다</a:t>
            </a: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F=1: Operand</a:t>
            </a:r>
            <a:r>
              <a:rPr lang="ko-KR" altLang="en-US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를 </a:t>
            </a: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2^6 </a:t>
            </a:r>
            <a:r>
              <a:rPr lang="ko-KR" altLang="en-US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범위의 </a:t>
            </a: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Immediate Value</a:t>
            </a:r>
            <a:r>
              <a:rPr lang="ko-KR" altLang="en-US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로 사용한다</a:t>
            </a: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F=2: S(2bit)</a:t>
            </a:r>
            <a:r>
              <a:rPr lang="ko-KR" altLang="en-US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를 </a:t>
            </a: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Shift Bit</a:t>
            </a:r>
            <a:r>
              <a:rPr lang="ko-KR" altLang="en-US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로 사용하여 </a:t>
            </a: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Operand(4bit) &lt;&lt; 4*S(2bit)</a:t>
            </a:r>
            <a:r>
              <a:rPr lang="ko-KR" altLang="en-US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로 사용한다</a:t>
            </a: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FORMAT</a:t>
            </a:r>
            <a:r>
              <a:rPr lang="ko-KR" altLang="en-US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은 다음과 같다</a:t>
            </a: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. MOV: Rd </a:t>
            </a:r>
            <a:r>
              <a:rPr lang="en-US" altLang="ko-KR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= </a:t>
            </a: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Operand, AND: Rd &amp;= Operand, </a:t>
            </a:r>
            <a:b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</a:b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ORR: Rd |= Operand, CMP: Rd == Operand</a:t>
            </a:r>
            <a:endParaRPr lang="ko-KR" altLang="en-US" dirty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39116"/>
            <a:ext cx="813690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가</a:t>
            </a:r>
            <a:r>
              <a:rPr lang="en-US" altLang="ko-KR" b="1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. Instruction Format</a:t>
            </a:r>
            <a:endParaRPr lang="en-US" altLang="ko-KR" dirty="0" smtClean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1648" y="3356992"/>
            <a:ext cx="813690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나</a:t>
            </a:r>
            <a:r>
              <a:rPr lang="en-US" altLang="ko-KR" b="1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. Description</a:t>
            </a:r>
            <a:endParaRPr lang="en-US" altLang="ko-KR" dirty="0" smtClean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0616022"/>
              </p:ext>
            </p:extLst>
          </p:nvPr>
        </p:nvGraphicFramePr>
        <p:xfrm>
          <a:off x="755576" y="1543172"/>
          <a:ext cx="8064896" cy="1780136"/>
        </p:xfrm>
        <a:graphic>
          <a:graphicData uri="http://schemas.openxmlformats.org/drawingml/2006/table">
            <a:tbl>
              <a:tblPr/>
              <a:tblGrid>
                <a:gridCol w="724992"/>
                <a:gridCol w="724992"/>
                <a:gridCol w="724992"/>
                <a:gridCol w="724992"/>
                <a:gridCol w="724992"/>
                <a:gridCol w="724992"/>
                <a:gridCol w="762616"/>
                <a:gridCol w="1368152"/>
                <a:gridCol w="1584176"/>
              </a:tblGrid>
              <a:tr h="304098">
                <a:tc>
                  <a:txBody>
                    <a:bodyPr/>
                    <a:lstStyle/>
                    <a:p>
                      <a:r>
                        <a:rPr lang="en-US" sz="1600" b="1" dirty="0">
                          <a:effectLst/>
                        </a:rPr>
                        <a:t>If F=?</a:t>
                      </a:r>
                    </a:p>
                  </a:txBody>
                  <a:tcPr marL="122578" marR="122578" marT="56575" marB="5657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effectLst/>
                        </a:rPr>
                        <a:t>Opcode</a:t>
                      </a:r>
                    </a:p>
                  </a:txBody>
                  <a:tcPr marL="122578" marR="122578" marT="56575" marB="5657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>
                          <a:effectLst/>
                        </a:rPr>
                        <a:t>Rd</a:t>
                      </a:r>
                    </a:p>
                  </a:txBody>
                  <a:tcPr marL="122578" marR="122578" marT="56575" marB="5657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>
                          <a:effectLst/>
                        </a:rPr>
                        <a:t>F</a:t>
                      </a:r>
                    </a:p>
                  </a:txBody>
                  <a:tcPr marL="122578" marR="122578" marT="56575" marB="5657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>
                          <a:effectLst/>
                        </a:rPr>
                        <a:t>S</a:t>
                      </a:r>
                    </a:p>
                  </a:txBody>
                  <a:tcPr marL="122578" marR="122578" marT="56575" marB="5657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>
                          <a:effectLst/>
                        </a:rPr>
                        <a:t>Rev</a:t>
                      </a:r>
                    </a:p>
                  </a:txBody>
                  <a:tcPr marL="122578" marR="122578" marT="56575" marB="5657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effectLst/>
                        </a:rPr>
                        <a:t>Operand</a:t>
                      </a:r>
                    </a:p>
                  </a:txBody>
                  <a:tcPr marL="122578" marR="122578" marT="56575" marB="5657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>
                          <a:effectLst/>
                        </a:rPr>
                        <a:t>Usage</a:t>
                      </a:r>
                    </a:p>
                  </a:txBody>
                  <a:tcPr marL="122578" marR="122578" marT="56575" marB="5657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effectLst/>
                        </a:rPr>
                        <a:t>Detail</a:t>
                      </a:r>
                    </a:p>
                  </a:txBody>
                  <a:tcPr marL="122578" marR="122578" marT="56575" marB="5657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93102">
                <a:tc>
                  <a:txBody>
                    <a:bodyPr/>
                    <a:lstStyle/>
                    <a:p>
                      <a:r>
                        <a:rPr lang="en-US" altLang="ko-KR" sz="1400">
                          <a:effectLst/>
                        </a:rPr>
                        <a:t>0</a:t>
                      </a:r>
                    </a:p>
                  </a:txBody>
                  <a:tcPr marL="122578" marR="122578" marT="56575" marB="5657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4bit</a:t>
                      </a:r>
                    </a:p>
                  </a:txBody>
                  <a:tcPr marL="122578" marR="122578" marT="56575" marB="5657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4b</a:t>
                      </a:r>
                    </a:p>
                  </a:txBody>
                  <a:tcPr marL="122578" marR="122578" marT="56575" marB="5657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2b</a:t>
                      </a:r>
                    </a:p>
                  </a:txBody>
                  <a:tcPr marL="122578" marR="122578" marT="56575" marB="5657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0b</a:t>
                      </a:r>
                    </a:p>
                  </a:txBody>
                  <a:tcPr marL="122578" marR="122578" marT="56575" marB="5657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2b</a:t>
                      </a:r>
                    </a:p>
                  </a:txBody>
                  <a:tcPr marL="122578" marR="122578" marT="56575" marB="5657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4b</a:t>
                      </a:r>
                    </a:p>
                  </a:txBody>
                  <a:tcPr marL="122578" marR="122578" marT="56575" marB="5657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Register</a:t>
                      </a:r>
                    </a:p>
                  </a:txBody>
                  <a:tcPr marL="122578" marR="122578" marT="56575" marB="5657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Register Index</a:t>
                      </a:r>
                    </a:p>
                  </a:txBody>
                  <a:tcPr marL="122578" marR="122578" marT="56575" marB="5657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93102">
                <a:tc>
                  <a:txBody>
                    <a:bodyPr/>
                    <a:lstStyle/>
                    <a:p>
                      <a:r>
                        <a:rPr lang="en-US" altLang="ko-KR" sz="1400">
                          <a:effectLst/>
                        </a:rPr>
                        <a:t>1</a:t>
                      </a:r>
                    </a:p>
                  </a:txBody>
                  <a:tcPr marL="122578" marR="122578" marT="56575" marB="5657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4bit</a:t>
                      </a:r>
                    </a:p>
                  </a:txBody>
                  <a:tcPr marL="122578" marR="122578" marT="56575" marB="5657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4b</a:t>
                      </a:r>
                    </a:p>
                  </a:txBody>
                  <a:tcPr marL="122578" marR="122578" marT="56575" marB="5657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2b</a:t>
                      </a:r>
                    </a:p>
                  </a:txBody>
                  <a:tcPr marL="122578" marR="122578" marT="56575" marB="5657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0b</a:t>
                      </a:r>
                    </a:p>
                  </a:txBody>
                  <a:tcPr marL="122578" marR="122578" marT="56575" marB="5657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0b</a:t>
                      </a:r>
                    </a:p>
                  </a:txBody>
                  <a:tcPr marL="122578" marR="122578" marT="56575" marB="5657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6b</a:t>
                      </a:r>
                    </a:p>
                  </a:txBody>
                  <a:tcPr marL="122578" marR="122578" marT="56575" marB="5657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Immediate</a:t>
                      </a:r>
                    </a:p>
                  </a:txBody>
                  <a:tcPr marL="122578" marR="122578" marT="56575" marB="5657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6bit Constant</a:t>
                      </a:r>
                    </a:p>
                  </a:txBody>
                  <a:tcPr marL="122578" marR="122578" marT="56575" marB="5657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393102">
                <a:tc>
                  <a:txBody>
                    <a:bodyPr/>
                    <a:lstStyle/>
                    <a:p>
                      <a:r>
                        <a:rPr lang="en-US" altLang="ko-KR" sz="1400" dirty="0">
                          <a:effectLst/>
                        </a:rPr>
                        <a:t>2</a:t>
                      </a:r>
                    </a:p>
                  </a:txBody>
                  <a:tcPr marL="122578" marR="122578" marT="56575" marB="5657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4bit</a:t>
                      </a:r>
                    </a:p>
                  </a:txBody>
                  <a:tcPr marL="122578" marR="122578" marT="56575" marB="5657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4b</a:t>
                      </a:r>
                    </a:p>
                  </a:txBody>
                  <a:tcPr marL="122578" marR="122578" marT="56575" marB="5657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2b</a:t>
                      </a:r>
                    </a:p>
                  </a:txBody>
                  <a:tcPr marL="122578" marR="122578" marT="56575" marB="5657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2b</a:t>
                      </a:r>
                    </a:p>
                  </a:txBody>
                  <a:tcPr marL="122578" marR="122578" marT="56575" marB="5657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0b</a:t>
                      </a:r>
                    </a:p>
                  </a:txBody>
                  <a:tcPr marL="122578" marR="122578" marT="56575" marB="5657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4b</a:t>
                      </a:r>
                    </a:p>
                  </a:txBody>
                  <a:tcPr marL="122578" marR="122578" marT="56575" marB="5657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Shift</a:t>
                      </a:r>
                    </a:p>
                  </a:txBody>
                  <a:tcPr marL="122578" marR="122578" marT="56575" marB="5657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Operand&lt;&lt;4*S</a:t>
                      </a:r>
                    </a:p>
                  </a:txBody>
                  <a:tcPr marL="122578" marR="122578" marT="56575" marB="5657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490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304800" y="527720"/>
            <a:ext cx="8610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FFFFFF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838200" indent="-8382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marL="838200" indent="-8382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2pPr>
            <a:lvl3pPr marL="838200" indent="-8382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3pPr>
            <a:lvl4pPr marL="838200" indent="-8382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4pPr>
            <a:lvl5pPr marL="838200" indent="-8382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5pPr>
            <a:lvl6pPr marL="1295400" indent="-838200" algn="l" rtl="0" fontAlgn="base" latinLnBrk="1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6pPr>
            <a:lvl7pPr marL="1752600" indent="-838200" algn="l" rtl="0" fontAlgn="base" latinLnBrk="1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7pPr>
            <a:lvl8pPr marL="2209800" indent="-838200" algn="l" rtl="0" fontAlgn="base" latinLnBrk="1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8pPr>
            <a:lvl9pPr marL="2667000" indent="-838200" algn="l" rtl="0" fontAlgn="base" latinLnBrk="1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9pPr>
          </a:lstStyle>
          <a:p>
            <a:pPr marL="838200" marR="0" lvl="0" indent="-83820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HY헤드라인M"/>
              </a:rPr>
              <a:t>3. M-Type(LDR, STR</a:t>
            </a:r>
            <a:r>
              <a:rPr kumimoji="1" lang="en-US" altLang="ko-KR" sz="2000" b="1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HY헤드라인M"/>
              </a:rPr>
              <a:t>)</a:t>
            </a:r>
            <a:endParaRPr kumimoji="1" lang="ko-KR" altLang="en-US" sz="20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HY헤드라인M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3720807"/>
            <a:ext cx="813690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AutoNum type="arabicParenR"/>
            </a:pPr>
            <a:r>
              <a:rPr lang="en-US" altLang="ko-KR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Opcode</a:t>
            </a:r>
            <a:r>
              <a:rPr lang="ko-KR" altLang="en-US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는 </a:t>
            </a: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LDR(1000), STR(1001) </a:t>
            </a:r>
            <a:r>
              <a:rPr lang="ko-KR" altLang="en-US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를 가진다</a:t>
            </a:r>
            <a:r>
              <a:rPr lang="en-US" altLang="ko-KR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.</a:t>
            </a:r>
          </a:p>
          <a:p>
            <a:pPr marL="342900" indent="-342900">
              <a:lnSpc>
                <a:spcPct val="200000"/>
              </a:lnSpc>
              <a:buAutoNum type="arabicParenR"/>
            </a:pP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Rd, </a:t>
            </a:r>
            <a:r>
              <a:rPr lang="en-US" altLang="ko-KR" dirty="0" err="1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Rn</a:t>
            </a:r>
            <a:r>
              <a:rPr lang="ko-KR" altLang="en-US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은 </a:t>
            </a: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Register Bank</a:t>
            </a:r>
            <a:r>
              <a:rPr lang="ko-KR" altLang="en-US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의 인덱스이고</a:t>
            </a: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, Operand</a:t>
            </a:r>
            <a:r>
              <a:rPr lang="ko-KR" altLang="en-US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는 </a:t>
            </a: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Immediate Value</a:t>
            </a:r>
            <a:r>
              <a:rPr lang="ko-KR" altLang="en-US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이다</a:t>
            </a: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.</a:t>
            </a:r>
          </a:p>
          <a:p>
            <a:pPr marL="342900" indent="-342900">
              <a:lnSpc>
                <a:spcPct val="200000"/>
              </a:lnSpc>
              <a:buAutoNum type="arabicParenR"/>
            </a:pPr>
            <a:r>
              <a:rPr lang="en-US" altLang="ko-KR" dirty="0" err="1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Rn</a:t>
            </a:r>
            <a:r>
              <a:rPr lang="ko-KR" altLang="en-US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번째 레지스터의 값을 주소 값으로 사용하여 </a:t>
            </a: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Operand</a:t>
            </a:r>
            <a:r>
              <a:rPr lang="ko-KR" altLang="en-US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만큼의 변위 값을 사용하여 주소 값을 만든 뒤 해당주소의 있는 내용을 저장하거나 불러온다</a:t>
            </a: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.</a:t>
            </a:r>
            <a:endParaRPr lang="ko-KR" altLang="en-US" dirty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412776"/>
            <a:ext cx="813690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가</a:t>
            </a:r>
            <a:r>
              <a:rPr lang="en-US" altLang="ko-KR" b="1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. Instruction Format</a:t>
            </a:r>
            <a:endParaRPr lang="en-US" altLang="ko-KR" dirty="0" smtClean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1648" y="3284984"/>
            <a:ext cx="813690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나</a:t>
            </a:r>
            <a:r>
              <a:rPr lang="en-US" altLang="ko-KR" b="1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. Description</a:t>
            </a:r>
            <a:endParaRPr lang="en-US" altLang="ko-KR" dirty="0" smtClean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4148769"/>
              </p:ext>
            </p:extLst>
          </p:nvPr>
        </p:nvGraphicFramePr>
        <p:xfrm>
          <a:off x="899592" y="2023120"/>
          <a:ext cx="7920880" cy="899160"/>
        </p:xfrm>
        <a:graphic>
          <a:graphicData uri="http://schemas.openxmlformats.org/drawingml/2006/table">
            <a:tbl>
              <a:tblPr/>
              <a:tblGrid>
                <a:gridCol w="1008112"/>
                <a:gridCol w="504056"/>
                <a:gridCol w="576064"/>
                <a:gridCol w="1152128"/>
                <a:gridCol w="936104"/>
                <a:gridCol w="3744416"/>
              </a:tblGrid>
              <a:tr h="0">
                <a:tc>
                  <a:txBody>
                    <a:bodyPr/>
                    <a:lstStyle/>
                    <a:p>
                      <a:r>
                        <a:rPr lang="en-US" sz="1600" b="1" dirty="0">
                          <a:effectLst/>
                        </a:rPr>
                        <a:t>Opcode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effectLst/>
                        </a:rPr>
                        <a:t>Rd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err="1">
                          <a:effectLst/>
                        </a:rPr>
                        <a:t>Rn</a:t>
                      </a:r>
                      <a:endParaRPr lang="en-US" sz="1600" b="1" dirty="0">
                        <a:effectLst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effectLst/>
                        </a:rPr>
                        <a:t>Operand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effectLst/>
                        </a:rPr>
                        <a:t>Usage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effectLst/>
                        </a:rPr>
                        <a:t>Detail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4bit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4b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4b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4b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Register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effectLst/>
                        </a:rPr>
                        <a:t>LDR: Rd = [</a:t>
                      </a:r>
                      <a:r>
                        <a:rPr lang="en-US" sz="1400" dirty="0" err="1">
                          <a:effectLst/>
                        </a:rPr>
                        <a:t>Rn</a:t>
                      </a:r>
                      <a:r>
                        <a:rPr lang="en-US" sz="1400" dirty="0">
                          <a:effectLst/>
                        </a:rPr>
                        <a:t>(</a:t>
                      </a:r>
                      <a:r>
                        <a:rPr lang="en-US" sz="1400" dirty="0" err="1">
                          <a:effectLst/>
                        </a:rPr>
                        <a:t>BaseAddr</a:t>
                      </a:r>
                      <a:r>
                        <a:rPr lang="en-US" sz="1400" dirty="0" smtClean="0">
                          <a:effectLst/>
                        </a:rPr>
                        <a:t>)+Operand(Offset)]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effectLst/>
                        </a:rPr>
                        <a:t>STR: </a:t>
                      </a:r>
                      <a:r>
                        <a:rPr lang="en-US" altLang="ko-KR" sz="1400" dirty="0" err="1" smtClean="0">
                          <a:effectLst/>
                        </a:rPr>
                        <a:t>Rn</a:t>
                      </a:r>
                      <a:r>
                        <a:rPr lang="en-US" altLang="ko-KR" sz="1400" dirty="0" smtClean="0">
                          <a:effectLst/>
                        </a:rPr>
                        <a:t>(</a:t>
                      </a:r>
                      <a:r>
                        <a:rPr lang="en-US" altLang="ko-KR" sz="1400" dirty="0" err="1" smtClean="0">
                          <a:effectLst/>
                        </a:rPr>
                        <a:t>BaseAddr</a:t>
                      </a:r>
                      <a:r>
                        <a:rPr lang="en-US" altLang="ko-KR" sz="1400" dirty="0" smtClean="0">
                          <a:effectLst/>
                        </a:rPr>
                        <a:t>)+Operand(Offset)</a:t>
                      </a:r>
                      <a:r>
                        <a:rPr lang="en-US" altLang="ko-KR" sz="1400" baseline="0" dirty="0" smtClean="0">
                          <a:effectLst/>
                        </a:rPr>
                        <a:t> = [Rd]</a:t>
                      </a:r>
                      <a:endParaRPr lang="en-US" altLang="ko-KR" sz="1400" dirty="0" smtClean="0">
                        <a:effectLst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8475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304800" y="527720"/>
            <a:ext cx="8610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FFFFFF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838200" indent="-8382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marL="838200" indent="-8382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2pPr>
            <a:lvl3pPr marL="838200" indent="-8382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3pPr>
            <a:lvl4pPr marL="838200" indent="-8382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4pPr>
            <a:lvl5pPr marL="838200" indent="-8382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5pPr>
            <a:lvl6pPr marL="1295400" indent="-838200" algn="l" rtl="0" fontAlgn="base" latinLnBrk="1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6pPr>
            <a:lvl7pPr marL="1752600" indent="-838200" algn="l" rtl="0" fontAlgn="base" latinLnBrk="1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7pPr>
            <a:lvl8pPr marL="2209800" indent="-838200" algn="l" rtl="0" fontAlgn="base" latinLnBrk="1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8pPr>
            <a:lvl9pPr marL="2667000" indent="-838200" algn="l" rtl="0" fontAlgn="base" latinLnBrk="1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9pPr>
          </a:lstStyle>
          <a:p>
            <a:pPr marL="838200" marR="0" lvl="0" indent="-83820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HY헤드라인M"/>
              </a:rPr>
              <a:t>4. B-Type(B, BL, IRET</a:t>
            </a:r>
            <a:r>
              <a:rPr kumimoji="1" lang="en-US" altLang="ko-KR" sz="2000" b="1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HY헤드라인M"/>
              </a:rPr>
              <a:t>)</a:t>
            </a:r>
            <a:endParaRPr kumimoji="1" lang="ko-KR" altLang="en-US" sz="20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HY헤드라인M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99592" y="5469031"/>
            <a:ext cx="81369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AutoNum type="arabicParenR"/>
            </a:pP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Opcode</a:t>
            </a:r>
            <a:r>
              <a:rPr lang="ko-KR" altLang="en-US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는 </a:t>
            </a: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B(1010)</a:t>
            </a:r>
            <a:r>
              <a:rPr lang="ko-KR" altLang="en-US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를</a:t>
            </a:r>
            <a:r>
              <a:rPr lang="en-US" altLang="ko-KR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</a:t>
            </a:r>
            <a:r>
              <a:rPr lang="ko-KR" altLang="en-US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갖고 </a:t>
            </a: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Type</a:t>
            </a:r>
            <a:r>
              <a:rPr lang="ko-KR" altLang="en-US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으로 </a:t>
            </a: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B, BL, IRET</a:t>
            </a:r>
            <a:r>
              <a:rPr lang="ko-KR" altLang="en-US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을 구분한다</a:t>
            </a: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.</a:t>
            </a:r>
            <a:endParaRPr lang="en-US" altLang="ko-KR" dirty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 marL="342900" indent="-342900">
              <a:lnSpc>
                <a:spcPct val="200000"/>
              </a:lnSpc>
              <a:buAutoNum type="arabicParenR"/>
            </a:pP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CPSR Flag</a:t>
            </a:r>
            <a:r>
              <a:rPr lang="ko-KR" altLang="en-US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값과 현재 </a:t>
            </a: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CPSR Bit</a:t>
            </a:r>
            <a:r>
              <a:rPr lang="ko-KR" altLang="en-US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를 비교하여 </a:t>
            </a: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Branch</a:t>
            </a:r>
            <a:r>
              <a:rPr lang="ko-KR" altLang="en-US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의 유무를 판단한다</a:t>
            </a: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.</a:t>
            </a:r>
            <a:endParaRPr lang="ko-KR" altLang="en-US" dirty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39116"/>
            <a:ext cx="813690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가</a:t>
            </a:r>
            <a:r>
              <a:rPr lang="en-US" altLang="ko-KR" b="1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. Instruction Format</a:t>
            </a:r>
            <a:endParaRPr lang="en-US" altLang="ko-KR" dirty="0" smtClean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4480" y="5013176"/>
            <a:ext cx="813690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나</a:t>
            </a:r>
            <a:r>
              <a:rPr lang="en-US" altLang="ko-KR" b="1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. Description</a:t>
            </a:r>
            <a:endParaRPr lang="en-US" altLang="ko-KR" dirty="0" smtClean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6111417"/>
              </p:ext>
            </p:extLst>
          </p:nvPr>
        </p:nvGraphicFramePr>
        <p:xfrm>
          <a:off x="971600" y="1597971"/>
          <a:ext cx="7488832" cy="685800"/>
        </p:xfrm>
        <a:graphic>
          <a:graphicData uri="http://schemas.openxmlformats.org/drawingml/2006/table">
            <a:tbl>
              <a:tblPr/>
              <a:tblGrid>
                <a:gridCol w="1318260"/>
                <a:gridCol w="1318260"/>
                <a:gridCol w="1318260"/>
                <a:gridCol w="1318260"/>
                <a:gridCol w="2215792"/>
              </a:tblGrid>
              <a:tr h="0">
                <a:tc>
                  <a:txBody>
                    <a:bodyPr/>
                    <a:lstStyle/>
                    <a:p>
                      <a:r>
                        <a:rPr lang="en-US" sz="1600" b="1" dirty="0">
                          <a:effectLst/>
                        </a:rPr>
                        <a:t>Opcode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>
                          <a:effectLst/>
                        </a:rPr>
                        <a:t>Type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>
                          <a:effectLst/>
                        </a:rPr>
                        <a:t>CPSR F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>
                          <a:effectLst/>
                        </a:rPr>
                        <a:t>Rd(Addr)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>
                          <a:effectLst/>
                        </a:rPr>
                        <a:t>Detail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4bit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4b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4b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4b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effectLst/>
                        </a:rPr>
                        <a:t>mov</a:t>
                      </a:r>
                      <a:r>
                        <a:rPr lang="en-US" sz="1400" dirty="0">
                          <a:effectLst/>
                        </a:rPr>
                        <a:t> pc, </a:t>
                      </a:r>
                      <a:r>
                        <a:rPr lang="en-US" sz="1400" dirty="0" err="1">
                          <a:effectLst/>
                        </a:rPr>
                        <a:t>lr</a:t>
                      </a:r>
                      <a:endParaRPr lang="en-US" sz="1400" dirty="0">
                        <a:effectLst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5648693"/>
              </p:ext>
            </p:extLst>
          </p:nvPr>
        </p:nvGraphicFramePr>
        <p:xfrm>
          <a:off x="975619" y="2442200"/>
          <a:ext cx="2791593" cy="1668780"/>
        </p:xfrm>
        <a:graphic>
          <a:graphicData uri="http://schemas.openxmlformats.org/drawingml/2006/table">
            <a:tbl>
              <a:tblPr/>
              <a:tblGrid>
                <a:gridCol w="930531"/>
                <a:gridCol w="930531"/>
                <a:gridCol w="930531"/>
              </a:tblGrid>
              <a:tr h="0">
                <a:tc>
                  <a:txBody>
                    <a:bodyPr/>
                    <a:lstStyle/>
                    <a:p>
                      <a:r>
                        <a:rPr lang="en-US" sz="1600" b="1" dirty="0">
                          <a:effectLst/>
                        </a:rPr>
                        <a:t>Type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>
                          <a:effectLst/>
                        </a:rPr>
                        <a:t>CPSR F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effectLst/>
                        </a:rPr>
                        <a:t>Detail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ko-KR" sz="1400">
                          <a:effectLst/>
                        </a:rPr>
                        <a:t>0000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400">
                          <a:effectLst/>
                        </a:rPr>
                        <a:t>0000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B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ko-KR" sz="1400">
                          <a:effectLst/>
                        </a:rPr>
                        <a:t>0001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400">
                          <a:effectLst/>
                        </a:rPr>
                        <a:t>0000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BL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ko-KR" sz="1400">
                          <a:effectLst/>
                        </a:rPr>
                        <a:t>0002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400" dirty="0">
                          <a:effectLst/>
                        </a:rPr>
                        <a:t>0000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400" dirty="0" smtClean="0">
                          <a:effectLst/>
                        </a:rPr>
                        <a:t>IRET</a:t>
                      </a:r>
                      <a:endParaRPr lang="en-US" sz="1400" dirty="0">
                        <a:effectLst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ko-KR" sz="1400" dirty="0">
                          <a:effectLst/>
                        </a:rPr>
                        <a:t>0003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400" dirty="0">
                          <a:effectLst/>
                        </a:rPr>
                        <a:t>0000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400" dirty="0" smtClean="0">
                          <a:effectLst/>
                        </a:rPr>
                        <a:t>Rev</a:t>
                      </a:r>
                      <a:endParaRPr lang="en-US" sz="1400" dirty="0">
                        <a:effectLst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6147510"/>
              </p:ext>
            </p:extLst>
          </p:nvPr>
        </p:nvGraphicFramePr>
        <p:xfrm>
          <a:off x="4139952" y="2420888"/>
          <a:ext cx="4314000" cy="2621280"/>
        </p:xfrm>
        <a:graphic>
          <a:graphicData uri="http://schemas.openxmlformats.org/drawingml/2006/table">
            <a:tbl>
              <a:tblPr/>
              <a:tblGrid>
                <a:gridCol w="708787"/>
                <a:gridCol w="904875"/>
                <a:gridCol w="812800"/>
                <a:gridCol w="1887538"/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b="1" dirty="0">
                          <a:effectLst/>
                        </a:rPr>
                        <a:t>Type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effectLst/>
                        </a:rPr>
                        <a:t>CPSR F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effectLst/>
                        </a:rPr>
                        <a:t>Suffix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>
                          <a:effectLst/>
                        </a:rPr>
                        <a:t>Condition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ko-KR" sz="1400">
                          <a:effectLst/>
                        </a:rPr>
                        <a:t>0000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400">
                          <a:effectLst/>
                        </a:rPr>
                        <a:t>0000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NONE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None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ko-KR" sz="1400">
                          <a:effectLst/>
                        </a:rPr>
                        <a:t>0000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400">
                          <a:effectLst/>
                        </a:rPr>
                        <a:t>0010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EQ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[Z] Set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ko-KR" sz="1400" dirty="0">
                          <a:effectLst/>
                        </a:rPr>
                        <a:t>0000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400">
                          <a:effectLst/>
                        </a:rPr>
                        <a:t>0011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NE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[Z] Clear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ko-KR" sz="1400">
                          <a:effectLst/>
                        </a:rPr>
                        <a:t>0000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400">
                          <a:effectLst/>
                        </a:rPr>
                        <a:t>0100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GT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[Z] Clear &amp;&amp; (N=V)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ko-KR" sz="1400">
                          <a:effectLst/>
                        </a:rPr>
                        <a:t>0000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400">
                          <a:effectLst/>
                        </a:rPr>
                        <a:t>0101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LT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[N] ≠ [V]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ko-KR" sz="1400">
                          <a:effectLst/>
                        </a:rPr>
                        <a:t>0000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400">
                          <a:effectLst/>
                        </a:rPr>
                        <a:t>0110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GE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[N] = [V]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ko-KR" sz="1400" dirty="0">
                          <a:effectLst/>
                        </a:rPr>
                        <a:t>0000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400" dirty="0">
                          <a:effectLst/>
                        </a:rPr>
                        <a:t>0111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LE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[Z] </a:t>
                      </a:r>
                      <a:r>
                        <a:rPr lang="en-US" sz="1400" dirty="0" smtClean="0">
                          <a:effectLst/>
                        </a:rPr>
                        <a:t>Set || ([N]</a:t>
                      </a:r>
                      <a:r>
                        <a:rPr lang="en-US" altLang="ko-KR" sz="1400" dirty="0" smtClean="0">
                          <a:effectLst/>
                        </a:rPr>
                        <a:t>≠[V])</a:t>
                      </a:r>
                      <a:endParaRPr lang="en-US" sz="1400" dirty="0">
                        <a:effectLst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4597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304800" y="527720"/>
            <a:ext cx="8610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FFFFFF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838200" indent="-8382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marL="838200" indent="-8382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2pPr>
            <a:lvl3pPr marL="838200" indent="-8382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3pPr>
            <a:lvl4pPr marL="838200" indent="-8382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4pPr>
            <a:lvl5pPr marL="838200" indent="-8382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5pPr>
            <a:lvl6pPr marL="1295400" indent="-838200" algn="l" rtl="0" fontAlgn="base" latinLnBrk="1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6pPr>
            <a:lvl7pPr marL="1752600" indent="-838200" algn="l" rtl="0" fontAlgn="base" latinLnBrk="1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7pPr>
            <a:lvl8pPr marL="2209800" indent="-838200" algn="l" rtl="0" fontAlgn="base" latinLnBrk="1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8pPr>
            <a:lvl9pPr marL="2667000" indent="-838200" algn="l" rtl="0" fontAlgn="base" latinLnBrk="1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9pPr>
          </a:lstStyle>
          <a:p>
            <a:pPr marL="838200" marR="0" lvl="0" indent="-83820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HY헤드라인M"/>
              </a:rPr>
              <a:t>5. S-Type(PUSH, POP</a:t>
            </a:r>
            <a:r>
              <a:rPr kumimoji="1" lang="en-US" altLang="ko-KR" sz="2000" b="1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HY헤드라인M"/>
              </a:rPr>
              <a:t>)</a:t>
            </a:r>
            <a:endParaRPr kumimoji="1" lang="ko-KR" altLang="en-US" sz="20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HY헤드라인M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3834914"/>
            <a:ext cx="813690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AutoNum type="arabicParenR"/>
            </a:pP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Opcode</a:t>
            </a:r>
            <a:r>
              <a:rPr lang="ko-KR" altLang="en-US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는 </a:t>
            </a: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PUSH(1011), POP(1100) </a:t>
            </a:r>
            <a:r>
              <a:rPr lang="ko-KR" altLang="en-US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를 가진다</a:t>
            </a: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.</a:t>
            </a:r>
            <a:endParaRPr lang="en-US" altLang="ko-KR" dirty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 marL="342900" indent="-342900">
              <a:lnSpc>
                <a:spcPct val="200000"/>
              </a:lnSpc>
              <a:buAutoNum type="arabicParenR"/>
            </a:pP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S-Type</a:t>
            </a:r>
            <a:r>
              <a:rPr lang="ko-KR" altLang="en-US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은 </a:t>
            </a: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F</a:t>
            </a:r>
            <a:r>
              <a:rPr lang="ko-KR" altLang="en-US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의 값에 따라 다양한 형식은 </a:t>
            </a: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PUSH/POP</a:t>
            </a:r>
            <a:r>
              <a:rPr lang="ko-KR" altLang="en-US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을 제공한다</a:t>
            </a: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.</a:t>
            </a:r>
          </a:p>
          <a:p>
            <a:pPr marL="342900" indent="-342900">
              <a:lnSpc>
                <a:spcPct val="200000"/>
              </a:lnSpc>
              <a:buAutoNum type="arabicParenR"/>
            </a:pP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F=0: Operand</a:t>
            </a:r>
            <a:r>
              <a:rPr lang="ko-KR" altLang="en-US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를 인덱스로 갖는 단일 레지스터를 </a:t>
            </a: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PUSH/POP</a:t>
            </a:r>
            <a:r>
              <a:rPr lang="ko-KR" altLang="en-US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한다</a:t>
            </a: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.</a:t>
            </a:r>
          </a:p>
          <a:p>
            <a:pPr marL="342900" indent="-342900">
              <a:lnSpc>
                <a:spcPct val="200000"/>
              </a:lnSpc>
              <a:buAutoNum type="arabicParenR"/>
            </a:pP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F=1: </a:t>
            </a:r>
            <a:r>
              <a:rPr lang="ko-KR" altLang="en-US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지역 레지스터로 사용하는 </a:t>
            </a: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v1-v8</a:t>
            </a:r>
            <a:r>
              <a:rPr lang="ko-KR" altLang="en-US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레지스터를 </a:t>
            </a: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PUSH/POP</a:t>
            </a:r>
            <a:r>
              <a:rPr lang="ko-KR" altLang="en-US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한다</a:t>
            </a: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.</a:t>
            </a:r>
          </a:p>
          <a:p>
            <a:pPr marL="342900" indent="-342900">
              <a:lnSpc>
                <a:spcPct val="200000"/>
              </a:lnSpc>
              <a:buAutoNum type="arabicParenR"/>
            </a:pP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F=2: </a:t>
            </a:r>
            <a:r>
              <a:rPr lang="ko-KR" altLang="en-US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모든 레지스터를 </a:t>
            </a: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PUSH/POP</a:t>
            </a:r>
            <a:r>
              <a:rPr lang="ko-KR" altLang="en-US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한다</a:t>
            </a: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.</a:t>
            </a:r>
            <a:endParaRPr lang="ko-KR" altLang="en-US" dirty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39116"/>
            <a:ext cx="813690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가</a:t>
            </a:r>
            <a:r>
              <a:rPr lang="en-US" altLang="ko-KR" b="1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. Instruction Format</a:t>
            </a:r>
            <a:endParaRPr lang="en-US" altLang="ko-KR" dirty="0" smtClean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1648" y="3467324"/>
            <a:ext cx="813690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나</a:t>
            </a:r>
            <a:r>
              <a:rPr lang="en-US" altLang="ko-KR" b="1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. Description</a:t>
            </a:r>
            <a:endParaRPr lang="en-US" altLang="ko-KR" dirty="0" smtClean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2842072"/>
              </p:ext>
            </p:extLst>
          </p:nvPr>
        </p:nvGraphicFramePr>
        <p:xfrm>
          <a:off x="988316" y="1628016"/>
          <a:ext cx="7760148" cy="1584960"/>
        </p:xfrm>
        <a:graphic>
          <a:graphicData uri="http://schemas.openxmlformats.org/drawingml/2006/table">
            <a:tbl>
              <a:tblPr/>
              <a:tblGrid>
                <a:gridCol w="823913"/>
                <a:gridCol w="823913"/>
                <a:gridCol w="823913"/>
                <a:gridCol w="823913"/>
                <a:gridCol w="823913"/>
                <a:gridCol w="823913"/>
                <a:gridCol w="944462"/>
                <a:gridCol w="1872208"/>
              </a:tblGrid>
              <a:tr h="0">
                <a:tc>
                  <a:txBody>
                    <a:bodyPr/>
                    <a:lstStyle/>
                    <a:p>
                      <a:r>
                        <a:rPr lang="en-US" sz="1600" b="1" dirty="0">
                          <a:effectLst/>
                        </a:rPr>
                        <a:t>If F=?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effectLst/>
                        </a:rPr>
                        <a:t>Opcode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effectLst/>
                        </a:rPr>
                        <a:t>Rev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effectLst/>
                        </a:rPr>
                        <a:t>F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effectLst/>
                        </a:rPr>
                        <a:t>Rev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effectLst/>
                        </a:rPr>
                        <a:t>Operand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effectLst/>
                        </a:rPr>
                        <a:t>Usage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>
                          <a:effectLst/>
                        </a:rPr>
                        <a:t>Detail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ko-KR" sz="1400">
                          <a:effectLst/>
                        </a:rPr>
                        <a:t>0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4bit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4b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2b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2b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4b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Register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Register Push/Pop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ko-KR" sz="1400">
                          <a:effectLst/>
                        </a:rPr>
                        <a:t>1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4bit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4b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2b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2b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4b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No Use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Reg.v1-v8 Push/Pop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ko-KR" sz="1400">
                          <a:effectLst/>
                        </a:rPr>
                        <a:t>2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4bit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4b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2b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2b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4b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No Use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effectLst/>
                        </a:rPr>
                        <a:t>Reg.All</a:t>
                      </a:r>
                      <a:r>
                        <a:rPr lang="en-US" sz="1400" dirty="0">
                          <a:effectLst/>
                        </a:rPr>
                        <a:t> Push/Pop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7592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01186" y="2967335"/>
            <a:ext cx="45416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 smtClean="0">
                <a:latin typeface="HY헤드라인M" pitchFamily="18" charset="-127"/>
                <a:ea typeface="HY헤드라인M" pitchFamily="18" charset="-127"/>
              </a:rPr>
              <a:t>Path Diagram</a:t>
            </a:r>
          </a:p>
        </p:txBody>
      </p:sp>
    </p:spTree>
    <p:extLst>
      <p:ext uri="{BB962C8B-B14F-4D97-AF65-F5344CB8AC3E}">
        <p14:creationId xmlns:p14="http://schemas.microsoft.com/office/powerpoint/2010/main" val="1486518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TextBox 211"/>
          <p:cNvSpPr txBox="1"/>
          <p:nvPr/>
        </p:nvSpPr>
        <p:spPr>
          <a:xfrm>
            <a:off x="365816" y="6224281"/>
            <a:ext cx="18197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latin typeface="Adobe 고딕 Std B" pitchFamily="34" charset="-127"/>
                <a:ea typeface="Adobe 고딕 Std B" pitchFamily="34" charset="-127"/>
              </a:rPr>
              <a:t>ADD, SUB, MUL, DIV</a:t>
            </a:r>
            <a:endParaRPr lang="ko-KR" altLang="en-US" sz="1400" b="1" dirty="0">
              <a:latin typeface="Adobe 고딕 Std B" pitchFamily="34" charset="-127"/>
              <a:ea typeface="Adobe 고딕 Std B" pitchFamily="34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765014" y="1479384"/>
            <a:ext cx="5613972" cy="3899233"/>
            <a:chOff x="706087" y="820081"/>
            <a:chExt cx="5613972" cy="3899233"/>
          </a:xfrm>
        </p:grpSpPr>
        <p:grpSp>
          <p:nvGrpSpPr>
            <p:cNvPr id="213" name="그룹 212"/>
            <p:cNvGrpSpPr/>
            <p:nvPr/>
          </p:nvGrpSpPr>
          <p:grpSpPr>
            <a:xfrm>
              <a:off x="706087" y="820081"/>
              <a:ext cx="889299" cy="1026114"/>
              <a:chOff x="1043608" y="908720"/>
              <a:chExt cx="1152128" cy="1512168"/>
            </a:xfrm>
          </p:grpSpPr>
          <p:sp>
            <p:nvSpPr>
              <p:cNvPr id="289" name="직사각형 288"/>
              <p:cNvSpPr/>
              <p:nvPr/>
            </p:nvSpPr>
            <p:spPr>
              <a:xfrm>
                <a:off x="1043608" y="1199772"/>
                <a:ext cx="936104" cy="31203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 smtClean="0">
                    <a:solidFill>
                      <a:schemeClr val="tx1"/>
                    </a:solidFill>
                    <a:latin typeface="Adobe 고딕 Std B" pitchFamily="34" charset="-127"/>
                    <a:ea typeface="Adobe 고딕 Std B" pitchFamily="34" charset="-127"/>
                  </a:rPr>
                  <a:t>PC</a:t>
                </a:r>
                <a:endParaRPr lang="ko-KR" altLang="en-US" dirty="0">
                  <a:solidFill>
                    <a:schemeClr val="tx1"/>
                  </a:solidFill>
                  <a:latin typeface="Adobe 고딕 Std B" pitchFamily="34" charset="-127"/>
                  <a:ea typeface="Adobe 고딕 Std B" pitchFamily="34" charset="-127"/>
                </a:endParaRPr>
              </a:p>
            </p:txBody>
          </p:sp>
          <p:cxnSp>
            <p:nvCxnSpPr>
              <p:cNvPr id="290" name="직선 화살표 연결선 289"/>
              <p:cNvCxnSpPr>
                <a:stCxn id="289" idx="2"/>
              </p:cNvCxnSpPr>
              <p:nvPr/>
            </p:nvCxnSpPr>
            <p:spPr>
              <a:xfrm>
                <a:off x="1511660" y="1511807"/>
                <a:ext cx="0" cy="477033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91" name="직사각형 290"/>
              <p:cNvSpPr/>
              <p:nvPr/>
            </p:nvSpPr>
            <p:spPr>
              <a:xfrm>
                <a:off x="1188339" y="1976648"/>
                <a:ext cx="648072" cy="21602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 smtClean="0">
                    <a:solidFill>
                      <a:schemeClr val="tx1"/>
                    </a:solidFill>
                    <a:latin typeface="Adobe 고딕 Std B" pitchFamily="34" charset="-127"/>
                    <a:ea typeface="Adobe 고딕 Std B" pitchFamily="34" charset="-127"/>
                  </a:rPr>
                  <a:t>+2</a:t>
                </a:r>
                <a:endParaRPr lang="ko-KR" altLang="en-US" sz="1050" dirty="0">
                  <a:solidFill>
                    <a:schemeClr val="tx1"/>
                  </a:solidFill>
                  <a:latin typeface="Adobe 고딕 Std B" pitchFamily="34" charset="-127"/>
                  <a:ea typeface="Adobe 고딕 Std B" pitchFamily="34" charset="-127"/>
                </a:endParaRPr>
              </a:p>
            </p:txBody>
          </p:sp>
          <p:cxnSp>
            <p:nvCxnSpPr>
              <p:cNvPr id="292" name="직선 연결선 291"/>
              <p:cNvCxnSpPr>
                <a:stCxn id="291" idx="2"/>
              </p:cNvCxnSpPr>
              <p:nvPr/>
            </p:nvCxnSpPr>
            <p:spPr>
              <a:xfrm flipH="1">
                <a:off x="1511660" y="2192672"/>
                <a:ext cx="715" cy="228216"/>
              </a:xfrm>
              <a:prstGeom prst="line">
                <a:avLst/>
              </a:prstGeom>
              <a:ln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3" name="직선 연결선 292"/>
              <p:cNvCxnSpPr/>
              <p:nvPr/>
            </p:nvCxnSpPr>
            <p:spPr>
              <a:xfrm>
                <a:off x="1512375" y="2420888"/>
                <a:ext cx="683361" cy="0"/>
              </a:xfrm>
              <a:prstGeom prst="line">
                <a:avLst/>
              </a:prstGeom>
              <a:ln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4" name="직선 연결선 293"/>
              <p:cNvCxnSpPr/>
              <p:nvPr/>
            </p:nvCxnSpPr>
            <p:spPr>
              <a:xfrm flipV="1">
                <a:off x="2195736" y="908720"/>
                <a:ext cx="0" cy="1512168"/>
              </a:xfrm>
              <a:prstGeom prst="line">
                <a:avLst/>
              </a:prstGeom>
              <a:ln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5" name="직선 연결선 294"/>
              <p:cNvCxnSpPr/>
              <p:nvPr/>
            </p:nvCxnSpPr>
            <p:spPr>
              <a:xfrm flipH="1">
                <a:off x="1512375" y="908720"/>
                <a:ext cx="683361" cy="0"/>
              </a:xfrm>
              <a:prstGeom prst="line">
                <a:avLst/>
              </a:prstGeom>
              <a:ln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6" name="직선 화살표 연결선 295"/>
              <p:cNvCxnSpPr>
                <a:endCxn id="289" idx="0"/>
              </p:cNvCxnSpPr>
              <p:nvPr/>
            </p:nvCxnSpPr>
            <p:spPr>
              <a:xfrm flipH="1">
                <a:off x="1511660" y="908720"/>
                <a:ext cx="715" cy="29105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14" name="직사각형 213"/>
            <p:cNvSpPr/>
            <p:nvPr/>
          </p:nvSpPr>
          <p:spPr>
            <a:xfrm>
              <a:off x="2074239" y="1033130"/>
              <a:ext cx="1299744" cy="6762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  <a:latin typeface="Adobe 고딕 Std B" pitchFamily="34" charset="-127"/>
                  <a:ea typeface="Adobe 고딕 Std B" pitchFamily="34" charset="-127"/>
                </a:rPr>
                <a:t>Instruction</a:t>
              </a:r>
            </a:p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  <a:latin typeface="Adobe 고딕 Std B" pitchFamily="34" charset="-127"/>
                  <a:ea typeface="Adobe 고딕 Std B" pitchFamily="34" charset="-127"/>
                </a:rPr>
                <a:t>Memory</a:t>
              </a:r>
              <a:endParaRPr lang="ko-KR" altLang="en-US" sz="1400" dirty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endParaRPr>
            </a:p>
          </p:txBody>
        </p:sp>
        <p:sp>
          <p:nvSpPr>
            <p:cNvPr id="215" name="TextBox 214"/>
            <p:cNvSpPr txBox="1"/>
            <p:nvPr/>
          </p:nvSpPr>
          <p:spPr>
            <a:xfrm>
              <a:off x="2050752" y="1268919"/>
              <a:ext cx="239392" cy="2046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A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sp>
          <p:nvSpPr>
            <p:cNvPr id="216" name="TextBox 215"/>
            <p:cNvSpPr txBox="1"/>
            <p:nvPr/>
          </p:nvSpPr>
          <p:spPr>
            <a:xfrm>
              <a:off x="2597562" y="1532311"/>
              <a:ext cx="253099" cy="2046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100">
                  <a:latin typeface="HY견고딕" pitchFamily="18" charset="-127"/>
                  <a:ea typeface="HY견고딕" pitchFamily="18" charset="-127"/>
                </a:defRPr>
              </a:lvl1pPr>
            </a:lstStyle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D</a:t>
              </a:r>
              <a:endParaRPr lang="ko-KR" altLang="en-US" sz="800" dirty="0">
                <a:latin typeface="Adobe Fan Heiti Std B" pitchFamily="34" charset="-128"/>
              </a:endParaRPr>
            </a:p>
          </p:txBody>
        </p:sp>
        <p:cxnSp>
          <p:nvCxnSpPr>
            <p:cNvPr id="217" name="직선 연결선 216"/>
            <p:cNvCxnSpPr>
              <a:endCxn id="214" idx="1"/>
            </p:cNvCxnSpPr>
            <p:nvPr/>
          </p:nvCxnSpPr>
          <p:spPr>
            <a:xfrm>
              <a:off x="1067364" y="1371255"/>
              <a:ext cx="1006875" cy="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8" name="직선 연결선 217"/>
            <p:cNvCxnSpPr>
              <a:stCxn id="214" idx="2"/>
            </p:cNvCxnSpPr>
            <p:nvPr/>
          </p:nvCxnSpPr>
          <p:spPr>
            <a:xfrm>
              <a:off x="2724111" y="1709379"/>
              <a:ext cx="0" cy="1299744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9" name="직사각형 218"/>
            <p:cNvSpPr/>
            <p:nvPr/>
          </p:nvSpPr>
          <p:spPr>
            <a:xfrm>
              <a:off x="2081869" y="3040070"/>
              <a:ext cx="722556" cy="21173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  <a:latin typeface="Adobe 고딕 Std B" pitchFamily="34" charset="-127"/>
                  <a:ea typeface="Adobe 고딕 Std B" pitchFamily="34" charset="-127"/>
                </a:rPr>
                <a:t>CLU</a:t>
              </a:r>
              <a:endParaRPr lang="ko-KR" altLang="en-US" dirty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endParaRPr>
            </a:p>
          </p:txBody>
        </p:sp>
        <p:sp>
          <p:nvSpPr>
            <p:cNvPr id="220" name="직사각형 219"/>
            <p:cNvSpPr/>
            <p:nvPr/>
          </p:nvSpPr>
          <p:spPr>
            <a:xfrm>
              <a:off x="3347186" y="2194264"/>
              <a:ext cx="2421064" cy="6762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  <a:latin typeface="Adobe 고딕 Std B" pitchFamily="34" charset="-127"/>
                  <a:ea typeface="Adobe 고딕 Std B" pitchFamily="34" charset="-127"/>
                </a:rPr>
                <a:t>Register Bank</a:t>
              </a:r>
              <a:endParaRPr lang="ko-KR" altLang="en-US" sz="1400" dirty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endParaRPr>
            </a:p>
          </p:txBody>
        </p:sp>
        <p:sp>
          <p:nvSpPr>
            <p:cNvPr id="221" name="TextBox 220"/>
            <p:cNvSpPr txBox="1"/>
            <p:nvPr/>
          </p:nvSpPr>
          <p:spPr>
            <a:xfrm>
              <a:off x="3803197" y="2194264"/>
              <a:ext cx="352083" cy="2046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800">
                  <a:latin typeface="Adobe Fan Heiti Std B" pitchFamily="34" charset="-128"/>
                  <a:ea typeface="Adobe Fan Heiti Std B" pitchFamily="34" charset="-128"/>
                </a:defRPr>
              </a:lvl1pPr>
            </a:lstStyle>
            <a:p>
              <a:r>
                <a:rPr lang="en-US" altLang="ko-KR" dirty="0"/>
                <a:t>RA1</a:t>
              </a:r>
              <a:endParaRPr lang="ko-KR" altLang="en-US" dirty="0"/>
            </a:p>
          </p:txBody>
        </p:sp>
        <p:sp>
          <p:nvSpPr>
            <p:cNvPr id="222" name="TextBox 221"/>
            <p:cNvSpPr txBox="1"/>
            <p:nvPr/>
          </p:nvSpPr>
          <p:spPr>
            <a:xfrm>
              <a:off x="4742136" y="2209609"/>
              <a:ext cx="352083" cy="2046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RA2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sp>
          <p:nvSpPr>
            <p:cNvPr id="223" name="TextBox 222"/>
            <p:cNvSpPr txBox="1"/>
            <p:nvPr/>
          </p:nvSpPr>
          <p:spPr>
            <a:xfrm>
              <a:off x="3803197" y="2650496"/>
              <a:ext cx="356653" cy="2046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RD1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sp>
          <p:nvSpPr>
            <p:cNvPr id="224" name="TextBox 223"/>
            <p:cNvSpPr txBox="1"/>
            <p:nvPr/>
          </p:nvSpPr>
          <p:spPr>
            <a:xfrm>
              <a:off x="4742136" y="2665841"/>
              <a:ext cx="356653" cy="2046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RD2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sp>
          <p:nvSpPr>
            <p:cNvPr id="225" name="TextBox 224"/>
            <p:cNvSpPr txBox="1"/>
            <p:nvPr/>
          </p:nvSpPr>
          <p:spPr>
            <a:xfrm>
              <a:off x="3347186" y="2430052"/>
              <a:ext cx="329242" cy="2046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WA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sp>
          <p:nvSpPr>
            <p:cNvPr id="226" name="TextBox 225"/>
            <p:cNvSpPr txBox="1"/>
            <p:nvPr/>
          </p:nvSpPr>
          <p:spPr>
            <a:xfrm>
              <a:off x="5426212" y="2430052"/>
              <a:ext cx="333809" cy="2046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WD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sp>
          <p:nvSpPr>
            <p:cNvPr id="227" name="TextBox 226"/>
            <p:cNvSpPr txBox="1"/>
            <p:nvPr/>
          </p:nvSpPr>
          <p:spPr>
            <a:xfrm>
              <a:off x="5426212" y="2634724"/>
              <a:ext cx="317059" cy="2046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WE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cxnSp>
          <p:nvCxnSpPr>
            <p:cNvPr id="228" name="직선 연결선 227"/>
            <p:cNvCxnSpPr/>
            <p:nvPr/>
          </p:nvCxnSpPr>
          <p:spPr>
            <a:xfrm>
              <a:off x="2724111" y="1846195"/>
              <a:ext cx="2213863" cy="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9" name="직선 연결선 228"/>
            <p:cNvCxnSpPr/>
            <p:nvPr/>
          </p:nvCxnSpPr>
          <p:spPr>
            <a:xfrm>
              <a:off x="3999036" y="1846195"/>
              <a:ext cx="0" cy="342037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0" name="직선 연결선 229"/>
            <p:cNvCxnSpPr/>
            <p:nvPr/>
          </p:nvCxnSpPr>
          <p:spPr>
            <a:xfrm>
              <a:off x="4929261" y="1846195"/>
              <a:ext cx="0" cy="342037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1" name="사다리꼴 230"/>
            <p:cNvSpPr/>
            <p:nvPr/>
          </p:nvSpPr>
          <p:spPr>
            <a:xfrm flipV="1">
              <a:off x="3690764" y="3351327"/>
              <a:ext cx="1591650" cy="802628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endParaRPr>
            </a:p>
          </p:txBody>
        </p:sp>
        <p:sp>
          <p:nvSpPr>
            <p:cNvPr id="232" name="TextBox 231"/>
            <p:cNvSpPr txBox="1"/>
            <p:nvPr/>
          </p:nvSpPr>
          <p:spPr>
            <a:xfrm>
              <a:off x="4273236" y="3628096"/>
              <a:ext cx="426704" cy="2485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smtClean="0">
                  <a:latin typeface="Adobe 고딕 Std B" pitchFamily="34" charset="-127"/>
                  <a:ea typeface="Adobe 고딕 Std B" pitchFamily="34" charset="-127"/>
                </a:rPr>
                <a:t>ALU</a:t>
              </a:r>
              <a:endParaRPr lang="ko-KR" altLang="en-US" sz="1100" dirty="0">
                <a:latin typeface="Adobe 고딕 Std B" pitchFamily="34" charset="-127"/>
                <a:ea typeface="Adobe 고딕 Std B" pitchFamily="34" charset="-127"/>
              </a:endParaRPr>
            </a:p>
          </p:txBody>
        </p:sp>
        <p:cxnSp>
          <p:nvCxnSpPr>
            <p:cNvPr id="233" name="직선 연결선 232"/>
            <p:cNvCxnSpPr/>
            <p:nvPr/>
          </p:nvCxnSpPr>
          <p:spPr>
            <a:xfrm>
              <a:off x="3999036" y="2864481"/>
              <a:ext cx="0" cy="486681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4" name="직선 연결선 233"/>
            <p:cNvCxnSpPr/>
            <p:nvPr/>
          </p:nvCxnSpPr>
          <p:spPr>
            <a:xfrm>
              <a:off x="4929261" y="2864481"/>
              <a:ext cx="0" cy="486681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5" name="직선 연결선 234"/>
            <p:cNvCxnSpPr/>
            <p:nvPr/>
          </p:nvCxnSpPr>
          <p:spPr>
            <a:xfrm flipH="1">
              <a:off x="2290145" y="3419813"/>
              <a:ext cx="15300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6" name="TextBox 235"/>
            <p:cNvSpPr txBox="1"/>
            <p:nvPr/>
          </p:nvSpPr>
          <p:spPr>
            <a:xfrm>
              <a:off x="3305948" y="3739890"/>
              <a:ext cx="478481" cy="2046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ALUFN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cxnSp>
          <p:nvCxnSpPr>
            <p:cNvPr id="237" name="직선 연결선 236"/>
            <p:cNvCxnSpPr/>
            <p:nvPr/>
          </p:nvCxnSpPr>
          <p:spPr>
            <a:xfrm>
              <a:off x="3936703" y="3038247"/>
              <a:ext cx="121357" cy="10769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8" name="직선 연결선 237"/>
            <p:cNvCxnSpPr/>
            <p:nvPr/>
          </p:nvCxnSpPr>
          <p:spPr>
            <a:xfrm>
              <a:off x="4877296" y="3038247"/>
              <a:ext cx="121357" cy="10769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9" name="TextBox 238"/>
            <p:cNvSpPr txBox="1"/>
            <p:nvPr/>
          </p:nvSpPr>
          <p:spPr>
            <a:xfrm>
              <a:off x="4014424" y="2989757"/>
              <a:ext cx="285078" cy="2046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16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sp>
          <p:nvSpPr>
            <p:cNvPr id="240" name="TextBox 239"/>
            <p:cNvSpPr txBox="1"/>
            <p:nvPr/>
          </p:nvSpPr>
          <p:spPr>
            <a:xfrm>
              <a:off x="4947358" y="2989757"/>
              <a:ext cx="285078" cy="2046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16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cxnSp>
          <p:nvCxnSpPr>
            <p:cNvPr id="241" name="직선 연결선 240"/>
            <p:cNvCxnSpPr>
              <a:stCxn id="219" idx="2"/>
            </p:cNvCxnSpPr>
            <p:nvPr/>
          </p:nvCxnSpPr>
          <p:spPr>
            <a:xfrm flipH="1">
              <a:off x="2443147" y="3251808"/>
              <a:ext cx="1" cy="146750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2" name="직선 연결선 241"/>
            <p:cNvCxnSpPr/>
            <p:nvPr/>
          </p:nvCxnSpPr>
          <p:spPr>
            <a:xfrm flipH="1">
              <a:off x="2290146" y="3652350"/>
              <a:ext cx="15300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3" name="직선 연결선 242"/>
            <p:cNvCxnSpPr/>
            <p:nvPr/>
          </p:nvCxnSpPr>
          <p:spPr>
            <a:xfrm flipH="1">
              <a:off x="2290146" y="3884887"/>
              <a:ext cx="15300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4" name="직선 연결선 243"/>
            <p:cNvCxnSpPr/>
            <p:nvPr/>
          </p:nvCxnSpPr>
          <p:spPr>
            <a:xfrm flipH="1">
              <a:off x="2281083" y="4117424"/>
              <a:ext cx="15300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5" name="직선 연결선 244"/>
            <p:cNvCxnSpPr/>
            <p:nvPr/>
          </p:nvCxnSpPr>
          <p:spPr>
            <a:xfrm flipH="1">
              <a:off x="2290144" y="4349961"/>
              <a:ext cx="15300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6" name="직선 연결선 245"/>
            <p:cNvCxnSpPr/>
            <p:nvPr/>
          </p:nvCxnSpPr>
          <p:spPr>
            <a:xfrm flipH="1">
              <a:off x="2281083" y="4582499"/>
              <a:ext cx="15300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7" name="직선 연결선 246"/>
            <p:cNvCxnSpPr>
              <a:stCxn id="231" idx="1"/>
            </p:cNvCxnSpPr>
            <p:nvPr/>
          </p:nvCxnSpPr>
          <p:spPr>
            <a:xfrm flipH="1" flipV="1">
              <a:off x="3347186" y="3752361"/>
              <a:ext cx="443907" cy="28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8" name="TextBox 247"/>
            <p:cNvSpPr txBox="1"/>
            <p:nvPr/>
          </p:nvSpPr>
          <p:spPr>
            <a:xfrm>
              <a:off x="1905584" y="3326188"/>
              <a:ext cx="441932" cy="1900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dirty="0" smtClean="0">
                  <a:latin typeface="Adobe Fan Heiti Std B" pitchFamily="34" charset="-128"/>
                  <a:ea typeface="Adobe Fan Heiti Std B" pitchFamily="34" charset="-128"/>
                </a:rPr>
                <a:t>ALUFN</a:t>
              </a:r>
              <a:endParaRPr lang="ko-KR" altLang="en-US" sz="7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cxnSp>
          <p:nvCxnSpPr>
            <p:cNvPr id="249" name="직선 연결선 248"/>
            <p:cNvCxnSpPr/>
            <p:nvPr/>
          </p:nvCxnSpPr>
          <p:spPr>
            <a:xfrm flipH="1" flipV="1">
              <a:off x="5772012" y="2737060"/>
              <a:ext cx="443907" cy="28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0" name="TextBox 249"/>
            <p:cNvSpPr txBox="1"/>
            <p:nvPr/>
          </p:nvSpPr>
          <p:spPr>
            <a:xfrm>
              <a:off x="5820399" y="2732726"/>
              <a:ext cx="426704" cy="2046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WERF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cxnSp>
          <p:nvCxnSpPr>
            <p:cNvPr id="251" name="직선 연결선 250"/>
            <p:cNvCxnSpPr>
              <a:stCxn id="231" idx="0"/>
            </p:cNvCxnSpPr>
            <p:nvPr/>
          </p:nvCxnSpPr>
          <p:spPr>
            <a:xfrm flipH="1">
              <a:off x="4486588" y="4153955"/>
              <a:ext cx="1" cy="291728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2" name="직선 연결선 251"/>
            <p:cNvCxnSpPr/>
            <p:nvPr/>
          </p:nvCxnSpPr>
          <p:spPr>
            <a:xfrm>
              <a:off x="4486588" y="4445683"/>
              <a:ext cx="1828922" cy="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3" name="직선 연결선 252"/>
            <p:cNvCxnSpPr/>
            <p:nvPr/>
          </p:nvCxnSpPr>
          <p:spPr>
            <a:xfrm flipV="1">
              <a:off x="6314520" y="2532389"/>
              <a:ext cx="990" cy="1913295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4" name="직선 연결선 253"/>
            <p:cNvCxnSpPr>
              <a:endCxn id="220" idx="3"/>
            </p:cNvCxnSpPr>
            <p:nvPr/>
          </p:nvCxnSpPr>
          <p:spPr>
            <a:xfrm flipH="1">
              <a:off x="5768250" y="2532389"/>
              <a:ext cx="551809" cy="0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7" name="직선 연결선 276"/>
            <p:cNvCxnSpPr/>
            <p:nvPr/>
          </p:nvCxnSpPr>
          <p:spPr>
            <a:xfrm>
              <a:off x="4426447" y="4249499"/>
              <a:ext cx="121357" cy="10769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78" name="TextBox 277"/>
            <p:cNvSpPr txBox="1"/>
            <p:nvPr/>
          </p:nvSpPr>
          <p:spPr>
            <a:xfrm>
              <a:off x="4496509" y="4201009"/>
              <a:ext cx="285078" cy="2046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16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sp>
          <p:nvSpPr>
            <p:cNvPr id="279" name="TextBox 278"/>
            <p:cNvSpPr txBox="1"/>
            <p:nvPr/>
          </p:nvSpPr>
          <p:spPr>
            <a:xfrm>
              <a:off x="1951269" y="3575537"/>
              <a:ext cx="396247" cy="1900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dirty="0" smtClean="0">
                  <a:latin typeface="Adobe Fan Heiti Std B" pitchFamily="34" charset="-128"/>
                  <a:ea typeface="Adobe Fan Heiti Std B" pitchFamily="34" charset="-128"/>
                </a:rPr>
                <a:t>WERF</a:t>
              </a:r>
              <a:endParaRPr lang="ko-KR" altLang="en-US" sz="7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cxnSp>
          <p:nvCxnSpPr>
            <p:cNvPr id="283" name="직선 연결선 282"/>
            <p:cNvCxnSpPr>
              <a:endCxn id="220" idx="1"/>
            </p:cNvCxnSpPr>
            <p:nvPr/>
          </p:nvCxnSpPr>
          <p:spPr>
            <a:xfrm>
              <a:off x="2724111" y="2532389"/>
              <a:ext cx="623075" cy="0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4" name="TextBox 283"/>
            <p:cNvSpPr txBox="1"/>
            <p:nvPr/>
          </p:nvSpPr>
          <p:spPr>
            <a:xfrm>
              <a:off x="2126550" y="2750664"/>
              <a:ext cx="655131" cy="1900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dirty="0" smtClean="0">
                  <a:latin typeface="Adobe Fan Heiti Std B" pitchFamily="34" charset="-128"/>
                  <a:ea typeface="Adobe Fan Heiti Std B" pitchFamily="34" charset="-128"/>
                </a:rPr>
                <a:t>OP &lt;15:12&gt;</a:t>
              </a:r>
              <a:endParaRPr lang="ko-KR" altLang="en-US" sz="7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sp>
          <p:nvSpPr>
            <p:cNvPr id="285" name="TextBox 284"/>
            <p:cNvSpPr txBox="1"/>
            <p:nvPr/>
          </p:nvSpPr>
          <p:spPr>
            <a:xfrm>
              <a:off x="2692054" y="2340218"/>
              <a:ext cx="585080" cy="1900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dirty="0" smtClean="0">
                  <a:latin typeface="Adobe Fan Heiti Std B" pitchFamily="34" charset="-128"/>
                  <a:ea typeface="Adobe Fan Heiti Std B" pitchFamily="34" charset="-128"/>
                </a:rPr>
                <a:t>RD &lt;11:8&gt;</a:t>
              </a:r>
              <a:endParaRPr lang="ko-KR" altLang="en-US" sz="7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sp>
          <p:nvSpPr>
            <p:cNvPr id="286" name="TextBox 285"/>
            <p:cNvSpPr txBox="1"/>
            <p:nvPr/>
          </p:nvSpPr>
          <p:spPr>
            <a:xfrm>
              <a:off x="3533893" y="1861365"/>
              <a:ext cx="524166" cy="1900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dirty="0" smtClean="0">
                  <a:latin typeface="Adobe Fan Heiti Std B" pitchFamily="34" charset="-128"/>
                  <a:ea typeface="Adobe Fan Heiti Std B" pitchFamily="34" charset="-128"/>
                </a:rPr>
                <a:t>R1 &lt;7:4&gt;</a:t>
              </a:r>
              <a:endParaRPr lang="ko-KR" altLang="en-US" sz="7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sp>
          <p:nvSpPr>
            <p:cNvPr id="287" name="TextBox 286"/>
            <p:cNvSpPr txBox="1"/>
            <p:nvPr/>
          </p:nvSpPr>
          <p:spPr>
            <a:xfrm>
              <a:off x="4423192" y="1861365"/>
              <a:ext cx="524166" cy="1900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dirty="0" smtClean="0">
                  <a:latin typeface="Adobe Fan Heiti Std B" pitchFamily="34" charset="-128"/>
                  <a:ea typeface="Adobe Fan Heiti Std B" pitchFamily="34" charset="-128"/>
                </a:rPr>
                <a:t>R2 &lt;3:0&gt;</a:t>
              </a:r>
              <a:endParaRPr lang="ko-KR" altLang="en-US" sz="700" dirty="0">
                <a:latin typeface="Adobe Fan Heiti Std B" pitchFamily="34" charset="-128"/>
                <a:ea typeface="HY견고딕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38384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50649" y="6224333"/>
            <a:ext cx="5854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latin typeface="Adobe 고딕 Std B" pitchFamily="34" charset="-127"/>
                <a:ea typeface="Adobe 고딕 Std B" pitchFamily="34" charset="-127"/>
              </a:rPr>
              <a:t>MOV</a:t>
            </a:r>
            <a:endParaRPr lang="ko-KR" altLang="en-US" sz="1400" b="1" dirty="0">
              <a:latin typeface="Adobe 고딕 Std B" pitchFamily="34" charset="-127"/>
              <a:ea typeface="Adobe 고딕 Std B" pitchFamily="34" charset="-127"/>
            </a:endParaRPr>
          </a:p>
        </p:txBody>
      </p:sp>
      <p:grpSp>
        <p:nvGrpSpPr>
          <p:cNvPr id="104" name="그룹 103"/>
          <p:cNvGrpSpPr/>
          <p:nvPr/>
        </p:nvGrpSpPr>
        <p:grpSpPr>
          <a:xfrm>
            <a:off x="1765014" y="1068938"/>
            <a:ext cx="5613972" cy="4720125"/>
            <a:chOff x="721254" y="820132"/>
            <a:chExt cx="5613972" cy="4720125"/>
          </a:xfrm>
        </p:grpSpPr>
        <p:grpSp>
          <p:nvGrpSpPr>
            <p:cNvPr id="4" name="그룹 3"/>
            <p:cNvGrpSpPr/>
            <p:nvPr/>
          </p:nvGrpSpPr>
          <p:grpSpPr>
            <a:xfrm>
              <a:off x="721254" y="820132"/>
              <a:ext cx="889299" cy="1026114"/>
              <a:chOff x="1043608" y="908720"/>
              <a:chExt cx="1152128" cy="1512168"/>
            </a:xfrm>
          </p:grpSpPr>
          <p:sp>
            <p:nvSpPr>
              <p:cNvPr id="96" name="직사각형 95"/>
              <p:cNvSpPr/>
              <p:nvPr/>
            </p:nvSpPr>
            <p:spPr>
              <a:xfrm>
                <a:off x="1043608" y="1199772"/>
                <a:ext cx="936104" cy="31203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 smtClean="0">
                    <a:solidFill>
                      <a:schemeClr val="tx1"/>
                    </a:solidFill>
                    <a:latin typeface="Adobe 고딕 Std B" pitchFamily="34" charset="-127"/>
                    <a:ea typeface="Adobe 고딕 Std B" pitchFamily="34" charset="-127"/>
                  </a:rPr>
                  <a:t>PC</a:t>
                </a:r>
                <a:endParaRPr lang="ko-KR" altLang="en-US" dirty="0">
                  <a:solidFill>
                    <a:schemeClr val="tx1"/>
                  </a:solidFill>
                  <a:latin typeface="Adobe 고딕 Std B" pitchFamily="34" charset="-127"/>
                  <a:ea typeface="Adobe 고딕 Std B" pitchFamily="34" charset="-127"/>
                </a:endParaRPr>
              </a:p>
            </p:txBody>
          </p:sp>
          <p:cxnSp>
            <p:nvCxnSpPr>
              <p:cNvPr id="97" name="직선 화살표 연결선 96"/>
              <p:cNvCxnSpPr>
                <a:stCxn id="96" idx="2"/>
              </p:cNvCxnSpPr>
              <p:nvPr/>
            </p:nvCxnSpPr>
            <p:spPr>
              <a:xfrm>
                <a:off x="1511660" y="1511807"/>
                <a:ext cx="0" cy="477033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8" name="직사각형 97"/>
              <p:cNvSpPr/>
              <p:nvPr/>
            </p:nvSpPr>
            <p:spPr>
              <a:xfrm>
                <a:off x="1188339" y="1976648"/>
                <a:ext cx="648072" cy="21602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 smtClean="0">
                    <a:solidFill>
                      <a:schemeClr val="tx1"/>
                    </a:solidFill>
                    <a:latin typeface="Adobe 고딕 Std B" pitchFamily="34" charset="-127"/>
                    <a:ea typeface="Adobe 고딕 Std B" pitchFamily="34" charset="-127"/>
                  </a:rPr>
                  <a:t>+2</a:t>
                </a:r>
                <a:endParaRPr lang="ko-KR" altLang="en-US" sz="1050" dirty="0">
                  <a:solidFill>
                    <a:schemeClr val="tx1"/>
                  </a:solidFill>
                  <a:latin typeface="Adobe 고딕 Std B" pitchFamily="34" charset="-127"/>
                  <a:ea typeface="Adobe 고딕 Std B" pitchFamily="34" charset="-127"/>
                </a:endParaRPr>
              </a:p>
            </p:txBody>
          </p:sp>
          <p:cxnSp>
            <p:nvCxnSpPr>
              <p:cNvPr id="99" name="직선 연결선 98"/>
              <p:cNvCxnSpPr>
                <a:stCxn id="98" idx="2"/>
              </p:cNvCxnSpPr>
              <p:nvPr/>
            </p:nvCxnSpPr>
            <p:spPr>
              <a:xfrm flipH="1">
                <a:off x="1511660" y="2192672"/>
                <a:ext cx="715" cy="228216"/>
              </a:xfrm>
              <a:prstGeom prst="line">
                <a:avLst/>
              </a:prstGeom>
              <a:ln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0" name="직선 연결선 99"/>
              <p:cNvCxnSpPr/>
              <p:nvPr/>
            </p:nvCxnSpPr>
            <p:spPr>
              <a:xfrm>
                <a:off x="1512375" y="2420888"/>
                <a:ext cx="683361" cy="0"/>
              </a:xfrm>
              <a:prstGeom prst="line">
                <a:avLst/>
              </a:prstGeom>
              <a:ln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1" name="직선 연결선 100"/>
              <p:cNvCxnSpPr/>
              <p:nvPr/>
            </p:nvCxnSpPr>
            <p:spPr>
              <a:xfrm flipV="1">
                <a:off x="2195736" y="908720"/>
                <a:ext cx="0" cy="1512168"/>
              </a:xfrm>
              <a:prstGeom prst="line">
                <a:avLst/>
              </a:prstGeom>
              <a:ln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2" name="직선 연결선 101"/>
              <p:cNvCxnSpPr/>
              <p:nvPr/>
            </p:nvCxnSpPr>
            <p:spPr>
              <a:xfrm flipH="1">
                <a:off x="1512375" y="908720"/>
                <a:ext cx="683361" cy="0"/>
              </a:xfrm>
              <a:prstGeom prst="line">
                <a:avLst/>
              </a:prstGeom>
              <a:ln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3" name="직선 화살표 연결선 102"/>
              <p:cNvCxnSpPr>
                <a:endCxn id="96" idx="0"/>
              </p:cNvCxnSpPr>
              <p:nvPr/>
            </p:nvCxnSpPr>
            <p:spPr>
              <a:xfrm flipH="1">
                <a:off x="1511660" y="908720"/>
                <a:ext cx="715" cy="29105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5" name="직사각형 4"/>
            <p:cNvSpPr/>
            <p:nvPr/>
          </p:nvSpPr>
          <p:spPr>
            <a:xfrm>
              <a:off x="2089406" y="1033182"/>
              <a:ext cx="1299744" cy="6762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  <a:latin typeface="Adobe 고딕 Std B" pitchFamily="34" charset="-127"/>
                  <a:ea typeface="Adobe 고딕 Std B" pitchFamily="34" charset="-127"/>
                </a:rPr>
                <a:t>Instruction</a:t>
              </a:r>
            </a:p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  <a:latin typeface="Adobe 고딕 Std B" pitchFamily="34" charset="-127"/>
                  <a:ea typeface="Adobe 고딕 Std B" pitchFamily="34" charset="-127"/>
                </a:rPr>
                <a:t>Memory</a:t>
              </a:r>
              <a:endParaRPr lang="ko-KR" altLang="en-US" sz="1400" dirty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065920" y="1268970"/>
              <a:ext cx="239392" cy="2046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A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612729" y="1532362"/>
              <a:ext cx="253099" cy="2046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100">
                  <a:latin typeface="HY견고딕" pitchFamily="18" charset="-127"/>
                  <a:ea typeface="HY견고딕" pitchFamily="18" charset="-127"/>
                </a:defRPr>
              </a:lvl1pPr>
            </a:lstStyle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D</a:t>
              </a:r>
              <a:endParaRPr lang="ko-KR" altLang="en-US" sz="800" dirty="0">
                <a:latin typeface="Adobe Fan Heiti Std B" pitchFamily="34" charset="-128"/>
              </a:endParaRPr>
            </a:p>
          </p:txBody>
        </p:sp>
        <p:cxnSp>
          <p:nvCxnSpPr>
            <p:cNvPr id="8" name="직선 연결선 7"/>
            <p:cNvCxnSpPr>
              <a:endCxn id="5" idx="1"/>
            </p:cNvCxnSpPr>
            <p:nvPr/>
          </p:nvCxnSpPr>
          <p:spPr>
            <a:xfrm>
              <a:off x="1082532" y="1371307"/>
              <a:ext cx="1006875" cy="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>
              <a:stCxn id="5" idx="2"/>
            </p:cNvCxnSpPr>
            <p:nvPr/>
          </p:nvCxnSpPr>
          <p:spPr>
            <a:xfrm>
              <a:off x="2739279" y="1709431"/>
              <a:ext cx="0" cy="2132847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직사각형 9"/>
            <p:cNvSpPr/>
            <p:nvPr/>
          </p:nvSpPr>
          <p:spPr>
            <a:xfrm>
              <a:off x="2097037" y="3861013"/>
              <a:ext cx="722556" cy="21173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  <a:latin typeface="Adobe 고딕 Std B" pitchFamily="34" charset="-127"/>
                  <a:ea typeface="Adobe 고딕 Std B" pitchFamily="34" charset="-127"/>
                </a:rPr>
                <a:t>CLU</a:t>
              </a:r>
              <a:endParaRPr lang="ko-KR" altLang="en-US" dirty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3362353" y="2194316"/>
              <a:ext cx="2421064" cy="6762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  <a:latin typeface="Adobe 고딕 Std B" pitchFamily="34" charset="-127"/>
                  <a:ea typeface="Adobe 고딕 Std B" pitchFamily="34" charset="-127"/>
                </a:rPr>
                <a:t>Register Bank</a:t>
              </a:r>
              <a:endParaRPr lang="ko-KR" altLang="en-US" sz="1400" dirty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818365" y="2194316"/>
              <a:ext cx="352083" cy="2046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800">
                  <a:latin typeface="Adobe Fan Heiti Std B" pitchFamily="34" charset="-128"/>
                  <a:ea typeface="Adobe Fan Heiti Std B" pitchFamily="34" charset="-128"/>
                </a:defRPr>
              </a:lvl1pPr>
            </a:lstStyle>
            <a:p>
              <a:r>
                <a:rPr lang="en-US" altLang="ko-KR" dirty="0"/>
                <a:t>RA1</a:t>
              </a:r>
              <a:endParaRPr lang="ko-KR" alt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757303" y="2209661"/>
              <a:ext cx="352083" cy="2046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RA2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818365" y="2650548"/>
              <a:ext cx="356653" cy="2046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RD1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757303" y="2665893"/>
              <a:ext cx="356653" cy="2046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RD2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362353" y="2430104"/>
              <a:ext cx="329241" cy="2046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WA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441379" y="2430104"/>
              <a:ext cx="333809" cy="2046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WD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441379" y="2634776"/>
              <a:ext cx="317059" cy="2046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WE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cxnSp>
          <p:nvCxnSpPr>
            <p:cNvPr id="19" name="직선 연결선 18"/>
            <p:cNvCxnSpPr/>
            <p:nvPr/>
          </p:nvCxnSpPr>
          <p:spPr>
            <a:xfrm>
              <a:off x="2739279" y="1846246"/>
              <a:ext cx="2213863" cy="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4944428" y="1846246"/>
              <a:ext cx="0" cy="342037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사다리꼴 20"/>
            <p:cNvSpPr/>
            <p:nvPr/>
          </p:nvSpPr>
          <p:spPr>
            <a:xfrm flipV="1">
              <a:off x="3705931" y="3991012"/>
              <a:ext cx="1591650" cy="802628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288404" y="4267781"/>
              <a:ext cx="426704" cy="2485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smtClean="0">
                  <a:latin typeface="Adobe 고딕 Std B" pitchFamily="34" charset="-127"/>
                  <a:ea typeface="Adobe 고딕 Std B" pitchFamily="34" charset="-127"/>
                </a:rPr>
                <a:t>ALU</a:t>
              </a:r>
              <a:endParaRPr lang="ko-KR" altLang="en-US" sz="1100" dirty="0">
                <a:latin typeface="Adobe 고딕 Std B" pitchFamily="34" charset="-127"/>
                <a:ea typeface="Adobe 고딕 Std B" pitchFamily="34" charset="-127"/>
              </a:endParaRPr>
            </a:p>
          </p:txBody>
        </p:sp>
        <p:cxnSp>
          <p:nvCxnSpPr>
            <p:cNvPr id="23" name="직선 연결선 22"/>
            <p:cNvCxnSpPr/>
            <p:nvPr/>
          </p:nvCxnSpPr>
          <p:spPr>
            <a:xfrm>
              <a:off x="4944428" y="2864532"/>
              <a:ext cx="0" cy="486681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>
            <a:xfrm flipH="1">
              <a:off x="2305312" y="4240756"/>
              <a:ext cx="15300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3320743" y="4377879"/>
              <a:ext cx="478481" cy="2046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ALUFN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cxnSp>
          <p:nvCxnSpPr>
            <p:cNvPr id="26" name="직선 연결선 25"/>
            <p:cNvCxnSpPr>
              <a:stCxn id="10" idx="2"/>
            </p:cNvCxnSpPr>
            <p:nvPr/>
          </p:nvCxnSpPr>
          <p:spPr>
            <a:xfrm flipH="1">
              <a:off x="2458314" y="4072751"/>
              <a:ext cx="1" cy="146750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 flipH="1">
              <a:off x="2305313" y="4473293"/>
              <a:ext cx="15300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/>
          </p:nvCxnSpPr>
          <p:spPr>
            <a:xfrm flipH="1">
              <a:off x="2305313" y="4705830"/>
              <a:ext cx="15300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 flipH="1">
              <a:off x="2296251" y="4938367"/>
              <a:ext cx="15300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 flipH="1">
              <a:off x="2305311" y="5170904"/>
              <a:ext cx="15300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/>
            <p:nvPr/>
          </p:nvCxnSpPr>
          <p:spPr>
            <a:xfrm flipH="1">
              <a:off x="2296251" y="5403442"/>
              <a:ext cx="15300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>
              <a:stCxn id="21" idx="1"/>
            </p:cNvCxnSpPr>
            <p:nvPr/>
          </p:nvCxnSpPr>
          <p:spPr>
            <a:xfrm flipH="1" flipV="1">
              <a:off x="3362353" y="4392046"/>
              <a:ext cx="443906" cy="28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1920751" y="4147131"/>
              <a:ext cx="441932" cy="1900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dirty="0" smtClean="0">
                  <a:latin typeface="Adobe Fan Heiti Std B" pitchFamily="34" charset="-128"/>
                  <a:ea typeface="Adobe Fan Heiti Std B" pitchFamily="34" charset="-128"/>
                </a:rPr>
                <a:t>ALUFN</a:t>
              </a:r>
              <a:endParaRPr lang="ko-KR" altLang="en-US" sz="7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cxnSp>
          <p:nvCxnSpPr>
            <p:cNvPr id="34" name="직선 연결선 33"/>
            <p:cNvCxnSpPr/>
            <p:nvPr/>
          </p:nvCxnSpPr>
          <p:spPr>
            <a:xfrm flipH="1" flipV="1">
              <a:off x="5787179" y="2737112"/>
              <a:ext cx="443906" cy="28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5835566" y="2732778"/>
              <a:ext cx="426704" cy="2046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WERF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cxnSp>
          <p:nvCxnSpPr>
            <p:cNvPr id="36" name="직선 연결선 35"/>
            <p:cNvCxnSpPr>
              <a:stCxn id="21" idx="0"/>
            </p:cNvCxnSpPr>
            <p:nvPr/>
          </p:nvCxnSpPr>
          <p:spPr>
            <a:xfrm flipH="1">
              <a:off x="4501756" y="4793640"/>
              <a:ext cx="1" cy="291728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>
              <a:off x="4501756" y="5082767"/>
              <a:ext cx="1828922" cy="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/>
            <p:nvPr/>
          </p:nvCxnSpPr>
          <p:spPr>
            <a:xfrm flipV="1">
              <a:off x="6330677" y="2532442"/>
              <a:ext cx="0" cy="2550325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>
              <a:endCxn id="11" idx="3"/>
            </p:cNvCxnSpPr>
            <p:nvPr/>
          </p:nvCxnSpPr>
          <p:spPr>
            <a:xfrm flipH="1">
              <a:off x="5783417" y="2532441"/>
              <a:ext cx="551809" cy="0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직선 연결선 61"/>
            <p:cNvCxnSpPr/>
            <p:nvPr/>
          </p:nvCxnSpPr>
          <p:spPr>
            <a:xfrm>
              <a:off x="4441614" y="4889184"/>
              <a:ext cx="121357" cy="10769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3" name="TextBox 62"/>
            <p:cNvSpPr txBox="1"/>
            <p:nvPr/>
          </p:nvSpPr>
          <p:spPr>
            <a:xfrm>
              <a:off x="4511676" y="4840694"/>
              <a:ext cx="285078" cy="2046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16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1966437" y="4396481"/>
              <a:ext cx="396247" cy="1900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dirty="0" smtClean="0">
                  <a:latin typeface="Adobe Fan Heiti Std B" pitchFamily="34" charset="-128"/>
                  <a:ea typeface="Adobe Fan Heiti Std B" pitchFamily="34" charset="-128"/>
                </a:rPr>
                <a:t>WERF</a:t>
              </a:r>
              <a:endParaRPr lang="ko-KR" altLang="en-US" sz="7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cxnSp>
          <p:nvCxnSpPr>
            <p:cNvPr id="67" name="직선 연결선 66"/>
            <p:cNvCxnSpPr>
              <a:endCxn id="11" idx="1"/>
            </p:cNvCxnSpPr>
            <p:nvPr/>
          </p:nvCxnSpPr>
          <p:spPr>
            <a:xfrm>
              <a:off x="2739279" y="2532441"/>
              <a:ext cx="623075" cy="0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8" name="TextBox 67"/>
            <p:cNvSpPr txBox="1"/>
            <p:nvPr/>
          </p:nvSpPr>
          <p:spPr>
            <a:xfrm>
              <a:off x="2141717" y="3571607"/>
              <a:ext cx="655131" cy="1900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dirty="0" smtClean="0">
                  <a:latin typeface="Adobe Fan Heiti Std B" pitchFamily="34" charset="-128"/>
                  <a:ea typeface="Adobe Fan Heiti Std B" pitchFamily="34" charset="-128"/>
                </a:rPr>
                <a:t>OP &lt;15:12&gt;</a:t>
              </a:r>
              <a:endParaRPr lang="ko-KR" altLang="en-US" sz="7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2707222" y="2340270"/>
              <a:ext cx="585080" cy="1900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dirty="0" smtClean="0">
                  <a:latin typeface="Adobe Fan Heiti Std B" pitchFamily="34" charset="-128"/>
                  <a:ea typeface="Adobe Fan Heiti Std B" pitchFamily="34" charset="-128"/>
                </a:rPr>
                <a:t>RD &lt;11:8&gt;</a:t>
              </a:r>
              <a:endParaRPr lang="ko-KR" altLang="en-US" sz="7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4438359" y="1861417"/>
              <a:ext cx="510076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dirty="0" smtClean="0">
                  <a:latin typeface="Adobe Fan Heiti Std B" pitchFamily="34" charset="-128"/>
                  <a:ea typeface="Adobe Fan Heiti Std B" pitchFamily="34" charset="-128"/>
                </a:rPr>
                <a:t>R2 &lt;3:0&gt;</a:t>
              </a:r>
              <a:endParaRPr lang="ko-KR" altLang="en-US" sz="7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2289381" y="3410662"/>
              <a:ext cx="435841" cy="1900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dirty="0" smtClean="0">
                  <a:latin typeface="Adobe Fan Heiti Std B" pitchFamily="34" charset="-128"/>
                  <a:ea typeface="Adobe Fan Heiti Std B" pitchFamily="34" charset="-128"/>
                </a:rPr>
                <a:t>F &lt;7:6&gt;</a:t>
              </a:r>
              <a:endParaRPr lang="ko-KR" altLang="en-US" sz="7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cxnSp>
          <p:nvCxnSpPr>
            <p:cNvPr id="72" name="직선 연결선 71"/>
            <p:cNvCxnSpPr/>
            <p:nvPr/>
          </p:nvCxnSpPr>
          <p:spPr>
            <a:xfrm>
              <a:off x="2748663" y="3009176"/>
              <a:ext cx="2008640" cy="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직선 연결선 72"/>
            <p:cNvCxnSpPr/>
            <p:nvPr/>
          </p:nvCxnSpPr>
          <p:spPr>
            <a:xfrm>
              <a:off x="4757303" y="3007656"/>
              <a:ext cx="0" cy="342037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4" name="TextBox 73"/>
            <p:cNvSpPr txBox="1"/>
            <p:nvPr/>
          </p:nvSpPr>
          <p:spPr>
            <a:xfrm>
              <a:off x="2719553" y="2817603"/>
              <a:ext cx="690157" cy="1900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dirty="0" smtClean="0">
                  <a:latin typeface="Adobe Fan Heiti Std B" pitchFamily="34" charset="-128"/>
                  <a:ea typeface="Adobe Fan Heiti Std B" pitchFamily="34" charset="-128"/>
                </a:rPr>
                <a:t>Operand &lt;5:0&gt;</a:t>
              </a:r>
              <a:endParaRPr lang="ko-KR" altLang="en-US" sz="7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cxnSp>
          <p:nvCxnSpPr>
            <p:cNvPr id="75" name="직선 연결선 74"/>
            <p:cNvCxnSpPr/>
            <p:nvPr/>
          </p:nvCxnSpPr>
          <p:spPr>
            <a:xfrm>
              <a:off x="3195556" y="3013635"/>
              <a:ext cx="0" cy="182666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직선 연결선 75"/>
            <p:cNvCxnSpPr/>
            <p:nvPr/>
          </p:nvCxnSpPr>
          <p:spPr>
            <a:xfrm>
              <a:off x="3195556" y="3196301"/>
              <a:ext cx="117264" cy="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직선 연결선 76"/>
            <p:cNvCxnSpPr/>
            <p:nvPr/>
          </p:nvCxnSpPr>
          <p:spPr>
            <a:xfrm flipV="1">
              <a:off x="3311812" y="3116120"/>
              <a:ext cx="0" cy="183783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직선 연결선 77"/>
            <p:cNvCxnSpPr/>
            <p:nvPr/>
          </p:nvCxnSpPr>
          <p:spPr>
            <a:xfrm>
              <a:off x="3309550" y="3116120"/>
              <a:ext cx="320244" cy="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직선 연결선 78"/>
            <p:cNvCxnSpPr/>
            <p:nvPr/>
          </p:nvCxnSpPr>
          <p:spPr>
            <a:xfrm>
              <a:off x="3310987" y="3296015"/>
              <a:ext cx="320244" cy="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직선 연결선 79"/>
            <p:cNvCxnSpPr/>
            <p:nvPr/>
          </p:nvCxnSpPr>
          <p:spPr>
            <a:xfrm flipV="1">
              <a:off x="3780448" y="3208011"/>
              <a:ext cx="782523" cy="2725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직선 연결선 80"/>
            <p:cNvCxnSpPr/>
            <p:nvPr/>
          </p:nvCxnSpPr>
          <p:spPr>
            <a:xfrm>
              <a:off x="4562971" y="3208011"/>
              <a:ext cx="0" cy="143202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2" name="사다리꼴 81"/>
            <p:cNvSpPr/>
            <p:nvPr/>
          </p:nvSpPr>
          <p:spPr>
            <a:xfrm flipV="1">
              <a:off x="4454293" y="3339007"/>
              <a:ext cx="620918" cy="150081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endParaRPr>
            </a:p>
          </p:txBody>
        </p:sp>
        <p:cxnSp>
          <p:nvCxnSpPr>
            <p:cNvPr id="83" name="직선 연결선 82"/>
            <p:cNvCxnSpPr/>
            <p:nvPr/>
          </p:nvCxnSpPr>
          <p:spPr>
            <a:xfrm>
              <a:off x="4757303" y="3496602"/>
              <a:ext cx="0" cy="486681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4" name="TextBox 83"/>
            <p:cNvSpPr txBox="1"/>
            <p:nvPr/>
          </p:nvSpPr>
          <p:spPr>
            <a:xfrm>
              <a:off x="3115982" y="2985326"/>
              <a:ext cx="604877" cy="1608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00" dirty="0" smtClean="0">
                  <a:latin typeface="Adobe Fan Heiti Std B" pitchFamily="34" charset="-128"/>
                  <a:ea typeface="Adobe Fan Heiti Std B" pitchFamily="34" charset="-128"/>
                </a:rPr>
                <a:t>Shift Value &lt;5:4&gt;</a:t>
              </a:r>
              <a:endParaRPr lang="ko-KR" altLang="en-US" sz="5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2996182" y="3253234"/>
              <a:ext cx="699294" cy="1608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00" dirty="0" smtClean="0">
                  <a:latin typeface="Adobe Fan Heiti Std B" pitchFamily="34" charset="-128"/>
                  <a:ea typeface="Adobe Fan Heiti Std B" pitchFamily="34" charset="-128"/>
                </a:rPr>
                <a:t>Constant Value&lt;3:0&gt;</a:t>
              </a:r>
              <a:endParaRPr lang="ko-KR" altLang="en-US" sz="5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4004819" y="2985324"/>
              <a:ext cx="743458" cy="1608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00" dirty="0" smtClean="0">
                  <a:latin typeface="Adobe Fan Heiti Std B" pitchFamily="34" charset="-128"/>
                  <a:ea typeface="Adobe Fan Heiti Std B" pitchFamily="34" charset="-128"/>
                </a:rPr>
                <a:t>Immediate Value &lt;5:0&gt;</a:t>
              </a:r>
              <a:endParaRPr lang="ko-KR" altLang="en-US" sz="5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cxnSp>
          <p:nvCxnSpPr>
            <p:cNvPr id="88" name="직선 연결선 87"/>
            <p:cNvCxnSpPr/>
            <p:nvPr/>
          </p:nvCxnSpPr>
          <p:spPr>
            <a:xfrm>
              <a:off x="4702097" y="3739942"/>
              <a:ext cx="94657" cy="8061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9" name="TextBox 88"/>
            <p:cNvSpPr txBox="1"/>
            <p:nvPr/>
          </p:nvSpPr>
          <p:spPr>
            <a:xfrm>
              <a:off x="4725498" y="3666606"/>
              <a:ext cx="285078" cy="2046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16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cxnSp>
          <p:nvCxnSpPr>
            <p:cNvPr id="91" name="직선 연결선 90"/>
            <p:cNvCxnSpPr/>
            <p:nvPr/>
          </p:nvCxnSpPr>
          <p:spPr>
            <a:xfrm flipH="1">
              <a:off x="5061637" y="3424816"/>
              <a:ext cx="34088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2" name="TextBox 91"/>
            <p:cNvSpPr txBox="1"/>
            <p:nvPr/>
          </p:nvSpPr>
          <p:spPr>
            <a:xfrm>
              <a:off x="5029386" y="3393023"/>
              <a:ext cx="405384" cy="2046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BSEL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1957299" y="4598969"/>
              <a:ext cx="405384" cy="2046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BSEL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sp>
          <p:nvSpPr>
            <p:cNvPr id="94" name="직사각형 93"/>
            <p:cNvSpPr/>
            <p:nvPr/>
          </p:nvSpPr>
          <p:spPr>
            <a:xfrm>
              <a:off x="3638577" y="3077121"/>
              <a:ext cx="146541" cy="2725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wordArtVertRtl"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  <a:latin typeface="Adobe 고딕 Std B" pitchFamily="34" charset="-127"/>
                  <a:ea typeface="Adobe 고딕 Std B" pitchFamily="34" charset="-127"/>
                </a:rPr>
                <a:t>S</a:t>
              </a:r>
              <a:endParaRPr lang="ko-KR" altLang="en-US" sz="1000" dirty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4438359" y="3337098"/>
              <a:ext cx="662361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00" dirty="0" smtClean="0">
                  <a:latin typeface="HY견고딕" pitchFamily="18" charset="-127"/>
                  <a:ea typeface="HY견고딕" pitchFamily="18" charset="-127"/>
                </a:rPr>
                <a:t>2      1       0</a:t>
              </a:r>
              <a:endParaRPr lang="ko-KR" altLang="en-US" sz="600" dirty="0">
                <a:latin typeface="HY견고딕" pitchFamily="18" charset="-127"/>
                <a:ea typeface="HY견고딕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37247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50649" y="6224333"/>
            <a:ext cx="9957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Adobe 고딕 Std B" pitchFamily="34" charset="-127"/>
                <a:ea typeface="Adobe 고딕 Std B" pitchFamily="34" charset="-127"/>
              </a:rPr>
              <a:t>AND, ORR</a:t>
            </a:r>
            <a:endParaRPr lang="ko-KR" altLang="en-US" sz="1400" b="1" dirty="0">
              <a:latin typeface="Adobe 고딕 Std B" pitchFamily="34" charset="-127"/>
              <a:ea typeface="Adobe 고딕 Std B" pitchFamily="34" charset="-127"/>
            </a:endParaRPr>
          </a:p>
        </p:txBody>
      </p:sp>
      <p:grpSp>
        <p:nvGrpSpPr>
          <p:cNvPr id="120" name="그룹 119"/>
          <p:cNvGrpSpPr/>
          <p:nvPr/>
        </p:nvGrpSpPr>
        <p:grpSpPr>
          <a:xfrm>
            <a:off x="1765014" y="1068938"/>
            <a:ext cx="5613972" cy="4720125"/>
            <a:chOff x="1765014" y="1068938"/>
            <a:chExt cx="5613972" cy="4720125"/>
          </a:xfrm>
        </p:grpSpPr>
        <p:grpSp>
          <p:nvGrpSpPr>
            <p:cNvPr id="4" name="그룹 3"/>
            <p:cNvGrpSpPr/>
            <p:nvPr/>
          </p:nvGrpSpPr>
          <p:grpSpPr>
            <a:xfrm>
              <a:off x="1765014" y="1068938"/>
              <a:ext cx="889299" cy="1026114"/>
              <a:chOff x="1043608" y="908720"/>
              <a:chExt cx="1152128" cy="1512168"/>
            </a:xfrm>
          </p:grpSpPr>
          <p:sp>
            <p:nvSpPr>
              <p:cNvPr id="96" name="직사각형 95"/>
              <p:cNvSpPr/>
              <p:nvPr/>
            </p:nvSpPr>
            <p:spPr>
              <a:xfrm>
                <a:off x="1043608" y="1199772"/>
                <a:ext cx="936104" cy="31203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 smtClean="0">
                    <a:solidFill>
                      <a:schemeClr val="tx1"/>
                    </a:solidFill>
                    <a:latin typeface="Adobe 고딕 Std B" pitchFamily="34" charset="-127"/>
                    <a:ea typeface="Adobe 고딕 Std B" pitchFamily="34" charset="-127"/>
                  </a:rPr>
                  <a:t>PC</a:t>
                </a:r>
                <a:endParaRPr lang="ko-KR" altLang="en-US" dirty="0">
                  <a:solidFill>
                    <a:schemeClr val="tx1"/>
                  </a:solidFill>
                  <a:latin typeface="Adobe 고딕 Std B" pitchFamily="34" charset="-127"/>
                  <a:ea typeface="Adobe 고딕 Std B" pitchFamily="34" charset="-127"/>
                </a:endParaRPr>
              </a:p>
            </p:txBody>
          </p:sp>
          <p:cxnSp>
            <p:nvCxnSpPr>
              <p:cNvPr id="97" name="직선 화살표 연결선 96"/>
              <p:cNvCxnSpPr>
                <a:stCxn id="96" idx="2"/>
              </p:cNvCxnSpPr>
              <p:nvPr/>
            </p:nvCxnSpPr>
            <p:spPr>
              <a:xfrm>
                <a:off x="1511660" y="1511807"/>
                <a:ext cx="0" cy="477033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8" name="직사각형 97"/>
              <p:cNvSpPr/>
              <p:nvPr/>
            </p:nvSpPr>
            <p:spPr>
              <a:xfrm>
                <a:off x="1188339" y="1976648"/>
                <a:ext cx="648072" cy="21602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 smtClean="0">
                    <a:solidFill>
                      <a:schemeClr val="tx1"/>
                    </a:solidFill>
                    <a:latin typeface="Adobe 고딕 Std B" pitchFamily="34" charset="-127"/>
                    <a:ea typeface="Adobe 고딕 Std B" pitchFamily="34" charset="-127"/>
                  </a:rPr>
                  <a:t>+2</a:t>
                </a:r>
                <a:endParaRPr lang="ko-KR" altLang="en-US" sz="1050" dirty="0">
                  <a:solidFill>
                    <a:schemeClr val="tx1"/>
                  </a:solidFill>
                  <a:latin typeface="Adobe 고딕 Std B" pitchFamily="34" charset="-127"/>
                  <a:ea typeface="Adobe 고딕 Std B" pitchFamily="34" charset="-127"/>
                </a:endParaRPr>
              </a:p>
            </p:txBody>
          </p:sp>
          <p:cxnSp>
            <p:nvCxnSpPr>
              <p:cNvPr id="99" name="직선 연결선 98"/>
              <p:cNvCxnSpPr>
                <a:stCxn id="98" idx="2"/>
              </p:cNvCxnSpPr>
              <p:nvPr/>
            </p:nvCxnSpPr>
            <p:spPr>
              <a:xfrm flipH="1">
                <a:off x="1511660" y="2192672"/>
                <a:ext cx="715" cy="228216"/>
              </a:xfrm>
              <a:prstGeom prst="line">
                <a:avLst/>
              </a:prstGeom>
              <a:ln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0" name="직선 연결선 99"/>
              <p:cNvCxnSpPr/>
              <p:nvPr/>
            </p:nvCxnSpPr>
            <p:spPr>
              <a:xfrm>
                <a:off x="1512375" y="2420888"/>
                <a:ext cx="683361" cy="0"/>
              </a:xfrm>
              <a:prstGeom prst="line">
                <a:avLst/>
              </a:prstGeom>
              <a:ln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1" name="직선 연결선 100"/>
              <p:cNvCxnSpPr/>
              <p:nvPr/>
            </p:nvCxnSpPr>
            <p:spPr>
              <a:xfrm flipV="1">
                <a:off x="2195736" y="908720"/>
                <a:ext cx="0" cy="1512168"/>
              </a:xfrm>
              <a:prstGeom prst="line">
                <a:avLst/>
              </a:prstGeom>
              <a:ln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2" name="직선 연결선 101"/>
              <p:cNvCxnSpPr/>
              <p:nvPr/>
            </p:nvCxnSpPr>
            <p:spPr>
              <a:xfrm flipH="1">
                <a:off x="1512375" y="908720"/>
                <a:ext cx="683361" cy="0"/>
              </a:xfrm>
              <a:prstGeom prst="line">
                <a:avLst/>
              </a:prstGeom>
              <a:ln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3" name="직선 화살표 연결선 102"/>
              <p:cNvCxnSpPr>
                <a:endCxn id="96" idx="0"/>
              </p:cNvCxnSpPr>
              <p:nvPr/>
            </p:nvCxnSpPr>
            <p:spPr>
              <a:xfrm flipH="1">
                <a:off x="1511660" y="908720"/>
                <a:ext cx="715" cy="29105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5" name="직사각형 4"/>
            <p:cNvSpPr/>
            <p:nvPr/>
          </p:nvSpPr>
          <p:spPr>
            <a:xfrm>
              <a:off x="3133166" y="1281988"/>
              <a:ext cx="1299744" cy="6762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  <a:latin typeface="Adobe 고딕 Std B" pitchFamily="34" charset="-127"/>
                  <a:ea typeface="Adobe 고딕 Std B" pitchFamily="34" charset="-127"/>
                </a:rPr>
                <a:t>Instruction</a:t>
              </a:r>
            </a:p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  <a:latin typeface="Adobe 고딕 Std B" pitchFamily="34" charset="-127"/>
                  <a:ea typeface="Adobe 고딕 Std B" pitchFamily="34" charset="-127"/>
                </a:rPr>
                <a:t>Memory</a:t>
              </a:r>
              <a:endParaRPr lang="ko-KR" altLang="en-US" sz="1400" dirty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109680" y="1517776"/>
              <a:ext cx="239392" cy="2046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A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656489" y="1781168"/>
              <a:ext cx="253099" cy="2046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100">
                  <a:latin typeface="HY견고딕" pitchFamily="18" charset="-127"/>
                  <a:ea typeface="HY견고딕" pitchFamily="18" charset="-127"/>
                </a:defRPr>
              </a:lvl1pPr>
            </a:lstStyle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D</a:t>
              </a:r>
              <a:endParaRPr lang="ko-KR" altLang="en-US" sz="800" dirty="0">
                <a:latin typeface="Adobe Fan Heiti Std B" pitchFamily="34" charset="-128"/>
              </a:endParaRPr>
            </a:p>
          </p:txBody>
        </p:sp>
        <p:cxnSp>
          <p:nvCxnSpPr>
            <p:cNvPr id="8" name="직선 연결선 7"/>
            <p:cNvCxnSpPr>
              <a:endCxn id="5" idx="1"/>
            </p:cNvCxnSpPr>
            <p:nvPr/>
          </p:nvCxnSpPr>
          <p:spPr>
            <a:xfrm>
              <a:off x="2126292" y="1620113"/>
              <a:ext cx="1006875" cy="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>
              <a:stCxn id="5" idx="2"/>
            </p:cNvCxnSpPr>
            <p:nvPr/>
          </p:nvCxnSpPr>
          <p:spPr>
            <a:xfrm>
              <a:off x="3783039" y="1958237"/>
              <a:ext cx="0" cy="2132847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직사각형 9"/>
            <p:cNvSpPr/>
            <p:nvPr/>
          </p:nvSpPr>
          <p:spPr>
            <a:xfrm>
              <a:off x="3140797" y="4109819"/>
              <a:ext cx="722556" cy="21173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  <a:latin typeface="Adobe 고딕 Std B" pitchFamily="34" charset="-127"/>
                  <a:ea typeface="Adobe 고딕 Std B" pitchFamily="34" charset="-127"/>
                </a:rPr>
                <a:t>CLU</a:t>
              </a:r>
              <a:endParaRPr lang="ko-KR" altLang="en-US" dirty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4406113" y="2443122"/>
              <a:ext cx="2421064" cy="6762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  <a:latin typeface="Adobe 고딕 Std B" pitchFamily="34" charset="-127"/>
                  <a:ea typeface="Adobe 고딕 Std B" pitchFamily="34" charset="-127"/>
                </a:rPr>
                <a:t>Register Bank</a:t>
              </a:r>
              <a:endParaRPr lang="ko-KR" altLang="en-US" sz="1400" dirty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862125" y="2443122"/>
              <a:ext cx="352083" cy="2046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800">
                  <a:latin typeface="Adobe Fan Heiti Std B" pitchFamily="34" charset="-128"/>
                  <a:ea typeface="Adobe Fan Heiti Std B" pitchFamily="34" charset="-128"/>
                </a:defRPr>
              </a:lvl1pPr>
            </a:lstStyle>
            <a:p>
              <a:r>
                <a:rPr lang="en-US" altLang="ko-KR" dirty="0"/>
                <a:t>RA1</a:t>
              </a:r>
              <a:endParaRPr lang="ko-KR" alt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801063" y="2458467"/>
              <a:ext cx="352083" cy="2046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RA2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862125" y="2899354"/>
              <a:ext cx="356653" cy="2046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RD1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801063" y="2914699"/>
              <a:ext cx="356653" cy="2046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RD2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406113" y="2678910"/>
              <a:ext cx="329241" cy="2046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WA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485139" y="2678910"/>
              <a:ext cx="333809" cy="2046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WD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485139" y="2883582"/>
              <a:ext cx="317059" cy="2046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WE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cxnSp>
          <p:nvCxnSpPr>
            <p:cNvPr id="19" name="직선 연결선 18"/>
            <p:cNvCxnSpPr/>
            <p:nvPr/>
          </p:nvCxnSpPr>
          <p:spPr>
            <a:xfrm>
              <a:off x="3783039" y="2095052"/>
              <a:ext cx="2213863" cy="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5988188" y="2095052"/>
              <a:ext cx="0" cy="342037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사다리꼴 20"/>
            <p:cNvSpPr/>
            <p:nvPr/>
          </p:nvSpPr>
          <p:spPr>
            <a:xfrm flipV="1">
              <a:off x="4749691" y="4239818"/>
              <a:ext cx="1591650" cy="802628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332164" y="4516587"/>
              <a:ext cx="426704" cy="2485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smtClean="0">
                  <a:latin typeface="Adobe 고딕 Std B" pitchFamily="34" charset="-127"/>
                  <a:ea typeface="Adobe 고딕 Std B" pitchFamily="34" charset="-127"/>
                </a:rPr>
                <a:t>ALU</a:t>
              </a:r>
              <a:endParaRPr lang="ko-KR" altLang="en-US" sz="1100" dirty="0">
                <a:latin typeface="Adobe 고딕 Std B" pitchFamily="34" charset="-127"/>
                <a:ea typeface="Adobe 고딕 Std B" pitchFamily="34" charset="-127"/>
              </a:endParaRPr>
            </a:p>
          </p:txBody>
        </p:sp>
        <p:cxnSp>
          <p:nvCxnSpPr>
            <p:cNvPr id="23" name="직선 연결선 22"/>
            <p:cNvCxnSpPr/>
            <p:nvPr/>
          </p:nvCxnSpPr>
          <p:spPr>
            <a:xfrm>
              <a:off x="5988188" y="3113338"/>
              <a:ext cx="0" cy="486681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>
            <a:xfrm flipH="1">
              <a:off x="3349072" y="4489562"/>
              <a:ext cx="15300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4364503" y="4626685"/>
              <a:ext cx="478481" cy="2046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ALUFN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cxnSp>
          <p:nvCxnSpPr>
            <p:cNvPr id="26" name="직선 연결선 25"/>
            <p:cNvCxnSpPr>
              <a:stCxn id="10" idx="2"/>
            </p:cNvCxnSpPr>
            <p:nvPr/>
          </p:nvCxnSpPr>
          <p:spPr>
            <a:xfrm flipH="1">
              <a:off x="3502074" y="4321557"/>
              <a:ext cx="1" cy="146750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 flipH="1">
              <a:off x="3349073" y="4722099"/>
              <a:ext cx="15300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/>
          </p:nvCxnSpPr>
          <p:spPr>
            <a:xfrm flipH="1">
              <a:off x="3349073" y="4954636"/>
              <a:ext cx="15300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 flipH="1">
              <a:off x="3340011" y="5187173"/>
              <a:ext cx="15300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 flipH="1">
              <a:off x="3349071" y="5419710"/>
              <a:ext cx="15300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/>
            <p:nvPr/>
          </p:nvCxnSpPr>
          <p:spPr>
            <a:xfrm flipH="1">
              <a:off x="3340011" y="5652248"/>
              <a:ext cx="15300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>
              <a:stCxn id="21" idx="1"/>
            </p:cNvCxnSpPr>
            <p:nvPr/>
          </p:nvCxnSpPr>
          <p:spPr>
            <a:xfrm flipH="1" flipV="1">
              <a:off x="4406113" y="4640852"/>
              <a:ext cx="443906" cy="28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2964511" y="4395937"/>
              <a:ext cx="441932" cy="1900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dirty="0" smtClean="0">
                  <a:latin typeface="Adobe Fan Heiti Std B" pitchFamily="34" charset="-128"/>
                  <a:ea typeface="Adobe Fan Heiti Std B" pitchFamily="34" charset="-128"/>
                </a:rPr>
                <a:t>ALUFN</a:t>
              </a:r>
              <a:endParaRPr lang="ko-KR" altLang="en-US" sz="7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cxnSp>
          <p:nvCxnSpPr>
            <p:cNvPr id="34" name="직선 연결선 33"/>
            <p:cNvCxnSpPr/>
            <p:nvPr/>
          </p:nvCxnSpPr>
          <p:spPr>
            <a:xfrm flipH="1" flipV="1">
              <a:off x="6830939" y="2985918"/>
              <a:ext cx="443906" cy="28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6879326" y="2981584"/>
              <a:ext cx="426704" cy="2046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WERF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cxnSp>
          <p:nvCxnSpPr>
            <p:cNvPr id="36" name="직선 연결선 35"/>
            <p:cNvCxnSpPr>
              <a:stCxn id="21" idx="0"/>
            </p:cNvCxnSpPr>
            <p:nvPr/>
          </p:nvCxnSpPr>
          <p:spPr>
            <a:xfrm flipH="1">
              <a:off x="5545516" y="5042446"/>
              <a:ext cx="1" cy="291728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>
              <a:off x="5545516" y="5331573"/>
              <a:ext cx="1828922" cy="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/>
            <p:nvPr/>
          </p:nvCxnSpPr>
          <p:spPr>
            <a:xfrm flipV="1">
              <a:off x="7374437" y="2781248"/>
              <a:ext cx="0" cy="2550325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>
              <a:endCxn id="11" idx="3"/>
            </p:cNvCxnSpPr>
            <p:nvPr/>
          </p:nvCxnSpPr>
          <p:spPr>
            <a:xfrm flipH="1">
              <a:off x="6827177" y="2781247"/>
              <a:ext cx="551809" cy="0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직선 연결선 61"/>
            <p:cNvCxnSpPr/>
            <p:nvPr/>
          </p:nvCxnSpPr>
          <p:spPr>
            <a:xfrm>
              <a:off x="5485374" y="5137990"/>
              <a:ext cx="121357" cy="10769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3" name="TextBox 62"/>
            <p:cNvSpPr txBox="1"/>
            <p:nvPr/>
          </p:nvSpPr>
          <p:spPr>
            <a:xfrm>
              <a:off x="5555436" y="5089500"/>
              <a:ext cx="285078" cy="2046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16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3010197" y="4645287"/>
              <a:ext cx="396247" cy="1900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dirty="0" smtClean="0">
                  <a:latin typeface="Adobe Fan Heiti Std B" pitchFamily="34" charset="-128"/>
                  <a:ea typeface="Adobe Fan Heiti Std B" pitchFamily="34" charset="-128"/>
                </a:rPr>
                <a:t>WERF</a:t>
              </a:r>
              <a:endParaRPr lang="ko-KR" altLang="en-US" sz="7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3185477" y="3820413"/>
              <a:ext cx="655131" cy="1900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dirty="0" smtClean="0">
                  <a:latin typeface="Adobe Fan Heiti Std B" pitchFamily="34" charset="-128"/>
                  <a:ea typeface="Adobe Fan Heiti Std B" pitchFamily="34" charset="-128"/>
                </a:rPr>
                <a:t>OP &lt;15:12&gt;</a:t>
              </a:r>
              <a:endParaRPr lang="ko-KR" altLang="en-US" sz="7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5482119" y="2110223"/>
              <a:ext cx="510076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dirty="0" smtClean="0">
                  <a:latin typeface="Adobe Fan Heiti Std B" pitchFamily="34" charset="-128"/>
                  <a:ea typeface="Adobe Fan Heiti Std B" pitchFamily="34" charset="-128"/>
                </a:rPr>
                <a:t>R2 &lt;3:0&gt;</a:t>
              </a:r>
              <a:endParaRPr lang="ko-KR" altLang="en-US" sz="7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3333141" y="3659468"/>
              <a:ext cx="435841" cy="1900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dirty="0" smtClean="0">
                  <a:latin typeface="Adobe Fan Heiti Std B" pitchFamily="34" charset="-128"/>
                  <a:ea typeface="Adobe Fan Heiti Std B" pitchFamily="34" charset="-128"/>
                </a:rPr>
                <a:t>F &lt;7:6&gt;</a:t>
              </a:r>
              <a:endParaRPr lang="ko-KR" altLang="en-US" sz="7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cxnSp>
          <p:nvCxnSpPr>
            <p:cNvPr id="72" name="직선 연결선 71"/>
            <p:cNvCxnSpPr/>
            <p:nvPr/>
          </p:nvCxnSpPr>
          <p:spPr>
            <a:xfrm>
              <a:off x="3792423" y="3257982"/>
              <a:ext cx="2008640" cy="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직선 연결선 72"/>
            <p:cNvCxnSpPr/>
            <p:nvPr/>
          </p:nvCxnSpPr>
          <p:spPr>
            <a:xfrm>
              <a:off x="5801063" y="3256462"/>
              <a:ext cx="0" cy="342037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4" name="TextBox 73"/>
            <p:cNvSpPr txBox="1"/>
            <p:nvPr/>
          </p:nvSpPr>
          <p:spPr>
            <a:xfrm>
              <a:off x="3763313" y="3066409"/>
              <a:ext cx="690157" cy="1900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dirty="0" smtClean="0">
                  <a:latin typeface="Adobe Fan Heiti Std B" pitchFamily="34" charset="-128"/>
                  <a:ea typeface="Adobe Fan Heiti Std B" pitchFamily="34" charset="-128"/>
                </a:rPr>
                <a:t>Operand &lt;5:0&gt;</a:t>
              </a:r>
              <a:endParaRPr lang="ko-KR" altLang="en-US" sz="7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cxnSp>
          <p:nvCxnSpPr>
            <p:cNvPr id="75" name="직선 연결선 74"/>
            <p:cNvCxnSpPr/>
            <p:nvPr/>
          </p:nvCxnSpPr>
          <p:spPr>
            <a:xfrm>
              <a:off x="4239316" y="3262441"/>
              <a:ext cx="0" cy="182666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직선 연결선 75"/>
            <p:cNvCxnSpPr/>
            <p:nvPr/>
          </p:nvCxnSpPr>
          <p:spPr>
            <a:xfrm>
              <a:off x="4239316" y="3445107"/>
              <a:ext cx="117264" cy="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직선 연결선 76"/>
            <p:cNvCxnSpPr/>
            <p:nvPr/>
          </p:nvCxnSpPr>
          <p:spPr>
            <a:xfrm flipV="1">
              <a:off x="4355572" y="3364926"/>
              <a:ext cx="0" cy="183783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직선 연결선 77"/>
            <p:cNvCxnSpPr/>
            <p:nvPr/>
          </p:nvCxnSpPr>
          <p:spPr>
            <a:xfrm>
              <a:off x="4353310" y="3364926"/>
              <a:ext cx="320244" cy="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직선 연결선 78"/>
            <p:cNvCxnSpPr/>
            <p:nvPr/>
          </p:nvCxnSpPr>
          <p:spPr>
            <a:xfrm>
              <a:off x="4354747" y="3544821"/>
              <a:ext cx="320244" cy="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직선 연결선 79"/>
            <p:cNvCxnSpPr/>
            <p:nvPr/>
          </p:nvCxnSpPr>
          <p:spPr>
            <a:xfrm flipV="1">
              <a:off x="4824208" y="3456817"/>
              <a:ext cx="782523" cy="2725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직선 연결선 80"/>
            <p:cNvCxnSpPr/>
            <p:nvPr/>
          </p:nvCxnSpPr>
          <p:spPr>
            <a:xfrm>
              <a:off x="5606731" y="3456817"/>
              <a:ext cx="0" cy="143202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2" name="사다리꼴 81"/>
            <p:cNvSpPr/>
            <p:nvPr/>
          </p:nvSpPr>
          <p:spPr>
            <a:xfrm flipV="1">
              <a:off x="5498053" y="3587813"/>
              <a:ext cx="620918" cy="150081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endParaRPr>
            </a:p>
          </p:txBody>
        </p:sp>
        <p:cxnSp>
          <p:nvCxnSpPr>
            <p:cNvPr id="83" name="직선 연결선 82"/>
            <p:cNvCxnSpPr/>
            <p:nvPr/>
          </p:nvCxnSpPr>
          <p:spPr>
            <a:xfrm>
              <a:off x="5801063" y="3745408"/>
              <a:ext cx="0" cy="486681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4" name="TextBox 83"/>
            <p:cNvSpPr txBox="1"/>
            <p:nvPr/>
          </p:nvSpPr>
          <p:spPr>
            <a:xfrm>
              <a:off x="4159742" y="3234132"/>
              <a:ext cx="604877" cy="1608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00" dirty="0" smtClean="0">
                  <a:latin typeface="Adobe Fan Heiti Std B" pitchFamily="34" charset="-128"/>
                  <a:ea typeface="Adobe Fan Heiti Std B" pitchFamily="34" charset="-128"/>
                </a:rPr>
                <a:t>Shift Value &lt;5:4&gt;</a:t>
              </a:r>
              <a:endParaRPr lang="ko-KR" altLang="en-US" sz="5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4039942" y="3502040"/>
              <a:ext cx="699294" cy="1608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00" dirty="0" smtClean="0">
                  <a:latin typeface="Adobe Fan Heiti Std B" pitchFamily="34" charset="-128"/>
                  <a:ea typeface="Adobe Fan Heiti Std B" pitchFamily="34" charset="-128"/>
                </a:rPr>
                <a:t>Constant Value&lt;3:0&gt;</a:t>
              </a:r>
              <a:endParaRPr lang="ko-KR" altLang="en-US" sz="5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5048579" y="3234130"/>
              <a:ext cx="743458" cy="1608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00" dirty="0" smtClean="0">
                  <a:latin typeface="Adobe Fan Heiti Std B" pitchFamily="34" charset="-128"/>
                  <a:ea typeface="Adobe Fan Heiti Std B" pitchFamily="34" charset="-128"/>
                </a:rPr>
                <a:t>Immediate Value &lt;5:0&gt;</a:t>
              </a:r>
              <a:endParaRPr lang="ko-KR" altLang="en-US" sz="5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cxnSp>
          <p:nvCxnSpPr>
            <p:cNvPr id="88" name="직선 연결선 87"/>
            <p:cNvCxnSpPr/>
            <p:nvPr/>
          </p:nvCxnSpPr>
          <p:spPr>
            <a:xfrm>
              <a:off x="5745857" y="3988748"/>
              <a:ext cx="94657" cy="8061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9" name="TextBox 88"/>
            <p:cNvSpPr txBox="1"/>
            <p:nvPr/>
          </p:nvSpPr>
          <p:spPr>
            <a:xfrm>
              <a:off x="5769258" y="3915412"/>
              <a:ext cx="285078" cy="2046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16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cxnSp>
          <p:nvCxnSpPr>
            <p:cNvPr id="91" name="직선 연결선 90"/>
            <p:cNvCxnSpPr/>
            <p:nvPr/>
          </p:nvCxnSpPr>
          <p:spPr>
            <a:xfrm flipH="1">
              <a:off x="6105397" y="3673622"/>
              <a:ext cx="34088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2" name="TextBox 91"/>
            <p:cNvSpPr txBox="1"/>
            <p:nvPr/>
          </p:nvSpPr>
          <p:spPr>
            <a:xfrm>
              <a:off x="6073146" y="3641829"/>
              <a:ext cx="405384" cy="2046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BSEL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3001059" y="4847775"/>
              <a:ext cx="405384" cy="2046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BSEL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sp>
          <p:nvSpPr>
            <p:cNvPr id="94" name="직사각형 93"/>
            <p:cNvSpPr/>
            <p:nvPr/>
          </p:nvSpPr>
          <p:spPr>
            <a:xfrm>
              <a:off x="4682337" y="3325927"/>
              <a:ext cx="146541" cy="2725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wordArtVertRtl"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  <a:latin typeface="Adobe 고딕 Std B" pitchFamily="34" charset="-127"/>
                  <a:ea typeface="Adobe 고딕 Std B" pitchFamily="34" charset="-127"/>
                </a:rPr>
                <a:t>S</a:t>
              </a:r>
              <a:endParaRPr lang="ko-KR" altLang="en-US" sz="1000" dirty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5482119" y="3585904"/>
              <a:ext cx="662361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00" dirty="0" smtClean="0">
                  <a:latin typeface="HY견고딕" pitchFamily="18" charset="-127"/>
                  <a:ea typeface="HY견고딕" pitchFamily="18" charset="-127"/>
                </a:rPr>
                <a:t>2      1       0</a:t>
              </a:r>
              <a:endParaRPr lang="ko-KR" altLang="en-US" sz="6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4482720" y="2113654"/>
              <a:ext cx="567784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dirty="0" smtClean="0">
                  <a:latin typeface="Adobe Fan Heiti Std B" pitchFamily="34" charset="-128"/>
                  <a:ea typeface="Adobe Fan Heiti Std B" pitchFamily="34" charset="-128"/>
                </a:rPr>
                <a:t>RD &lt;11:8&gt;</a:t>
              </a:r>
              <a:endParaRPr lang="ko-KR" altLang="en-US" sz="7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cxnSp>
          <p:nvCxnSpPr>
            <p:cNvPr id="114" name="직선 연결선 113"/>
            <p:cNvCxnSpPr/>
            <p:nvPr/>
          </p:nvCxnSpPr>
          <p:spPr>
            <a:xfrm>
              <a:off x="5019316" y="2095967"/>
              <a:ext cx="0" cy="342037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5" name="직선 연결선 114"/>
            <p:cNvCxnSpPr/>
            <p:nvPr/>
          </p:nvCxnSpPr>
          <p:spPr>
            <a:xfrm>
              <a:off x="4993371" y="3111348"/>
              <a:ext cx="0" cy="1121656"/>
            </a:xfrm>
            <a:prstGeom prst="line">
              <a:avLst/>
            </a:prstGeom>
            <a:ln>
              <a:prstDash val="soli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6" name="TextBox 115"/>
            <p:cNvSpPr txBox="1"/>
            <p:nvPr/>
          </p:nvSpPr>
          <p:spPr>
            <a:xfrm>
              <a:off x="4968902" y="3916327"/>
              <a:ext cx="285078" cy="2046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16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cxnSp>
          <p:nvCxnSpPr>
            <p:cNvPr id="117" name="직선 연결선 116"/>
            <p:cNvCxnSpPr/>
            <p:nvPr/>
          </p:nvCxnSpPr>
          <p:spPr>
            <a:xfrm>
              <a:off x="4951090" y="3996453"/>
              <a:ext cx="94657" cy="8061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62315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899592" y="1664804"/>
            <a:ext cx="792088" cy="792088"/>
          </a:xfrm>
          <a:prstGeom prst="rect">
            <a:avLst/>
          </a:prstGeom>
          <a:solidFill>
            <a:srgbClr val="4F81BD">
              <a:lumMod val="7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1835696" y="1664804"/>
            <a:ext cx="6336704" cy="0"/>
          </a:xfrm>
          <a:prstGeom prst="line">
            <a:avLst/>
          </a:prstGeom>
          <a:noFill/>
          <a:ln w="19050" cap="flat" cmpd="sng" algn="ctr">
            <a:solidFill>
              <a:srgbClr val="4F81BD">
                <a:lumMod val="75000"/>
              </a:srgbClr>
            </a:solidFill>
            <a:prstDash val="solid"/>
          </a:ln>
          <a:effectLst/>
        </p:spPr>
      </p:cxnSp>
      <p:cxnSp>
        <p:nvCxnSpPr>
          <p:cNvPr id="12" name="직선 연결선 11"/>
          <p:cNvCxnSpPr/>
          <p:nvPr/>
        </p:nvCxnSpPr>
        <p:spPr>
          <a:xfrm>
            <a:off x="899592" y="2890709"/>
            <a:ext cx="4464496" cy="0"/>
          </a:xfrm>
          <a:prstGeom prst="line">
            <a:avLst/>
          </a:prstGeom>
          <a:noFill/>
          <a:ln w="19050" cap="flat" cmpd="sng" algn="ctr">
            <a:solidFill>
              <a:srgbClr val="4F81BD">
                <a:lumMod val="75000"/>
              </a:srgbClr>
            </a:solidFill>
            <a:prstDash val="solid"/>
          </a:ln>
          <a:effectLst/>
        </p:spPr>
      </p:cxnSp>
      <p:sp>
        <p:nvSpPr>
          <p:cNvPr id="13" name="TextBox 12"/>
          <p:cNvSpPr txBox="1"/>
          <p:nvPr/>
        </p:nvSpPr>
        <p:spPr>
          <a:xfrm>
            <a:off x="5508104" y="2696432"/>
            <a:ext cx="26193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Cambria" pitchFamily="18" charset="0"/>
                <a:ea typeface="맑은 고딕" pitchFamily="50" charset="-127"/>
              </a:rPr>
              <a:t>Second Semester - </a:t>
            </a:r>
            <a:r>
              <a:rPr lang="en-US" altLang="ko-KR" sz="1600" dirty="0">
                <a:latin typeface="Cambria" pitchFamily="18" charset="0"/>
                <a:ea typeface="맑은 고딕" pitchFamily="50" charset="-127"/>
              </a:rPr>
              <a:t>ver. Final</a:t>
            </a:r>
            <a:endParaRPr lang="ko-KR" altLang="en-US" sz="1600" dirty="0">
              <a:latin typeface="Cambria" pitchFamily="18" charset="0"/>
              <a:ea typeface="맑은 고딕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051720" y="1937634"/>
            <a:ext cx="58186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150" dirty="0" err="1" smtClean="0">
                <a:latin typeface="Arial" pitchFamily="34" charset="0"/>
                <a:ea typeface="HY울릉도B" pitchFamily="18" charset="-127"/>
                <a:cs typeface="Arial" pitchFamily="34" charset="0"/>
              </a:rPr>
              <a:t>KangNam</a:t>
            </a:r>
            <a:r>
              <a:rPr lang="en-US" altLang="ko-KR" sz="3600" spc="-150" dirty="0" smtClean="0">
                <a:latin typeface="Arial" pitchFamily="34" charset="0"/>
                <a:ea typeface="HY울릉도B" pitchFamily="18" charset="-127"/>
                <a:cs typeface="Arial" pitchFamily="34" charset="0"/>
              </a:rPr>
              <a:t> Univ. Grad Portfolio</a:t>
            </a:r>
            <a:endParaRPr lang="ko-KR" altLang="en-US" sz="3600" spc="-150" dirty="0">
              <a:latin typeface="Arial" pitchFamily="34" charset="0"/>
              <a:ea typeface="HY울릉도B" pitchFamily="18" charset="-127"/>
              <a:cs typeface="Arial" pitchFamily="34" charset="0"/>
            </a:endParaRPr>
          </a:p>
        </p:txBody>
      </p:sp>
      <p:pic>
        <p:nvPicPr>
          <p:cNvPr id="1026" name="Picture 2" descr="C:\Users\Rudder\Desktop\20120308_893264075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3728" y="5020767"/>
            <a:ext cx="1216545" cy="1216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9229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64933" y="6221067"/>
            <a:ext cx="53787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latin typeface="Adobe 고딕 Std B" pitchFamily="34" charset="-127"/>
                <a:ea typeface="Adobe 고딕 Std B" pitchFamily="34" charset="-127"/>
              </a:rPr>
              <a:t>CMP</a:t>
            </a:r>
            <a:endParaRPr lang="ko-KR" altLang="en-US" sz="1400" b="1" dirty="0">
              <a:latin typeface="Adobe 고딕 Std B" pitchFamily="34" charset="-127"/>
              <a:ea typeface="Adobe 고딕 Std B" pitchFamily="34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706971" y="823398"/>
            <a:ext cx="889299" cy="1026114"/>
            <a:chOff x="1043608" y="908720"/>
            <a:chExt cx="1152128" cy="1512168"/>
          </a:xfrm>
        </p:grpSpPr>
        <p:sp>
          <p:nvSpPr>
            <p:cNvPr id="106" name="직사각형 105"/>
            <p:cNvSpPr/>
            <p:nvPr/>
          </p:nvSpPr>
          <p:spPr>
            <a:xfrm>
              <a:off x="1043608" y="1199772"/>
              <a:ext cx="936104" cy="3120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  <a:latin typeface="Adobe 고딕 Std B" pitchFamily="34" charset="-127"/>
                  <a:ea typeface="Adobe 고딕 Std B" pitchFamily="34" charset="-127"/>
                </a:rPr>
                <a:t>PC</a:t>
              </a:r>
              <a:endParaRPr lang="ko-KR" altLang="en-US" dirty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endParaRPr>
            </a:p>
          </p:txBody>
        </p:sp>
        <p:cxnSp>
          <p:nvCxnSpPr>
            <p:cNvPr id="107" name="직선 화살표 연결선 106"/>
            <p:cNvCxnSpPr>
              <a:stCxn id="106" idx="2"/>
            </p:cNvCxnSpPr>
            <p:nvPr/>
          </p:nvCxnSpPr>
          <p:spPr>
            <a:xfrm>
              <a:off x="1511660" y="1511807"/>
              <a:ext cx="0" cy="47703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8" name="직사각형 107"/>
            <p:cNvSpPr/>
            <p:nvPr/>
          </p:nvSpPr>
          <p:spPr>
            <a:xfrm>
              <a:off x="1188339" y="1976648"/>
              <a:ext cx="648072" cy="21602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  <a:latin typeface="Adobe 고딕 Std B" pitchFamily="34" charset="-127"/>
                  <a:ea typeface="Adobe 고딕 Std B" pitchFamily="34" charset="-127"/>
                </a:rPr>
                <a:t>+2</a:t>
              </a:r>
              <a:endParaRPr lang="ko-KR" altLang="en-US" sz="1050" dirty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endParaRPr>
            </a:p>
          </p:txBody>
        </p:sp>
        <p:cxnSp>
          <p:nvCxnSpPr>
            <p:cNvPr id="109" name="직선 연결선 108"/>
            <p:cNvCxnSpPr>
              <a:stCxn id="108" idx="2"/>
            </p:cNvCxnSpPr>
            <p:nvPr/>
          </p:nvCxnSpPr>
          <p:spPr>
            <a:xfrm flipH="1">
              <a:off x="1511660" y="2192672"/>
              <a:ext cx="715" cy="228216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0" name="직선 연결선 109"/>
            <p:cNvCxnSpPr/>
            <p:nvPr/>
          </p:nvCxnSpPr>
          <p:spPr>
            <a:xfrm>
              <a:off x="1512375" y="2420888"/>
              <a:ext cx="683361" cy="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1" name="직선 연결선 110"/>
            <p:cNvCxnSpPr/>
            <p:nvPr/>
          </p:nvCxnSpPr>
          <p:spPr>
            <a:xfrm flipV="1">
              <a:off x="2195736" y="908720"/>
              <a:ext cx="0" cy="1512168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2" name="직선 연결선 111"/>
            <p:cNvCxnSpPr/>
            <p:nvPr/>
          </p:nvCxnSpPr>
          <p:spPr>
            <a:xfrm flipH="1">
              <a:off x="1512375" y="908720"/>
              <a:ext cx="683361" cy="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3" name="직선 화살표 연결선 112"/>
            <p:cNvCxnSpPr>
              <a:endCxn id="106" idx="0"/>
            </p:cNvCxnSpPr>
            <p:nvPr/>
          </p:nvCxnSpPr>
          <p:spPr>
            <a:xfrm flipH="1">
              <a:off x="1511660" y="908720"/>
              <a:ext cx="715" cy="29105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" name="직사각형 4"/>
          <p:cNvSpPr/>
          <p:nvPr/>
        </p:nvSpPr>
        <p:spPr>
          <a:xfrm>
            <a:off x="2075123" y="1036448"/>
            <a:ext cx="1299744" cy="6762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Instruction</a:t>
            </a:r>
          </a:p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Memory</a:t>
            </a:r>
            <a:endParaRPr lang="ko-KR" altLang="en-US" sz="14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051636" y="1272236"/>
            <a:ext cx="239392" cy="2046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A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98446" y="1535628"/>
            <a:ext cx="253099" cy="2046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100"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D</a:t>
            </a:r>
            <a:endParaRPr lang="ko-KR" altLang="en-US" sz="800" dirty="0">
              <a:latin typeface="Adobe Fan Heiti Std B" pitchFamily="34" charset="-128"/>
            </a:endParaRPr>
          </a:p>
        </p:txBody>
      </p:sp>
      <p:cxnSp>
        <p:nvCxnSpPr>
          <p:cNvPr id="8" name="직선 연결선 7"/>
          <p:cNvCxnSpPr>
            <a:endCxn id="5" idx="1"/>
          </p:cNvCxnSpPr>
          <p:nvPr/>
        </p:nvCxnSpPr>
        <p:spPr>
          <a:xfrm>
            <a:off x="1068248" y="1374573"/>
            <a:ext cx="1006875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직선 연결선 8"/>
          <p:cNvCxnSpPr>
            <a:stCxn id="5" idx="2"/>
          </p:cNvCxnSpPr>
          <p:nvPr/>
        </p:nvCxnSpPr>
        <p:spPr>
          <a:xfrm>
            <a:off x="2724995" y="1712697"/>
            <a:ext cx="0" cy="2132847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2082753" y="3864279"/>
            <a:ext cx="722556" cy="2117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CLU</a:t>
            </a:r>
            <a:endParaRPr lang="ko-KR" altLang="en-US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348070" y="2197582"/>
            <a:ext cx="2421064" cy="6762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Register Bank</a:t>
            </a:r>
            <a:endParaRPr lang="ko-KR" altLang="en-US" sz="14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04081" y="2197582"/>
            <a:ext cx="352083" cy="2046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800">
                <a:latin typeface="Adobe Fan Heiti Std B" pitchFamily="34" charset="-128"/>
                <a:ea typeface="Adobe Fan Heiti Std B" pitchFamily="34" charset="-128"/>
              </a:defRPr>
            </a:lvl1pPr>
          </a:lstStyle>
          <a:p>
            <a:r>
              <a:rPr lang="en-US" altLang="ko-KR" dirty="0"/>
              <a:t>RA1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743020" y="2212927"/>
            <a:ext cx="352083" cy="2046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RA2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804081" y="2653814"/>
            <a:ext cx="356653" cy="2046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RD1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743020" y="2669159"/>
            <a:ext cx="356653" cy="2046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RD2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348070" y="2433370"/>
            <a:ext cx="329242" cy="2046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WA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427096" y="2433370"/>
            <a:ext cx="333809" cy="2046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WD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427096" y="2638042"/>
            <a:ext cx="317059" cy="2046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WE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2724995" y="1849512"/>
            <a:ext cx="2213863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4930145" y="1849512"/>
            <a:ext cx="0" cy="342037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사다리꼴 20"/>
          <p:cNvSpPr/>
          <p:nvPr/>
        </p:nvSpPr>
        <p:spPr>
          <a:xfrm flipV="1">
            <a:off x="3691648" y="3994278"/>
            <a:ext cx="1591650" cy="802628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274120" y="4271047"/>
            <a:ext cx="426704" cy="2485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latin typeface="Adobe 고딕 Std B" pitchFamily="34" charset="-127"/>
                <a:ea typeface="Adobe 고딕 Std B" pitchFamily="34" charset="-127"/>
              </a:rPr>
              <a:t>ALU</a:t>
            </a:r>
            <a:endParaRPr lang="ko-KR" altLang="en-US" sz="1100" dirty="0"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4930145" y="2867798"/>
            <a:ext cx="0" cy="486681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 flipH="1">
            <a:off x="2291029" y="4244022"/>
            <a:ext cx="15300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306460" y="4381145"/>
            <a:ext cx="478481" cy="2046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ALUFN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26" name="직선 연결선 25"/>
          <p:cNvCxnSpPr>
            <a:stCxn id="10" idx="2"/>
          </p:cNvCxnSpPr>
          <p:nvPr/>
        </p:nvCxnSpPr>
        <p:spPr>
          <a:xfrm flipH="1">
            <a:off x="2444031" y="4076017"/>
            <a:ext cx="1" cy="14675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flipH="1">
            <a:off x="2291030" y="4476559"/>
            <a:ext cx="15300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flipH="1">
            <a:off x="2291030" y="4709096"/>
            <a:ext cx="15300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 flipH="1">
            <a:off x="2280346" y="4941633"/>
            <a:ext cx="15300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 flipH="1">
            <a:off x="2291028" y="5174171"/>
            <a:ext cx="15300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 flipH="1">
            <a:off x="2281967" y="5406708"/>
            <a:ext cx="15300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연결선 31"/>
          <p:cNvCxnSpPr>
            <a:stCxn id="21" idx="1"/>
          </p:cNvCxnSpPr>
          <p:nvPr/>
        </p:nvCxnSpPr>
        <p:spPr>
          <a:xfrm flipH="1" flipV="1">
            <a:off x="3348070" y="4395312"/>
            <a:ext cx="443907" cy="2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906468" y="4150397"/>
            <a:ext cx="441932" cy="1900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Adobe Fan Heiti Std B" pitchFamily="34" charset="-128"/>
                <a:ea typeface="Adobe Fan Heiti Std B" pitchFamily="34" charset="-128"/>
              </a:rPr>
              <a:t>ALUFN</a:t>
            </a:r>
            <a:endParaRPr lang="ko-KR" altLang="en-US" sz="7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34" name="직선 연결선 33"/>
          <p:cNvCxnSpPr/>
          <p:nvPr/>
        </p:nvCxnSpPr>
        <p:spPr>
          <a:xfrm flipH="1" flipV="1">
            <a:off x="5772896" y="2740378"/>
            <a:ext cx="443907" cy="2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821283" y="2736044"/>
            <a:ext cx="426704" cy="2046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WERF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36" name="직선 연결선 35"/>
          <p:cNvCxnSpPr>
            <a:stCxn id="21" idx="0"/>
          </p:cNvCxnSpPr>
          <p:nvPr/>
        </p:nvCxnSpPr>
        <p:spPr>
          <a:xfrm>
            <a:off x="4487473" y="4796907"/>
            <a:ext cx="0" cy="144727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/>
          <p:cNvCxnSpPr>
            <a:endCxn id="93" idx="1"/>
          </p:cNvCxnSpPr>
          <p:nvPr/>
        </p:nvCxnSpPr>
        <p:spPr>
          <a:xfrm>
            <a:off x="4487473" y="4940316"/>
            <a:ext cx="1596489" cy="0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1952153" y="4399747"/>
            <a:ext cx="396247" cy="1900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Adobe Fan Heiti Std B" pitchFamily="34" charset="-128"/>
                <a:ea typeface="Adobe Fan Heiti Std B" pitchFamily="34" charset="-128"/>
              </a:rPr>
              <a:t>WERF</a:t>
            </a:r>
            <a:endParaRPr lang="ko-KR" altLang="en-US" sz="7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2127434" y="3574873"/>
            <a:ext cx="655131" cy="1900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Adobe Fan Heiti Std B" pitchFamily="34" charset="-128"/>
                <a:ea typeface="Adobe Fan Heiti Std B" pitchFamily="34" charset="-128"/>
              </a:rPr>
              <a:t>OP &lt;15:12&gt;</a:t>
            </a:r>
            <a:endParaRPr lang="ko-KR" altLang="en-US" sz="7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463324" y="1867199"/>
            <a:ext cx="56778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Adobe Fan Heiti Std B" pitchFamily="34" charset="-128"/>
                <a:ea typeface="Adobe Fan Heiti Std B" pitchFamily="34" charset="-128"/>
              </a:rPr>
              <a:t>RD &lt;11:8&gt;</a:t>
            </a:r>
            <a:endParaRPr lang="ko-KR" altLang="en-US" sz="7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4424076" y="1864683"/>
            <a:ext cx="493709" cy="1900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Adobe Fan Heiti Std B" pitchFamily="34" charset="-128"/>
                <a:ea typeface="Adobe Fan Heiti Std B" pitchFamily="34" charset="-128"/>
              </a:rPr>
              <a:t>R2 &lt;3:0&gt;</a:t>
            </a:r>
            <a:endParaRPr lang="ko-KR" altLang="en-US" sz="7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275098" y="3413928"/>
            <a:ext cx="435841" cy="1900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Adobe Fan Heiti Std B" pitchFamily="34" charset="-128"/>
                <a:ea typeface="Adobe Fan Heiti Std B" pitchFamily="34" charset="-128"/>
              </a:rPr>
              <a:t>F &lt;7:6&gt;</a:t>
            </a:r>
            <a:endParaRPr lang="ko-KR" altLang="en-US" sz="7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67" name="직선 연결선 66"/>
          <p:cNvCxnSpPr/>
          <p:nvPr/>
        </p:nvCxnSpPr>
        <p:spPr>
          <a:xfrm>
            <a:off x="2734379" y="3012442"/>
            <a:ext cx="2008640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>
            <a:off x="4743020" y="3010922"/>
            <a:ext cx="0" cy="342037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2705269" y="2820869"/>
            <a:ext cx="690157" cy="1900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Adobe Fan Heiti Std B" pitchFamily="34" charset="-128"/>
                <a:ea typeface="Adobe Fan Heiti Std B" pitchFamily="34" charset="-128"/>
              </a:rPr>
              <a:t>Operand &lt;5:0&gt;</a:t>
            </a:r>
            <a:endParaRPr lang="ko-KR" altLang="en-US" sz="7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70" name="직선 연결선 69"/>
          <p:cNvCxnSpPr/>
          <p:nvPr/>
        </p:nvCxnSpPr>
        <p:spPr>
          <a:xfrm>
            <a:off x="4548687" y="3211278"/>
            <a:ext cx="0" cy="143202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사다리꼴 70"/>
          <p:cNvSpPr/>
          <p:nvPr/>
        </p:nvSpPr>
        <p:spPr>
          <a:xfrm flipV="1">
            <a:off x="4440009" y="3342273"/>
            <a:ext cx="620918" cy="150081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4424076" y="3340365"/>
            <a:ext cx="67839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HY견고딕" pitchFamily="18" charset="-127"/>
                <a:ea typeface="HY견고딕" pitchFamily="18" charset="-127"/>
              </a:rPr>
              <a:t>2       1      0</a:t>
            </a:r>
            <a:endParaRPr lang="ko-KR" altLang="en-US" sz="600" dirty="0"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73" name="직선 연결선 72"/>
          <p:cNvCxnSpPr/>
          <p:nvPr/>
        </p:nvCxnSpPr>
        <p:spPr>
          <a:xfrm>
            <a:off x="4743020" y="3499868"/>
            <a:ext cx="0" cy="486681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3987497" y="2988590"/>
            <a:ext cx="743458" cy="1608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" dirty="0" smtClean="0">
                <a:latin typeface="Adobe Fan Heiti Std B" pitchFamily="34" charset="-128"/>
                <a:ea typeface="Adobe Fan Heiti Std B" pitchFamily="34" charset="-128"/>
              </a:rPr>
              <a:t>Immediate Value &lt;5:0&gt;</a:t>
            </a:r>
            <a:endParaRPr lang="ko-KR" altLang="en-US" sz="500" dirty="0">
              <a:latin typeface="Adobe Fan Heiti Std B" pitchFamily="34" charset="-128"/>
              <a:ea typeface="HY견고딕" pitchFamily="18" charset="-127"/>
            </a:endParaRPr>
          </a:p>
        </p:txBody>
      </p:sp>
      <p:grpSp>
        <p:nvGrpSpPr>
          <p:cNvPr id="76" name="그룹 75"/>
          <p:cNvGrpSpPr/>
          <p:nvPr/>
        </p:nvGrpSpPr>
        <p:grpSpPr>
          <a:xfrm>
            <a:off x="4687814" y="3669872"/>
            <a:ext cx="308478" cy="204672"/>
            <a:chOff x="4657905" y="3760992"/>
            <a:chExt cx="324714" cy="215444"/>
          </a:xfrm>
        </p:grpSpPr>
        <p:cxnSp>
          <p:nvCxnSpPr>
            <p:cNvPr id="104" name="직선 연결선 103"/>
            <p:cNvCxnSpPr/>
            <p:nvPr/>
          </p:nvCxnSpPr>
          <p:spPr>
            <a:xfrm>
              <a:off x="4657905" y="3838188"/>
              <a:ext cx="99639" cy="8486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5" name="TextBox 104"/>
            <p:cNvSpPr txBox="1"/>
            <p:nvPr/>
          </p:nvSpPr>
          <p:spPr>
            <a:xfrm>
              <a:off x="4682537" y="3760992"/>
              <a:ext cx="30008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16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</p:grpSp>
      <p:cxnSp>
        <p:nvCxnSpPr>
          <p:cNvPr id="77" name="직선 연결선 76"/>
          <p:cNvCxnSpPr/>
          <p:nvPr/>
        </p:nvCxnSpPr>
        <p:spPr>
          <a:xfrm>
            <a:off x="3999920" y="1849512"/>
            <a:ext cx="0" cy="342037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직선 연결선 77"/>
          <p:cNvCxnSpPr/>
          <p:nvPr/>
        </p:nvCxnSpPr>
        <p:spPr>
          <a:xfrm>
            <a:off x="3973975" y="2864893"/>
            <a:ext cx="0" cy="1121656"/>
          </a:xfrm>
          <a:prstGeom prst="line">
            <a:avLst/>
          </a:prstGeom>
          <a:ln>
            <a:prstDash val="soli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직선 연결선 78"/>
          <p:cNvCxnSpPr/>
          <p:nvPr/>
        </p:nvCxnSpPr>
        <p:spPr>
          <a:xfrm>
            <a:off x="3181273" y="3016901"/>
            <a:ext cx="0" cy="182666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직선 연결선 79"/>
          <p:cNvCxnSpPr/>
          <p:nvPr/>
        </p:nvCxnSpPr>
        <p:spPr>
          <a:xfrm>
            <a:off x="3181273" y="3199567"/>
            <a:ext cx="117264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직선 연결선 80"/>
          <p:cNvCxnSpPr/>
          <p:nvPr/>
        </p:nvCxnSpPr>
        <p:spPr>
          <a:xfrm flipV="1">
            <a:off x="3297529" y="3119386"/>
            <a:ext cx="0" cy="183783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직선 연결선 81"/>
          <p:cNvCxnSpPr/>
          <p:nvPr/>
        </p:nvCxnSpPr>
        <p:spPr>
          <a:xfrm>
            <a:off x="3295267" y="3119386"/>
            <a:ext cx="320244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직선 연결선 82"/>
          <p:cNvCxnSpPr/>
          <p:nvPr/>
        </p:nvCxnSpPr>
        <p:spPr>
          <a:xfrm>
            <a:off x="3296703" y="3299281"/>
            <a:ext cx="320244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직선 연결선 83"/>
          <p:cNvCxnSpPr/>
          <p:nvPr/>
        </p:nvCxnSpPr>
        <p:spPr>
          <a:xfrm flipV="1">
            <a:off x="3766165" y="3211278"/>
            <a:ext cx="782523" cy="2725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2981899" y="3256500"/>
            <a:ext cx="699294" cy="1608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" dirty="0" smtClean="0">
                <a:latin typeface="Adobe Fan Heiti Std B" pitchFamily="34" charset="-128"/>
                <a:ea typeface="Adobe Fan Heiti Std B" pitchFamily="34" charset="-128"/>
              </a:rPr>
              <a:t>Constant Value&lt;3:0&gt;</a:t>
            </a:r>
            <a:endParaRPr lang="ko-KR" altLang="en-US" sz="5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3101699" y="2988592"/>
            <a:ext cx="604877" cy="1608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" dirty="0" smtClean="0">
                <a:latin typeface="Adobe Fan Heiti Std B" pitchFamily="34" charset="-128"/>
                <a:ea typeface="Adobe Fan Heiti Std B" pitchFamily="34" charset="-128"/>
              </a:rPr>
              <a:t>Shift Value &lt;5:4&gt;</a:t>
            </a:r>
            <a:endParaRPr lang="ko-KR" altLang="en-US" sz="500" dirty="0">
              <a:latin typeface="Adobe Fan Heiti Std B" pitchFamily="34" charset="-128"/>
              <a:ea typeface="HY견고딕" pitchFamily="18" charset="-127"/>
            </a:endParaRPr>
          </a:p>
        </p:txBody>
      </p:sp>
      <p:grpSp>
        <p:nvGrpSpPr>
          <p:cNvPr id="87" name="그룹 86"/>
          <p:cNvGrpSpPr/>
          <p:nvPr/>
        </p:nvGrpSpPr>
        <p:grpSpPr>
          <a:xfrm>
            <a:off x="3926106" y="3669872"/>
            <a:ext cx="308478" cy="204672"/>
            <a:chOff x="4657905" y="3760992"/>
            <a:chExt cx="324714" cy="215444"/>
          </a:xfrm>
        </p:grpSpPr>
        <p:cxnSp>
          <p:nvCxnSpPr>
            <p:cNvPr id="102" name="직선 연결선 101"/>
            <p:cNvCxnSpPr/>
            <p:nvPr/>
          </p:nvCxnSpPr>
          <p:spPr>
            <a:xfrm>
              <a:off x="4657905" y="3838188"/>
              <a:ext cx="99639" cy="8486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3" name="TextBox 102"/>
            <p:cNvSpPr txBox="1"/>
            <p:nvPr/>
          </p:nvSpPr>
          <p:spPr>
            <a:xfrm>
              <a:off x="4682537" y="3760992"/>
              <a:ext cx="30008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16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</p:grpSp>
      <p:cxnSp>
        <p:nvCxnSpPr>
          <p:cNvPr id="89" name="직선 연결선 88"/>
          <p:cNvCxnSpPr/>
          <p:nvPr/>
        </p:nvCxnSpPr>
        <p:spPr>
          <a:xfrm flipH="1">
            <a:off x="5047354" y="3428082"/>
            <a:ext cx="34088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5015102" y="3396289"/>
            <a:ext cx="405384" cy="2046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BSEL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1943016" y="4602235"/>
            <a:ext cx="405384" cy="2046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BSEL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3624294" y="3080387"/>
            <a:ext cx="146541" cy="2725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Rtl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S</a:t>
            </a:r>
            <a:endParaRPr lang="ko-KR" altLang="en-US" sz="10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6083962" y="4834447"/>
            <a:ext cx="722556" cy="2117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CPSR</a:t>
            </a:r>
            <a:endParaRPr lang="ko-KR" altLang="en-US" sz="11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94" name="직선 연결선 93"/>
          <p:cNvCxnSpPr/>
          <p:nvPr/>
        </p:nvCxnSpPr>
        <p:spPr>
          <a:xfrm flipH="1">
            <a:off x="6295369" y="5223480"/>
            <a:ext cx="15300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직선 연결선 94"/>
          <p:cNvCxnSpPr/>
          <p:nvPr/>
        </p:nvCxnSpPr>
        <p:spPr>
          <a:xfrm flipH="1">
            <a:off x="6448371" y="5055475"/>
            <a:ext cx="1" cy="14675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직선 연결선 95"/>
          <p:cNvCxnSpPr/>
          <p:nvPr/>
        </p:nvCxnSpPr>
        <p:spPr>
          <a:xfrm flipH="1">
            <a:off x="6295370" y="5456017"/>
            <a:ext cx="15300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직선 연결선 96"/>
          <p:cNvCxnSpPr/>
          <p:nvPr/>
        </p:nvCxnSpPr>
        <p:spPr>
          <a:xfrm flipH="1">
            <a:off x="6295370" y="5688554"/>
            <a:ext cx="15300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직선 연결선 97"/>
          <p:cNvCxnSpPr/>
          <p:nvPr/>
        </p:nvCxnSpPr>
        <p:spPr>
          <a:xfrm flipH="1">
            <a:off x="6295368" y="6153629"/>
            <a:ext cx="15300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직선 연결선 98"/>
          <p:cNvCxnSpPr/>
          <p:nvPr/>
        </p:nvCxnSpPr>
        <p:spPr>
          <a:xfrm flipH="1">
            <a:off x="6286308" y="6386166"/>
            <a:ext cx="15300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6097580" y="5128453"/>
            <a:ext cx="224164" cy="1900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Adobe Fan Heiti Std B" pitchFamily="34" charset="-128"/>
                <a:ea typeface="Adobe Fan Heiti Std B" pitchFamily="34" charset="-128"/>
              </a:rPr>
              <a:t>Z</a:t>
            </a:r>
            <a:endParaRPr lang="ko-KR" altLang="en-US" sz="7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101" name="직선 연결선 100"/>
          <p:cNvCxnSpPr/>
          <p:nvPr/>
        </p:nvCxnSpPr>
        <p:spPr>
          <a:xfrm flipH="1">
            <a:off x="6286308" y="5921091"/>
            <a:ext cx="15300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6087682" y="5360991"/>
            <a:ext cx="24878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Adobe Fan Heiti Std B" pitchFamily="34" charset="-128"/>
                <a:ea typeface="Adobe Fan Heiti Std B" pitchFamily="34" charset="-128"/>
              </a:rPr>
              <a:t>N</a:t>
            </a:r>
            <a:endParaRPr lang="ko-KR" altLang="en-US" sz="7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6099408" y="5580760"/>
            <a:ext cx="24077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Adobe Fan Heiti Std B" pitchFamily="34" charset="-128"/>
                <a:ea typeface="Adobe Fan Heiti Std B" pitchFamily="34" charset="-128"/>
              </a:rPr>
              <a:t>V</a:t>
            </a:r>
            <a:endParaRPr lang="ko-KR" altLang="en-US" sz="700" dirty="0">
              <a:latin typeface="Adobe Fan Heiti Std B" pitchFamily="34" charset="-128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37247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99136" y="6166160"/>
            <a:ext cx="48914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latin typeface="Adobe 고딕 Std B" pitchFamily="34" charset="-127"/>
                <a:ea typeface="Adobe 고딕 Std B" pitchFamily="34" charset="-127"/>
              </a:rPr>
              <a:t>LDR</a:t>
            </a:r>
            <a:endParaRPr lang="ko-KR" altLang="en-US" sz="1400" b="1" dirty="0">
              <a:latin typeface="Adobe 고딕 Std B" pitchFamily="34" charset="-127"/>
              <a:ea typeface="Adobe 고딕 Std B" pitchFamily="34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1449336" y="567901"/>
            <a:ext cx="889299" cy="1026114"/>
            <a:chOff x="1043608" y="908720"/>
            <a:chExt cx="1152128" cy="1512168"/>
          </a:xfrm>
        </p:grpSpPr>
        <p:sp>
          <p:nvSpPr>
            <p:cNvPr id="106" name="직사각형 105"/>
            <p:cNvSpPr/>
            <p:nvPr/>
          </p:nvSpPr>
          <p:spPr>
            <a:xfrm>
              <a:off x="1043608" y="1199772"/>
              <a:ext cx="936104" cy="3120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  <a:latin typeface="Adobe 고딕 Std B" pitchFamily="34" charset="-127"/>
                  <a:ea typeface="Adobe 고딕 Std B" pitchFamily="34" charset="-127"/>
                </a:rPr>
                <a:t>PC</a:t>
              </a:r>
              <a:endParaRPr lang="ko-KR" altLang="en-US" dirty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endParaRPr>
            </a:p>
          </p:txBody>
        </p:sp>
        <p:cxnSp>
          <p:nvCxnSpPr>
            <p:cNvPr id="107" name="직선 화살표 연결선 106"/>
            <p:cNvCxnSpPr>
              <a:stCxn id="106" idx="2"/>
            </p:cNvCxnSpPr>
            <p:nvPr/>
          </p:nvCxnSpPr>
          <p:spPr>
            <a:xfrm>
              <a:off x="1511660" y="1511807"/>
              <a:ext cx="0" cy="47703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8" name="직사각형 107"/>
            <p:cNvSpPr/>
            <p:nvPr/>
          </p:nvSpPr>
          <p:spPr>
            <a:xfrm>
              <a:off x="1188339" y="1976648"/>
              <a:ext cx="648072" cy="21602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  <a:latin typeface="Adobe 고딕 Std B" pitchFamily="34" charset="-127"/>
                  <a:ea typeface="Adobe 고딕 Std B" pitchFamily="34" charset="-127"/>
                </a:rPr>
                <a:t>+2</a:t>
              </a:r>
              <a:endParaRPr lang="ko-KR" altLang="en-US" sz="1050" dirty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endParaRPr>
            </a:p>
          </p:txBody>
        </p:sp>
        <p:cxnSp>
          <p:nvCxnSpPr>
            <p:cNvPr id="109" name="직선 연결선 108"/>
            <p:cNvCxnSpPr>
              <a:stCxn id="108" idx="2"/>
            </p:cNvCxnSpPr>
            <p:nvPr/>
          </p:nvCxnSpPr>
          <p:spPr>
            <a:xfrm flipH="1">
              <a:off x="1511660" y="2192672"/>
              <a:ext cx="715" cy="228216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0" name="직선 연결선 109"/>
            <p:cNvCxnSpPr/>
            <p:nvPr/>
          </p:nvCxnSpPr>
          <p:spPr>
            <a:xfrm>
              <a:off x="1512375" y="2420888"/>
              <a:ext cx="683361" cy="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1" name="직선 연결선 110"/>
            <p:cNvCxnSpPr/>
            <p:nvPr/>
          </p:nvCxnSpPr>
          <p:spPr>
            <a:xfrm flipV="1">
              <a:off x="2195736" y="908720"/>
              <a:ext cx="0" cy="1512168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2" name="직선 연결선 111"/>
            <p:cNvCxnSpPr/>
            <p:nvPr/>
          </p:nvCxnSpPr>
          <p:spPr>
            <a:xfrm flipH="1">
              <a:off x="1512375" y="908720"/>
              <a:ext cx="683361" cy="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3" name="직선 화살표 연결선 112"/>
            <p:cNvCxnSpPr>
              <a:endCxn id="106" idx="0"/>
            </p:cNvCxnSpPr>
            <p:nvPr/>
          </p:nvCxnSpPr>
          <p:spPr>
            <a:xfrm flipH="1">
              <a:off x="1511660" y="908720"/>
              <a:ext cx="715" cy="29105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" name="직사각형 4"/>
          <p:cNvSpPr/>
          <p:nvPr/>
        </p:nvSpPr>
        <p:spPr>
          <a:xfrm>
            <a:off x="2817488" y="780951"/>
            <a:ext cx="1299744" cy="6762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Instruction</a:t>
            </a:r>
          </a:p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Memory</a:t>
            </a:r>
            <a:endParaRPr lang="ko-KR" altLang="en-US" sz="14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94001" y="1016739"/>
            <a:ext cx="239392" cy="2046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A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40811" y="1280131"/>
            <a:ext cx="253099" cy="2046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100"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D</a:t>
            </a:r>
            <a:endParaRPr lang="ko-KR" altLang="en-US" sz="800" dirty="0">
              <a:latin typeface="Adobe Fan Heiti Std B" pitchFamily="34" charset="-128"/>
            </a:endParaRPr>
          </a:p>
        </p:txBody>
      </p:sp>
      <p:cxnSp>
        <p:nvCxnSpPr>
          <p:cNvPr id="8" name="직선 연결선 7"/>
          <p:cNvCxnSpPr>
            <a:endCxn id="5" idx="1"/>
          </p:cNvCxnSpPr>
          <p:nvPr/>
        </p:nvCxnSpPr>
        <p:spPr>
          <a:xfrm>
            <a:off x="1810614" y="1119076"/>
            <a:ext cx="1006875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직선 연결선 8"/>
          <p:cNvCxnSpPr>
            <a:stCxn id="5" idx="2"/>
          </p:cNvCxnSpPr>
          <p:nvPr/>
        </p:nvCxnSpPr>
        <p:spPr>
          <a:xfrm>
            <a:off x="3467361" y="1457200"/>
            <a:ext cx="0" cy="2132847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2825119" y="3608782"/>
            <a:ext cx="722556" cy="2117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CLU</a:t>
            </a:r>
            <a:endParaRPr lang="ko-KR" altLang="en-US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090435" y="1942085"/>
            <a:ext cx="2421064" cy="6762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Register Bank</a:t>
            </a:r>
            <a:endParaRPr lang="ko-KR" altLang="en-US" sz="14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46446" y="1942085"/>
            <a:ext cx="352083" cy="2046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800">
                <a:latin typeface="Adobe Fan Heiti Std B" pitchFamily="34" charset="-128"/>
                <a:ea typeface="Adobe Fan Heiti Std B" pitchFamily="34" charset="-128"/>
              </a:defRPr>
            </a:lvl1pPr>
          </a:lstStyle>
          <a:p>
            <a:r>
              <a:rPr lang="en-US" altLang="ko-KR" dirty="0"/>
              <a:t>RA1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485385" y="1957430"/>
            <a:ext cx="352083" cy="2046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RA2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546446" y="2398317"/>
            <a:ext cx="356653" cy="2046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RD1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485385" y="2413662"/>
            <a:ext cx="356653" cy="2046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RD2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090435" y="2177873"/>
            <a:ext cx="329241" cy="2046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WA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169461" y="2177873"/>
            <a:ext cx="333809" cy="2046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WD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169461" y="2382545"/>
            <a:ext cx="317059" cy="2046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WE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3467361" y="1525608"/>
            <a:ext cx="1274925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사다리꼴 19"/>
          <p:cNvSpPr/>
          <p:nvPr/>
        </p:nvSpPr>
        <p:spPr>
          <a:xfrm flipV="1">
            <a:off x="4434013" y="3738781"/>
            <a:ext cx="1591650" cy="802628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016486" y="4015550"/>
            <a:ext cx="426704" cy="2485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latin typeface="Adobe 고딕 Std B" pitchFamily="34" charset="-127"/>
                <a:ea typeface="Adobe 고딕 Std B" pitchFamily="34" charset="-127"/>
              </a:rPr>
              <a:t>ALU</a:t>
            </a:r>
            <a:endParaRPr lang="ko-KR" altLang="en-US" sz="1100" dirty="0"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 flipH="1">
            <a:off x="3033394" y="3988524"/>
            <a:ext cx="15300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048825" y="4125647"/>
            <a:ext cx="478481" cy="2046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ALUFN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24" name="직선 연결선 23"/>
          <p:cNvCxnSpPr>
            <a:stCxn id="10" idx="2"/>
          </p:cNvCxnSpPr>
          <p:nvPr/>
        </p:nvCxnSpPr>
        <p:spPr>
          <a:xfrm flipH="1">
            <a:off x="3186396" y="3820520"/>
            <a:ext cx="1" cy="14675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 flipH="1">
            <a:off x="3033395" y="4221062"/>
            <a:ext cx="15300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H="1">
            <a:off x="3033395" y="4453599"/>
            <a:ext cx="15300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flipH="1">
            <a:off x="3022711" y="4686136"/>
            <a:ext cx="15300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flipH="1">
            <a:off x="3033393" y="4918673"/>
            <a:ext cx="15300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 flipH="1">
            <a:off x="3024333" y="5151210"/>
            <a:ext cx="15300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/>
          <p:cNvCxnSpPr>
            <a:stCxn id="20" idx="1"/>
          </p:cNvCxnSpPr>
          <p:nvPr/>
        </p:nvCxnSpPr>
        <p:spPr>
          <a:xfrm flipH="1" flipV="1">
            <a:off x="4090435" y="4139815"/>
            <a:ext cx="443906" cy="2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 flipH="1" flipV="1">
            <a:off x="6515261" y="2484881"/>
            <a:ext cx="443906" cy="2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648833" y="3894900"/>
            <a:ext cx="441932" cy="1900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Adobe Fan Heiti Std B" pitchFamily="34" charset="-128"/>
                <a:ea typeface="Adobe Fan Heiti Std B" pitchFamily="34" charset="-128"/>
              </a:rPr>
              <a:t>ALUFN</a:t>
            </a:r>
            <a:endParaRPr lang="ko-KR" altLang="en-US" sz="7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563648" y="2480547"/>
            <a:ext cx="426704" cy="2046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WERF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34" name="직선 연결선 33"/>
          <p:cNvCxnSpPr>
            <a:stCxn id="20" idx="0"/>
          </p:cNvCxnSpPr>
          <p:nvPr/>
        </p:nvCxnSpPr>
        <p:spPr>
          <a:xfrm>
            <a:off x="5229838" y="4541409"/>
            <a:ext cx="4456" cy="1308820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2694518" y="4144249"/>
            <a:ext cx="396247" cy="1900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Adobe Fan Heiti Std B" pitchFamily="34" charset="-128"/>
                <a:ea typeface="Adobe Fan Heiti Std B" pitchFamily="34" charset="-128"/>
              </a:rPr>
              <a:t>WERF</a:t>
            </a:r>
            <a:endParaRPr lang="ko-KR" altLang="en-US" sz="7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869799" y="3319376"/>
            <a:ext cx="655131" cy="1900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Adobe Fan Heiti Std B" pitchFamily="34" charset="-128"/>
                <a:ea typeface="Adobe Fan Heiti Std B" pitchFamily="34" charset="-128"/>
              </a:rPr>
              <a:t>OP &lt;15:12&gt;</a:t>
            </a:r>
            <a:endParaRPr lang="ko-KR" altLang="en-US" sz="7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305200" y="1505972"/>
            <a:ext cx="48282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Adobe Fan Heiti Std B" pitchFamily="34" charset="-128"/>
                <a:ea typeface="Adobe Fan Heiti Std B" pitchFamily="34" charset="-128"/>
              </a:rPr>
              <a:t>R1&lt;7:4&gt;</a:t>
            </a:r>
            <a:endParaRPr lang="ko-KR" altLang="en-US" sz="7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62" name="직선 연결선 61"/>
          <p:cNvCxnSpPr/>
          <p:nvPr/>
        </p:nvCxnSpPr>
        <p:spPr>
          <a:xfrm>
            <a:off x="4742285" y="1525608"/>
            <a:ext cx="0" cy="410445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>
            <a:off x="4716341" y="2609396"/>
            <a:ext cx="0" cy="1121656"/>
          </a:xfrm>
          <a:prstGeom prst="line">
            <a:avLst/>
          </a:prstGeom>
          <a:ln>
            <a:prstDash val="soli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4" name="그룹 63"/>
          <p:cNvGrpSpPr/>
          <p:nvPr/>
        </p:nvGrpSpPr>
        <p:grpSpPr>
          <a:xfrm>
            <a:off x="4668471" y="3414375"/>
            <a:ext cx="308478" cy="204672"/>
            <a:chOff x="4657905" y="3760992"/>
            <a:chExt cx="324714" cy="215444"/>
          </a:xfrm>
        </p:grpSpPr>
        <p:cxnSp>
          <p:nvCxnSpPr>
            <p:cNvPr id="104" name="직선 연결선 103"/>
            <p:cNvCxnSpPr/>
            <p:nvPr/>
          </p:nvCxnSpPr>
          <p:spPr>
            <a:xfrm>
              <a:off x="4657905" y="3838188"/>
              <a:ext cx="99639" cy="8486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5" name="TextBox 104"/>
            <p:cNvSpPr txBox="1"/>
            <p:nvPr/>
          </p:nvSpPr>
          <p:spPr>
            <a:xfrm>
              <a:off x="4682537" y="3760992"/>
              <a:ext cx="30008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16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</p:grpSp>
      <p:cxnSp>
        <p:nvCxnSpPr>
          <p:cNvPr id="67" name="직선 연결선 66"/>
          <p:cNvCxnSpPr/>
          <p:nvPr/>
        </p:nvCxnSpPr>
        <p:spPr>
          <a:xfrm flipH="1">
            <a:off x="6511499" y="2280210"/>
            <a:ext cx="1183165" cy="0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>
            <a:off x="3467361" y="2280210"/>
            <a:ext cx="623075" cy="0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3435304" y="2088039"/>
            <a:ext cx="585080" cy="1900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Adobe Fan Heiti Std B" pitchFamily="34" charset="-128"/>
                <a:ea typeface="Adobe Fan Heiti Std B" pitchFamily="34" charset="-128"/>
              </a:rPr>
              <a:t>RD &lt;11:8&gt;</a:t>
            </a:r>
            <a:endParaRPr lang="ko-KR" altLang="en-US" sz="7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5913776" y="4837310"/>
            <a:ext cx="1299744" cy="6762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Data</a:t>
            </a:r>
          </a:p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Memory</a:t>
            </a:r>
            <a:endParaRPr lang="ko-KR" altLang="en-US" sz="14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5890289" y="5073098"/>
            <a:ext cx="239392" cy="2046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A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6437098" y="5336490"/>
            <a:ext cx="300306" cy="2046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100"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RD</a:t>
            </a:r>
            <a:endParaRPr lang="ko-KR" altLang="en-US" sz="800" dirty="0">
              <a:latin typeface="Adobe Fan Heiti Std B" pitchFamily="34" charset="-128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6413495" y="4837310"/>
            <a:ext cx="312489" cy="2046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100"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WD</a:t>
            </a:r>
            <a:endParaRPr lang="ko-KR" altLang="en-US" sz="800" dirty="0">
              <a:latin typeface="Adobe Fan Heiti Std B" pitchFamily="34" charset="-128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6890142" y="4837310"/>
            <a:ext cx="358175" cy="2046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100"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R/W</a:t>
            </a:r>
            <a:endParaRPr lang="ko-KR" altLang="en-US" sz="800" dirty="0">
              <a:latin typeface="Adobe Fan Heiti Std B" pitchFamily="34" charset="-128"/>
            </a:endParaRPr>
          </a:p>
        </p:txBody>
      </p:sp>
      <p:cxnSp>
        <p:nvCxnSpPr>
          <p:cNvPr id="75" name="직선 연결선 74"/>
          <p:cNvCxnSpPr/>
          <p:nvPr/>
        </p:nvCxnSpPr>
        <p:spPr>
          <a:xfrm flipH="1">
            <a:off x="7227826" y="4933083"/>
            <a:ext cx="34088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7195575" y="4901290"/>
            <a:ext cx="4427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WEDF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81" name="직선 연결선 80"/>
          <p:cNvCxnSpPr/>
          <p:nvPr/>
        </p:nvCxnSpPr>
        <p:spPr>
          <a:xfrm>
            <a:off x="5417752" y="5698471"/>
            <a:ext cx="0" cy="149849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직선 연결선 81"/>
          <p:cNvCxnSpPr/>
          <p:nvPr/>
        </p:nvCxnSpPr>
        <p:spPr>
          <a:xfrm flipH="1">
            <a:off x="5416313" y="5698472"/>
            <a:ext cx="11503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직선 연결선 82"/>
          <p:cNvCxnSpPr>
            <a:stCxn id="70" idx="2"/>
          </p:cNvCxnSpPr>
          <p:nvPr/>
        </p:nvCxnSpPr>
        <p:spPr>
          <a:xfrm>
            <a:off x="6563648" y="5513559"/>
            <a:ext cx="0" cy="1849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직선 화살표 연결선 83"/>
          <p:cNvCxnSpPr>
            <a:endCxn id="70" idx="1"/>
          </p:cNvCxnSpPr>
          <p:nvPr/>
        </p:nvCxnSpPr>
        <p:spPr>
          <a:xfrm>
            <a:off x="5234295" y="5175435"/>
            <a:ext cx="67948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5" name="그룹 84"/>
          <p:cNvGrpSpPr/>
          <p:nvPr/>
        </p:nvGrpSpPr>
        <p:grpSpPr>
          <a:xfrm>
            <a:off x="5416977" y="5134233"/>
            <a:ext cx="285078" cy="245873"/>
            <a:chOff x="4571482" y="3838188"/>
            <a:chExt cx="300082" cy="258814"/>
          </a:xfrm>
        </p:grpSpPr>
        <p:cxnSp>
          <p:nvCxnSpPr>
            <p:cNvPr id="102" name="직선 연결선 101"/>
            <p:cNvCxnSpPr/>
            <p:nvPr/>
          </p:nvCxnSpPr>
          <p:spPr>
            <a:xfrm>
              <a:off x="4657905" y="3838188"/>
              <a:ext cx="99639" cy="8486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3" name="TextBox 102"/>
            <p:cNvSpPr txBox="1"/>
            <p:nvPr/>
          </p:nvSpPr>
          <p:spPr>
            <a:xfrm>
              <a:off x="4571482" y="3881558"/>
              <a:ext cx="30008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16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</p:grpSp>
      <p:grpSp>
        <p:nvGrpSpPr>
          <p:cNvPr id="86" name="그룹 85"/>
          <p:cNvGrpSpPr/>
          <p:nvPr/>
        </p:nvGrpSpPr>
        <p:grpSpPr>
          <a:xfrm>
            <a:off x="5687669" y="5653008"/>
            <a:ext cx="285078" cy="245873"/>
            <a:chOff x="4571482" y="3838188"/>
            <a:chExt cx="300082" cy="258814"/>
          </a:xfrm>
        </p:grpSpPr>
        <p:cxnSp>
          <p:nvCxnSpPr>
            <p:cNvPr id="100" name="직선 연결선 99"/>
            <p:cNvCxnSpPr/>
            <p:nvPr/>
          </p:nvCxnSpPr>
          <p:spPr>
            <a:xfrm>
              <a:off x="4657905" y="3838188"/>
              <a:ext cx="99639" cy="8486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1" name="TextBox 100"/>
            <p:cNvSpPr txBox="1"/>
            <p:nvPr/>
          </p:nvSpPr>
          <p:spPr>
            <a:xfrm>
              <a:off x="4571482" y="3881558"/>
              <a:ext cx="30008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16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</p:grpSp>
      <p:cxnSp>
        <p:nvCxnSpPr>
          <p:cNvPr id="87" name="직선 연결선 86"/>
          <p:cNvCxnSpPr/>
          <p:nvPr/>
        </p:nvCxnSpPr>
        <p:spPr>
          <a:xfrm flipH="1">
            <a:off x="5226845" y="5993947"/>
            <a:ext cx="1" cy="29172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직선 연결선 87"/>
          <p:cNvCxnSpPr/>
          <p:nvPr/>
        </p:nvCxnSpPr>
        <p:spPr>
          <a:xfrm>
            <a:off x="5222691" y="6285675"/>
            <a:ext cx="2471973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직선 연결선 88"/>
          <p:cNvCxnSpPr/>
          <p:nvPr/>
        </p:nvCxnSpPr>
        <p:spPr>
          <a:xfrm flipV="1">
            <a:off x="7694664" y="2278091"/>
            <a:ext cx="0" cy="401200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직선 연결선 89"/>
          <p:cNvCxnSpPr/>
          <p:nvPr/>
        </p:nvCxnSpPr>
        <p:spPr>
          <a:xfrm>
            <a:off x="5166703" y="6089490"/>
            <a:ext cx="121357" cy="10769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5236766" y="6041000"/>
            <a:ext cx="285078" cy="2046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16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2661016" y="4359275"/>
            <a:ext cx="4427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WEDF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93" name="직선 연결선 92"/>
          <p:cNvCxnSpPr/>
          <p:nvPr/>
        </p:nvCxnSpPr>
        <p:spPr>
          <a:xfrm>
            <a:off x="3476745" y="2756944"/>
            <a:ext cx="2008640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직선 연결선 93"/>
          <p:cNvCxnSpPr/>
          <p:nvPr/>
        </p:nvCxnSpPr>
        <p:spPr>
          <a:xfrm>
            <a:off x="5485385" y="2756944"/>
            <a:ext cx="0" cy="974107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3511909" y="2756944"/>
            <a:ext cx="661223" cy="1900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Adobe Fan Heiti Std B" pitchFamily="34" charset="-128"/>
                <a:ea typeface="Adobe Fan Heiti Std B" pitchFamily="34" charset="-128"/>
              </a:rPr>
              <a:t>Offset &lt;3:0&gt;</a:t>
            </a:r>
            <a:endParaRPr lang="ko-KR" altLang="en-US" sz="700" dirty="0">
              <a:latin typeface="Adobe Fan Heiti Std B" pitchFamily="34" charset="-128"/>
              <a:ea typeface="HY견고딕" pitchFamily="18" charset="-127"/>
            </a:endParaRPr>
          </a:p>
        </p:txBody>
      </p:sp>
      <p:grpSp>
        <p:nvGrpSpPr>
          <p:cNvPr id="96" name="그룹 95"/>
          <p:cNvGrpSpPr/>
          <p:nvPr/>
        </p:nvGrpSpPr>
        <p:grpSpPr>
          <a:xfrm>
            <a:off x="5432439" y="3425685"/>
            <a:ext cx="308478" cy="204672"/>
            <a:chOff x="4657905" y="3760992"/>
            <a:chExt cx="324714" cy="215444"/>
          </a:xfrm>
        </p:grpSpPr>
        <p:cxnSp>
          <p:nvCxnSpPr>
            <p:cNvPr id="98" name="직선 연결선 97"/>
            <p:cNvCxnSpPr/>
            <p:nvPr/>
          </p:nvCxnSpPr>
          <p:spPr>
            <a:xfrm>
              <a:off x="4657905" y="3838188"/>
              <a:ext cx="99639" cy="8486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9" name="TextBox 98"/>
            <p:cNvSpPr txBox="1"/>
            <p:nvPr/>
          </p:nvSpPr>
          <p:spPr>
            <a:xfrm>
              <a:off x="4682537" y="3760992"/>
              <a:ext cx="30008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16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</p:grpSp>
      <p:sp>
        <p:nvSpPr>
          <p:cNvPr id="97" name="TextBox 96"/>
          <p:cNvSpPr txBox="1"/>
          <p:nvPr/>
        </p:nvSpPr>
        <p:spPr>
          <a:xfrm>
            <a:off x="2610762" y="4583800"/>
            <a:ext cx="480004" cy="2046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WDSEL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115" name="사다리꼴 114"/>
          <p:cNvSpPr/>
          <p:nvPr/>
        </p:nvSpPr>
        <p:spPr>
          <a:xfrm flipV="1">
            <a:off x="5131507" y="5833113"/>
            <a:ext cx="423611" cy="148921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5131507" y="5822198"/>
            <a:ext cx="46038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HY견고딕" pitchFamily="18" charset="-127"/>
                <a:ea typeface="HY견고딕" pitchFamily="18" charset="-127"/>
              </a:rPr>
              <a:t>0       1</a:t>
            </a:r>
            <a:endParaRPr lang="ko-KR" altLang="en-US" sz="600" dirty="0"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117" name="직선 연결선 116"/>
          <p:cNvCxnSpPr/>
          <p:nvPr/>
        </p:nvCxnSpPr>
        <p:spPr>
          <a:xfrm flipH="1">
            <a:off x="5541650" y="5918260"/>
            <a:ext cx="3382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5509647" y="5886712"/>
            <a:ext cx="4940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ADSEL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37247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85953" y="6190129"/>
            <a:ext cx="46782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latin typeface="Adobe 고딕 Std B" pitchFamily="34" charset="-127"/>
                <a:ea typeface="Adobe 고딕 Std B" pitchFamily="34" charset="-127"/>
              </a:rPr>
              <a:t>STR</a:t>
            </a:r>
            <a:endParaRPr lang="ko-KR" altLang="en-US" sz="1400" b="1" dirty="0">
              <a:latin typeface="Adobe 고딕 Std B" pitchFamily="34" charset="-127"/>
              <a:ea typeface="Adobe 고딕 Std B" pitchFamily="34" charset="-127"/>
            </a:endParaRPr>
          </a:p>
        </p:txBody>
      </p:sp>
      <p:grpSp>
        <p:nvGrpSpPr>
          <p:cNvPr id="104" name="그룹 103"/>
          <p:cNvGrpSpPr/>
          <p:nvPr/>
        </p:nvGrpSpPr>
        <p:grpSpPr>
          <a:xfrm>
            <a:off x="1484006" y="942370"/>
            <a:ext cx="6175988" cy="4973261"/>
            <a:chOff x="685952" y="854336"/>
            <a:chExt cx="6175988" cy="4973261"/>
          </a:xfrm>
        </p:grpSpPr>
        <p:grpSp>
          <p:nvGrpSpPr>
            <p:cNvPr id="4" name="그룹 3"/>
            <p:cNvGrpSpPr/>
            <p:nvPr/>
          </p:nvGrpSpPr>
          <p:grpSpPr>
            <a:xfrm>
              <a:off x="685952" y="854336"/>
              <a:ext cx="889299" cy="1026114"/>
              <a:chOff x="1043608" y="908720"/>
              <a:chExt cx="1152128" cy="1512168"/>
            </a:xfrm>
          </p:grpSpPr>
          <p:sp>
            <p:nvSpPr>
              <p:cNvPr id="96" name="직사각형 95"/>
              <p:cNvSpPr/>
              <p:nvPr/>
            </p:nvSpPr>
            <p:spPr>
              <a:xfrm>
                <a:off x="1043608" y="1199772"/>
                <a:ext cx="936104" cy="31203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 smtClean="0">
                    <a:solidFill>
                      <a:schemeClr val="tx1"/>
                    </a:solidFill>
                    <a:latin typeface="Adobe 고딕 Std B" pitchFamily="34" charset="-127"/>
                    <a:ea typeface="Adobe 고딕 Std B" pitchFamily="34" charset="-127"/>
                  </a:rPr>
                  <a:t>PC</a:t>
                </a:r>
                <a:endParaRPr lang="ko-KR" altLang="en-US" dirty="0">
                  <a:solidFill>
                    <a:schemeClr val="tx1"/>
                  </a:solidFill>
                  <a:latin typeface="Adobe 고딕 Std B" pitchFamily="34" charset="-127"/>
                  <a:ea typeface="Adobe 고딕 Std B" pitchFamily="34" charset="-127"/>
                </a:endParaRPr>
              </a:p>
            </p:txBody>
          </p:sp>
          <p:cxnSp>
            <p:nvCxnSpPr>
              <p:cNvPr id="97" name="직선 화살표 연결선 96"/>
              <p:cNvCxnSpPr>
                <a:stCxn id="96" idx="2"/>
              </p:cNvCxnSpPr>
              <p:nvPr/>
            </p:nvCxnSpPr>
            <p:spPr>
              <a:xfrm>
                <a:off x="1511660" y="1511807"/>
                <a:ext cx="0" cy="477033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8" name="직사각형 97"/>
              <p:cNvSpPr/>
              <p:nvPr/>
            </p:nvSpPr>
            <p:spPr>
              <a:xfrm>
                <a:off x="1188339" y="1976648"/>
                <a:ext cx="648072" cy="21602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 smtClean="0">
                    <a:solidFill>
                      <a:schemeClr val="tx1"/>
                    </a:solidFill>
                    <a:latin typeface="Adobe 고딕 Std B" pitchFamily="34" charset="-127"/>
                    <a:ea typeface="Adobe 고딕 Std B" pitchFamily="34" charset="-127"/>
                  </a:rPr>
                  <a:t>+2</a:t>
                </a:r>
                <a:endParaRPr lang="ko-KR" altLang="en-US" sz="1050" dirty="0">
                  <a:solidFill>
                    <a:schemeClr val="tx1"/>
                  </a:solidFill>
                  <a:latin typeface="Adobe 고딕 Std B" pitchFamily="34" charset="-127"/>
                  <a:ea typeface="Adobe 고딕 Std B" pitchFamily="34" charset="-127"/>
                </a:endParaRPr>
              </a:p>
            </p:txBody>
          </p:sp>
          <p:cxnSp>
            <p:nvCxnSpPr>
              <p:cNvPr id="99" name="직선 연결선 98"/>
              <p:cNvCxnSpPr>
                <a:stCxn id="98" idx="2"/>
              </p:cNvCxnSpPr>
              <p:nvPr/>
            </p:nvCxnSpPr>
            <p:spPr>
              <a:xfrm flipH="1">
                <a:off x="1511660" y="2192672"/>
                <a:ext cx="715" cy="228216"/>
              </a:xfrm>
              <a:prstGeom prst="line">
                <a:avLst/>
              </a:prstGeom>
              <a:ln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0" name="직선 연결선 99"/>
              <p:cNvCxnSpPr/>
              <p:nvPr/>
            </p:nvCxnSpPr>
            <p:spPr>
              <a:xfrm>
                <a:off x="1512375" y="2420888"/>
                <a:ext cx="683361" cy="0"/>
              </a:xfrm>
              <a:prstGeom prst="line">
                <a:avLst/>
              </a:prstGeom>
              <a:ln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1" name="직선 연결선 100"/>
              <p:cNvCxnSpPr/>
              <p:nvPr/>
            </p:nvCxnSpPr>
            <p:spPr>
              <a:xfrm flipV="1">
                <a:off x="2195736" y="908720"/>
                <a:ext cx="0" cy="1512168"/>
              </a:xfrm>
              <a:prstGeom prst="line">
                <a:avLst/>
              </a:prstGeom>
              <a:ln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2" name="직선 연결선 101"/>
              <p:cNvCxnSpPr/>
              <p:nvPr/>
            </p:nvCxnSpPr>
            <p:spPr>
              <a:xfrm flipH="1">
                <a:off x="1512375" y="908720"/>
                <a:ext cx="683361" cy="0"/>
              </a:xfrm>
              <a:prstGeom prst="line">
                <a:avLst/>
              </a:prstGeom>
              <a:ln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3" name="직선 화살표 연결선 102"/>
              <p:cNvCxnSpPr>
                <a:endCxn id="96" idx="0"/>
              </p:cNvCxnSpPr>
              <p:nvPr/>
            </p:nvCxnSpPr>
            <p:spPr>
              <a:xfrm flipH="1">
                <a:off x="1511660" y="908720"/>
                <a:ext cx="715" cy="29105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5" name="직사각형 4"/>
            <p:cNvSpPr/>
            <p:nvPr/>
          </p:nvSpPr>
          <p:spPr>
            <a:xfrm>
              <a:off x="2054104" y="1067386"/>
              <a:ext cx="1299744" cy="6762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  <a:latin typeface="Adobe 고딕 Std B" pitchFamily="34" charset="-127"/>
                  <a:ea typeface="Adobe 고딕 Std B" pitchFamily="34" charset="-127"/>
                </a:rPr>
                <a:t>Instruction</a:t>
              </a:r>
            </a:p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  <a:latin typeface="Adobe 고딕 Std B" pitchFamily="34" charset="-127"/>
                  <a:ea typeface="Adobe 고딕 Std B" pitchFamily="34" charset="-127"/>
                </a:rPr>
                <a:t>Memory</a:t>
              </a:r>
              <a:endParaRPr lang="ko-KR" altLang="en-US" sz="1400" dirty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030617" y="1303174"/>
              <a:ext cx="239392" cy="2046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A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577426" y="1566566"/>
              <a:ext cx="253099" cy="2046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100">
                  <a:latin typeface="HY견고딕" pitchFamily="18" charset="-127"/>
                  <a:ea typeface="HY견고딕" pitchFamily="18" charset="-127"/>
                </a:defRPr>
              </a:lvl1pPr>
            </a:lstStyle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D</a:t>
              </a:r>
              <a:endParaRPr lang="ko-KR" altLang="en-US" sz="800" dirty="0">
                <a:latin typeface="Adobe Fan Heiti Std B" pitchFamily="34" charset="-128"/>
              </a:endParaRPr>
            </a:p>
          </p:txBody>
        </p:sp>
        <p:cxnSp>
          <p:nvCxnSpPr>
            <p:cNvPr id="8" name="직선 연결선 7"/>
            <p:cNvCxnSpPr>
              <a:endCxn id="5" idx="1"/>
            </p:cNvCxnSpPr>
            <p:nvPr/>
          </p:nvCxnSpPr>
          <p:spPr>
            <a:xfrm>
              <a:off x="1047229" y="1405511"/>
              <a:ext cx="1006875" cy="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>
              <a:stCxn id="5" idx="2"/>
            </p:cNvCxnSpPr>
            <p:nvPr/>
          </p:nvCxnSpPr>
          <p:spPr>
            <a:xfrm>
              <a:off x="2703976" y="1743635"/>
              <a:ext cx="0" cy="2132847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직사각형 9"/>
            <p:cNvSpPr/>
            <p:nvPr/>
          </p:nvSpPr>
          <p:spPr>
            <a:xfrm>
              <a:off x="2061734" y="3895217"/>
              <a:ext cx="722556" cy="21173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  <a:latin typeface="Adobe 고딕 Std B" pitchFamily="34" charset="-127"/>
                  <a:ea typeface="Adobe 고딕 Std B" pitchFamily="34" charset="-127"/>
                </a:rPr>
                <a:t>CLU</a:t>
              </a:r>
              <a:endParaRPr lang="ko-KR" altLang="en-US" dirty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3327050" y="2228520"/>
              <a:ext cx="2421063" cy="6762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  <a:latin typeface="Adobe 고딕 Std B" pitchFamily="34" charset="-127"/>
                  <a:ea typeface="Adobe 고딕 Std B" pitchFamily="34" charset="-127"/>
                </a:rPr>
                <a:t>Register Bank</a:t>
              </a:r>
              <a:endParaRPr lang="ko-KR" altLang="en-US" sz="1400" dirty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783062" y="2228520"/>
              <a:ext cx="352083" cy="2046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800">
                  <a:latin typeface="Adobe Fan Heiti Std B" pitchFamily="34" charset="-128"/>
                  <a:ea typeface="Adobe Fan Heiti Std B" pitchFamily="34" charset="-128"/>
                </a:defRPr>
              </a:lvl1pPr>
            </a:lstStyle>
            <a:p>
              <a:r>
                <a:rPr lang="en-US" altLang="ko-KR" dirty="0"/>
                <a:t>RA1</a:t>
              </a:r>
              <a:endParaRPr lang="ko-KR" alt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722000" y="2243865"/>
              <a:ext cx="352083" cy="2046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RA2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783062" y="2684751"/>
              <a:ext cx="356653" cy="2046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RD1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722000" y="2700097"/>
              <a:ext cx="356653" cy="2046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RD2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327050" y="2464308"/>
              <a:ext cx="329241" cy="2046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WA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406076" y="2464308"/>
              <a:ext cx="333809" cy="2046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WD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406076" y="2668980"/>
              <a:ext cx="317059" cy="2046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WE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cxnSp>
          <p:nvCxnSpPr>
            <p:cNvPr id="19" name="직선 연결선 18"/>
            <p:cNvCxnSpPr/>
            <p:nvPr/>
          </p:nvCxnSpPr>
          <p:spPr>
            <a:xfrm>
              <a:off x="2703976" y="1812043"/>
              <a:ext cx="2208082" cy="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4909125" y="2088190"/>
              <a:ext cx="0" cy="134298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사다리꼴 20"/>
            <p:cNvSpPr/>
            <p:nvPr/>
          </p:nvSpPr>
          <p:spPr>
            <a:xfrm flipV="1">
              <a:off x="3670628" y="4025216"/>
              <a:ext cx="1591650" cy="802628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253101" y="4301985"/>
              <a:ext cx="426704" cy="2485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smtClean="0">
                  <a:latin typeface="Adobe 고딕 Std B" pitchFamily="34" charset="-127"/>
                  <a:ea typeface="Adobe 고딕 Std B" pitchFamily="34" charset="-127"/>
                </a:rPr>
                <a:t>ALU</a:t>
              </a:r>
              <a:endParaRPr lang="ko-KR" altLang="en-US" sz="1100" dirty="0">
                <a:latin typeface="Adobe 고딕 Std B" pitchFamily="34" charset="-127"/>
                <a:ea typeface="Adobe 고딕 Std B" pitchFamily="34" charset="-127"/>
              </a:endParaRPr>
            </a:p>
          </p:txBody>
        </p:sp>
        <p:cxnSp>
          <p:nvCxnSpPr>
            <p:cNvPr id="23" name="직선 연결선 22"/>
            <p:cNvCxnSpPr/>
            <p:nvPr/>
          </p:nvCxnSpPr>
          <p:spPr>
            <a:xfrm flipH="1">
              <a:off x="2270009" y="4274959"/>
              <a:ext cx="15300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3285440" y="4412082"/>
              <a:ext cx="478481" cy="2046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ALUFN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cxnSp>
          <p:nvCxnSpPr>
            <p:cNvPr id="25" name="직선 연결선 24"/>
            <p:cNvCxnSpPr>
              <a:stCxn id="10" idx="2"/>
            </p:cNvCxnSpPr>
            <p:nvPr/>
          </p:nvCxnSpPr>
          <p:spPr>
            <a:xfrm flipH="1">
              <a:off x="2423011" y="4106955"/>
              <a:ext cx="1" cy="146750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 flipH="1">
              <a:off x="2270010" y="4507496"/>
              <a:ext cx="15300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 flipH="1">
              <a:off x="2270010" y="4740034"/>
              <a:ext cx="15300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/>
          </p:nvCxnSpPr>
          <p:spPr>
            <a:xfrm flipH="1">
              <a:off x="2259326" y="4972571"/>
              <a:ext cx="15300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 flipH="1">
              <a:off x="2270008" y="5205108"/>
              <a:ext cx="15300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 flipH="1">
              <a:off x="2260948" y="5437645"/>
              <a:ext cx="15300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>
              <a:stCxn id="21" idx="1"/>
            </p:cNvCxnSpPr>
            <p:nvPr/>
          </p:nvCxnSpPr>
          <p:spPr>
            <a:xfrm flipH="1" flipV="1">
              <a:off x="3327050" y="4426250"/>
              <a:ext cx="443906" cy="28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 flipH="1" flipV="1">
              <a:off x="5751876" y="2771315"/>
              <a:ext cx="443906" cy="28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1885448" y="4181335"/>
              <a:ext cx="441932" cy="1900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dirty="0" smtClean="0">
                  <a:latin typeface="Adobe Fan Heiti Std B" pitchFamily="34" charset="-128"/>
                  <a:ea typeface="Adobe Fan Heiti Std B" pitchFamily="34" charset="-128"/>
                </a:rPr>
                <a:t>ALUFN</a:t>
              </a:r>
              <a:endParaRPr lang="ko-KR" altLang="en-US" sz="7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800263" y="2766982"/>
              <a:ext cx="426704" cy="2046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WERF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cxnSp>
          <p:nvCxnSpPr>
            <p:cNvPr id="35" name="직선 연결선 34"/>
            <p:cNvCxnSpPr>
              <a:stCxn id="21" idx="0"/>
            </p:cNvCxnSpPr>
            <p:nvPr/>
          </p:nvCxnSpPr>
          <p:spPr>
            <a:xfrm>
              <a:off x="4466454" y="4827844"/>
              <a:ext cx="0" cy="634025"/>
            </a:xfrm>
            <a:prstGeom prst="line">
              <a:avLst/>
            </a:prstGeom>
            <a:ln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9" name="TextBox 58"/>
            <p:cNvSpPr txBox="1"/>
            <p:nvPr/>
          </p:nvSpPr>
          <p:spPr>
            <a:xfrm>
              <a:off x="1931134" y="4430684"/>
              <a:ext cx="396247" cy="1900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dirty="0" smtClean="0">
                  <a:latin typeface="Adobe Fan Heiti Std B" pitchFamily="34" charset="-128"/>
                  <a:ea typeface="Adobe Fan Heiti Std B" pitchFamily="34" charset="-128"/>
                </a:rPr>
                <a:t>WERF</a:t>
              </a:r>
              <a:endParaRPr lang="ko-KR" altLang="en-US" sz="7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2106414" y="3605811"/>
              <a:ext cx="655131" cy="1900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dirty="0" smtClean="0">
                  <a:latin typeface="Adobe Fan Heiti Std B" pitchFamily="34" charset="-128"/>
                  <a:ea typeface="Adobe Fan Heiti Std B" pitchFamily="34" charset="-128"/>
                </a:rPr>
                <a:t>OP &lt;15:12&gt;</a:t>
              </a:r>
              <a:endParaRPr lang="ko-KR" altLang="en-US" sz="7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507146" y="1792407"/>
              <a:ext cx="482824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dirty="0" smtClean="0">
                  <a:latin typeface="Adobe Fan Heiti Std B" pitchFamily="34" charset="-128"/>
                  <a:ea typeface="Adobe Fan Heiti Std B" pitchFamily="34" charset="-128"/>
                </a:rPr>
                <a:t>R1&lt;7:4&gt;</a:t>
              </a:r>
              <a:endParaRPr lang="ko-KR" altLang="en-US" sz="7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4383231" y="1803019"/>
              <a:ext cx="539395" cy="1900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dirty="0" smtClean="0">
                  <a:latin typeface="Adobe Fan Heiti Std B" pitchFamily="34" charset="-128"/>
                  <a:ea typeface="Adobe Fan Heiti Std B" pitchFamily="34" charset="-128"/>
                </a:rPr>
                <a:t>RD &lt;11:8&gt;</a:t>
              </a:r>
              <a:endParaRPr lang="ko-KR" altLang="en-US" sz="7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cxnSp>
          <p:nvCxnSpPr>
            <p:cNvPr id="64" name="직선 연결선 63"/>
            <p:cNvCxnSpPr/>
            <p:nvPr/>
          </p:nvCxnSpPr>
          <p:spPr>
            <a:xfrm>
              <a:off x="3978900" y="1812043"/>
              <a:ext cx="0" cy="410445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직선 연결선 64"/>
            <p:cNvCxnSpPr/>
            <p:nvPr/>
          </p:nvCxnSpPr>
          <p:spPr>
            <a:xfrm>
              <a:off x="3952956" y="2895831"/>
              <a:ext cx="0" cy="1121655"/>
            </a:xfrm>
            <a:prstGeom prst="line">
              <a:avLst/>
            </a:prstGeom>
            <a:ln>
              <a:prstDash val="soli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66" name="그룹 65"/>
            <p:cNvGrpSpPr/>
            <p:nvPr/>
          </p:nvGrpSpPr>
          <p:grpSpPr>
            <a:xfrm>
              <a:off x="3905086" y="3700810"/>
              <a:ext cx="308478" cy="204672"/>
              <a:chOff x="4657905" y="3760992"/>
              <a:chExt cx="324714" cy="215444"/>
            </a:xfrm>
          </p:grpSpPr>
          <p:cxnSp>
            <p:nvCxnSpPr>
              <p:cNvPr id="94" name="직선 연결선 93"/>
              <p:cNvCxnSpPr/>
              <p:nvPr/>
            </p:nvCxnSpPr>
            <p:spPr>
              <a:xfrm>
                <a:off x="4657905" y="3838188"/>
                <a:ext cx="99639" cy="84862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5" name="TextBox 94"/>
              <p:cNvSpPr txBox="1"/>
              <p:nvPr/>
            </p:nvSpPr>
            <p:spPr>
              <a:xfrm>
                <a:off x="4682537" y="3760992"/>
                <a:ext cx="30008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800" dirty="0" smtClean="0">
                    <a:latin typeface="Adobe Fan Heiti Std B" pitchFamily="34" charset="-128"/>
                    <a:ea typeface="Adobe Fan Heiti Std B" pitchFamily="34" charset="-128"/>
                  </a:rPr>
                  <a:t>16</a:t>
                </a:r>
                <a:endParaRPr lang="ko-KR" altLang="en-US" sz="800" dirty="0">
                  <a:latin typeface="Adobe Fan Heiti Std B" pitchFamily="34" charset="-128"/>
                  <a:ea typeface="HY견고딕" pitchFamily="18" charset="-127"/>
                </a:endParaRPr>
              </a:p>
            </p:txBody>
          </p:sp>
        </p:grpSp>
        <p:sp>
          <p:nvSpPr>
            <p:cNvPr id="69" name="직사각형 68"/>
            <p:cNvSpPr/>
            <p:nvPr/>
          </p:nvSpPr>
          <p:spPr>
            <a:xfrm>
              <a:off x="5150391" y="5123744"/>
              <a:ext cx="1299744" cy="6762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  <a:latin typeface="Adobe 고딕 Std B" pitchFamily="34" charset="-127"/>
                  <a:ea typeface="Adobe 고딕 Std B" pitchFamily="34" charset="-127"/>
                </a:rPr>
                <a:t>Data</a:t>
              </a:r>
            </a:p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  <a:latin typeface="Adobe 고딕 Std B" pitchFamily="34" charset="-127"/>
                  <a:ea typeface="Adobe 고딕 Std B" pitchFamily="34" charset="-127"/>
                </a:rPr>
                <a:t>Memory</a:t>
              </a:r>
              <a:endParaRPr lang="ko-KR" altLang="en-US" sz="1400" dirty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5126904" y="5359532"/>
              <a:ext cx="239392" cy="2046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A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5673714" y="5622925"/>
              <a:ext cx="300306" cy="2046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100">
                  <a:latin typeface="HY견고딕" pitchFamily="18" charset="-127"/>
                  <a:ea typeface="HY견고딕" pitchFamily="18" charset="-127"/>
                </a:defRPr>
              </a:lvl1pPr>
            </a:lstStyle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RD</a:t>
              </a:r>
              <a:endParaRPr lang="ko-KR" altLang="en-US" sz="800" dirty="0">
                <a:latin typeface="Adobe Fan Heiti Std B" pitchFamily="34" charset="-128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5650110" y="5123744"/>
              <a:ext cx="312489" cy="2046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100">
                  <a:latin typeface="HY견고딕" pitchFamily="18" charset="-127"/>
                  <a:ea typeface="HY견고딕" pitchFamily="18" charset="-127"/>
                </a:defRPr>
              </a:lvl1pPr>
            </a:lstStyle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WD</a:t>
              </a:r>
              <a:endParaRPr lang="ko-KR" altLang="en-US" sz="800" dirty="0">
                <a:latin typeface="Adobe Fan Heiti Std B" pitchFamily="34" charset="-128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6126757" y="5123744"/>
              <a:ext cx="358175" cy="2046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100">
                  <a:latin typeface="HY견고딕" pitchFamily="18" charset="-127"/>
                  <a:ea typeface="HY견고딕" pitchFamily="18" charset="-127"/>
                </a:defRPr>
              </a:lvl1pPr>
            </a:lstStyle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R/W</a:t>
              </a:r>
              <a:endParaRPr lang="ko-KR" altLang="en-US" sz="800" dirty="0">
                <a:latin typeface="Adobe Fan Heiti Std B" pitchFamily="34" charset="-128"/>
              </a:endParaRPr>
            </a:p>
          </p:txBody>
        </p:sp>
        <p:cxnSp>
          <p:nvCxnSpPr>
            <p:cNvPr id="74" name="직선 연결선 73"/>
            <p:cNvCxnSpPr/>
            <p:nvPr/>
          </p:nvCxnSpPr>
          <p:spPr>
            <a:xfrm flipH="1">
              <a:off x="6464441" y="5219518"/>
              <a:ext cx="34088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5" name="TextBox 74"/>
            <p:cNvSpPr txBox="1"/>
            <p:nvPr/>
          </p:nvSpPr>
          <p:spPr>
            <a:xfrm>
              <a:off x="6432190" y="5187725"/>
              <a:ext cx="429750" cy="2046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WEMF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cxnSp>
          <p:nvCxnSpPr>
            <p:cNvPr id="76" name="직선 화살표 연결선 75"/>
            <p:cNvCxnSpPr>
              <a:endCxn id="69" idx="1"/>
            </p:cNvCxnSpPr>
            <p:nvPr/>
          </p:nvCxnSpPr>
          <p:spPr>
            <a:xfrm>
              <a:off x="4470910" y="5461869"/>
              <a:ext cx="679481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77" name="그룹 76"/>
            <p:cNvGrpSpPr/>
            <p:nvPr/>
          </p:nvGrpSpPr>
          <p:grpSpPr>
            <a:xfrm>
              <a:off x="4653592" y="5420668"/>
              <a:ext cx="285078" cy="245873"/>
              <a:chOff x="4571482" y="3838188"/>
              <a:chExt cx="300082" cy="258814"/>
            </a:xfrm>
          </p:grpSpPr>
          <p:cxnSp>
            <p:nvCxnSpPr>
              <p:cNvPr id="92" name="직선 연결선 91"/>
              <p:cNvCxnSpPr/>
              <p:nvPr/>
            </p:nvCxnSpPr>
            <p:spPr>
              <a:xfrm>
                <a:off x="4657905" y="3838188"/>
                <a:ext cx="99639" cy="84862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3" name="TextBox 92"/>
              <p:cNvSpPr txBox="1"/>
              <p:nvPr/>
            </p:nvSpPr>
            <p:spPr>
              <a:xfrm>
                <a:off x="4571482" y="3881558"/>
                <a:ext cx="30008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800" dirty="0" smtClean="0">
                    <a:latin typeface="Adobe Fan Heiti Std B" pitchFamily="34" charset="-128"/>
                    <a:ea typeface="Adobe Fan Heiti Std B" pitchFamily="34" charset="-128"/>
                  </a:rPr>
                  <a:t>16</a:t>
                </a:r>
                <a:endParaRPr lang="ko-KR" altLang="en-US" sz="800" dirty="0">
                  <a:latin typeface="Adobe Fan Heiti Std B" pitchFamily="34" charset="-128"/>
                  <a:ea typeface="HY견고딕" pitchFamily="18" charset="-127"/>
                </a:endParaRPr>
              </a:p>
            </p:txBody>
          </p:sp>
        </p:grpSp>
        <p:cxnSp>
          <p:nvCxnSpPr>
            <p:cNvPr id="78" name="직선 연결선 77"/>
            <p:cNvCxnSpPr/>
            <p:nvPr/>
          </p:nvCxnSpPr>
          <p:spPr>
            <a:xfrm>
              <a:off x="4909125" y="3047839"/>
              <a:ext cx="896416" cy="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직선 연결선 78"/>
            <p:cNvCxnSpPr/>
            <p:nvPr/>
          </p:nvCxnSpPr>
          <p:spPr>
            <a:xfrm>
              <a:off x="5803279" y="3047839"/>
              <a:ext cx="0" cy="2075906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80" name="그룹 79"/>
            <p:cNvGrpSpPr/>
            <p:nvPr/>
          </p:nvGrpSpPr>
          <p:grpSpPr>
            <a:xfrm>
              <a:off x="5754146" y="4004619"/>
              <a:ext cx="308478" cy="204672"/>
              <a:chOff x="4657905" y="3760992"/>
              <a:chExt cx="324714" cy="215444"/>
            </a:xfrm>
          </p:grpSpPr>
          <p:cxnSp>
            <p:nvCxnSpPr>
              <p:cNvPr id="90" name="직선 연결선 89"/>
              <p:cNvCxnSpPr/>
              <p:nvPr/>
            </p:nvCxnSpPr>
            <p:spPr>
              <a:xfrm>
                <a:off x="4657905" y="3838188"/>
                <a:ext cx="99639" cy="84862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1" name="TextBox 90"/>
              <p:cNvSpPr txBox="1"/>
              <p:nvPr/>
            </p:nvSpPr>
            <p:spPr>
              <a:xfrm>
                <a:off x="4682537" y="3760992"/>
                <a:ext cx="30008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800" dirty="0" smtClean="0">
                    <a:latin typeface="Adobe Fan Heiti Std B" pitchFamily="34" charset="-128"/>
                    <a:ea typeface="Adobe Fan Heiti Std B" pitchFamily="34" charset="-128"/>
                  </a:rPr>
                  <a:t>16</a:t>
                </a:r>
                <a:endParaRPr lang="ko-KR" altLang="en-US" sz="800" dirty="0">
                  <a:latin typeface="Adobe Fan Heiti Std B" pitchFamily="34" charset="-128"/>
                  <a:ea typeface="HY견고딕" pitchFamily="18" charset="-127"/>
                </a:endParaRPr>
              </a:p>
            </p:txBody>
          </p:sp>
        </p:grpSp>
        <p:cxnSp>
          <p:nvCxnSpPr>
            <p:cNvPr id="81" name="직선 연결선 80"/>
            <p:cNvCxnSpPr/>
            <p:nvPr/>
          </p:nvCxnSpPr>
          <p:spPr>
            <a:xfrm flipH="1">
              <a:off x="4912058" y="2908114"/>
              <a:ext cx="1" cy="139725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직선 연결선 81"/>
            <p:cNvCxnSpPr/>
            <p:nvPr/>
          </p:nvCxnSpPr>
          <p:spPr>
            <a:xfrm>
              <a:off x="4909125" y="1812043"/>
              <a:ext cx="0" cy="410445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직선 연결선 82"/>
            <p:cNvCxnSpPr/>
            <p:nvPr/>
          </p:nvCxnSpPr>
          <p:spPr>
            <a:xfrm>
              <a:off x="2713360" y="3043379"/>
              <a:ext cx="2008640" cy="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직선 연결선 83"/>
            <p:cNvCxnSpPr/>
            <p:nvPr/>
          </p:nvCxnSpPr>
          <p:spPr>
            <a:xfrm>
              <a:off x="4722000" y="3043379"/>
              <a:ext cx="0" cy="974107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5" name="TextBox 84"/>
            <p:cNvSpPr txBox="1"/>
            <p:nvPr/>
          </p:nvSpPr>
          <p:spPr>
            <a:xfrm>
              <a:off x="2748524" y="3043379"/>
              <a:ext cx="661223" cy="1900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dirty="0" smtClean="0">
                  <a:latin typeface="Adobe Fan Heiti Std B" pitchFamily="34" charset="-128"/>
                  <a:ea typeface="Adobe Fan Heiti Std B" pitchFamily="34" charset="-128"/>
                </a:rPr>
                <a:t>Offset &lt;3:0&gt;</a:t>
              </a:r>
              <a:endParaRPr lang="ko-KR" altLang="en-US" sz="7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1897631" y="4645710"/>
              <a:ext cx="429750" cy="2046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WEMF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grpSp>
          <p:nvGrpSpPr>
            <p:cNvPr id="87" name="그룹 86"/>
            <p:cNvGrpSpPr/>
            <p:nvPr/>
          </p:nvGrpSpPr>
          <p:grpSpPr>
            <a:xfrm>
              <a:off x="4669054" y="3712119"/>
              <a:ext cx="308478" cy="204672"/>
              <a:chOff x="4657905" y="3760992"/>
              <a:chExt cx="324714" cy="215444"/>
            </a:xfrm>
          </p:grpSpPr>
          <p:cxnSp>
            <p:nvCxnSpPr>
              <p:cNvPr id="88" name="직선 연결선 87"/>
              <p:cNvCxnSpPr/>
              <p:nvPr/>
            </p:nvCxnSpPr>
            <p:spPr>
              <a:xfrm>
                <a:off x="4657905" y="3838188"/>
                <a:ext cx="99639" cy="84862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9" name="TextBox 88"/>
              <p:cNvSpPr txBox="1"/>
              <p:nvPr/>
            </p:nvSpPr>
            <p:spPr>
              <a:xfrm>
                <a:off x="4682537" y="3760992"/>
                <a:ext cx="30008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800" dirty="0" smtClean="0">
                    <a:latin typeface="Adobe Fan Heiti Std B" pitchFamily="34" charset="-128"/>
                    <a:ea typeface="Adobe Fan Heiti Std B" pitchFamily="34" charset="-128"/>
                  </a:rPr>
                  <a:t>16</a:t>
                </a:r>
                <a:endParaRPr lang="ko-KR" altLang="en-US" sz="800" dirty="0">
                  <a:latin typeface="Adobe Fan Heiti Std B" pitchFamily="34" charset="-128"/>
                  <a:ea typeface="HY견고딕" pitchFamily="18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37247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82049" y="6277249"/>
            <a:ext cx="107696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latin typeface="Adobe 고딕 Std B" pitchFamily="34" charset="-127"/>
                <a:ea typeface="Adobe 고딕 Std B" pitchFamily="34" charset="-127"/>
              </a:rPr>
              <a:t>B, BL, IRET</a:t>
            </a:r>
            <a:endParaRPr lang="ko-KR" altLang="en-US" sz="1400" b="1" dirty="0"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692052" y="1089306"/>
            <a:ext cx="722556" cy="2117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PC</a:t>
            </a:r>
            <a:endParaRPr lang="ko-KR" altLang="en-US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5" name="직선 화살표 연결선 4"/>
          <p:cNvCxnSpPr>
            <a:stCxn id="4" idx="2"/>
          </p:cNvCxnSpPr>
          <p:nvPr/>
        </p:nvCxnSpPr>
        <p:spPr>
          <a:xfrm>
            <a:off x="1053330" y="1301044"/>
            <a:ext cx="0" cy="3237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803766" y="1616472"/>
            <a:ext cx="500231" cy="1465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+2</a:t>
            </a:r>
            <a:endParaRPr lang="ko-KR" altLang="en-US" sz="105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7" name="직선 연결선 6"/>
          <p:cNvCxnSpPr>
            <a:stCxn id="6" idx="2"/>
          </p:cNvCxnSpPr>
          <p:nvPr/>
        </p:nvCxnSpPr>
        <p:spPr>
          <a:xfrm>
            <a:off x="1053882" y="1763060"/>
            <a:ext cx="0" cy="15486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53881" y="1917920"/>
            <a:ext cx="527469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 flipV="1">
            <a:off x="1581351" y="481361"/>
            <a:ext cx="0" cy="143656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 flipH="1">
            <a:off x="1239313" y="481361"/>
            <a:ext cx="342039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>
            <a:off x="1051418" y="791301"/>
            <a:ext cx="2463" cy="2980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2060204" y="1104856"/>
            <a:ext cx="1299744" cy="6762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Instruction</a:t>
            </a:r>
          </a:p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Memory</a:t>
            </a:r>
            <a:endParaRPr lang="ko-KR" altLang="en-US" sz="14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036717" y="1340644"/>
            <a:ext cx="239392" cy="2046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A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583526" y="1604037"/>
            <a:ext cx="253099" cy="2046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100"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D</a:t>
            </a:r>
            <a:endParaRPr lang="ko-KR" altLang="en-US" sz="800" dirty="0">
              <a:latin typeface="Adobe Fan Heiti Std B" pitchFamily="34" charset="-128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1053329" y="1442981"/>
            <a:ext cx="1006875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>
            <a:stCxn id="12" idx="2"/>
          </p:cNvCxnSpPr>
          <p:nvPr/>
        </p:nvCxnSpPr>
        <p:spPr>
          <a:xfrm>
            <a:off x="2710076" y="1781105"/>
            <a:ext cx="0" cy="2132847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2067834" y="3932687"/>
            <a:ext cx="722556" cy="2117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CLU</a:t>
            </a:r>
            <a:endParaRPr lang="ko-KR" altLang="en-US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333151" y="2265990"/>
            <a:ext cx="2421064" cy="6762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Register Bank</a:t>
            </a:r>
            <a:endParaRPr lang="ko-KR" altLang="en-US" sz="14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789162" y="2265990"/>
            <a:ext cx="352083" cy="2046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800">
                <a:latin typeface="Adobe Fan Heiti Std B" pitchFamily="34" charset="-128"/>
                <a:ea typeface="Adobe Fan Heiti Std B" pitchFamily="34" charset="-128"/>
              </a:defRPr>
            </a:lvl1pPr>
          </a:lstStyle>
          <a:p>
            <a:r>
              <a:rPr lang="en-US" altLang="ko-KR" dirty="0"/>
              <a:t>RA1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728100" y="2281335"/>
            <a:ext cx="352083" cy="2046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RA2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789162" y="2722222"/>
            <a:ext cx="356653" cy="2046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RD1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728100" y="2737567"/>
            <a:ext cx="356653" cy="2046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RD2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333151" y="2501778"/>
            <a:ext cx="329242" cy="2046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WA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412176" y="2501778"/>
            <a:ext cx="333809" cy="2046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WD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412176" y="2706450"/>
            <a:ext cx="317059" cy="2046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WE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26" name="사다리꼴 25"/>
          <p:cNvSpPr/>
          <p:nvPr/>
        </p:nvSpPr>
        <p:spPr>
          <a:xfrm flipV="1">
            <a:off x="3676729" y="4062686"/>
            <a:ext cx="1591650" cy="802628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259201" y="4339455"/>
            <a:ext cx="426704" cy="2485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latin typeface="Adobe 고딕 Std B" pitchFamily="34" charset="-127"/>
                <a:ea typeface="Adobe 고딕 Std B" pitchFamily="34" charset="-127"/>
              </a:rPr>
              <a:t>ALU</a:t>
            </a:r>
            <a:endParaRPr lang="ko-KR" altLang="en-US" sz="1100" dirty="0"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4915226" y="2936207"/>
            <a:ext cx="0" cy="1126480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 flipH="1">
            <a:off x="2276109" y="4312430"/>
            <a:ext cx="15300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291541" y="4449553"/>
            <a:ext cx="478481" cy="2046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ALUFN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31" name="직선 연결선 30"/>
          <p:cNvCxnSpPr>
            <a:stCxn id="17" idx="2"/>
          </p:cNvCxnSpPr>
          <p:nvPr/>
        </p:nvCxnSpPr>
        <p:spPr>
          <a:xfrm>
            <a:off x="2429113" y="4144425"/>
            <a:ext cx="0" cy="18324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 flipH="1">
            <a:off x="2276110" y="4544967"/>
            <a:ext cx="15300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 flipH="1">
            <a:off x="2276110" y="4772279"/>
            <a:ext cx="15300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26" idx="1"/>
          </p:cNvCxnSpPr>
          <p:nvPr/>
        </p:nvCxnSpPr>
        <p:spPr>
          <a:xfrm flipH="1" flipV="1">
            <a:off x="3333151" y="4463720"/>
            <a:ext cx="443907" cy="2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891548" y="4218805"/>
            <a:ext cx="441932" cy="1900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Adobe Fan Heiti Std B" pitchFamily="34" charset="-128"/>
                <a:ea typeface="Adobe Fan Heiti Std B" pitchFamily="34" charset="-128"/>
              </a:rPr>
              <a:t>ALUFN</a:t>
            </a:r>
            <a:endParaRPr lang="ko-KR" altLang="en-US" sz="7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36" name="직선 연결선 35"/>
          <p:cNvCxnSpPr>
            <a:stCxn id="26" idx="0"/>
          </p:cNvCxnSpPr>
          <p:nvPr/>
        </p:nvCxnSpPr>
        <p:spPr>
          <a:xfrm>
            <a:off x="4472554" y="4865315"/>
            <a:ext cx="0" cy="1347196"/>
          </a:xfrm>
          <a:prstGeom prst="line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2112515" y="3643281"/>
            <a:ext cx="655131" cy="1900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Adobe Fan Heiti Std B" pitchFamily="34" charset="-128"/>
                <a:ea typeface="Adobe Fan Heiti Std B" pitchFamily="34" charset="-128"/>
              </a:rPr>
              <a:t>OP &lt;15:12&gt;</a:t>
            </a:r>
            <a:endParaRPr lang="ko-KR" altLang="en-US" sz="7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2" name="사다리꼴 61"/>
          <p:cNvSpPr/>
          <p:nvPr/>
        </p:nvSpPr>
        <p:spPr>
          <a:xfrm flipV="1">
            <a:off x="756747" y="617777"/>
            <a:ext cx="620918" cy="150081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740813" y="618176"/>
            <a:ext cx="66236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HY견고딕" pitchFamily="18" charset="-127"/>
                <a:ea typeface="HY견고딕" pitchFamily="18" charset="-127"/>
              </a:rPr>
              <a:t>2      1       0</a:t>
            </a:r>
            <a:endParaRPr lang="ko-KR" altLang="en-US" sz="600" dirty="0"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64" name="직선 연결선 63"/>
          <p:cNvCxnSpPr/>
          <p:nvPr/>
        </p:nvCxnSpPr>
        <p:spPr>
          <a:xfrm flipH="1">
            <a:off x="415444" y="662694"/>
            <a:ext cx="34088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365095" y="630901"/>
            <a:ext cx="469344" cy="2046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PCSEL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66" name="직선 화살표 연결선 65"/>
          <p:cNvCxnSpPr/>
          <p:nvPr/>
        </p:nvCxnSpPr>
        <p:spPr>
          <a:xfrm>
            <a:off x="1239313" y="480260"/>
            <a:ext cx="0" cy="1506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1883937" y="4449553"/>
            <a:ext cx="469344" cy="2046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PCSEL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68" name="직선 연결선 67"/>
          <p:cNvCxnSpPr/>
          <p:nvPr/>
        </p:nvCxnSpPr>
        <p:spPr>
          <a:xfrm>
            <a:off x="1864137" y="394195"/>
            <a:ext cx="0" cy="5818315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직선 연결선 68"/>
          <p:cNvCxnSpPr/>
          <p:nvPr/>
        </p:nvCxnSpPr>
        <p:spPr>
          <a:xfrm flipH="1">
            <a:off x="1053883" y="403221"/>
            <a:ext cx="810255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직선 화살표 연결선 69"/>
          <p:cNvCxnSpPr/>
          <p:nvPr/>
        </p:nvCxnSpPr>
        <p:spPr>
          <a:xfrm>
            <a:off x="1053544" y="403221"/>
            <a:ext cx="0" cy="2093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4396714" y="1849513"/>
            <a:ext cx="51007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Adobe Fan Heiti Std B" pitchFamily="34" charset="-128"/>
                <a:ea typeface="Adobe Fan Heiti Std B" pitchFamily="34" charset="-128"/>
              </a:rPr>
              <a:t>R2 &lt;3:0&gt;</a:t>
            </a:r>
            <a:endParaRPr lang="ko-KR" altLang="en-US" sz="7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73" name="직선 연결선 72"/>
          <p:cNvCxnSpPr/>
          <p:nvPr/>
        </p:nvCxnSpPr>
        <p:spPr>
          <a:xfrm>
            <a:off x="4915226" y="1849513"/>
            <a:ext cx="0" cy="410445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직선 연결선 73"/>
          <p:cNvCxnSpPr/>
          <p:nvPr/>
        </p:nvCxnSpPr>
        <p:spPr>
          <a:xfrm>
            <a:off x="1871668" y="6212511"/>
            <a:ext cx="2603114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직사각형 78"/>
          <p:cNvSpPr/>
          <p:nvPr/>
        </p:nvSpPr>
        <p:spPr>
          <a:xfrm>
            <a:off x="2060204" y="419163"/>
            <a:ext cx="722556" cy="2117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LR</a:t>
            </a:r>
            <a:endParaRPr lang="ko-KR" altLang="en-US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80" name="직선 연결선 79"/>
          <p:cNvCxnSpPr/>
          <p:nvPr/>
        </p:nvCxnSpPr>
        <p:spPr>
          <a:xfrm flipH="1">
            <a:off x="834439" y="276138"/>
            <a:ext cx="1587043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직선 화살표 연결선 80"/>
          <p:cNvCxnSpPr/>
          <p:nvPr/>
        </p:nvCxnSpPr>
        <p:spPr>
          <a:xfrm>
            <a:off x="834439" y="276138"/>
            <a:ext cx="0" cy="3336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직선 연결선 81"/>
          <p:cNvCxnSpPr>
            <a:stCxn id="79" idx="0"/>
          </p:cNvCxnSpPr>
          <p:nvPr/>
        </p:nvCxnSpPr>
        <p:spPr>
          <a:xfrm flipH="1" flipV="1">
            <a:off x="2421481" y="276138"/>
            <a:ext cx="1" cy="143025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직선 연결선 82"/>
          <p:cNvCxnSpPr/>
          <p:nvPr/>
        </p:nvCxnSpPr>
        <p:spPr>
          <a:xfrm>
            <a:off x="1581351" y="1028622"/>
            <a:ext cx="840131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직선 연결선 83"/>
          <p:cNvCxnSpPr>
            <a:stCxn id="79" idx="2"/>
          </p:cNvCxnSpPr>
          <p:nvPr/>
        </p:nvCxnSpPr>
        <p:spPr>
          <a:xfrm>
            <a:off x="2421482" y="630901"/>
            <a:ext cx="0" cy="397720"/>
          </a:xfrm>
          <a:prstGeom prst="line">
            <a:avLst/>
          </a:prstGeom>
          <a:ln>
            <a:head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직선 연결선 84"/>
          <p:cNvCxnSpPr/>
          <p:nvPr/>
        </p:nvCxnSpPr>
        <p:spPr>
          <a:xfrm>
            <a:off x="2710076" y="1849513"/>
            <a:ext cx="5313436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직사각형 85"/>
          <p:cNvSpPr/>
          <p:nvPr/>
        </p:nvSpPr>
        <p:spPr>
          <a:xfrm>
            <a:off x="7659101" y="4893329"/>
            <a:ext cx="722556" cy="2117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CPSR</a:t>
            </a:r>
            <a:endParaRPr lang="ko-KR" altLang="en-US" sz="11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87" name="직선 연결선 86"/>
          <p:cNvCxnSpPr/>
          <p:nvPr/>
        </p:nvCxnSpPr>
        <p:spPr>
          <a:xfrm flipH="1">
            <a:off x="7870508" y="5282362"/>
            <a:ext cx="15300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직선 연결선 87"/>
          <p:cNvCxnSpPr/>
          <p:nvPr/>
        </p:nvCxnSpPr>
        <p:spPr>
          <a:xfrm flipH="1">
            <a:off x="8023511" y="5114357"/>
            <a:ext cx="1" cy="14675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직선 연결선 88"/>
          <p:cNvCxnSpPr/>
          <p:nvPr/>
        </p:nvCxnSpPr>
        <p:spPr>
          <a:xfrm flipH="1">
            <a:off x="7870509" y="5514899"/>
            <a:ext cx="15300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직선 연결선 89"/>
          <p:cNvCxnSpPr/>
          <p:nvPr/>
        </p:nvCxnSpPr>
        <p:spPr>
          <a:xfrm flipH="1">
            <a:off x="7870509" y="5747436"/>
            <a:ext cx="15300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직선 연결선 90"/>
          <p:cNvCxnSpPr/>
          <p:nvPr/>
        </p:nvCxnSpPr>
        <p:spPr>
          <a:xfrm flipH="1">
            <a:off x="7870507" y="6212511"/>
            <a:ext cx="15300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직선 연결선 91"/>
          <p:cNvCxnSpPr/>
          <p:nvPr/>
        </p:nvCxnSpPr>
        <p:spPr>
          <a:xfrm flipH="1">
            <a:off x="7861447" y="6445048"/>
            <a:ext cx="15300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7672719" y="5187335"/>
            <a:ext cx="224164" cy="1900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Adobe Fan Heiti Std B" pitchFamily="34" charset="-128"/>
                <a:ea typeface="Adobe Fan Heiti Std B" pitchFamily="34" charset="-128"/>
              </a:rPr>
              <a:t>Z</a:t>
            </a:r>
            <a:endParaRPr lang="ko-KR" altLang="en-US" sz="7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94" name="직선 연결선 93"/>
          <p:cNvCxnSpPr/>
          <p:nvPr/>
        </p:nvCxnSpPr>
        <p:spPr>
          <a:xfrm flipH="1">
            <a:off x="7861447" y="5979973"/>
            <a:ext cx="15300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7672719" y="5419872"/>
            <a:ext cx="236347" cy="1900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Adobe Fan Heiti Std B" pitchFamily="34" charset="-128"/>
                <a:ea typeface="Adobe Fan Heiti Std B" pitchFamily="34" charset="-128"/>
              </a:rPr>
              <a:t>N</a:t>
            </a:r>
            <a:endParaRPr lang="ko-KR" altLang="en-US" sz="7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7672719" y="5647412"/>
            <a:ext cx="228733" cy="1900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Adobe Fan Heiti Std B" pitchFamily="34" charset="-128"/>
                <a:ea typeface="Adobe Fan Heiti Std B" pitchFamily="34" charset="-128"/>
              </a:rPr>
              <a:t>V</a:t>
            </a:r>
            <a:endParaRPr lang="ko-KR" altLang="en-US" sz="7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97" name="직선 연결선 96"/>
          <p:cNvCxnSpPr/>
          <p:nvPr/>
        </p:nvCxnSpPr>
        <p:spPr>
          <a:xfrm>
            <a:off x="8023512" y="1849513"/>
            <a:ext cx="0" cy="3029087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7395997" y="1863317"/>
            <a:ext cx="690157" cy="1900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Adobe Fan Heiti Std B" pitchFamily="34" charset="-128"/>
                <a:ea typeface="Adobe Fan Heiti Std B" pitchFamily="34" charset="-128"/>
              </a:rPr>
              <a:t>CPSR F &lt;7:4&gt;</a:t>
            </a:r>
            <a:endParaRPr lang="ko-KR" altLang="en-US" sz="7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8382659" y="4909685"/>
            <a:ext cx="396247" cy="2046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err="1" smtClean="0">
                <a:latin typeface="Adobe Fan Heiti Std B" pitchFamily="34" charset="-128"/>
                <a:ea typeface="Adobe Fan Heiti Std B" pitchFamily="34" charset="-128"/>
              </a:rPr>
              <a:t>BrYN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100" name="직선 연결선 99"/>
          <p:cNvCxnSpPr/>
          <p:nvPr/>
        </p:nvCxnSpPr>
        <p:spPr>
          <a:xfrm flipH="1">
            <a:off x="8397762" y="4923854"/>
            <a:ext cx="32699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직선 화살표 연결선 100"/>
          <p:cNvCxnSpPr/>
          <p:nvPr/>
        </p:nvCxnSpPr>
        <p:spPr>
          <a:xfrm>
            <a:off x="4474782" y="4999198"/>
            <a:ext cx="318431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" name="사다리꼴 101"/>
          <p:cNvSpPr/>
          <p:nvPr/>
        </p:nvSpPr>
        <p:spPr>
          <a:xfrm rot="10800000" flipV="1">
            <a:off x="1737972" y="2822952"/>
            <a:ext cx="484103" cy="135914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1768280" y="2812815"/>
            <a:ext cx="48603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HY견고딕" pitchFamily="18" charset="-127"/>
                <a:ea typeface="HY견고딕" pitchFamily="18" charset="-127"/>
              </a:rPr>
              <a:t>  1     0 </a:t>
            </a:r>
            <a:endParaRPr lang="ko-KR" altLang="en-US" sz="6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2211218" y="2834596"/>
            <a:ext cx="396247" cy="2046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err="1" smtClean="0">
                <a:latin typeface="Adobe Fan Heiti Std B" pitchFamily="34" charset="-128"/>
                <a:ea typeface="Adobe Fan Heiti Std B" pitchFamily="34" charset="-128"/>
              </a:rPr>
              <a:t>BrYN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105" name="직선 연결선 104"/>
          <p:cNvCxnSpPr/>
          <p:nvPr/>
        </p:nvCxnSpPr>
        <p:spPr>
          <a:xfrm flipH="1">
            <a:off x="2203862" y="2848764"/>
            <a:ext cx="363894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사다리꼴 105"/>
          <p:cNvSpPr/>
          <p:nvPr/>
        </p:nvSpPr>
        <p:spPr>
          <a:xfrm rot="10800000" flipV="1">
            <a:off x="2294401" y="756214"/>
            <a:ext cx="484103" cy="135914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107" name="직선 연결선 106"/>
          <p:cNvCxnSpPr/>
          <p:nvPr/>
        </p:nvCxnSpPr>
        <p:spPr>
          <a:xfrm>
            <a:off x="2616632" y="692818"/>
            <a:ext cx="0" cy="279712"/>
          </a:xfrm>
          <a:prstGeom prst="line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2324708" y="746076"/>
            <a:ext cx="48603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HY견고딕" pitchFamily="18" charset="-127"/>
                <a:ea typeface="HY견고딕" pitchFamily="18" charset="-127"/>
              </a:rPr>
              <a:t> 1      0 </a:t>
            </a:r>
            <a:endParaRPr lang="ko-KR" altLang="en-US" sz="6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2767646" y="767858"/>
            <a:ext cx="42351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latin typeface="Adobe Fan Heiti Std B" pitchFamily="34" charset="-128"/>
                <a:ea typeface="HY견고딕" pitchFamily="18" charset="-127"/>
              </a:rPr>
              <a:t>LRSF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110" name="직선 연결선 109"/>
          <p:cNvCxnSpPr/>
          <p:nvPr/>
        </p:nvCxnSpPr>
        <p:spPr>
          <a:xfrm flipH="1" flipV="1">
            <a:off x="2760290" y="782025"/>
            <a:ext cx="443907" cy="2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직선 연결선 110"/>
          <p:cNvCxnSpPr/>
          <p:nvPr/>
        </p:nvCxnSpPr>
        <p:spPr>
          <a:xfrm>
            <a:off x="2060204" y="2756909"/>
            <a:ext cx="0" cy="279712"/>
          </a:xfrm>
          <a:prstGeom prst="line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1916238" y="4654225"/>
            <a:ext cx="42351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latin typeface="Adobe Fan Heiti Std B" pitchFamily="34" charset="-128"/>
                <a:ea typeface="HY견고딕" pitchFamily="18" charset="-127"/>
              </a:rPr>
              <a:t>LRSF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49775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58915" y="6182533"/>
            <a:ext cx="629243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latin typeface="Adobe 고딕 Std B" pitchFamily="34" charset="-127"/>
                <a:ea typeface="Adobe 고딕 Std B" pitchFamily="34" charset="-127"/>
              </a:rPr>
              <a:t>PUSH</a:t>
            </a:r>
            <a:endParaRPr lang="ko-KR" altLang="en-US" sz="1400" b="1" dirty="0"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673537" y="1059328"/>
            <a:ext cx="722556" cy="2117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PC</a:t>
            </a:r>
            <a:endParaRPr lang="ko-KR" altLang="en-US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5" name="직선 화살표 연결선 4"/>
          <p:cNvCxnSpPr>
            <a:stCxn id="4" idx="2"/>
          </p:cNvCxnSpPr>
          <p:nvPr/>
        </p:nvCxnSpPr>
        <p:spPr>
          <a:xfrm>
            <a:off x="1034815" y="1271066"/>
            <a:ext cx="0" cy="3237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785251" y="1586494"/>
            <a:ext cx="500231" cy="1465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+2</a:t>
            </a:r>
            <a:endParaRPr lang="ko-KR" altLang="en-US" sz="105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7" name="직선 연결선 6"/>
          <p:cNvCxnSpPr>
            <a:stCxn id="6" idx="2"/>
          </p:cNvCxnSpPr>
          <p:nvPr/>
        </p:nvCxnSpPr>
        <p:spPr>
          <a:xfrm>
            <a:off x="1035367" y="1733082"/>
            <a:ext cx="0" cy="15486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35366" y="1887943"/>
            <a:ext cx="527469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 flipV="1">
            <a:off x="1562836" y="451383"/>
            <a:ext cx="0" cy="143656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 flipH="1">
            <a:off x="1049530" y="451383"/>
            <a:ext cx="513308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2041689" y="1074879"/>
            <a:ext cx="1299744" cy="6762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Instruction</a:t>
            </a:r>
          </a:p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Memory</a:t>
            </a:r>
            <a:endParaRPr lang="ko-KR" altLang="en-US" sz="14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018202" y="1310667"/>
            <a:ext cx="239392" cy="2046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A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65012" y="1574059"/>
            <a:ext cx="253099" cy="2046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100"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D</a:t>
            </a:r>
            <a:endParaRPr lang="ko-KR" altLang="en-US" sz="800" dirty="0">
              <a:latin typeface="Adobe Fan Heiti Std B" pitchFamily="34" charset="-128"/>
            </a:endParaRPr>
          </a:p>
        </p:txBody>
      </p:sp>
      <p:cxnSp>
        <p:nvCxnSpPr>
          <p:cNvPr id="14" name="직선 연결선 13"/>
          <p:cNvCxnSpPr>
            <a:endCxn id="11" idx="1"/>
          </p:cNvCxnSpPr>
          <p:nvPr/>
        </p:nvCxnSpPr>
        <p:spPr>
          <a:xfrm>
            <a:off x="1034814" y="1413003"/>
            <a:ext cx="1006875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연결선 14"/>
          <p:cNvCxnSpPr>
            <a:stCxn id="11" idx="2"/>
          </p:cNvCxnSpPr>
          <p:nvPr/>
        </p:nvCxnSpPr>
        <p:spPr>
          <a:xfrm>
            <a:off x="2691561" y="1751128"/>
            <a:ext cx="0" cy="2132847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2049319" y="3902709"/>
            <a:ext cx="722556" cy="2117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CLU</a:t>
            </a:r>
            <a:endParaRPr lang="ko-KR" altLang="en-US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314636" y="2236012"/>
            <a:ext cx="2421064" cy="6762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Register Bank</a:t>
            </a:r>
            <a:endParaRPr lang="ko-KR" altLang="en-US" sz="14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770647" y="2236012"/>
            <a:ext cx="352083" cy="2046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800">
                <a:latin typeface="Adobe Fan Heiti Std B" pitchFamily="34" charset="-128"/>
                <a:ea typeface="Adobe Fan Heiti Std B" pitchFamily="34" charset="-128"/>
              </a:defRPr>
            </a:lvl1pPr>
          </a:lstStyle>
          <a:p>
            <a:r>
              <a:rPr lang="en-US" altLang="ko-KR" dirty="0"/>
              <a:t>RA1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709585" y="2251358"/>
            <a:ext cx="352083" cy="2046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RA2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770647" y="2692244"/>
            <a:ext cx="356653" cy="2046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RD1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709585" y="2707589"/>
            <a:ext cx="356653" cy="2046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RD2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314636" y="2471800"/>
            <a:ext cx="329241" cy="2046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WA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393661" y="2471800"/>
            <a:ext cx="333809" cy="2046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WD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393661" y="2676472"/>
            <a:ext cx="317059" cy="2046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WE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2691561" y="1819535"/>
            <a:ext cx="2205149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사다리꼴 25"/>
          <p:cNvSpPr/>
          <p:nvPr/>
        </p:nvSpPr>
        <p:spPr>
          <a:xfrm flipV="1">
            <a:off x="3658214" y="4032708"/>
            <a:ext cx="1591650" cy="802628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240686" y="4309478"/>
            <a:ext cx="426704" cy="2485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latin typeface="Adobe 고딕 Std B" pitchFamily="34" charset="-127"/>
                <a:ea typeface="Adobe 고딕 Std B" pitchFamily="34" charset="-127"/>
              </a:rPr>
              <a:t>ALU</a:t>
            </a:r>
            <a:endParaRPr lang="ko-KR" altLang="en-US" sz="1100" dirty="0"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4896710" y="2906229"/>
            <a:ext cx="0" cy="1126480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 flipH="1">
            <a:off x="2257594" y="4282452"/>
            <a:ext cx="15300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273026" y="4419575"/>
            <a:ext cx="478481" cy="2046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ALUFN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31" name="직선 연결선 30"/>
          <p:cNvCxnSpPr>
            <a:stCxn id="16" idx="2"/>
          </p:cNvCxnSpPr>
          <p:nvPr/>
        </p:nvCxnSpPr>
        <p:spPr>
          <a:xfrm>
            <a:off x="2410598" y="4114447"/>
            <a:ext cx="0" cy="18324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 flipH="1">
            <a:off x="2257595" y="4514989"/>
            <a:ext cx="15300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 flipH="1">
            <a:off x="2257595" y="4747526"/>
            <a:ext cx="15300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26" idx="1"/>
          </p:cNvCxnSpPr>
          <p:nvPr/>
        </p:nvCxnSpPr>
        <p:spPr>
          <a:xfrm flipH="1" flipV="1">
            <a:off x="3314636" y="4433742"/>
            <a:ext cx="443906" cy="2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873033" y="4188828"/>
            <a:ext cx="441932" cy="1900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Adobe Fan Heiti Std B" pitchFamily="34" charset="-128"/>
                <a:ea typeface="Adobe Fan Heiti Std B" pitchFamily="34" charset="-128"/>
              </a:rPr>
              <a:t>ALUFN</a:t>
            </a:r>
            <a:endParaRPr lang="ko-KR" altLang="en-US" sz="7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36" name="직선 연결선 35"/>
          <p:cNvCxnSpPr>
            <a:stCxn id="26" idx="0"/>
          </p:cNvCxnSpPr>
          <p:nvPr/>
        </p:nvCxnSpPr>
        <p:spPr>
          <a:xfrm>
            <a:off x="4454039" y="4835337"/>
            <a:ext cx="0" cy="1347196"/>
          </a:xfrm>
          <a:prstGeom prst="line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2094000" y="3613303"/>
            <a:ext cx="655131" cy="1900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Adobe Fan Heiti Std B" pitchFamily="34" charset="-128"/>
                <a:ea typeface="Adobe Fan Heiti Std B" pitchFamily="34" charset="-128"/>
              </a:rPr>
              <a:t>OP &lt;15:12&gt;</a:t>
            </a:r>
            <a:endParaRPr lang="ko-KR" altLang="en-US" sz="7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62" name="직선 화살표 연결선 61"/>
          <p:cNvCxnSpPr/>
          <p:nvPr/>
        </p:nvCxnSpPr>
        <p:spPr>
          <a:xfrm>
            <a:off x="1049530" y="442559"/>
            <a:ext cx="0" cy="6167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1890759" y="4419575"/>
            <a:ext cx="4379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WESF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64" name="직선 연결선 63"/>
          <p:cNvCxnSpPr/>
          <p:nvPr/>
        </p:nvCxnSpPr>
        <p:spPr>
          <a:xfrm>
            <a:off x="7713782" y="1751128"/>
            <a:ext cx="0" cy="4431405"/>
          </a:xfrm>
          <a:prstGeom prst="line">
            <a:avLst/>
          </a:prstGeom>
          <a:ln>
            <a:head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4378199" y="1819535"/>
            <a:ext cx="51007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Adobe Fan Heiti Std B" pitchFamily="34" charset="-128"/>
                <a:ea typeface="Adobe Fan Heiti Std B" pitchFamily="34" charset="-128"/>
              </a:rPr>
              <a:t>R2 &lt;3:0&gt;</a:t>
            </a:r>
            <a:endParaRPr lang="ko-KR" altLang="en-US" sz="7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66" name="직선 연결선 65"/>
          <p:cNvCxnSpPr/>
          <p:nvPr/>
        </p:nvCxnSpPr>
        <p:spPr>
          <a:xfrm>
            <a:off x="4896710" y="1819535"/>
            <a:ext cx="0" cy="410445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7651112" y="1797145"/>
            <a:ext cx="690157" cy="1900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Adobe Fan Heiti Std B" pitchFamily="34" charset="-128"/>
                <a:ea typeface="Adobe Fan Heiti Std B" pitchFamily="34" charset="-128"/>
              </a:rPr>
              <a:t>CPSR F &lt;7:4&gt;</a:t>
            </a:r>
            <a:endParaRPr lang="ko-KR" altLang="en-US" sz="7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68" name="직선 연결선 67"/>
          <p:cNvCxnSpPr/>
          <p:nvPr/>
        </p:nvCxnSpPr>
        <p:spPr>
          <a:xfrm flipH="1">
            <a:off x="4456267" y="6182533"/>
            <a:ext cx="3258627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5707875" y="2778808"/>
            <a:ext cx="417567" cy="2046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WERF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70" name="직선 연결선 69"/>
          <p:cNvCxnSpPr/>
          <p:nvPr/>
        </p:nvCxnSpPr>
        <p:spPr>
          <a:xfrm flipH="1" flipV="1">
            <a:off x="5749485" y="2792975"/>
            <a:ext cx="443906" cy="2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직선 연결선 70"/>
          <p:cNvCxnSpPr/>
          <p:nvPr/>
        </p:nvCxnSpPr>
        <p:spPr>
          <a:xfrm flipH="1">
            <a:off x="8387587" y="1552146"/>
            <a:ext cx="34088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8355335" y="1520353"/>
            <a:ext cx="4379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WESF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8112230" y="1470258"/>
            <a:ext cx="317059" cy="2046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WE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7035444" y="1266645"/>
            <a:ext cx="239392" cy="2046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A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7582253" y="1530037"/>
            <a:ext cx="312489" cy="2046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100"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WD</a:t>
            </a:r>
            <a:endParaRPr lang="ko-KR" altLang="en-US" sz="800" dirty="0">
              <a:latin typeface="Adobe Fan Heiti Std B" pitchFamily="34" charset="-128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7558649" y="1030856"/>
            <a:ext cx="300306" cy="2046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100"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RD</a:t>
            </a:r>
            <a:endParaRPr lang="ko-KR" altLang="en-US" sz="800" dirty="0">
              <a:latin typeface="Adobe Fan Heiti Std B" pitchFamily="34" charset="-128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5957103" y="1272274"/>
            <a:ext cx="722556" cy="2117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SP</a:t>
            </a:r>
            <a:endParaRPr lang="ko-KR" altLang="en-US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78" name="직선 화살표 연결선 77"/>
          <p:cNvCxnSpPr/>
          <p:nvPr/>
        </p:nvCxnSpPr>
        <p:spPr>
          <a:xfrm>
            <a:off x="6317830" y="1492209"/>
            <a:ext cx="0" cy="184186"/>
          </a:xfrm>
          <a:prstGeom prst="straightConnector1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직선 연결선 78"/>
          <p:cNvCxnSpPr/>
          <p:nvPr/>
        </p:nvCxnSpPr>
        <p:spPr>
          <a:xfrm>
            <a:off x="6318381" y="1682720"/>
            <a:ext cx="527469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직선 연결선 79"/>
          <p:cNvCxnSpPr/>
          <p:nvPr/>
        </p:nvCxnSpPr>
        <p:spPr>
          <a:xfrm flipV="1">
            <a:off x="6845850" y="793421"/>
            <a:ext cx="0" cy="88930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직선 연결선 80"/>
          <p:cNvCxnSpPr/>
          <p:nvPr/>
        </p:nvCxnSpPr>
        <p:spPr>
          <a:xfrm flipH="1">
            <a:off x="6317830" y="793421"/>
            <a:ext cx="528022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직선 화살표 연결선 81"/>
          <p:cNvCxnSpPr>
            <a:stCxn id="83" idx="2"/>
            <a:endCxn id="77" idx="0"/>
          </p:cNvCxnSpPr>
          <p:nvPr/>
        </p:nvCxnSpPr>
        <p:spPr>
          <a:xfrm>
            <a:off x="6318381" y="1101112"/>
            <a:ext cx="1" cy="1711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직사각형 82"/>
          <p:cNvSpPr/>
          <p:nvPr/>
        </p:nvSpPr>
        <p:spPr>
          <a:xfrm>
            <a:off x="6068265" y="954524"/>
            <a:ext cx="500231" cy="1465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+2</a:t>
            </a:r>
            <a:endParaRPr lang="ko-KR" altLang="en-US" sz="105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84" name="직선 화살표 연결선 83"/>
          <p:cNvCxnSpPr>
            <a:endCxn id="83" idx="0"/>
          </p:cNvCxnSpPr>
          <p:nvPr/>
        </p:nvCxnSpPr>
        <p:spPr>
          <a:xfrm flipH="1">
            <a:off x="6318381" y="793421"/>
            <a:ext cx="1" cy="161103"/>
          </a:xfrm>
          <a:prstGeom prst="straightConnector1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직선 연결선 84"/>
          <p:cNvCxnSpPr>
            <a:stCxn id="77" idx="3"/>
            <a:endCxn id="86" idx="1"/>
          </p:cNvCxnSpPr>
          <p:nvPr/>
        </p:nvCxnSpPr>
        <p:spPr>
          <a:xfrm flipV="1">
            <a:off x="6679659" y="1376808"/>
            <a:ext cx="400848" cy="1335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직사각형 85"/>
          <p:cNvSpPr/>
          <p:nvPr/>
        </p:nvSpPr>
        <p:spPr>
          <a:xfrm>
            <a:off x="7080507" y="1038684"/>
            <a:ext cx="1299744" cy="6762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Stack</a:t>
            </a:r>
          </a:p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Memory</a:t>
            </a:r>
            <a:endParaRPr lang="ko-KR" altLang="en-US" sz="14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46634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55774" y="6217293"/>
            <a:ext cx="516780" cy="291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latin typeface="Adobe 고딕 Std B" pitchFamily="34" charset="-127"/>
                <a:ea typeface="Adobe 고딕 Std B" pitchFamily="34" charset="-127"/>
              </a:rPr>
              <a:t>POP</a:t>
            </a:r>
            <a:endParaRPr lang="ko-KR" altLang="en-US" sz="1400" b="1" dirty="0"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696957" y="1023608"/>
            <a:ext cx="720749" cy="2112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PC</a:t>
            </a:r>
            <a:endParaRPr lang="ko-KR" altLang="en-US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5" name="직선 화살표 연결선 4"/>
          <p:cNvCxnSpPr>
            <a:stCxn id="4" idx="2"/>
          </p:cNvCxnSpPr>
          <p:nvPr/>
        </p:nvCxnSpPr>
        <p:spPr>
          <a:xfrm>
            <a:off x="1057332" y="1234817"/>
            <a:ext cx="0" cy="3228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808392" y="1549457"/>
            <a:ext cx="498980" cy="1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+2</a:t>
            </a:r>
            <a:endParaRPr lang="ko-KR" altLang="en-US" sz="105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7" name="직선 연결선 6"/>
          <p:cNvCxnSpPr>
            <a:stCxn id="6" idx="2"/>
          </p:cNvCxnSpPr>
          <p:nvPr/>
        </p:nvCxnSpPr>
        <p:spPr>
          <a:xfrm>
            <a:off x="1057883" y="1695678"/>
            <a:ext cx="0" cy="154473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57882" y="1850152"/>
            <a:ext cx="526151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 flipV="1">
            <a:off x="1584032" y="417183"/>
            <a:ext cx="0" cy="143296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 flipH="1">
            <a:off x="1072010" y="417183"/>
            <a:ext cx="512025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2061688" y="1039120"/>
            <a:ext cx="1296495" cy="6745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Instruction</a:t>
            </a:r>
          </a:p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Memory</a:t>
            </a:r>
            <a:endParaRPr lang="ko-KR" altLang="en-US" sz="14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038260" y="1274319"/>
            <a:ext cx="238794" cy="204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A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83703" y="1537052"/>
            <a:ext cx="252466" cy="204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100"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D</a:t>
            </a:r>
            <a:endParaRPr lang="ko-KR" altLang="en-US" sz="800" dirty="0">
              <a:latin typeface="Adobe Fan Heiti Std B" pitchFamily="34" charset="-128"/>
            </a:endParaRPr>
          </a:p>
        </p:txBody>
      </p:sp>
      <p:cxnSp>
        <p:nvCxnSpPr>
          <p:cNvPr id="14" name="직선 연결선 13"/>
          <p:cNvCxnSpPr>
            <a:endCxn id="11" idx="1"/>
          </p:cNvCxnSpPr>
          <p:nvPr/>
        </p:nvCxnSpPr>
        <p:spPr>
          <a:xfrm>
            <a:off x="1057331" y="1376400"/>
            <a:ext cx="1004357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연결선 14"/>
          <p:cNvCxnSpPr>
            <a:stCxn id="11" idx="2"/>
          </p:cNvCxnSpPr>
          <p:nvPr/>
        </p:nvCxnSpPr>
        <p:spPr>
          <a:xfrm>
            <a:off x="2709936" y="1713678"/>
            <a:ext cx="0" cy="2127515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2069300" y="3859881"/>
            <a:ext cx="720749" cy="2112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CLU</a:t>
            </a:r>
            <a:endParaRPr lang="ko-KR" altLang="en-US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331453" y="2197351"/>
            <a:ext cx="2415011" cy="6745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Register Bank</a:t>
            </a:r>
            <a:endParaRPr lang="ko-KR" altLang="en-US" sz="14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786324" y="2197351"/>
            <a:ext cx="351203" cy="204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800">
                <a:latin typeface="Adobe Fan Heiti Std B" pitchFamily="34" charset="-128"/>
                <a:ea typeface="Adobe Fan Heiti Std B" pitchFamily="34" charset="-128"/>
              </a:defRPr>
            </a:lvl1pPr>
          </a:lstStyle>
          <a:p>
            <a:r>
              <a:rPr lang="en-US" altLang="ko-KR" dirty="0"/>
              <a:t>RA1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722915" y="2212658"/>
            <a:ext cx="351203" cy="204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RA2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786324" y="2652442"/>
            <a:ext cx="355761" cy="204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RD1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722915" y="2667749"/>
            <a:ext cx="355761" cy="204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RD2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331453" y="2432550"/>
            <a:ext cx="328418" cy="204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WA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405281" y="2432550"/>
            <a:ext cx="332975" cy="204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WD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405281" y="2636710"/>
            <a:ext cx="316266" cy="204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WE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25" name="사다리꼴 24"/>
          <p:cNvSpPr/>
          <p:nvPr/>
        </p:nvSpPr>
        <p:spPr>
          <a:xfrm flipV="1">
            <a:off x="3674172" y="3989555"/>
            <a:ext cx="1587671" cy="800622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255188" y="4265633"/>
            <a:ext cx="425637" cy="2479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latin typeface="Adobe 고딕 Std B" pitchFamily="34" charset="-127"/>
                <a:ea typeface="Adobe 고딕 Std B" pitchFamily="34" charset="-127"/>
              </a:rPr>
              <a:t>ALU</a:t>
            </a:r>
            <a:endParaRPr lang="ko-KR" altLang="en-US" sz="1100" dirty="0"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27" name="직선 연결선 26"/>
          <p:cNvCxnSpPr/>
          <p:nvPr/>
        </p:nvCxnSpPr>
        <p:spPr>
          <a:xfrm flipH="1">
            <a:off x="2277054" y="4238675"/>
            <a:ext cx="1526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289947" y="4375455"/>
            <a:ext cx="477285" cy="204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ALUFN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29" name="직선 연결선 28"/>
          <p:cNvCxnSpPr>
            <a:stCxn id="16" idx="2"/>
          </p:cNvCxnSpPr>
          <p:nvPr/>
        </p:nvCxnSpPr>
        <p:spPr>
          <a:xfrm>
            <a:off x="2429675" y="4071090"/>
            <a:ext cx="0" cy="18279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 flipH="1">
            <a:off x="2277055" y="4470630"/>
            <a:ext cx="1526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 flipH="1">
            <a:off x="2277055" y="4702586"/>
            <a:ext cx="1526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연결선 31"/>
          <p:cNvCxnSpPr>
            <a:stCxn id="25" idx="1"/>
          </p:cNvCxnSpPr>
          <p:nvPr/>
        </p:nvCxnSpPr>
        <p:spPr>
          <a:xfrm flipH="1" flipV="1">
            <a:off x="3331453" y="4389587"/>
            <a:ext cx="442797" cy="2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893455" y="4145284"/>
            <a:ext cx="440828" cy="1895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Adobe Fan Heiti Std B" pitchFamily="34" charset="-128"/>
                <a:ea typeface="Adobe Fan Heiti Std B" pitchFamily="34" charset="-128"/>
              </a:rPr>
              <a:t>ALUFN</a:t>
            </a:r>
            <a:endParaRPr lang="ko-KR" altLang="en-US" sz="7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113868" y="3571199"/>
            <a:ext cx="653494" cy="1895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Adobe Fan Heiti Std B" pitchFamily="34" charset="-128"/>
                <a:ea typeface="Adobe Fan Heiti Std B" pitchFamily="34" charset="-128"/>
              </a:rPr>
              <a:t>OP &lt;15:12&gt;</a:t>
            </a:r>
            <a:endParaRPr lang="ko-KR" altLang="en-US" sz="7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59" name="직선 화살표 연결선 58"/>
          <p:cNvCxnSpPr/>
          <p:nvPr/>
        </p:nvCxnSpPr>
        <p:spPr>
          <a:xfrm>
            <a:off x="1072010" y="408381"/>
            <a:ext cx="0" cy="6152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1911135" y="4375455"/>
            <a:ext cx="4379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WESF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7657088" y="1759580"/>
            <a:ext cx="688432" cy="1895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Adobe Fan Heiti Std B" pitchFamily="34" charset="-128"/>
                <a:ea typeface="Adobe Fan Heiti Std B" pitchFamily="34" charset="-128"/>
              </a:rPr>
              <a:t>CPSR F &lt;7:4&gt;</a:t>
            </a:r>
            <a:endParaRPr lang="ko-KR" altLang="en-US" sz="7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62" name="직선 연결선 61"/>
          <p:cNvCxnSpPr>
            <a:endCxn id="17" idx="1"/>
          </p:cNvCxnSpPr>
          <p:nvPr/>
        </p:nvCxnSpPr>
        <p:spPr>
          <a:xfrm>
            <a:off x="2709936" y="2534630"/>
            <a:ext cx="621517" cy="1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2709936" y="2549213"/>
            <a:ext cx="51007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Adobe Fan Heiti Std B" pitchFamily="34" charset="-128"/>
                <a:ea typeface="Adobe Fan Heiti Std B" pitchFamily="34" charset="-128"/>
              </a:rPr>
              <a:t>R2 &lt;3:0&gt;</a:t>
            </a:r>
            <a:endParaRPr lang="ko-KR" altLang="en-US" sz="7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5718709" y="2738790"/>
            <a:ext cx="416523" cy="204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WERF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65" name="직선 연결선 64"/>
          <p:cNvCxnSpPr/>
          <p:nvPr/>
        </p:nvCxnSpPr>
        <p:spPr>
          <a:xfrm flipH="1" flipV="1">
            <a:off x="5760215" y="2752922"/>
            <a:ext cx="442797" cy="2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직선 연결선 65"/>
          <p:cNvCxnSpPr/>
          <p:nvPr/>
        </p:nvCxnSpPr>
        <p:spPr>
          <a:xfrm flipH="1">
            <a:off x="8391722" y="1515195"/>
            <a:ext cx="34003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8359551" y="1483481"/>
            <a:ext cx="4379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WESF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8117054" y="1433511"/>
            <a:ext cx="316266" cy="204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WE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7042959" y="1230407"/>
            <a:ext cx="238794" cy="204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A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7588401" y="1493140"/>
            <a:ext cx="311708" cy="204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100"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WD</a:t>
            </a:r>
            <a:endParaRPr lang="ko-KR" altLang="en-US" sz="800" dirty="0">
              <a:latin typeface="Adobe Fan Heiti Std B" pitchFamily="34" charset="-128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7564856" y="995208"/>
            <a:ext cx="299556" cy="204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100"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RD</a:t>
            </a:r>
            <a:endParaRPr lang="ko-KR" altLang="en-US" sz="800" dirty="0">
              <a:latin typeface="Adobe Fan Heiti Std B" pitchFamily="34" charset="-128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5967314" y="1236022"/>
            <a:ext cx="720749" cy="2112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SP</a:t>
            </a:r>
            <a:endParaRPr lang="ko-KR" altLang="en-US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73" name="직선 화살표 연결선 72"/>
          <p:cNvCxnSpPr/>
          <p:nvPr/>
        </p:nvCxnSpPr>
        <p:spPr>
          <a:xfrm>
            <a:off x="6327139" y="1455407"/>
            <a:ext cx="0" cy="183726"/>
          </a:xfrm>
          <a:prstGeom prst="straightConnector1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직선 연결선 73"/>
          <p:cNvCxnSpPr/>
          <p:nvPr/>
        </p:nvCxnSpPr>
        <p:spPr>
          <a:xfrm>
            <a:off x="6327688" y="1645442"/>
            <a:ext cx="526151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직선 연결선 74"/>
          <p:cNvCxnSpPr/>
          <p:nvPr/>
        </p:nvCxnSpPr>
        <p:spPr>
          <a:xfrm flipV="1">
            <a:off x="6853839" y="758366"/>
            <a:ext cx="0" cy="887077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직선 연결선 75"/>
          <p:cNvCxnSpPr/>
          <p:nvPr/>
        </p:nvCxnSpPr>
        <p:spPr>
          <a:xfrm flipH="1">
            <a:off x="6327139" y="758366"/>
            <a:ext cx="526702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직선 화살표 연결선 76"/>
          <p:cNvCxnSpPr>
            <a:stCxn id="78" idx="2"/>
            <a:endCxn id="72" idx="0"/>
          </p:cNvCxnSpPr>
          <p:nvPr/>
        </p:nvCxnSpPr>
        <p:spPr>
          <a:xfrm>
            <a:off x="6327688" y="1065288"/>
            <a:ext cx="1" cy="1707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직사각형 77"/>
          <p:cNvSpPr/>
          <p:nvPr/>
        </p:nvSpPr>
        <p:spPr>
          <a:xfrm>
            <a:off x="6078198" y="919066"/>
            <a:ext cx="498980" cy="1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-2</a:t>
            </a:r>
            <a:endParaRPr lang="ko-KR" altLang="en-US" sz="105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79" name="직선 화살표 연결선 78"/>
          <p:cNvCxnSpPr>
            <a:endCxn id="78" idx="0"/>
          </p:cNvCxnSpPr>
          <p:nvPr/>
        </p:nvCxnSpPr>
        <p:spPr>
          <a:xfrm flipH="1">
            <a:off x="6327688" y="758366"/>
            <a:ext cx="1" cy="160700"/>
          </a:xfrm>
          <a:prstGeom prst="straightConnector1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직선 연결선 79"/>
          <p:cNvCxnSpPr>
            <a:stCxn id="72" idx="3"/>
            <a:endCxn id="81" idx="1"/>
          </p:cNvCxnSpPr>
          <p:nvPr/>
        </p:nvCxnSpPr>
        <p:spPr>
          <a:xfrm flipV="1">
            <a:off x="6688064" y="1340295"/>
            <a:ext cx="399846" cy="1331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직사각형 80"/>
          <p:cNvSpPr/>
          <p:nvPr/>
        </p:nvSpPr>
        <p:spPr>
          <a:xfrm>
            <a:off x="7087909" y="1003016"/>
            <a:ext cx="1296495" cy="6745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Stack</a:t>
            </a:r>
          </a:p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Memory</a:t>
            </a:r>
            <a:endParaRPr lang="ko-KR" altLang="en-US" sz="14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82" name="직선 연결선 81"/>
          <p:cNvCxnSpPr/>
          <p:nvPr/>
        </p:nvCxnSpPr>
        <p:spPr>
          <a:xfrm flipV="1">
            <a:off x="7705015" y="784722"/>
            <a:ext cx="0" cy="20237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직선 연결선 82"/>
          <p:cNvCxnSpPr/>
          <p:nvPr/>
        </p:nvCxnSpPr>
        <p:spPr>
          <a:xfrm flipH="1">
            <a:off x="6926671" y="784722"/>
            <a:ext cx="794041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직선 연결선 83"/>
          <p:cNvCxnSpPr/>
          <p:nvPr/>
        </p:nvCxnSpPr>
        <p:spPr>
          <a:xfrm flipV="1">
            <a:off x="6926671" y="784723"/>
            <a:ext cx="0" cy="1749906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직선 연결선 84"/>
          <p:cNvCxnSpPr/>
          <p:nvPr/>
        </p:nvCxnSpPr>
        <p:spPr>
          <a:xfrm flipV="1">
            <a:off x="5746749" y="2550544"/>
            <a:ext cx="1179922" cy="1"/>
          </a:xfrm>
          <a:prstGeom prst="line">
            <a:avLst/>
          </a:prstGeom>
          <a:ln>
            <a:headEnd type="arrow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7247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직사각형 630"/>
          <p:cNvSpPr/>
          <p:nvPr/>
        </p:nvSpPr>
        <p:spPr>
          <a:xfrm>
            <a:off x="724140" y="1079753"/>
            <a:ext cx="716969" cy="2101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PC</a:t>
            </a:r>
            <a:endParaRPr lang="ko-KR" altLang="en-US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632" name="직선 화살표 연결선 631"/>
          <p:cNvCxnSpPr>
            <a:stCxn id="631" idx="2"/>
          </p:cNvCxnSpPr>
          <p:nvPr/>
        </p:nvCxnSpPr>
        <p:spPr>
          <a:xfrm>
            <a:off x="1082624" y="1289853"/>
            <a:ext cx="0" cy="3211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3" name="직사각형 632"/>
          <p:cNvSpPr/>
          <p:nvPr/>
        </p:nvSpPr>
        <p:spPr>
          <a:xfrm>
            <a:off x="834991" y="1602843"/>
            <a:ext cx="496364" cy="1454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+2</a:t>
            </a:r>
            <a:endParaRPr lang="ko-KR" altLang="en-US" sz="105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634" name="직선 연결선 633"/>
          <p:cNvCxnSpPr>
            <a:stCxn id="633" idx="2"/>
          </p:cNvCxnSpPr>
          <p:nvPr/>
        </p:nvCxnSpPr>
        <p:spPr>
          <a:xfrm flipH="1">
            <a:off x="1083172" y="1748298"/>
            <a:ext cx="1" cy="134467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5" name="직선 연결선 634"/>
          <p:cNvCxnSpPr/>
          <p:nvPr/>
        </p:nvCxnSpPr>
        <p:spPr>
          <a:xfrm>
            <a:off x="1083172" y="1901961"/>
            <a:ext cx="523391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6" name="직사각형 635"/>
          <p:cNvSpPr/>
          <p:nvPr/>
        </p:nvSpPr>
        <p:spPr>
          <a:xfrm>
            <a:off x="2081714" y="1095183"/>
            <a:ext cx="1289695" cy="6710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Instruction</a:t>
            </a:r>
          </a:p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Memory</a:t>
            </a:r>
            <a:endParaRPr lang="ko-KR" altLang="en-US" sz="14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637" name="TextBox 636"/>
          <p:cNvSpPr txBox="1"/>
          <p:nvPr/>
        </p:nvSpPr>
        <p:spPr>
          <a:xfrm>
            <a:off x="2058408" y="1329148"/>
            <a:ext cx="237542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A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38" name="TextBox 637"/>
          <p:cNvSpPr txBox="1"/>
          <p:nvPr/>
        </p:nvSpPr>
        <p:spPr>
          <a:xfrm>
            <a:off x="2600990" y="1590503"/>
            <a:ext cx="251142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100"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D</a:t>
            </a:r>
            <a:endParaRPr lang="ko-KR" altLang="en-US" sz="800" dirty="0">
              <a:latin typeface="Adobe Fan Heiti Std B" pitchFamily="34" charset="-128"/>
            </a:endParaRPr>
          </a:p>
        </p:txBody>
      </p:sp>
      <p:cxnSp>
        <p:nvCxnSpPr>
          <p:cNvPr id="639" name="직선 연결선 638"/>
          <p:cNvCxnSpPr>
            <a:endCxn id="636" idx="1"/>
          </p:cNvCxnSpPr>
          <p:nvPr/>
        </p:nvCxnSpPr>
        <p:spPr>
          <a:xfrm>
            <a:off x="1082624" y="1430693"/>
            <a:ext cx="999089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0" name="직선 연결선 639"/>
          <p:cNvCxnSpPr>
            <a:stCxn id="636" idx="2"/>
          </p:cNvCxnSpPr>
          <p:nvPr/>
        </p:nvCxnSpPr>
        <p:spPr>
          <a:xfrm>
            <a:off x="2726561" y="1766203"/>
            <a:ext cx="0" cy="2116356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1" name="직사각형 640"/>
          <p:cNvSpPr/>
          <p:nvPr/>
        </p:nvSpPr>
        <p:spPr>
          <a:xfrm>
            <a:off x="2089285" y="3901149"/>
            <a:ext cx="716969" cy="2101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CLU</a:t>
            </a:r>
            <a:endParaRPr lang="ko-KR" altLang="en-US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642" name="직사각형 641"/>
          <p:cNvSpPr/>
          <p:nvPr/>
        </p:nvSpPr>
        <p:spPr>
          <a:xfrm>
            <a:off x="3344819" y="2247339"/>
            <a:ext cx="2402344" cy="6710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Register Bank</a:t>
            </a:r>
            <a:endParaRPr lang="ko-KR" altLang="en-US" sz="14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643" name="TextBox 642"/>
          <p:cNvSpPr txBox="1"/>
          <p:nvPr/>
        </p:nvSpPr>
        <p:spPr>
          <a:xfrm>
            <a:off x="3797304" y="2247339"/>
            <a:ext cx="349361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800">
                <a:latin typeface="Adobe Fan Heiti Std B" pitchFamily="34" charset="-128"/>
                <a:ea typeface="Adobe Fan Heiti Std B" pitchFamily="34" charset="-128"/>
              </a:defRPr>
            </a:lvl1pPr>
          </a:lstStyle>
          <a:p>
            <a:r>
              <a:rPr lang="en-US" altLang="ko-KR" dirty="0"/>
              <a:t>RA1</a:t>
            </a:r>
            <a:endParaRPr lang="ko-KR" altLang="en-US" dirty="0"/>
          </a:p>
        </p:txBody>
      </p:sp>
      <p:sp>
        <p:nvSpPr>
          <p:cNvPr id="644" name="TextBox 643"/>
          <p:cNvSpPr txBox="1"/>
          <p:nvPr/>
        </p:nvSpPr>
        <p:spPr>
          <a:xfrm>
            <a:off x="4728982" y="2262565"/>
            <a:ext cx="349361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RA2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45" name="TextBox 644"/>
          <p:cNvSpPr txBox="1"/>
          <p:nvPr/>
        </p:nvSpPr>
        <p:spPr>
          <a:xfrm>
            <a:off x="3797304" y="2700043"/>
            <a:ext cx="35389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RD1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46" name="TextBox 645"/>
          <p:cNvSpPr txBox="1"/>
          <p:nvPr/>
        </p:nvSpPr>
        <p:spPr>
          <a:xfrm>
            <a:off x="4728982" y="2715270"/>
            <a:ext cx="35389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RD2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47" name="TextBox 646"/>
          <p:cNvSpPr txBox="1"/>
          <p:nvPr/>
        </p:nvSpPr>
        <p:spPr>
          <a:xfrm>
            <a:off x="3344819" y="2481304"/>
            <a:ext cx="32669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WA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48" name="TextBox 647"/>
          <p:cNvSpPr txBox="1"/>
          <p:nvPr/>
        </p:nvSpPr>
        <p:spPr>
          <a:xfrm>
            <a:off x="5407769" y="2481304"/>
            <a:ext cx="331228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WD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49" name="TextBox 648"/>
          <p:cNvSpPr txBox="1"/>
          <p:nvPr/>
        </p:nvSpPr>
        <p:spPr>
          <a:xfrm>
            <a:off x="5407769" y="2684393"/>
            <a:ext cx="314608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WE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650" name="직선 연결선 649"/>
          <p:cNvCxnSpPr/>
          <p:nvPr/>
        </p:nvCxnSpPr>
        <p:spPr>
          <a:xfrm>
            <a:off x="3868854" y="1901960"/>
            <a:ext cx="0" cy="93238"/>
          </a:xfrm>
          <a:prstGeom prst="line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1" name="사다리꼴 650"/>
          <p:cNvSpPr/>
          <p:nvPr/>
        </p:nvSpPr>
        <p:spPr>
          <a:xfrm flipV="1">
            <a:off x="3685739" y="4030143"/>
            <a:ext cx="1579344" cy="796423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652" name="TextBox 651"/>
          <p:cNvSpPr txBox="1"/>
          <p:nvPr/>
        </p:nvSpPr>
        <p:spPr>
          <a:xfrm>
            <a:off x="4263709" y="4304772"/>
            <a:ext cx="423405" cy="2466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latin typeface="Adobe 고딕 Std B" pitchFamily="34" charset="-127"/>
                <a:ea typeface="Adobe 고딕 Std B" pitchFamily="34" charset="-127"/>
              </a:rPr>
              <a:t>ALU</a:t>
            </a:r>
            <a:endParaRPr lang="ko-KR" altLang="en-US" sz="1100" dirty="0"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653" name="직선 연결선 652"/>
          <p:cNvCxnSpPr/>
          <p:nvPr/>
        </p:nvCxnSpPr>
        <p:spPr>
          <a:xfrm>
            <a:off x="4914660" y="2912373"/>
            <a:ext cx="0" cy="482918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4" name="직선 연결선 653"/>
          <p:cNvCxnSpPr/>
          <p:nvPr/>
        </p:nvCxnSpPr>
        <p:spPr>
          <a:xfrm flipH="1">
            <a:off x="2295951" y="4277955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5" name="TextBox 654"/>
          <p:cNvSpPr txBox="1"/>
          <p:nvPr/>
        </p:nvSpPr>
        <p:spPr>
          <a:xfrm>
            <a:off x="3303530" y="4414018"/>
            <a:ext cx="474781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ALUFN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656" name="직선 연결선 655"/>
          <p:cNvCxnSpPr>
            <a:stCxn id="641" idx="2"/>
          </p:cNvCxnSpPr>
          <p:nvPr/>
        </p:nvCxnSpPr>
        <p:spPr>
          <a:xfrm>
            <a:off x="2447770" y="4111250"/>
            <a:ext cx="0" cy="20520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7" name="직선 연결선 656"/>
          <p:cNvCxnSpPr/>
          <p:nvPr/>
        </p:nvCxnSpPr>
        <p:spPr>
          <a:xfrm flipH="1">
            <a:off x="2295951" y="4461174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8" name="직선 연결선 657"/>
          <p:cNvCxnSpPr/>
          <p:nvPr/>
        </p:nvCxnSpPr>
        <p:spPr>
          <a:xfrm flipH="1">
            <a:off x="2295951" y="4644393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9" name="직선 연결선 658"/>
          <p:cNvCxnSpPr/>
          <p:nvPr/>
        </p:nvCxnSpPr>
        <p:spPr>
          <a:xfrm flipH="1">
            <a:off x="2295951" y="4827612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0" name="직선 연결선 659"/>
          <p:cNvCxnSpPr/>
          <p:nvPr/>
        </p:nvCxnSpPr>
        <p:spPr>
          <a:xfrm flipH="1">
            <a:off x="2295951" y="5010831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1" name="직선 연결선 660"/>
          <p:cNvCxnSpPr/>
          <p:nvPr/>
        </p:nvCxnSpPr>
        <p:spPr>
          <a:xfrm flipH="1">
            <a:off x="2295951" y="5194050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2" name="직선 연결선 661"/>
          <p:cNvCxnSpPr>
            <a:stCxn id="651" idx="1"/>
          </p:cNvCxnSpPr>
          <p:nvPr/>
        </p:nvCxnSpPr>
        <p:spPr>
          <a:xfrm flipH="1" flipV="1">
            <a:off x="3344819" y="4428076"/>
            <a:ext cx="440474" cy="2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3" name="TextBox 662"/>
          <p:cNvSpPr txBox="1"/>
          <p:nvPr/>
        </p:nvSpPr>
        <p:spPr>
          <a:xfrm>
            <a:off x="1887425" y="4156700"/>
            <a:ext cx="46571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800">
                <a:latin typeface="Adobe Fan Heiti Std B" pitchFamily="34" charset="-128"/>
                <a:ea typeface="Adobe Fan Heiti Std B" pitchFamily="34" charset="-128"/>
              </a:defRPr>
            </a:lvl1pPr>
          </a:lstStyle>
          <a:p>
            <a:r>
              <a:rPr lang="en-US" altLang="ko-KR" dirty="0"/>
              <a:t>ALUFN</a:t>
            </a:r>
            <a:endParaRPr lang="ko-KR" altLang="en-US" dirty="0"/>
          </a:p>
        </p:txBody>
      </p:sp>
      <p:cxnSp>
        <p:nvCxnSpPr>
          <p:cNvPr id="664" name="직선 연결선 663"/>
          <p:cNvCxnSpPr/>
          <p:nvPr/>
        </p:nvCxnSpPr>
        <p:spPr>
          <a:xfrm flipH="1" flipV="1">
            <a:off x="5750895" y="2785937"/>
            <a:ext cx="440474" cy="2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5" name="TextBox 664"/>
          <p:cNvSpPr txBox="1"/>
          <p:nvPr/>
        </p:nvSpPr>
        <p:spPr>
          <a:xfrm>
            <a:off x="5798908" y="2781637"/>
            <a:ext cx="42340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WERF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89" name="TextBox 688"/>
          <p:cNvSpPr txBox="1"/>
          <p:nvPr/>
        </p:nvSpPr>
        <p:spPr>
          <a:xfrm>
            <a:off x="2133620" y="3613980"/>
            <a:ext cx="650066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Adobe Fan Heiti Std B" pitchFamily="34" charset="-128"/>
                <a:ea typeface="Adobe Fan Heiti Std B" pitchFamily="34" charset="-128"/>
              </a:rPr>
              <a:t>OP &lt;15:12&gt;</a:t>
            </a:r>
            <a:endParaRPr lang="ko-KR" altLang="en-US" sz="7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90" name="TextBox 689"/>
          <p:cNvSpPr txBox="1"/>
          <p:nvPr/>
        </p:nvSpPr>
        <p:spPr>
          <a:xfrm>
            <a:off x="3430042" y="1845669"/>
            <a:ext cx="523136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Adobe Fan Heiti Std B" pitchFamily="34" charset="-128"/>
                <a:ea typeface="Adobe Fan Heiti Std B" pitchFamily="34" charset="-128"/>
              </a:rPr>
              <a:t>RD &lt;11:8&gt;</a:t>
            </a:r>
            <a:endParaRPr lang="ko-KR" altLang="en-US" sz="6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91" name="TextBox 690"/>
          <p:cNvSpPr txBox="1"/>
          <p:nvPr/>
        </p:nvSpPr>
        <p:spPr>
          <a:xfrm>
            <a:off x="4915373" y="1849586"/>
            <a:ext cx="46519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Adobe Fan Heiti Std B" pitchFamily="34" charset="-128"/>
                <a:ea typeface="Adobe Fan Heiti Std B" pitchFamily="34" charset="-128"/>
              </a:rPr>
              <a:t>R2 &lt;3:0&gt;</a:t>
            </a:r>
            <a:endParaRPr lang="ko-KR" altLang="en-US" sz="6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92" name="TextBox 691"/>
          <p:cNvSpPr txBox="1"/>
          <p:nvPr/>
        </p:nvSpPr>
        <p:spPr>
          <a:xfrm>
            <a:off x="2280142" y="3454280"/>
            <a:ext cx="432471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Adobe Fan Heiti Std B" pitchFamily="34" charset="-128"/>
                <a:ea typeface="Adobe Fan Heiti Std B" pitchFamily="34" charset="-128"/>
              </a:rPr>
              <a:t>F &lt;7:6&gt;</a:t>
            </a:r>
            <a:endParaRPr lang="ko-KR" altLang="en-US" sz="7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693" name="직선 연결선 692"/>
          <p:cNvCxnSpPr/>
          <p:nvPr/>
        </p:nvCxnSpPr>
        <p:spPr>
          <a:xfrm>
            <a:off x="2735872" y="3055898"/>
            <a:ext cx="1993109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4" name="직선 연결선 693"/>
          <p:cNvCxnSpPr/>
          <p:nvPr/>
        </p:nvCxnSpPr>
        <p:spPr>
          <a:xfrm>
            <a:off x="4525346" y="3054389"/>
            <a:ext cx="0" cy="339392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5" name="TextBox 694"/>
          <p:cNvSpPr txBox="1"/>
          <p:nvPr/>
        </p:nvSpPr>
        <p:spPr>
          <a:xfrm>
            <a:off x="2706988" y="2865807"/>
            <a:ext cx="684821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Adobe Fan Heiti Std B" pitchFamily="34" charset="-128"/>
                <a:ea typeface="Adobe Fan Heiti Std B" pitchFamily="34" charset="-128"/>
              </a:rPr>
              <a:t>Operand &lt;5:0&gt;</a:t>
            </a:r>
            <a:endParaRPr lang="ko-KR" altLang="en-US" sz="7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696" name="직선 연결선 695"/>
          <p:cNvCxnSpPr/>
          <p:nvPr/>
        </p:nvCxnSpPr>
        <p:spPr>
          <a:xfrm>
            <a:off x="4348155" y="3253197"/>
            <a:ext cx="0" cy="142094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7" name="사다리꼴 696"/>
          <p:cNvSpPr/>
          <p:nvPr/>
        </p:nvSpPr>
        <p:spPr>
          <a:xfrm flipV="1">
            <a:off x="4225094" y="3377333"/>
            <a:ext cx="819338" cy="154766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698" name="TextBox 697"/>
          <p:cNvSpPr txBox="1"/>
          <p:nvPr/>
        </p:nvSpPr>
        <p:spPr>
          <a:xfrm>
            <a:off x="4225094" y="3377333"/>
            <a:ext cx="80121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 smtClean="0">
                <a:latin typeface="HY견고딕" pitchFamily="18" charset="-127"/>
                <a:ea typeface="HY견고딕" pitchFamily="18" charset="-127"/>
              </a:rPr>
              <a:t> 3     2      1    0</a:t>
            </a:r>
            <a:endParaRPr lang="ko-KR" altLang="en-US" sz="600" dirty="0"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699" name="직선 연결선 698"/>
          <p:cNvCxnSpPr/>
          <p:nvPr/>
        </p:nvCxnSpPr>
        <p:spPr>
          <a:xfrm>
            <a:off x="4728982" y="3539555"/>
            <a:ext cx="0" cy="482918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0" name="TextBox 699"/>
          <p:cNvSpPr txBox="1"/>
          <p:nvPr/>
        </p:nvSpPr>
        <p:spPr>
          <a:xfrm>
            <a:off x="3806082" y="3013183"/>
            <a:ext cx="737709" cy="15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" dirty="0" smtClean="0">
                <a:latin typeface="Adobe Fan Heiti Std B" pitchFamily="34" charset="-128"/>
                <a:ea typeface="Adobe Fan Heiti Std B" pitchFamily="34" charset="-128"/>
              </a:rPr>
              <a:t>Immediate Value &lt;5:0&gt;</a:t>
            </a:r>
            <a:endParaRPr lang="ko-KR" altLang="en-US" sz="500" dirty="0">
              <a:latin typeface="Adobe Fan Heiti Std B" pitchFamily="34" charset="-128"/>
              <a:ea typeface="HY견고딕" pitchFamily="18" charset="-127"/>
            </a:endParaRPr>
          </a:p>
        </p:txBody>
      </p:sp>
      <p:grpSp>
        <p:nvGrpSpPr>
          <p:cNvPr id="701" name="그룹 700"/>
          <p:cNvGrpSpPr/>
          <p:nvPr/>
        </p:nvGrpSpPr>
        <p:grpSpPr>
          <a:xfrm>
            <a:off x="4674204" y="3708245"/>
            <a:ext cx="306093" cy="203089"/>
            <a:chOff x="4657905" y="3760992"/>
            <a:chExt cx="324714" cy="215444"/>
          </a:xfrm>
        </p:grpSpPr>
        <p:cxnSp>
          <p:nvCxnSpPr>
            <p:cNvPr id="837" name="직선 연결선 836"/>
            <p:cNvCxnSpPr/>
            <p:nvPr/>
          </p:nvCxnSpPr>
          <p:spPr>
            <a:xfrm>
              <a:off x="4657905" y="3838188"/>
              <a:ext cx="99639" cy="8486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38" name="TextBox 837"/>
            <p:cNvSpPr txBox="1"/>
            <p:nvPr/>
          </p:nvSpPr>
          <p:spPr>
            <a:xfrm>
              <a:off x="4682537" y="3760992"/>
              <a:ext cx="30008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16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</p:grpSp>
      <p:cxnSp>
        <p:nvCxnSpPr>
          <p:cNvPr id="702" name="직선 연결선 701"/>
          <p:cNvCxnSpPr/>
          <p:nvPr/>
        </p:nvCxnSpPr>
        <p:spPr>
          <a:xfrm>
            <a:off x="3965884" y="2138421"/>
            <a:ext cx="0" cy="124144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3" name="직선 연결선 702"/>
          <p:cNvCxnSpPr/>
          <p:nvPr/>
        </p:nvCxnSpPr>
        <p:spPr>
          <a:xfrm>
            <a:off x="3965884" y="2909491"/>
            <a:ext cx="0" cy="1112983"/>
          </a:xfrm>
          <a:prstGeom prst="line">
            <a:avLst/>
          </a:prstGeom>
          <a:ln>
            <a:prstDash val="soli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4" name="직선 연결선 703"/>
          <p:cNvCxnSpPr/>
          <p:nvPr/>
        </p:nvCxnSpPr>
        <p:spPr>
          <a:xfrm>
            <a:off x="3179310" y="3060323"/>
            <a:ext cx="0" cy="181253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5" name="직선 연결선 704"/>
          <p:cNvCxnSpPr/>
          <p:nvPr/>
        </p:nvCxnSpPr>
        <p:spPr>
          <a:xfrm>
            <a:off x="3179310" y="3241576"/>
            <a:ext cx="116358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6" name="직선 연결선 705"/>
          <p:cNvCxnSpPr/>
          <p:nvPr/>
        </p:nvCxnSpPr>
        <p:spPr>
          <a:xfrm flipV="1">
            <a:off x="3294668" y="3162015"/>
            <a:ext cx="0" cy="182362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7" name="직선 연결선 706"/>
          <p:cNvCxnSpPr/>
          <p:nvPr/>
        </p:nvCxnSpPr>
        <p:spPr>
          <a:xfrm>
            <a:off x="3292423" y="3162015"/>
            <a:ext cx="317768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8" name="직선 연결선 707"/>
          <p:cNvCxnSpPr/>
          <p:nvPr/>
        </p:nvCxnSpPr>
        <p:spPr>
          <a:xfrm>
            <a:off x="3293849" y="3340519"/>
            <a:ext cx="317768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9" name="직선 연결선 708"/>
          <p:cNvCxnSpPr/>
          <p:nvPr/>
        </p:nvCxnSpPr>
        <p:spPr>
          <a:xfrm>
            <a:off x="3759681" y="3255900"/>
            <a:ext cx="588475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0" name="TextBox 709"/>
          <p:cNvSpPr txBox="1"/>
          <p:nvPr/>
        </p:nvSpPr>
        <p:spPr>
          <a:xfrm>
            <a:off x="2962431" y="3293307"/>
            <a:ext cx="693888" cy="15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" dirty="0" smtClean="0">
                <a:latin typeface="Adobe Fan Heiti Std B" pitchFamily="34" charset="-128"/>
                <a:ea typeface="Adobe Fan Heiti Std B" pitchFamily="34" charset="-128"/>
              </a:rPr>
              <a:t>Constant Value&lt;3:0&gt;</a:t>
            </a:r>
            <a:endParaRPr lang="ko-KR" altLang="en-US" sz="5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711" name="TextBox 710"/>
          <p:cNvSpPr txBox="1"/>
          <p:nvPr/>
        </p:nvSpPr>
        <p:spPr>
          <a:xfrm>
            <a:off x="3093209" y="3003661"/>
            <a:ext cx="600200" cy="15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" dirty="0" smtClean="0">
                <a:latin typeface="Adobe Fan Heiti Std B" pitchFamily="34" charset="-128"/>
                <a:ea typeface="Adobe Fan Heiti Std B" pitchFamily="34" charset="-128"/>
              </a:rPr>
              <a:t>Shift Value &lt;5:4&gt;</a:t>
            </a:r>
            <a:endParaRPr lang="ko-KR" altLang="en-US" sz="500" dirty="0">
              <a:latin typeface="Adobe Fan Heiti Std B" pitchFamily="34" charset="-128"/>
              <a:ea typeface="HY견고딕" pitchFamily="18" charset="-127"/>
            </a:endParaRPr>
          </a:p>
        </p:txBody>
      </p:sp>
      <p:grpSp>
        <p:nvGrpSpPr>
          <p:cNvPr id="712" name="그룹 711"/>
          <p:cNvGrpSpPr/>
          <p:nvPr/>
        </p:nvGrpSpPr>
        <p:grpSpPr>
          <a:xfrm>
            <a:off x="3918385" y="3708245"/>
            <a:ext cx="306093" cy="203089"/>
            <a:chOff x="4657905" y="3760992"/>
            <a:chExt cx="324714" cy="215444"/>
          </a:xfrm>
        </p:grpSpPr>
        <p:cxnSp>
          <p:nvCxnSpPr>
            <p:cNvPr id="835" name="직선 연결선 834"/>
            <p:cNvCxnSpPr/>
            <p:nvPr/>
          </p:nvCxnSpPr>
          <p:spPr>
            <a:xfrm>
              <a:off x="4657905" y="3838188"/>
              <a:ext cx="99639" cy="8486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36" name="TextBox 835"/>
            <p:cNvSpPr txBox="1"/>
            <p:nvPr/>
          </p:nvSpPr>
          <p:spPr>
            <a:xfrm>
              <a:off x="4682537" y="3760992"/>
              <a:ext cx="30008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16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</p:grpSp>
      <p:cxnSp>
        <p:nvCxnSpPr>
          <p:cNvPr id="714" name="직선 연결선 713"/>
          <p:cNvCxnSpPr/>
          <p:nvPr/>
        </p:nvCxnSpPr>
        <p:spPr>
          <a:xfrm flipH="1">
            <a:off x="5030963" y="3468324"/>
            <a:ext cx="3382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5" name="TextBox 714"/>
          <p:cNvSpPr txBox="1"/>
          <p:nvPr/>
        </p:nvSpPr>
        <p:spPr>
          <a:xfrm>
            <a:off x="4998961" y="3436778"/>
            <a:ext cx="402250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BSEL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716" name="TextBox 715"/>
          <p:cNvSpPr txBox="1"/>
          <p:nvPr/>
        </p:nvSpPr>
        <p:spPr>
          <a:xfrm>
            <a:off x="1937411" y="5066369"/>
            <a:ext cx="402250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BSEL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717" name="직사각형 716"/>
          <p:cNvSpPr/>
          <p:nvPr/>
        </p:nvSpPr>
        <p:spPr>
          <a:xfrm>
            <a:off x="3618906" y="3123319"/>
            <a:ext cx="145408" cy="2704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Rtl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S</a:t>
            </a:r>
            <a:endParaRPr lang="ko-KR" altLang="en-US" sz="10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718" name="TextBox 717"/>
          <p:cNvSpPr txBox="1"/>
          <p:nvPr/>
        </p:nvSpPr>
        <p:spPr>
          <a:xfrm>
            <a:off x="8009913" y="1826689"/>
            <a:ext cx="684821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Adobe Fan Heiti Std B" pitchFamily="34" charset="-128"/>
                <a:ea typeface="Adobe Fan Heiti Std B" pitchFamily="34" charset="-128"/>
              </a:rPr>
              <a:t>CPSR F &lt;7:4&gt;</a:t>
            </a:r>
            <a:endParaRPr lang="ko-KR" altLang="en-US" sz="7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719" name="직선 연결선 718"/>
          <p:cNvCxnSpPr/>
          <p:nvPr/>
        </p:nvCxnSpPr>
        <p:spPr>
          <a:xfrm flipH="1">
            <a:off x="8378546" y="1568760"/>
            <a:ext cx="3382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0" name="TextBox 719"/>
          <p:cNvSpPr txBox="1"/>
          <p:nvPr/>
        </p:nvSpPr>
        <p:spPr>
          <a:xfrm>
            <a:off x="8346544" y="1537214"/>
            <a:ext cx="412826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WESF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721" name="TextBox 720"/>
          <p:cNvSpPr txBox="1"/>
          <p:nvPr/>
        </p:nvSpPr>
        <p:spPr>
          <a:xfrm>
            <a:off x="8105319" y="1487505"/>
            <a:ext cx="314608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WE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722" name="TextBox 721"/>
          <p:cNvSpPr txBox="1"/>
          <p:nvPr/>
        </p:nvSpPr>
        <p:spPr>
          <a:xfrm>
            <a:off x="7036857" y="1285466"/>
            <a:ext cx="237542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A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723" name="TextBox 722"/>
          <p:cNvSpPr txBox="1"/>
          <p:nvPr/>
        </p:nvSpPr>
        <p:spPr>
          <a:xfrm>
            <a:off x="7579439" y="1546822"/>
            <a:ext cx="310073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100"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WD</a:t>
            </a:r>
            <a:endParaRPr lang="ko-KR" altLang="en-US" sz="800" dirty="0">
              <a:latin typeface="Adobe Fan Heiti Std B" pitchFamily="34" charset="-128"/>
            </a:endParaRPr>
          </a:p>
        </p:txBody>
      </p:sp>
      <p:sp>
        <p:nvSpPr>
          <p:cNvPr id="724" name="TextBox 723"/>
          <p:cNvSpPr txBox="1"/>
          <p:nvPr/>
        </p:nvSpPr>
        <p:spPr>
          <a:xfrm>
            <a:off x="7556017" y="1051501"/>
            <a:ext cx="29798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100"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RD</a:t>
            </a:r>
            <a:endParaRPr lang="ko-KR" altLang="en-US" sz="800" dirty="0">
              <a:latin typeface="Adobe Fan Heiti Std B" pitchFamily="34" charset="-128"/>
            </a:endParaRPr>
          </a:p>
        </p:txBody>
      </p:sp>
      <p:sp>
        <p:nvSpPr>
          <p:cNvPr id="725" name="직사각형 724"/>
          <p:cNvSpPr/>
          <p:nvPr/>
        </p:nvSpPr>
        <p:spPr>
          <a:xfrm>
            <a:off x="5966855" y="1291053"/>
            <a:ext cx="716969" cy="2101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SP</a:t>
            </a:r>
            <a:endParaRPr lang="ko-KR" altLang="en-US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726" name="직선 화살표 연결선 725"/>
          <p:cNvCxnSpPr/>
          <p:nvPr/>
        </p:nvCxnSpPr>
        <p:spPr>
          <a:xfrm>
            <a:off x="6324792" y="1509287"/>
            <a:ext cx="0" cy="182762"/>
          </a:xfrm>
          <a:prstGeom prst="straightConnector1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7" name="직선 연결선 726"/>
          <p:cNvCxnSpPr/>
          <p:nvPr/>
        </p:nvCxnSpPr>
        <p:spPr>
          <a:xfrm>
            <a:off x="6325339" y="1698324"/>
            <a:ext cx="523391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8" name="직선 연결선 727"/>
          <p:cNvCxnSpPr/>
          <p:nvPr/>
        </p:nvCxnSpPr>
        <p:spPr>
          <a:xfrm flipV="1">
            <a:off x="6848730" y="815902"/>
            <a:ext cx="0" cy="882424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9" name="직선 연결선 728"/>
          <p:cNvCxnSpPr/>
          <p:nvPr/>
        </p:nvCxnSpPr>
        <p:spPr>
          <a:xfrm flipH="1">
            <a:off x="6324792" y="815902"/>
            <a:ext cx="523940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0" name="직선 화살표 연결선 729"/>
          <p:cNvCxnSpPr>
            <a:stCxn id="731" idx="2"/>
            <a:endCxn id="725" idx="0"/>
          </p:cNvCxnSpPr>
          <p:nvPr/>
        </p:nvCxnSpPr>
        <p:spPr>
          <a:xfrm>
            <a:off x="6325339" y="1121213"/>
            <a:ext cx="1" cy="1698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1" name="직사각형 730"/>
          <p:cNvSpPr/>
          <p:nvPr/>
        </p:nvSpPr>
        <p:spPr>
          <a:xfrm>
            <a:off x="6077156" y="975759"/>
            <a:ext cx="496364" cy="1454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ALU</a:t>
            </a:r>
            <a:endParaRPr lang="ko-KR" altLang="en-US" sz="8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732" name="직선 화살표 연결선 731"/>
          <p:cNvCxnSpPr>
            <a:endCxn id="731" idx="0"/>
          </p:cNvCxnSpPr>
          <p:nvPr/>
        </p:nvCxnSpPr>
        <p:spPr>
          <a:xfrm flipH="1">
            <a:off x="6325339" y="815902"/>
            <a:ext cx="1" cy="159857"/>
          </a:xfrm>
          <a:prstGeom prst="straightConnector1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3" name="직선 연결선 732"/>
          <p:cNvCxnSpPr>
            <a:stCxn id="725" idx="3"/>
            <a:endCxn id="734" idx="1"/>
          </p:cNvCxnSpPr>
          <p:nvPr/>
        </p:nvCxnSpPr>
        <p:spPr>
          <a:xfrm flipV="1">
            <a:off x="6683823" y="1394778"/>
            <a:ext cx="397749" cy="1324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4" name="직사각형 733"/>
          <p:cNvSpPr/>
          <p:nvPr/>
        </p:nvSpPr>
        <p:spPr>
          <a:xfrm>
            <a:off x="7081572" y="1059268"/>
            <a:ext cx="1289695" cy="6710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Stack</a:t>
            </a:r>
          </a:p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Memory</a:t>
            </a:r>
            <a:endParaRPr lang="ko-KR" altLang="en-US" sz="14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735" name="직선 연결선 734"/>
          <p:cNvCxnSpPr/>
          <p:nvPr/>
        </p:nvCxnSpPr>
        <p:spPr>
          <a:xfrm flipV="1">
            <a:off x="7695441" y="842120"/>
            <a:ext cx="0" cy="201316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6" name="직선 연결선 735"/>
          <p:cNvCxnSpPr/>
          <p:nvPr/>
        </p:nvCxnSpPr>
        <p:spPr>
          <a:xfrm flipH="1">
            <a:off x="6921179" y="842120"/>
            <a:ext cx="789876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7" name="직선 연결선 736"/>
          <p:cNvCxnSpPr>
            <a:stCxn id="811" idx="1"/>
          </p:cNvCxnSpPr>
          <p:nvPr/>
        </p:nvCxnSpPr>
        <p:spPr>
          <a:xfrm flipH="1" flipV="1">
            <a:off x="6921179" y="842126"/>
            <a:ext cx="4164" cy="1579715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8" name="직선 연결선 737"/>
          <p:cNvCxnSpPr>
            <a:endCxn id="811" idx="0"/>
          </p:cNvCxnSpPr>
          <p:nvPr/>
        </p:nvCxnSpPr>
        <p:spPr>
          <a:xfrm>
            <a:off x="5747446" y="2598681"/>
            <a:ext cx="1106726" cy="4709"/>
          </a:xfrm>
          <a:prstGeom prst="line">
            <a:avLst/>
          </a:prstGeom>
          <a:ln>
            <a:headEnd type="arrow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9" name="직사각형 738"/>
          <p:cNvSpPr/>
          <p:nvPr/>
        </p:nvSpPr>
        <p:spPr>
          <a:xfrm>
            <a:off x="7637320" y="4854363"/>
            <a:ext cx="716969" cy="2101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CPSR</a:t>
            </a:r>
            <a:endParaRPr lang="ko-KR" altLang="en-US" sz="11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740" name="직선 연결선 739"/>
          <p:cNvCxnSpPr/>
          <p:nvPr/>
        </p:nvCxnSpPr>
        <p:spPr>
          <a:xfrm flipH="1">
            <a:off x="7847094" y="5240388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1" name="직선 연결선 740"/>
          <p:cNvCxnSpPr/>
          <p:nvPr/>
        </p:nvCxnSpPr>
        <p:spPr>
          <a:xfrm flipH="1">
            <a:off x="7998912" y="5073682"/>
            <a:ext cx="1" cy="14561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2" name="직선 연결선 741"/>
          <p:cNvCxnSpPr/>
          <p:nvPr/>
        </p:nvCxnSpPr>
        <p:spPr>
          <a:xfrm flipH="1">
            <a:off x="7847095" y="5471127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3" name="직선 연결선 742"/>
          <p:cNvCxnSpPr/>
          <p:nvPr/>
        </p:nvCxnSpPr>
        <p:spPr>
          <a:xfrm flipH="1">
            <a:off x="7847095" y="5701866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4" name="직선 연결선 743"/>
          <p:cNvCxnSpPr/>
          <p:nvPr/>
        </p:nvCxnSpPr>
        <p:spPr>
          <a:xfrm flipH="1">
            <a:off x="7847093" y="6163345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5" name="직선 연결선 744"/>
          <p:cNvCxnSpPr/>
          <p:nvPr/>
        </p:nvCxnSpPr>
        <p:spPr>
          <a:xfrm flipH="1">
            <a:off x="7838102" y="6394084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6" name="TextBox 745"/>
          <p:cNvSpPr txBox="1"/>
          <p:nvPr/>
        </p:nvSpPr>
        <p:spPr>
          <a:xfrm>
            <a:off x="7650833" y="5146096"/>
            <a:ext cx="222431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Adobe Fan Heiti Std B" pitchFamily="34" charset="-128"/>
                <a:ea typeface="Adobe Fan Heiti Std B" pitchFamily="34" charset="-128"/>
              </a:rPr>
              <a:t>Z</a:t>
            </a:r>
            <a:endParaRPr lang="ko-KR" altLang="en-US" sz="7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747" name="직선 연결선 746"/>
          <p:cNvCxnSpPr/>
          <p:nvPr/>
        </p:nvCxnSpPr>
        <p:spPr>
          <a:xfrm flipH="1">
            <a:off x="7838102" y="5932605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8" name="TextBox 747"/>
          <p:cNvSpPr txBox="1"/>
          <p:nvPr/>
        </p:nvSpPr>
        <p:spPr>
          <a:xfrm>
            <a:off x="7650833" y="5376835"/>
            <a:ext cx="234519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Adobe Fan Heiti Std B" pitchFamily="34" charset="-128"/>
                <a:ea typeface="Adobe Fan Heiti Std B" pitchFamily="34" charset="-128"/>
              </a:rPr>
              <a:t>N</a:t>
            </a:r>
            <a:endParaRPr lang="ko-KR" altLang="en-US" sz="7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749" name="TextBox 748"/>
          <p:cNvSpPr txBox="1"/>
          <p:nvPr/>
        </p:nvSpPr>
        <p:spPr>
          <a:xfrm>
            <a:off x="7650833" y="5602615"/>
            <a:ext cx="226964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Adobe Fan Heiti Std B" pitchFamily="34" charset="-128"/>
                <a:ea typeface="Adobe Fan Heiti Std B" pitchFamily="34" charset="-128"/>
              </a:rPr>
              <a:t>V</a:t>
            </a:r>
            <a:endParaRPr lang="ko-KR" altLang="en-US" sz="7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750" name="직선 연결선 749"/>
          <p:cNvCxnSpPr/>
          <p:nvPr/>
        </p:nvCxnSpPr>
        <p:spPr>
          <a:xfrm>
            <a:off x="7998913" y="1901961"/>
            <a:ext cx="0" cy="2937787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1" name="TextBox 750"/>
          <p:cNvSpPr txBox="1"/>
          <p:nvPr/>
        </p:nvSpPr>
        <p:spPr>
          <a:xfrm>
            <a:off x="8355284" y="4870593"/>
            <a:ext cx="393183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err="1" smtClean="0">
                <a:latin typeface="Adobe Fan Heiti Std B" pitchFamily="34" charset="-128"/>
                <a:ea typeface="Adobe Fan Heiti Std B" pitchFamily="34" charset="-128"/>
              </a:rPr>
              <a:t>BrYN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752" name="직선 연결선 751"/>
          <p:cNvCxnSpPr/>
          <p:nvPr/>
        </p:nvCxnSpPr>
        <p:spPr>
          <a:xfrm flipH="1">
            <a:off x="8370270" y="4884652"/>
            <a:ext cx="32446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3" name="직선 화살표 연결선 752"/>
          <p:cNvCxnSpPr/>
          <p:nvPr/>
        </p:nvCxnSpPr>
        <p:spPr>
          <a:xfrm>
            <a:off x="4477622" y="4959414"/>
            <a:ext cx="315969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4" name="직선 연결선 753"/>
          <p:cNvCxnSpPr/>
          <p:nvPr/>
        </p:nvCxnSpPr>
        <p:spPr>
          <a:xfrm>
            <a:off x="2726561" y="1901961"/>
            <a:ext cx="5272353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5" name="직선 연결선 754"/>
          <p:cNvCxnSpPr/>
          <p:nvPr/>
        </p:nvCxnSpPr>
        <p:spPr>
          <a:xfrm flipH="1">
            <a:off x="1267170" y="476508"/>
            <a:ext cx="339394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6" name="사다리꼴 755"/>
          <p:cNvSpPr/>
          <p:nvPr/>
        </p:nvSpPr>
        <p:spPr>
          <a:xfrm flipV="1">
            <a:off x="788334" y="611869"/>
            <a:ext cx="616117" cy="148921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757" name="TextBox 756"/>
          <p:cNvSpPr txBox="1"/>
          <p:nvPr/>
        </p:nvSpPr>
        <p:spPr>
          <a:xfrm>
            <a:off x="772524" y="612265"/>
            <a:ext cx="63671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HY견고딕" pitchFamily="18" charset="-127"/>
                <a:ea typeface="HY견고딕" pitchFamily="18" charset="-127"/>
              </a:rPr>
              <a:t>2      1      0</a:t>
            </a:r>
            <a:endParaRPr lang="ko-KR" altLang="en-US" sz="600" dirty="0"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758" name="직선 연결선 757"/>
          <p:cNvCxnSpPr/>
          <p:nvPr/>
        </p:nvCxnSpPr>
        <p:spPr>
          <a:xfrm flipH="1">
            <a:off x="449671" y="656439"/>
            <a:ext cx="3382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9" name="TextBox 758"/>
          <p:cNvSpPr txBox="1"/>
          <p:nvPr/>
        </p:nvSpPr>
        <p:spPr>
          <a:xfrm>
            <a:off x="399711" y="624893"/>
            <a:ext cx="46571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PCSEL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760" name="직선 화살표 연결선 759"/>
          <p:cNvCxnSpPr/>
          <p:nvPr/>
        </p:nvCxnSpPr>
        <p:spPr>
          <a:xfrm>
            <a:off x="1267170" y="475416"/>
            <a:ext cx="0" cy="1494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1" name="직선 연결선 760"/>
          <p:cNvCxnSpPr/>
          <p:nvPr/>
        </p:nvCxnSpPr>
        <p:spPr>
          <a:xfrm flipH="1">
            <a:off x="1083175" y="398973"/>
            <a:ext cx="923425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2" name="직선 화살표 연결선 761"/>
          <p:cNvCxnSpPr/>
          <p:nvPr/>
        </p:nvCxnSpPr>
        <p:spPr>
          <a:xfrm>
            <a:off x="1082837" y="398973"/>
            <a:ext cx="0" cy="2076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3" name="직사각형 762"/>
          <p:cNvSpPr/>
          <p:nvPr/>
        </p:nvSpPr>
        <p:spPr>
          <a:xfrm>
            <a:off x="2081714" y="414792"/>
            <a:ext cx="716969" cy="2101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LR</a:t>
            </a:r>
            <a:endParaRPr lang="ko-KR" altLang="en-US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764" name="직선 연결선 763"/>
          <p:cNvCxnSpPr/>
          <p:nvPr/>
        </p:nvCxnSpPr>
        <p:spPr>
          <a:xfrm flipH="1">
            <a:off x="865426" y="272872"/>
            <a:ext cx="1574772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5" name="직선 화살표 연결선 764"/>
          <p:cNvCxnSpPr/>
          <p:nvPr/>
        </p:nvCxnSpPr>
        <p:spPr>
          <a:xfrm>
            <a:off x="865426" y="272872"/>
            <a:ext cx="0" cy="3311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6" name="직선 연결선 765"/>
          <p:cNvCxnSpPr>
            <a:stCxn id="763" idx="0"/>
          </p:cNvCxnSpPr>
          <p:nvPr/>
        </p:nvCxnSpPr>
        <p:spPr>
          <a:xfrm flipH="1" flipV="1">
            <a:off x="2440197" y="272872"/>
            <a:ext cx="1" cy="14192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7" name="사다리꼴 766"/>
          <p:cNvSpPr/>
          <p:nvPr/>
        </p:nvSpPr>
        <p:spPr>
          <a:xfrm rot="10800000" flipV="1">
            <a:off x="1761973" y="2799995"/>
            <a:ext cx="480360" cy="134863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768" name="TextBox 767"/>
          <p:cNvSpPr txBox="1"/>
          <p:nvPr/>
        </p:nvSpPr>
        <p:spPr>
          <a:xfrm>
            <a:off x="1792047" y="2789935"/>
            <a:ext cx="48603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HY견고딕" pitchFamily="18" charset="-127"/>
                <a:ea typeface="HY견고딕" pitchFamily="18" charset="-127"/>
              </a:rPr>
              <a:t> 1      0 </a:t>
            </a:r>
            <a:endParaRPr lang="ko-KR" altLang="en-US" sz="6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69" name="TextBox 768"/>
          <p:cNvSpPr txBox="1"/>
          <p:nvPr/>
        </p:nvSpPr>
        <p:spPr>
          <a:xfrm>
            <a:off x="2231560" y="2811548"/>
            <a:ext cx="4122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err="1" smtClean="0">
                <a:latin typeface="Adobe Fan Heiti Std B" pitchFamily="34" charset="-128"/>
                <a:ea typeface="Adobe Fan Heiti Std B" pitchFamily="34" charset="-128"/>
              </a:rPr>
              <a:t>BrYN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770" name="직선 연결선 769"/>
          <p:cNvCxnSpPr/>
          <p:nvPr/>
        </p:nvCxnSpPr>
        <p:spPr>
          <a:xfrm flipH="1">
            <a:off x="2224261" y="2825607"/>
            <a:ext cx="361080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1" name="사다리꼴 770"/>
          <p:cNvSpPr/>
          <p:nvPr/>
        </p:nvSpPr>
        <p:spPr>
          <a:xfrm rot="10800000" flipV="1">
            <a:off x="2314100" y="749236"/>
            <a:ext cx="480360" cy="134863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772" name="직선 연결선 771"/>
          <p:cNvCxnSpPr/>
          <p:nvPr/>
        </p:nvCxnSpPr>
        <p:spPr>
          <a:xfrm>
            <a:off x="2633839" y="686330"/>
            <a:ext cx="0" cy="277549"/>
          </a:xfrm>
          <a:prstGeom prst="line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3" name="TextBox 772"/>
          <p:cNvSpPr txBox="1"/>
          <p:nvPr/>
        </p:nvSpPr>
        <p:spPr>
          <a:xfrm>
            <a:off x="2344173" y="739177"/>
            <a:ext cx="48603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HY견고딕" pitchFamily="18" charset="-127"/>
                <a:ea typeface="HY견고딕" pitchFamily="18" charset="-127"/>
              </a:rPr>
              <a:t> 1      0 </a:t>
            </a:r>
            <a:endParaRPr lang="ko-KR" altLang="en-US" sz="6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74" name="TextBox 773"/>
          <p:cNvSpPr txBox="1"/>
          <p:nvPr/>
        </p:nvSpPr>
        <p:spPr>
          <a:xfrm>
            <a:off x="2783686" y="760790"/>
            <a:ext cx="39305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Adobe Fan Heiti Std B" pitchFamily="34" charset="-128"/>
                <a:ea typeface="Adobe Fan Heiti Std B" pitchFamily="34" charset="-128"/>
              </a:rPr>
              <a:t>LRSF</a:t>
            </a:r>
            <a:endParaRPr lang="ko-KR" altLang="en-US" sz="7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775" name="직선 연결선 774"/>
          <p:cNvCxnSpPr/>
          <p:nvPr/>
        </p:nvCxnSpPr>
        <p:spPr>
          <a:xfrm flipH="1" flipV="1">
            <a:off x="2776387" y="774848"/>
            <a:ext cx="440474" cy="2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6" name="직선 연결선 775"/>
          <p:cNvCxnSpPr/>
          <p:nvPr/>
        </p:nvCxnSpPr>
        <p:spPr>
          <a:xfrm>
            <a:off x="2086477" y="2934470"/>
            <a:ext cx="0" cy="156668"/>
          </a:xfrm>
          <a:prstGeom prst="line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7" name="직선 연결선 776"/>
          <p:cNvCxnSpPr/>
          <p:nvPr/>
        </p:nvCxnSpPr>
        <p:spPr>
          <a:xfrm>
            <a:off x="1887163" y="2934859"/>
            <a:ext cx="0" cy="3302453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8" name="직선 연결선 777"/>
          <p:cNvCxnSpPr/>
          <p:nvPr/>
        </p:nvCxnSpPr>
        <p:spPr>
          <a:xfrm>
            <a:off x="1887672" y="6237312"/>
            <a:ext cx="2592162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9" name="직선 연결선 778"/>
          <p:cNvCxnSpPr/>
          <p:nvPr/>
        </p:nvCxnSpPr>
        <p:spPr>
          <a:xfrm flipH="1">
            <a:off x="4472974" y="4835103"/>
            <a:ext cx="2437" cy="1454506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0" name="직사각형 779"/>
          <p:cNvSpPr/>
          <p:nvPr/>
        </p:nvSpPr>
        <p:spPr>
          <a:xfrm>
            <a:off x="5147969" y="5120178"/>
            <a:ext cx="1289695" cy="6710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Data</a:t>
            </a:r>
          </a:p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Memory</a:t>
            </a:r>
            <a:endParaRPr lang="ko-KR" altLang="en-US" sz="14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781" name="TextBox 780"/>
          <p:cNvSpPr txBox="1"/>
          <p:nvPr/>
        </p:nvSpPr>
        <p:spPr>
          <a:xfrm>
            <a:off x="5130756" y="5354143"/>
            <a:ext cx="237542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A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782" name="TextBox 781"/>
          <p:cNvSpPr txBox="1"/>
          <p:nvPr/>
        </p:nvSpPr>
        <p:spPr>
          <a:xfrm>
            <a:off x="5673337" y="5615498"/>
            <a:ext cx="29798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100"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RD</a:t>
            </a:r>
            <a:endParaRPr lang="ko-KR" altLang="en-US" sz="800" dirty="0">
              <a:latin typeface="Adobe Fan Heiti Std B" pitchFamily="34" charset="-128"/>
            </a:endParaRPr>
          </a:p>
        </p:txBody>
      </p:sp>
      <p:sp>
        <p:nvSpPr>
          <p:cNvPr id="783" name="TextBox 782"/>
          <p:cNvSpPr txBox="1"/>
          <p:nvPr/>
        </p:nvSpPr>
        <p:spPr>
          <a:xfrm>
            <a:off x="5649917" y="5120178"/>
            <a:ext cx="310073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100"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WD</a:t>
            </a:r>
            <a:endParaRPr lang="ko-KR" altLang="en-US" sz="800" dirty="0">
              <a:latin typeface="Adobe Fan Heiti Std B" pitchFamily="34" charset="-128"/>
            </a:endParaRPr>
          </a:p>
        </p:txBody>
      </p:sp>
      <p:sp>
        <p:nvSpPr>
          <p:cNvPr id="784" name="TextBox 783"/>
          <p:cNvSpPr txBox="1"/>
          <p:nvPr/>
        </p:nvSpPr>
        <p:spPr>
          <a:xfrm>
            <a:off x="6122878" y="5120178"/>
            <a:ext cx="35540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100"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R/W</a:t>
            </a:r>
            <a:endParaRPr lang="ko-KR" altLang="en-US" sz="800" dirty="0">
              <a:latin typeface="Adobe Fan Heiti Std B" pitchFamily="34" charset="-128"/>
            </a:endParaRPr>
          </a:p>
        </p:txBody>
      </p:sp>
      <p:cxnSp>
        <p:nvCxnSpPr>
          <p:cNvPr id="785" name="직선 연결선 784"/>
          <p:cNvCxnSpPr/>
          <p:nvPr/>
        </p:nvCxnSpPr>
        <p:spPr>
          <a:xfrm flipH="1">
            <a:off x="6457951" y="5215211"/>
            <a:ext cx="3382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6" name="TextBox 785"/>
          <p:cNvSpPr txBox="1"/>
          <p:nvPr/>
        </p:nvSpPr>
        <p:spPr>
          <a:xfrm>
            <a:off x="6425949" y="5183663"/>
            <a:ext cx="426426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WEDF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787" name="사다리꼴 786"/>
          <p:cNvSpPr/>
          <p:nvPr/>
        </p:nvSpPr>
        <p:spPr>
          <a:xfrm flipV="1">
            <a:off x="4359518" y="6300524"/>
            <a:ext cx="423611" cy="148921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788" name="TextBox 787"/>
          <p:cNvSpPr txBox="1"/>
          <p:nvPr/>
        </p:nvSpPr>
        <p:spPr>
          <a:xfrm>
            <a:off x="4359518" y="6289609"/>
            <a:ext cx="43473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HY견고딕" pitchFamily="18" charset="-127"/>
                <a:ea typeface="HY견고딕" pitchFamily="18" charset="-127"/>
              </a:rPr>
              <a:t>0      1</a:t>
            </a:r>
            <a:endParaRPr lang="ko-KR" altLang="en-US" sz="600" dirty="0"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789" name="직선 연결선 788"/>
          <p:cNvCxnSpPr/>
          <p:nvPr/>
        </p:nvCxnSpPr>
        <p:spPr>
          <a:xfrm flipH="1">
            <a:off x="4769661" y="6385671"/>
            <a:ext cx="3382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0" name="TextBox 789"/>
          <p:cNvSpPr txBox="1"/>
          <p:nvPr/>
        </p:nvSpPr>
        <p:spPr>
          <a:xfrm>
            <a:off x="4737658" y="6354123"/>
            <a:ext cx="4940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ADSEL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791" name="직선 연결선 790"/>
          <p:cNvCxnSpPr/>
          <p:nvPr/>
        </p:nvCxnSpPr>
        <p:spPr>
          <a:xfrm>
            <a:off x="4661873" y="5974681"/>
            <a:ext cx="0" cy="325843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2" name="직선 연결선 791"/>
          <p:cNvCxnSpPr/>
          <p:nvPr/>
        </p:nvCxnSpPr>
        <p:spPr>
          <a:xfrm flipH="1">
            <a:off x="4660444" y="5974682"/>
            <a:ext cx="114145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3" name="직선 연결선 792"/>
          <p:cNvCxnSpPr>
            <a:stCxn id="780" idx="2"/>
          </p:cNvCxnSpPr>
          <p:nvPr/>
        </p:nvCxnSpPr>
        <p:spPr>
          <a:xfrm>
            <a:off x="5792816" y="5791198"/>
            <a:ext cx="0" cy="1834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4" name="직선 화살표 연결선 793"/>
          <p:cNvCxnSpPr>
            <a:endCxn id="780" idx="1"/>
          </p:cNvCxnSpPr>
          <p:nvPr/>
        </p:nvCxnSpPr>
        <p:spPr>
          <a:xfrm>
            <a:off x="4473742" y="5455688"/>
            <a:ext cx="67422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95" name="그룹 794"/>
          <p:cNvGrpSpPr/>
          <p:nvPr/>
        </p:nvGrpSpPr>
        <p:grpSpPr>
          <a:xfrm>
            <a:off x="4661103" y="5414805"/>
            <a:ext cx="282874" cy="243972"/>
            <a:chOff x="4571482" y="3838188"/>
            <a:chExt cx="300082" cy="258814"/>
          </a:xfrm>
        </p:grpSpPr>
        <p:cxnSp>
          <p:nvCxnSpPr>
            <p:cNvPr id="833" name="직선 연결선 832"/>
            <p:cNvCxnSpPr/>
            <p:nvPr/>
          </p:nvCxnSpPr>
          <p:spPr>
            <a:xfrm>
              <a:off x="4657905" y="3838188"/>
              <a:ext cx="99639" cy="8486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34" name="TextBox 833"/>
            <p:cNvSpPr txBox="1"/>
            <p:nvPr/>
          </p:nvSpPr>
          <p:spPr>
            <a:xfrm>
              <a:off x="4571482" y="3881558"/>
              <a:ext cx="30008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16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</p:grpSp>
      <p:grpSp>
        <p:nvGrpSpPr>
          <p:cNvPr id="796" name="그룹 795"/>
          <p:cNvGrpSpPr/>
          <p:nvPr/>
        </p:nvGrpSpPr>
        <p:grpSpPr>
          <a:xfrm>
            <a:off x="4929703" y="5929569"/>
            <a:ext cx="282874" cy="243972"/>
            <a:chOff x="4571482" y="3838188"/>
            <a:chExt cx="300082" cy="258814"/>
          </a:xfrm>
        </p:grpSpPr>
        <p:cxnSp>
          <p:nvCxnSpPr>
            <p:cNvPr id="831" name="직선 연결선 830"/>
            <p:cNvCxnSpPr/>
            <p:nvPr/>
          </p:nvCxnSpPr>
          <p:spPr>
            <a:xfrm>
              <a:off x="4657905" y="3838188"/>
              <a:ext cx="99639" cy="8486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32" name="TextBox 831"/>
            <p:cNvSpPr txBox="1"/>
            <p:nvPr/>
          </p:nvSpPr>
          <p:spPr>
            <a:xfrm>
              <a:off x="4571482" y="3881558"/>
              <a:ext cx="30008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16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</p:grpSp>
      <p:cxnSp>
        <p:nvCxnSpPr>
          <p:cNvPr id="797" name="직선 연결선 796"/>
          <p:cNvCxnSpPr/>
          <p:nvPr/>
        </p:nvCxnSpPr>
        <p:spPr>
          <a:xfrm>
            <a:off x="4475070" y="6463685"/>
            <a:ext cx="2022" cy="162744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8" name="직선 연결선 797"/>
          <p:cNvCxnSpPr/>
          <p:nvPr/>
        </p:nvCxnSpPr>
        <p:spPr>
          <a:xfrm>
            <a:off x="4473082" y="6635452"/>
            <a:ext cx="2452860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9" name="직선 연결선 798"/>
          <p:cNvCxnSpPr>
            <a:endCxn id="811" idx="3"/>
          </p:cNvCxnSpPr>
          <p:nvPr/>
        </p:nvCxnSpPr>
        <p:spPr>
          <a:xfrm flipH="1" flipV="1">
            <a:off x="6925342" y="2784939"/>
            <a:ext cx="1" cy="3850513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0" name="직선 연결선 799"/>
          <p:cNvCxnSpPr/>
          <p:nvPr/>
        </p:nvCxnSpPr>
        <p:spPr>
          <a:xfrm>
            <a:off x="4412765" y="6506767"/>
            <a:ext cx="120418" cy="10686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1" name="TextBox 800"/>
          <p:cNvSpPr txBox="1"/>
          <p:nvPr/>
        </p:nvSpPr>
        <p:spPr>
          <a:xfrm>
            <a:off x="4482286" y="6458651"/>
            <a:ext cx="282874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16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802" name="직선 연결선 801"/>
          <p:cNvCxnSpPr/>
          <p:nvPr/>
        </p:nvCxnSpPr>
        <p:spPr>
          <a:xfrm>
            <a:off x="4914660" y="3060323"/>
            <a:ext cx="889485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3" name="직선 연결선 802"/>
          <p:cNvCxnSpPr/>
          <p:nvPr/>
        </p:nvCxnSpPr>
        <p:spPr>
          <a:xfrm>
            <a:off x="5801901" y="3060323"/>
            <a:ext cx="0" cy="2059855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04" name="그룹 803"/>
          <p:cNvGrpSpPr/>
          <p:nvPr/>
        </p:nvGrpSpPr>
        <p:grpSpPr>
          <a:xfrm>
            <a:off x="5753148" y="4009705"/>
            <a:ext cx="306093" cy="203089"/>
            <a:chOff x="4657905" y="3760992"/>
            <a:chExt cx="324714" cy="215444"/>
          </a:xfrm>
        </p:grpSpPr>
        <p:cxnSp>
          <p:nvCxnSpPr>
            <p:cNvPr id="829" name="직선 연결선 828"/>
            <p:cNvCxnSpPr/>
            <p:nvPr/>
          </p:nvCxnSpPr>
          <p:spPr>
            <a:xfrm>
              <a:off x="4657905" y="3838188"/>
              <a:ext cx="99639" cy="8486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30" name="TextBox 829"/>
            <p:cNvSpPr txBox="1"/>
            <p:nvPr/>
          </p:nvSpPr>
          <p:spPr>
            <a:xfrm>
              <a:off x="4682537" y="3760992"/>
              <a:ext cx="30008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16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</p:grpSp>
      <p:cxnSp>
        <p:nvCxnSpPr>
          <p:cNvPr id="805" name="직선 연결선 804"/>
          <p:cNvCxnSpPr/>
          <p:nvPr/>
        </p:nvCxnSpPr>
        <p:spPr>
          <a:xfrm flipV="1">
            <a:off x="1606563" y="476508"/>
            <a:ext cx="0" cy="1425452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6" name="직선 화살표 연결선 805"/>
          <p:cNvCxnSpPr/>
          <p:nvPr/>
        </p:nvCxnSpPr>
        <p:spPr>
          <a:xfrm>
            <a:off x="1080727" y="784052"/>
            <a:ext cx="2444" cy="2957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7" name="직선 연결선 806"/>
          <p:cNvCxnSpPr/>
          <p:nvPr/>
        </p:nvCxnSpPr>
        <p:spPr>
          <a:xfrm>
            <a:off x="1606563" y="1019538"/>
            <a:ext cx="833634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8" name="직선 연결선 807"/>
          <p:cNvCxnSpPr/>
          <p:nvPr/>
        </p:nvCxnSpPr>
        <p:spPr>
          <a:xfrm>
            <a:off x="2440198" y="624893"/>
            <a:ext cx="0" cy="394645"/>
          </a:xfrm>
          <a:prstGeom prst="line">
            <a:avLst/>
          </a:prstGeom>
          <a:ln>
            <a:head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9" name="직선 연결선 808"/>
          <p:cNvCxnSpPr/>
          <p:nvPr/>
        </p:nvCxnSpPr>
        <p:spPr>
          <a:xfrm>
            <a:off x="7709952" y="1766203"/>
            <a:ext cx="0" cy="2805037"/>
          </a:xfrm>
          <a:prstGeom prst="line">
            <a:avLst/>
          </a:prstGeom>
          <a:ln>
            <a:head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0" name="직선 연결선 809"/>
          <p:cNvCxnSpPr/>
          <p:nvPr/>
        </p:nvCxnSpPr>
        <p:spPr>
          <a:xfrm>
            <a:off x="6921179" y="4571241"/>
            <a:ext cx="788772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1" name="사다리꼴 810"/>
          <p:cNvSpPr/>
          <p:nvPr/>
        </p:nvSpPr>
        <p:spPr>
          <a:xfrm rot="5400000" flipV="1">
            <a:off x="6726000" y="2532219"/>
            <a:ext cx="398684" cy="142340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ko-KR" sz="6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</a:t>
            </a:r>
            <a:endParaRPr lang="en-US" altLang="ko-KR" sz="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endParaRPr lang="en-US" altLang="ko-KR" sz="600" dirty="0" smtClean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r>
              <a:rPr lang="en-US" altLang="ko-KR" sz="6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0</a:t>
            </a:r>
            <a:endParaRPr lang="ko-KR" altLang="en-US" sz="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814" name="직선 연결선 813"/>
          <p:cNvCxnSpPr/>
          <p:nvPr/>
        </p:nvCxnSpPr>
        <p:spPr>
          <a:xfrm>
            <a:off x="4725117" y="3054389"/>
            <a:ext cx="0" cy="339392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5" name="TextBox 814"/>
          <p:cNvSpPr txBox="1"/>
          <p:nvPr/>
        </p:nvSpPr>
        <p:spPr>
          <a:xfrm>
            <a:off x="4314524" y="2919924"/>
            <a:ext cx="482337" cy="15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" dirty="0" smtClean="0">
                <a:latin typeface="Adobe Fan Heiti Std B" pitchFamily="34" charset="-128"/>
                <a:ea typeface="Adobe Fan Heiti Std B" pitchFamily="34" charset="-128"/>
              </a:rPr>
              <a:t>Offset &lt;3:0&gt;</a:t>
            </a:r>
            <a:endParaRPr lang="ko-KR" altLang="en-US" sz="5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817" name="직선 연결선 816"/>
          <p:cNvCxnSpPr/>
          <p:nvPr/>
        </p:nvCxnSpPr>
        <p:spPr>
          <a:xfrm flipH="1">
            <a:off x="2295951" y="5377269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8" name="TextBox 817"/>
          <p:cNvSpPr txBox="1"/>
          <p:nvPr/>
        </p:nvSpPr>
        <p:spPr>
          <a:xfrm>
            <a:off x="1879026" y="5258733"/>
            <a:ext cx="46571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PCSEL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819" name="TextBox 818"/>
          <p:cNvSpPr txBox="1"/>
          <p:nvPr/>
        </p:nvSpPr>
        <p:spPr>
          <a:xfrm>
            <a:off x="4005212" y="1852691"/>
            <a:ext cx="480825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Adobe Fan Heiti Std B" pitchFamily="34" charset="-128"/>
                <a:ea typeface="Adobe Fan Heiti Std B" pitchFamily="34" charset="-128"/>
              </a:rPr>
              <a:t>R1 &lt;7:4&gt;</a:t>
            </a:r>
            <a:endParaRPr lang="ko-KR" altLang="en-US" sz="6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820" name="직선 연결선 819"/>
          <p:cNvCxnSpPr>
            <a:stCxn id="233" idx="0"/>
            <a:endCxn id="647" idx="1"/>
          </p:cNvCxnSpPr>
          <p:nvPr/>
        </p:nvCxnSpPr>
        <p:spPr>
          <a:xfrm>
            <a:off x="3089551" y="2581586"/>
            <a:ext cx="255268" cy="1263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1" name="TextBox 820"/>
          <p:cNvSpPr txBox="1"/>
          <p:nvPr/>
        </p:nvSpPr>
        <p:spPr>
          <a:xfrm>
            <a:off x="2653103" y="2746276"/>
            <a:ext cx="51488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Adobe Fan Heiti Std B" pitchFamily="34" charset="-128"/>
                <a:ea typeface="Adobe Fan Heiti Std B" pitchFamily="34" charset="-128"/>
              </a:rPr>
              <a:t>RD &lt;11:8&gt;</a:t>
            </a:r>
            <a:endParaRPr lang="ko-KR" altLang="en-US" sz="6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822" name="직선 연결선 821"/>
          <p:cNvCxnSpPr/>
          <p:nvPr/>
        </p:nvCxnSpPr>
        <p:spPr>
          <a:xfrm flipH="1">
            <a:off x="7010718" y="2544962"/>
            <a:ext cx="3382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4" name="직선 연결선 823"/>
          <p:cNvCxnSpPr/>
          <p:nvPr/>
        </p:nvCxnSpPr>
        <p:spPr>
          <a:xfrm flipH="1">
            <a:off x="2295951" y="5560488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5" name="직선 연결선 824"/>
          <p:cNvCxnSpPr/>
          <p:nvPr/>
        </p:nvCxnSpPr>
        <p:spPr>
          <a:xfrm flipH="1">
            <a:off x="2295951" y="5743707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6" name="TextBox 825"/>
          <p:cNvSpPr txBox="1"/>
          <p:nvPr/>
        </p:nvSpPr>
        <p:spPr>
          <a:xfrm>
            <a:off x="1883689" y="5439076"/>
            <a:ext cx="4940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ADSEL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827" name="TextBox 826"/>
          <p:cNvSpPr txBox="1"/>
          <p:nvPr/>
        </p:nvSpPr>
        <p:spPr>
          <a:xfrm>
            <a:off x="4370705" y="1850413"/>
            <a:ext cx="535224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Adobe Fan Heiti Std B" pitchFamily="34" charset="-128"/>
                <a:ea typeface="Adobe Fan Heiti Std B" pitchFamily="34" charset="-128"/>
              </a:rPr>
              <a:t>RD &lt;11:8&gt;</a:t>
            </a:r>
            <a:endParaRPr lang="ko-KR" altLang="en-US" sz="6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828" name="TextBox 827"/>
          <p:cNvSpPr txBox="1"/>
          <p:nvPr/>
        </p:nvSpPr>
        <p:spPr>
          <a:xfrm>
            <a:off x="384630" y="6292741"/>
            <a:ext cx="117137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latin typeface="Adobe 고딕 Std B" pitchFamily="34" charset="-127"/>
                <a:ea typeface="Adobe 고딕 Std B" pitchFamily="34" charset="-127"/>
              </a:rPr>
              <a:t>Combination</a:t>
            </a:r>
            <a:endParaRPr lang="ko-KR" altLang="en-US" sz="1400" b="1" dirty="0">
              <a:latin typeface="Adobe 고딕 Std B" pitchFamily="34" charset="-127"/>
              <a:ea typeface="Adobe 고딕 Std B" pitchFamily="34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3748161" y="1988840"/>
            <a:ext cx="434372" cy="184666"/>
            <a:chOff x="5842960" y="2092206"/>
            <a:chExt cx="434372" cy="184666"/>
          </a:xfrm>
        </p:grpSpPr>
        <p:sp>
          <p:nvSpPr>
            <p:cNvPr id="211" name="사다리꼴 210"/>
            <p:cNvSpPr/>
            <p:nvPr/>
          </p:nvSpPr>
          <p:spPr>
            <a:xfrm flipV="1">
              <a:off x="5842960" y="2105942"/>
              <a:ext cx="398684" cy="142340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ko-KR" altLang="en-US" sz="600" dirty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endParaRPr>
            </a:p>
          </p:txBody>
        </p:sp>
        <p:sp>
          <p:nvSpPr>
            <p:cNvPr id="212" name="TextBox 211"/>
            <p:cNvSpPr txBox="1"/>
            <p:nvPr/>
          </p:nvSpPr>
          <p:spPr>
            <a:xfrm>
              <a:off x="5848111" y="2092206"/>
              <a:ext cx="429221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dirty="0" smtClean="0">
                  <a:latin typeface="Adobe 고딕 Std B" pitchFamily="34" charset="-127"/>
                  <a:ea typeface="Adobe 고딕 Std B" pitchFamily="34" charset="-127"/>
                </a:rPr>
                <a:t>1    0</a:t>
              </a:r>
              <a:endParaRPr lang="ko-KR" altLang="en-US" sz="600" dirty="0">
                <a:latin typeface="Adobe 고딕 Std B" pitchFamily="34" charset="-127"/>
                <a:ea typeface="Adobe 고딕 Std B" pitchFamily="34" charset="-127"/>
              </a:endParaRPr>
            </a:p>
          </p:txBody>
        </p:sp>
      </p:grpSp>
      <p:cxnSp>
        <p:nvCxnSpPr>
          <p:cNvPr id="223" name="직선 연결선 222"/>
          <p:cNvCxnSpPr/>
          <p:nvPr/>
        </p:nvCxnSpPr>
        <p:spPr>
          <a:xfrm>
            <a:off x="4053918" y="1900364"/>
            <a:ext cx="0" cy="93238"/>
          </a:xfrm>
          <a:prstGeom prst="line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4" name="직선 연결선 223"/>
          <p:cNvCxnSpPr/>
          <p:nvPr/>
        </p:nvCxnSpPr>
        <p:spPr>
          <a:xfrm>
            <a:off x="4796869" y="1903555"/>
            <a:ext cx="0" cy="93238"/>
          </a:xfrm>
          <a:prstGeom prst="line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5" name="직선 연결선 224"/>
          <p:cNvCxnSpPr/>
          <p:nvPr/>
        </p:nvCxnSpPr>
        <p:spPr>
          <a:xfrm>
            <a:off x="4893899" y="2140016"/>
            <a:ext cx="0" cy="124144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6" name="그룹 225"/>
          <p:cNvGrpSpPr/>
          <p:nvPr/>
        </p:nvGrpSpPr>
        <p:grpSpPr>
          <a:xfrm>
            <a:off x="4676176" y="1990435"/>
            <a:ext cx="434372" cy="184666"/>
            <a:chOff x="5842960" y="2092206"/>
            <a:chExt cx="434372" cy="184666"/>
          </a:xfrm>
        </p:grpSpPr>
        <p:sp>
          <p:nvSpPr>
            <p:cNvPr id="227" name="사다리꼴 226"/>
            <p:cNvSpPr/>
            <p:nvPr/>
          </p:nvSpPr>
          <p:spPr>
            <a:xfrm flipV="1">
              <a:off x="5842960" y="2105942"/>
              <a:ext cx="398684" cy="142340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ko-KR" altLang="en-US" sz="600" dirty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endParaRPr>
            </a:p>
          </p:txBody>
        </p:sp>
        <p:sp>
          <p:nvSpPr>
            <p:cNvPr id="228" name="TextBox 227"/>
            <p:cNvSpPr txBox="1"/>
            <p:nvPr/>
          </p:nvSpPr>
          <p:spPr>
            <a:xfrm>
              <a:off x="5848111" y="2092206"/>
              <a:ext cx="429221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dirty="0" smtClean="0">
                  <a:latin typeface="Adobe 고딕 Std B" pitchFamily="34" charset="-127"/>
                  <a:ea typeface="Adobe 고딕 Std B" pitchFamily="34" charset="-127"/>
                </a:rPr>
                <a:t>1     0</a:t>
              </a:r>
              <a:endParaRPr lang="ko-KR" altLang="en-US" sz="600" dirty="0">
                <a:latin typeface="Adobe 고딕 Std B" pitchFamily="34" charset="-127"/>
                <a:ea typeface="Adobe 고딕 Std B" pitchFamily="34" charset="-127"/>
              </a:endParaRPr>
            </a:p>
          </p:txBody>
        </p:sp>
      </p:grpSp>
      <p:cxnSp>
        <p:nvCxnSpPr>
          <p:cNvPr id="229" name="직선 연결선 228"/>
          <p:cNvCxnSpPr/>
          <p:nvPr/>
        </p:nvCxnSpPr>
        <p:spPr>
          <a:xfrm>
            <a:off x="4981933" y="1901960"/>
            <a:ext cx="0" cy="93238"/>
          </a:xfrm>
          <a:prstGeom prst="line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0" name="직선 연결선 229"/>
          <p:cNvCxnSpPr/>
          <p:nvPr/>
        </p:nvCxnSpPr>
        <p:spPr>
          <a:xfrm flipH="1">
            <a:off x="4144501" y="2048368"/>
            <a:ext cx="33778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2" name="TextBox 231"/>
          <p:cNvSpPr txBox="1"/>
          <p:nvPr/>
        </p:nvSpPr>
        <p:spPr>
          <a:xfrm>
            <a:off x="4071392" y="2010771"/>
            <a:ext cx="5421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RA1SEL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234" name="직선 연결선 233"/>
          <p:cNvCxnSpPr/>
          <p:nvPr/>
        </p:nvCxnSpPr>
        <p:spPr>
          <a:xfrm flipH="1">
            <a:off x="5069557" y="2032795"/>
            <a:ext cx="33778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5" name="TextBox 234"/>
          <p:cNvSpPr txBox="1"/>
          <p:nvPr/>
        </p:nvSpPr>
        <p:spPr>
          <a:xfrm>
            <a:off x="4996448" y="1995198"/>
            <a:ext cx="5421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RA2SEL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236" name="TextBox 235"/>
          <p:cNvSpPr txBox="1"/>
          <p:nvPr/>
        </p:nvSpPr>
        <p:spPr>
          <a:xfrm>
            <a:off x="1833085" y="5793834"/>
            <a:ext cx="5421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RA1SEL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238" name="직선 연결선 237"/>
          <p:cNvCxnSpPr/>
          <p:nvPr/>
        </p:nvCxnSpPr>
        <p:spPr>
          <a:xfrm flipH="1">
            <a:off x="2295951" y="6110145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9" name="직선 연결선 238"/>
          <p:cNvCxnSpPr/>
          <p:nvPr/>
        </p:nvCxnSpPr>
        <p:spPr>
          <a:xfrm flipH="1">
            <a:off x="2295951" y="5926926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0" name="TextBox 239"/>
          <p:cNvSpPr txBox="1"/>
          <p:nvPr/>
        </p:nvSpPr>
        <p:spPr>
          <a:xfrm>
            <a:off x="1833085" y="5991190"/>
            <a:ext cx="5421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RA2SEL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254" name="TextBox 253"/>
          <p:cNvSpPr txBox="1"/>
          <p:nvPr/>
        </p:nvSpPr>
        <p:spPr>
          <a:xfrm>
            <a:off x="1869810" y="5627340"/>
            <a:ext cx="476292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WDSEL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255" name="TextBox 254"/>
          <p:cNvSpPr txBox="1"/>
          <p:nvPr/>
        </p:nvSpPr>
        <p:spPr>
          <a:xfrm>
            <a:off x="1930403" y="4344663"/>
            <a:ext cx="414338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800">
                <a:latin typeface="Adobe Fan Heiti Std B" pitchFamily="34" charset="-128"/>
                <a:ea typeface="Adobe Fan Heiti Std B" pitchFamily="34" charset="-128"/>
              </a:defRPr>
            </a:lvl1pPr>
          </a:lstStyle>
          <a:p>
            <a:r>
              <a:rPr lang="en-US" altLang="ko-KR" dirty="0"/>
              <a:t>WERF</a:t>
            </a:r>
            <a:endParaRPr lang="ko-KR" altLang="en-US" dirty="0"/>
          </a:p>
        </p:txBody>
      </p:sp>
      <p:sp>
        <p:nvSpPr>
          <p:cNvPr id="256" name="TextBox 255"/>
          <p:cNvSpPr txBox="1"/>
          <p:nvPr/>
        </p:nvSpPr>
        <p:spPr>
          <a:xfrm>
            <a:off x="1925935" y="4521199"/>
            <a:ext cx="426426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WEDF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257" name="TextBox 256"/>
          <p:cNvSpPr txBox="1"/>
          <p:nvPr/>
        </p:nvSpPr>
        <p:spPr>
          <a:xfrm>
            <a:off x="1924295" y="4709162"/>
            <a:ext cx="412826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WESF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258" name="TextBox 257"/>
          <p:cNvSpPr txBox="1"/>
          <p:nvPr/>
        </p:nvSpPr>
        <p:spPr>
          <a:xfrm>
            <a:off x="1936467" y="4881885"/>
            <a:ext cx="42351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LRSF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231" name="TextBox 230"/>
          <p:cNvSpPr txBox="1"/>
          <p:nvPr/>
        </p:nvSpPr>
        <p:spPr>
          <a:xfrm>
            <a:off x="6978716" y="2513415"/>
            <a:ext cx="476292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WDSEL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233" name="사다리꼴 232"/>
          <p:cNvSpPr/>
          <p:nvPr/>
        </p:nvSpPr>
        <p:spPr>
          <a:xfrm rot="16200000" flipV="1">
            <a:off x="2819039" y="2510416"/>
            <a:ext cx="398684" cy="142340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ko-KR" sz="6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</a:t>
            </a:r>
            <a:endParaRPr lang="en-US" altLang="ko-KR" sz="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endParaRPr lang="en-US" altLang="ko-KR" sz="600" dirty="0" smtClean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r>
              <a:rPr lang="en-US" altLang="ko-KR" sz="6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0</a:t>
            </a:r>
            <a:endParaRPr lang="ko-KR" altLang="en-US" sz="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242" name="직선 연결선 241"/>
          <p:cNvCxnSpPr/>
          <p:nvPr/>
        </p:nvCxnSpPr>
        <p:spPr>
          <a:xfrm>
            <a:off x="2726561" y="2484704"/>
            <a:ext cx="224373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3" name="직선 연결선 242"/>
          <p:cNvCxnSpPr/>
          <p:nvPr/>
        </p:nvCxnSpPr>
        <p:spPr>
          <a:xfrm>
            <a:off x="2731701" y="2668854"/>
            <a:ext cx="224373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4" name="TextBox 243"/>
          <p:cNvSpPr txBox="1"/>
          <p:nvPr/>
        </p:nvSpPr>
        <p:spPr>
          <a:xfrm>
            <a:off x="2643852" y="2224800"/>
            <a:ext cx="46519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Adobe Fan Heiti Std B" pitchFamily="34" charset="-128"/>
                <a:ea typeface="Adobe Fan Heiti Std B" pitchFamily="34" charset="-128"/>
              </a:rPr>
              <a:t>R2 &lt;3:0&gt;</a:t>
            </a:r>
            <a:endParaRPr lang="ko-KR" altLang="en-US" sz="6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247" name="TextBox 246"/>
          <p:cNvSpPr txBox="1"/>
          <p:nvPr/>
        </p:nvSpPr>
        <p:spPr>
          <a:xfrm>
            <a:off x="2875558" y="2029678"/>
            <a:ext cx="5036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WASEL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249" name="직선 연결선 248"/>
          <p:cNvCxnSpPr/>
          <p:nvPr/>
        </p:nvCxnSpPr>
        <p:spPr>
          <a:xfrm>
            <a:off x="3029041" y="2222794"/>
            <a:ext cx="0" cy="181253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0" name="직선 연결선 249"/>
          <p:cNvCxnSpPr/>
          <p:nvPr/>
        </p:nvCxnSpPr>
        <p:spPr>
          <a:xfrm>
            <a:off x="1083172" y="3091695"/>
            <a:ext cx="1006113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9" name="직선 연결선 258"/>
          <p:cNvCxnSpPr/>
          <p:nvPr/>
        </p:nvCxnSpPr>
        <p:spPr>
          <a:xfrm>
            <a:off x="2002152" y="398973"/>
            <a:ext cx="1" cy="2401351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8316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59473" y="2967335"/>
            <a:ext cx="72250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 smtClean="0">
                <a:latin typeface="HY헤드라인M" pitchFamily="18" charset="-127"/>
                <a:ea typeface="HY헤드라인M" pitchFamily="18" charset="-127"/>
              </a:rPr>
              <a:t>CLU Table &amp; Tick Flow</a:t>
            </a:r>
          </a:p>
        </p:txBody>
      </p:sp>
    </p:spTree>
    <p:extLst>
      <p:ext uri="{BB962C8B-B14F-4D97-AF65-F5344CB8AC3E}">
        <p14:creationId xmlns:p14="http://schemas.microsoft.com/office/powerpoint/2010/main" val="867058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892694" y="345430"/>
            <a:ext cx="33586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 smtClean="0">
                <a:latin typeface="HY헤드라인M" pitchFamily="18" charset="-127"/>
                <a:ea typeface="HY헤드라인M" pitchFamily="18" charset="-127"/>
              </a:rPr>
              <a:t>CLU TABLE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9059828"/>
              </p:ext>
            </p:extLst>
          </p:nvPr>
        </p:nvGraphicFramePr>
        <p:xfrm>
          <a:off x="457196" y="1556795"/>
          <a:ext cx="8229607" cy="4874995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816341"/>
                <a:gridCol w="529519"/>
                <a:gridCol w="529519"/>
                <a:gridCol w="529519"/>
                <a:gridCol w="529519"/>
                <a:gridCol w="529519"/>
                <a:gridCol w="529519"/>
                <a:gridCol w="529519"/>
                <a:gridCol w="529519"/>
                <a:gridCol w="529519"/>
                <a:gridCol w="529519"/>
                <a:gridCol w="529519"/>
                <a:gridCol w="529519"/>
                <a:gridCol w="529519"/>
                <a:gridCol w="529519"/>
              </a:tblGrid>
              <a:tr h="193243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 dirty="0">
                          <a:effectLst/>
                        </a:rPr>
                        <a:t>INSTRUCTION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 dirty="0">
                          <a:effectLst/>
                        </a:rPr>
                        <a:t>COMPONENT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9"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 dirty="0">
                          <a:effectLst/>
                        </a:rPr>
                        <a:t>MUX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9324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>
                          <a:effectLst/>
                        </a:rPr>
                        <a:t>MODE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>
                          <a:effectLst/>
                        </a:rPr>
                        <a:t>ALUFN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>
                          <a:effectLst/>
                        </a:rPr>
                        <a:t>WERF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 dirty="0">
                          <a:effectLst/>
                        </a:rPr>
                        <a:t>WEDF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>
                          <a:effectLst/>
                        </a:rPr>
                        <a:t>WESF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>
                          <a:effectLst/>
                        </a:rPr>
                        <a:t>LRSF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>
                          <a:effectLst/>
                        </a:rPr>
                        <a:t>BSEL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>
                          <a:effectLst/>
                        </a:rPr>
                        <a:t>PCSEL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>
                          <a:effectLst/>
                        </a:rPr>
                        <a:t>ADSEL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>
                          <a:effectLst/>
                        </a:rPr>
                        <a:t>WDSEL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 dirty="0">
                          <a:effectLst/>
                        </a:rPr>
                        <a:t>WASEL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 dirty="0">
                          <a:effectLst/>
                        </a:rPr>
                        <a:t>RA1SEL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 dirty="0">
                          <a:effectLst/>
                        </a:rPr>
                        <a:t>RA2SEL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 dirty="0" err="1">
                          <a:effectLst/>
                        </a:rPr>
                        <a:t>BrYN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</a:tr>
              <a:tr h="19324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 dirty="0">
                          <a:effectLst/>
                        </a:rPr>
                        <a:t>ADD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</a:rPr>
                        <a:t>0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ADD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R/W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</a:tr>
              <a:tr h="19324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>
                          <a:effectLst/>
                        </a:rPr>
                        <a:t>SUB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</a:rPr>
                        <a:t>0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SUB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R/W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</a:tr>
              <a:tr h="19324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 dirty="0">
                          <a:effectLst/>
                        </a:rPr>
                        <a:t>MUL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MUL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R/W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</a:tr>
              <a:tr h="20202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>
                          <a:effectLst/>
                        </a:rPr>
                        <a:t>DIV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DIV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R/W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</a:tr>
              <a:tr h="193243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 dirty="0">
                          <a:effectLst/>
                        </a:rPr>
                        <a:t>MOV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NONE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R/W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</a:tr>
              <a:tr h="19324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1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NONE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W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2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</a:tr>
              <a:tr h="19324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2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NONE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W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U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3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</a:tr>
              <a:tr h="193243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 dirty="0">
                          <a:effectLst/>
                        </a:rPr>
                        <a:t>AND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AND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R/W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U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1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</a:tr>
              <a:tr h="19324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1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AND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R/W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2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1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</a:tr>
              <a:tr h="19324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2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AND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R/W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U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3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1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</a:tr>
              <a:tr h="193243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 dirty="0">
                          <a:effectLst/>
                        </a:rPr>
                        <a:t>ORR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OR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R/W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1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</a:tr>
              <a:tr h="19324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1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OR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R/W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U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2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1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</a:tr>
              <a:tr h="19324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2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OR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R/W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3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1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</a:tr>
              <a:tr h="193243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 dirty="0">
                          <a:effectLst/>
                        </a:rPr>
                        <a:t>CMP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XOR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1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</a:tr>
              <a:tr h="19324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1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XOR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2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</a:rPr>
                        <a:t>0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1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</a:tr>
              <a:tr h="20202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2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XOR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3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1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</a:tr>
              <a:tr h="19324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 dirty="0">
                          <a:effectLst/>
                        </a:rPr>
                        <a:t>LDR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ADD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R/W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1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</a:rPr>
                        <a:t>1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</a:tr>
              <a:tr h="20202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>
                          <a:effectLst/>
                        </a:rPr>
                        <a:t>STR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ADD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W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1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1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</a:tr>
              <a:tr h="193243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 dirty="0">
                          <a:effectLst/>
                        </a:rPr>
                        <a:t>B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B(0)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NONE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1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U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 | 1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</a:tr>
              <a:tr h="19324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BL(1)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NONE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1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1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U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 | 1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</a:tr>
              <a:tr h="20202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IRET(2)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NONE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2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U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</a:tr>
              <a:tr h="19324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 dirty="0">
                          <a:effectLst/>
                        </a:rPr>
                        <a:t>PUSH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NONE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W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U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</a:rPr>
                        <a:t>0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</a:rPr>
                        <a:t>0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U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</a:tr>
              <a:tr h="20202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 dirty="0">
                          <a:effectLst/>
                        </a:rPr>
                        <a:t>POP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NONE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W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U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 smtClean="0">
                          <a:effectLst/>
                        </a:rPr>
                        <a:t>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U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</a:rPr>
                        <a:t>1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1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U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U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U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1367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직사각형 630"/>
          <p:cNvSpPr/>
          <p:nvPr/>
        </p:nvSpPr>
        <p:spPr>
          <a:xfrm>
            <a:off x="724140" y="1079753"/>
            <a:ext cx="716969" cy="2101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PC</a:t>
            </a:r>
            <a:endParaRPr lang="ko-KR" altLang="en-US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632" name="직선 화살표 연결선 631"/>
          <p:cNvCxnSpPr>
            <a:stCxn id="631" idx="2"/>
          </p:cNvCxnSpPr>
          <p:nvPr/>
        </p:nvCxnSpPr>
        <p:spPr>
          <a:xfrm>
            <a:off x="1082624" y="1289853"/>
            <a:ext cx="0" cy="32119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3" name="직사각형 632"/>
          <p:cNvSpPr/>
          <p:nvPr/>
        </p:nvSpPr>
        <p:spPr>
          <a:xfrm>
            <a:off x="834991" y="1602843"/>
            <a:ext cx="496364" cy="1454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+2</a:t>
            </a:r>
            <a:endParaRPr lang="ko-KR" altLang="en-US" sz="105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635" name="직선 연결선 634"/>
          <p:cNvCxnSpPr/>
          <p:nvPr/>
        </p:nvCxnSpPr>
        <p:spPr>
          <a:xfrm>
            <a:off x="1083172" y="1901961"/>
            <a:ext cx="52339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6" name="직사각형 635"/>
          <p:cNvSpPr/>
          <p:nvPr/>
        </p:nvSpPr>
        <p:spPr>
          <a:xfrm>
            <a:off x="2081714" y="1095183"/>
            <a:ext cx="1289695" cy="6710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Instruction</a:t>
            </a:r>
          </a:p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Memory</a:t>
            </a:r>
            <a:endParaRPr lang="ko-KR" altLang="en-US" sz="14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637" name="TextBox 636"/>
          <p:cNvSpPr txBox="1"/>
          <p:nvPr/>
        </p:nvSpPr>
        <p:spPr>
          <a:xfrm>
            <a:off x="2058408" y="1329148"/>
            <a:ext cx="237542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A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38" name="TextBox 637"/>
          <p:cNvSpPr txBox="1"/>
          <p:nvPr/>
        </p:nvSpPr>
        <p:spPr>
          <a:xfrm>
            <a:off x="2600990" y="1590503"/>
            <a:ext cx="251142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100"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D</a:t>
            </a:r>
            <a:endParaRPr lang="ko-KR" altLang="en-US" sz="800" dirty="0">
              <a:latin typeface="Adobe Fan Heiti Std B" pitchFamily="34" charset="-128"/>
            </a:endParaRPr>
          </a:p>
        </p:txBody>
      </p:sp>
      <p:cxnSp>
        <p:nvCxnSpPr>
          <p:cNvPr id="639" name="직선 연결선 638"/>
          <p:cNvCxnSpPr>
            <a:endCxn id="636" idx="1"/>
          </p:cNvCxnSpPr>
          <p:nvPr/>
        </p:nvCxnSpPr>
        <p:spPr>
          <a:xfrm>
            <a:off x="1082624" y="1430693"/>
            <a:ext cx="99908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0" name="직선 연결선 639"/>
          <p:cNvCxnSpPr>
            <a:stCxn id="636" idx="2"/>
          </p:cNvCxnSpPr>
          <p:nvPr/>
        </p:nvCxnSpPr>
        <p:spPr>
          <a:xfrm>
            <a:off x="2726561" y="1766203"/>
            <a:ext cx="0" cy="2116356"/>
          </a:xfrm>
          <a:prstGeom prst="line">
            <a:avLst/>
          </a:prstGeom>
          <a:ln>
            <a:solidFill>
              <a:srgbClr val="FFC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1" name="직사각형 640"/>
          <p:cNvSpPr/>
          <p:nvPr/>
        </p:nvSpPr>
        <p:spPr>
          <a:xfrm>
            <a:off x="2089285" y="3901149"/>
            <a:ext cx="716969" cy="2101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CLU</a:t>
            </a:r>
            <a:endParaRPr lang="ko-KR" altLang="en-US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642" name="직사각형 641"/>
          <p:cNvSpPr/>
          <p:nvPr/>
        </p:nvSpPr>
        <p:spPr>
          <a:xfrm>
            <a:off x="3344819" y="2247339"/>
            <a:ext cx="2402344" cy="6710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Register Bank</a:t>
            </a:r>
            <a:endParaRPr lang="ko-KR" altLang="en-US" sz="14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643" name="TextBox 642"/>
          <p:cNvSpPr txBox="1"/>
          <p:nvPr/>
        </p:nvSpPr>
        <p:spPr>
          <a:xfrm>
            <a:off x="3797304" y="2247339"/>
            <a:ext cx="349361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800">
                <a:latin typeface="Adobe Fan Heiti Std B" pitchFamily="34" charset="-128"/>
                <a:ea typeface="Adobe Fan Heiti Std B" pitchFamily="34" charset="-128"/>
              </a:defRPr>
            </a:lvl1pPr>
          </a:lstStyle>
          <a:p>
            <a:r>
              <a:rPr lang="en-US" altLang="ko-KR" dirty="0"/>
              <a:t>RA1</a:t>
            </a:r>
            <a:endParaRPr lang="ko-KR" altLang="en-US" dirty="0"/>
          </a:p>
        </p:txBody>
      </p:sp>
      <p:sp>
        <p:nvSpPr>
          <p:cNvPr id="644" name="TextBox 643"/>
          <p:cNvSpPr txBox="1"/>
          <p:nvPr/>
        </p:nvSpPr>
        <p:spPr>
          <a:xfrm>
            <a:off x="4728982" y="2262565"/>
            <a:ext cx="349361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RA2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45" name="TextBox 644"/>
          <p:cNvSpPr txBox="1"/>
          <p:nvPr/>
        </p:nvSpPr>
        <p:spPr>
          <a:xfrm>
            <a:off x="3797304" y="2700043"/>
            <a:ext cx="35389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RD1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46" name="TextBox 645"/>
          <p:cNvSpPr txBox="1"/>
          <p:nvPr/>
        </p:nvSpPr>
        <p:spPr>
          <a:xfrm>
            <a:off x="4728982" y="2715270"/>
            <a:ext cx="35389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RD2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47" name="TextBox 646"/>
          <p:cNvSpPr txBox="1"/>
          <p:nvPr/>
        </p:nvSpPr>
        <p:spPr>
          <a:xfrm>
            <a:off x="3344819" y="2481304"/>
            <a:ext cx="32669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WA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48" name="TextBox 647"/>
          <p:cNvSpPr txBox="1"/>
          <p:nvPr/>
        </p:nvSpPr>
        <p:spPr>
          <a:xfrm>
            <a:off x="5407769" y="2481304"/>
            <a:ext cx="331228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WD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49" name="TextBox 648"/>
          <p:cNvSpPr txBox="1"/>
          <p:nvPr/>
        </p:nvSpPr>
        <p:spPr>
          <a:xfrm>
            <a:off x="5407769" y="2684393"/>
            <a:ext cx="314608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WE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650" name="직선 연결선 649"/>
          <p:cNvCxnSpPr/>
          <p:nvPr/>
        </p:nvCxnSpPr>
        <p:spPr>
          <a:xfrm>
            <a:off x="3868854" y="1901960"/>
            <a:ext cx="0" cy="93238"/>
          </a:xfrm>
          <a:prstGeom prst="line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1" name="사다리꼴 650"/>
          <p:cNvSpPr/>
          <p:nvPr/>
        </p:nvSpPr>
        <p:spPr>
          <a:xfrm flipV="1">
            <a:off x="3685739" y="4030143"/>
            <a:ext cx="1579344" cy="796423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652" name="TextBox 651"/>
          <p:cNvSpPr txBox="1"/>
          <p:nvPr/>
        </p:nvSpPr>
        <p:spPr>
          <a:xfrm>
            <a:off x="4263709" y="4304772"/>
            <a:ext cx="423405" cy="2466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latin typeface="Adobe 고딕 Std B" pitchFamily="34" charset="-127"/>
                <a:ea typeface="Adobe 고딕 Std B" pitchFamily="34" charset="-127"/>
              </a:rPr>
              <a:t>ALU</a:t>
            </a:r>
            <a:endParaRPr lang="ko-KR" altLang="en-US" sz="1100" dirty="0"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653" name="직선 연결선 652"/>
          <p:cNvCxnSpPr/>
          <p:nvPr/>
        </p:nvCxnSpPr>
        <p:spPr>
          <a:xfrm>
            <a:off x="4914660" y="2912373"/>
            <a:ext cx="0" cy="482918"/>
          </a:xfrm>
          <a:prstGeom prst="line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5" name="TextBox 654"/>
          <p:cNvSpPr txBox="1"/>
          <p:nvPr/>
        </p:nvSpPr>
        <p:spPr>
          <a:xfrm>
            <a:off x="3303530" y="4414018"/>
            <a:ext cx="474781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ALUFN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662" name="직선 연결선 661"/>
          <p:cNvCxnSpPr>
            <a:stCxn id="651" idx="1"/>
          </p:cNvCxnSpPr>
          <p:nvPr/>
        </p:nvCxnSpPr>
        <p:spPr>
          <a:xfrm flipH="1" flipV="1">
            <a:off x="3344819" y="4428076"/>
            <a:ext cx="440474" cy="2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4" name="직선 연결선 663"/>
          <p:cNvCxnSpPr/>
          <p:nvPr/>
        </p:nvCxnSpPr>
        <p:spPr>
          <a:xfrm flipH="1" flipV="1">
            <a:off x="5750895" y="2785937"/>
            <a:ext cx="440474" cy="2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5" name="TextBox 664"/>
          <p:cNvSpPr txBox="1"/>
          <p:nvPr/>
        </p:nvSpPr>
        <p:spPr>
          <a:xfrm>
            <a:off x="5798908" y="2781637"/>
            <a:ext cx="42340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WERF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89" name="TextBox 688"/>
          <p:cNvSpPr txBox="1"/>
          <p:nvPr/>
        </p:nvSpPr>
        <p:spPr>
          <a:xfrm>
            <a:off x="2133620" y="3613980"/>
            <a:ext cx="650066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Adobe Fan Heiti Std B" pitchFamily="34" charset="-128"/>
                <a:ea typeface="Adobe Fan Heiti Std B" pitchFamily="34" charset="-128"/>
              </a:rPr>
              <a:t>OP &lt;15:12&gt;</a:t>
            </a:r>
            <a:endParaRPr lang="ko-KR" altLang="en-US" sz="7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90" name="TextBox 689"/>
          <p:cNvSpPr txBox="1"/>
          <p:nvPr/>
        </p:nvSpPr>
        <p:spPr>
          <a:xfrm>
            <a:off x="3430042" y="1845669"/>
            <a:ext cx="523136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Adobe Fan Heiti Std B" pitchFamily="34" charset="-128"/>
                <a:ea typeface="Adobe Fan Heiti Std B" pitchFamily="34" charset="-128"/>
              </a:rPr>
              <a:t>RD &lt;11:8&gt;</a:t>
            </a:r>
            <a:endParaRPr lang="ko-KR" altLang="en-US" sz="6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91" name="TextBox 690"/>
          <p:cNvSpPr txBox="1"/>
          <p:nvPr/>
        </p:nvSpPr>
        <p:spPr>
          <a:xfrm>
            <a:off x="4915373" y="1849586"/>
            <a:ext cx="46519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Adobe Fan Heiti Std B" pitchFamily="34" charset="-128"/>
                <a:ea typeface="Adobe Fan Heiti Std B" pitchFamily="34" charset="-128"/>
              </a:rPr>
              <a:t>R2 &lt;3:0&gt;</a:t>
            </a:r>
            <a:endParaRPr lang="ko-KR" altLang="en-US" sz="6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92" name="TextBox 691"/>
          <p:cNvSpPr txBox="1"/>
          <p:nvPr/>
        </p:nvSpPr>
        <p:spPr>
          <a:xfrm>
            <a:off x="2280142" y="3454280"/>
            <a:ext cx="432471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Adobe Fan Heiti Std B" pitchFamily="34" charset="-128"/>
                <a:ea typeface="Adobe Fan Heiti Std B" pitchFamily="34" charset="-128"/>
              </a:rPr>
              <a:t>F &lt;7:6&gt;</a:t>
            </a:r>
            <a:endParaRPr lang="ko-KR" altLang="en-US" sz="7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693" name="직선 연결선 692"/>
          <p:cNvCxnSpPr/>
          <p:nvPr/>
        </p:nvCxnSpPr>
        <p:spPr>
          <a:xfrm>
            <a:off x="2735872" y="3055898"/>
            <a:ext cx="1993109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4" name="직선 연결선 693"/>
          <p:cNvCxnSpPr/>
          <p:nvPr/>
        </p:nvCxnSpPr>
        <p:spPr>
          <a:xfrm>
            <a:off x="4525346" y="3054389"/>
            <a:ext cx="0" cy="339392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5" name="TextBox 694"/>
          <p:cNvSpPr txBox="1"/>
          <p:nvPr/>
        </p:nvSpPr>
        <p:spPr>
          <a:xfrm>
            <a:off x="2706988" y="2865807"/>
            <a:ext cx="684821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Adobe Fan Heiti Std B" pitchFamily="34" charset="-128"/>
                <a:ea typeface="Adobe Fan Heiti Std B" pitchFamily="34" charset="-128"/>
              </a:rPr>
              <a:t>Operand &lt;5:0&gt;</a:t>
            </a:r>
            <a:endParaRPr lang="ko-KR" altLang="en-US" sz="7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696" name="직선 연결선 695"/>
          <p:cNvCxnSpPr/>
          <p:nvPr/>
        </p:nvCxnSpPr>
        <p:spPr>
          <a:xfrm>
            <a:off x="4348155" y="3253197"/>
            <a:ext cx="0" cy="142094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7" name="사다리꼴 696"/>
          <p:cNvSpPr/>
          <p:nvPr/>
        </p:nvSpPr>
        <p:spPr>
          <a:xfrm flipV="1">
            <a:off x="4225094" y="3377333"/>
            <a:ext cx="819338" cy="154766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698" name="TextBox 697"/>
          <p:cNvSpPr txBox="1"/>
          <p:nvPr/>
        </p:nvSpPr>
        <p:spPr>
          <a:xfrm>
            <a:off x="4225094" y="3377333"/>
            <a:ext cx="80121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 smtClean="0">
                <a:latin typeface="HY견고딕" pitchFamily="18" charset="-127"/>
                <a:ea typeface="HY견고딕" pitchFamily="18" charset="-127"/>
              </a:rPr>
              <a:t> 3     2      1    0</a:t>
            </a:r>
            <a:endParaRPr lang="ko-KR" altLang="en-US" sz="600" dirty="0"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699" name="직선 연결선 698"/>
          <p:cNvCxnSpPr/>
          <p:nvPr/>
        </p:nvCxnSpPr>
        <p:spPr>
          <a:xfrm>
            <a:off x="4728982" y="3539555"/>
            <a:ext cx="0" cy="482918"/>
          </a:xfrm>
          <a:prstGeom prst="line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0" name="TextBox 699"/>
          <p:cNvSpPr txBox="1"/>
          <p:nvPr/>
        </p:nvSpPr>
        <p:spPr>
          <a:xfrm>
            <a:off x="3806082" y="3013183"/>
            <a:ext cx="737709" cy="15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" dirty="0" smtClean="0">
                <a:latin typeface="Adobe Fan Heiti Std B" pitchFamily="34" charset="-128"/>
                <a:ea typeface="Adobe Fan Heiti Std B" pitchFamily="34" charset="-128"/>
              </a:rPr>
              <a:t>Immediate Value &lt;5:0&gt;</a:t>
            </a:r>
            <a:endParaRPr lang="ko-KR" altLang="en-US" sz="500" dirty="0">
              <a:latin typeface="Adobe Fan Heiti Std B" pitchFamily="34" charset="-128"/>
              <a:ea typeface="HY견고딕" pitchFamily="18" charset="-127"/>
            </a:endParaRPr>
          </a:p>
        </p:txBody>
      </p:sp>
      <p:grpSp>
        <p:nvGrpSpPr>
          <p:cNvPr id="701" name="그룹 700"/>
          <p:cNvGrpSpPr/>
          <p:nvPr/>
        </p:nvGrpSpPr>
        <p:grpSpPr>
          <a:xfrm>
            <a:off x="4674204" y="3708245"/>
            <a:ext cx="306093" cy="203089"/>
            <a:chOff x="4657905" y="3760992"/>
            <a:chExt cx="324714" cy="215444"/>
          </a:xfrm>
        </p:grpSpPr>
        <p:cxnSp>
          <p:nvCxnSpPr>
            <p:cNvPr id="837" name="직선 연결선 836"/>
            <p:cNvCxnSpPr/>
            <p:nvPr/>
          </p:nvCxnSpPr>
          <p:spPr>
            <a:xfrm>
              <a:off x="4657905" y="3838188"/>
              <a:ext cx="99639" cy="8486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38" name="TextBox 837"/>
            <p:cNvSpPr txBox="1"/>
            <p:nvPr/>
          </p:nvSpPr>
          <p:spPr>
            <a:xfrm>
              <a:off x="4682537" y="3760992"/>
              <a:ext cx="30008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16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</p:grpSp>
      <p:cxnSp>
        <p:nvCxnSpPr>
          <p:cNvPr id="702" name="직선 연결선 701"/>
          <p:cNvCxnSpPr/>
          <p:nvPr/>
        </p:nvCxnSpPr>
        <p:spPr>
          <a:xfrm>
            <a:off x="3965884" y="2138421"/>
            <a:ext cx="0" cy="124144"/>
          </a:xfrm>
          <a:prstGeom prst="line">
            <a:avLst/>
          </a:prstGeom>
          <a:ln>
            <a:solidFill>
              <a:srgbClr val="FFC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3" name="직선 연결선 702"/>
          <p:cNvCxnSpPr/>
          <p:nvPr/>
        </p:nvCxnSpPr>
        <p:spPr>
          <a:xfrm>
            <a:off x="3965884" y="2909491"/>
            <a:ext cx="0" cy="1112983"/>
          </a:xfrm>
          <a:prstGeom prst="line">
            <a:avLst/>
          </a:prstGeom>
          <a:ln>
            <a:solidFill>
              <a:srgbClr val="FFFF00"/>
            </a:solidFill>
            <a:prstDash val="soli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4" name="직선 연결선 703"/>
          <p:cNvCxnSpPr/>
          <p:nvPr/>
        </p:nvCxnSpPr>
        <p:spPr>
          <a:xfrm>
            <a:off x="3179310" y="3060323"/>
            <a:ext cx="0" cy="181253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5" name="직선 연결선 704"/>
          <p:cNvCxnSpPr/>
          <p:nvPr/>
        </p:nvCxnSpPr>
        <p:spPr>
          <a:xfrm>
            <a:off x="3179310" y="3241576"/>
            <a:ext cx="116358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6" name="직선 연결선 705"/>
          <p:cNvCxnSpPr/>
          <p:nvPr/>
        </p:nvCxnSpPr>
        <p:spPr>
          <a:xfrm flipV="1">
            <a:off x="3294668" y="3162015"/>
            <a:ext cx="0" cy="182362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7" name="직선 연결선 706"/>
          <p:cNvCxnSpPr/>
          <p:nvPr/>
        </p:nvCxnSpPr>
        <p:spPr>
          <a:xfrm>
            <a:off x="3292423" y="3162015"/>
            <a:ext cx="317768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8" name="직선 연결선 707"/>
          <p:cNvCxnSpPr/>
          <p:nvPr/>
        </p:nvCxnSpPr>
        <p:spPr>
          <a:xfrm>
            <a:off x="3293849" y="3340519"/>
            <a:ext cx="317768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9" name="직선 연결선 708"/>
          <p:cNvCxnSpPr/>
          <p:nvPr/>
        </p:nvCxnSpPr>
        <p:spPr>
          <a:xfrm>
            <a:off x="3759681" y="3255900"/>
            <a:ext cx="588475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0" name="TextBox 709"/>
          <p:cNvSpPr txBox="1"/>
          <p:nvPr/>
        </p:nvSpPr>
        <p:spPr>
          <a:xfrm>
            <a:off x="2962431" y="3293307"/>
            <a:ext cx="693888" cy="15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" dirty="0" smtClean="0">
                <a:latin typeface="Adobe Fan Heiti Std B" pitchFamily="34" charset="-128"/>
                <a:ea typeface="Adobe Fan Heiti Std B" pitchFamily="34" charset="-128"/>
              </a:rPr>
              <a:t>Constant Value&lt;3:0&gt;</a:t>
            </a:r>
            <a:endParaRPr lang="ko-KR" altLang="en-US" sz="5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711" name="TextBox 710"/>
          <p:cNvSpPr txBox="1"/>
          <p:nvPr/>
        </p:nvSpPr>
        <p:spPr>
          <a:xfrm>
            <a:off x="3093209" y="3003661"/>
            <a:ext cx="600200" cy="15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" dirty="0" smtClean="0">
                <a:latin typeface="Adobe Fan Heiti Std B" pitchFamily="34" charset="-128"/>
                <a:ea typeface="Adobe Fan Heiti Std B" pitchFamily="34" charset="-128"/>
              </a:rPr>
              <a:t>Shift Value &lt;5:4&gt;</a:t>
            </a:r>
            <a:endParaRPr lang="ko-KR" altLang="en-US" sz="500" dirty="0">
              <a:latin typeface="Adobe Fan Heiti Std B" pitchFamily="34" charset="-128"/>
              <a:ea typeface="HY견고딕" pitchFamily="18" charset="-127"/>
            </a:endParaRPr>
          </a:p>
        </p:txBody>
      </p:sp>
      <p:grpSp>
        <p:nvGrpSpPr>
          <p:cNvPr id="712" name="그룹 711"/>
          <p:cNvGrpSpPr/>
          <p:nvPr/>
        </p:nvGrpSpPr>
        <p:grpSpPr>
          <a:xfrm>
            <a:off x="3918385" y="3708245"/>
            <a:ext cx="306093" cy="203089"/>
            <a:chOff x="4657905" y="3760992"/>
            <a:chExt cx="324714" cy="215444"/>
          </a:xfrm>
        </p:grpSpPr>
        <p:cxnSp>
          <p:nvCxnSpPr>
            <p:cNvPr id="835" name="직선 연결선 834"/>
            <p:cNvCxnSpPr/>
            <p:nvPr/>
          </p:nvCxnSpPr>
          <p:spPr>
            <a:xfrm>
              <a:off x="4657905" y="3838188"/>
              <a:ext cx="99639" cy="8486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36" name="TextBox 835"/>
            <p:cNvSpPr txBox="1"/>
            <p:nvPr/>
          </p:nvSpPr>
          <p:spPr>
            <a:xfrm>
              <a:off x="4682537" y="3760992"/>
              <a:ext cx="30008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16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</p:grpSp>
      <p:cxnSp>
        <p:nvCxnSpPr>
          <p:cNvPr id="714" name="직선 연결선 713"/>
          <p:cNvCxnSpPr/>
          <p:nvPr/>
        </p:nvCxnSpPr>
        <p:spPr>
          <a:xfrm flipH="1">
            <a:off x="5030963" y="3468324"/>
            <a:ext cx="3382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5" name="TextBox 714"/>
          <p:cNvSpPr txBox="1"/>
          <p:nvPr/>
        </p:nvSpPr>
        <p:spPr>
          <a:xfrm>
            <a:off x="4998961" y="3436778"/>
            <a:ext cx="402250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BSEL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717" name="직사각형 716"/>
          <p:cNvSpPr/>
          <p:nvPr/>
        </p:nvSpPr>
        <p:spPr>
          <a:xfrm>
            <a:off x="3618906" y="3123319"/>
            <a:ext cx="145408" cy="2704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Rtl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S</a:t>
            </a:r>
            <a:endParaRPr lang="ko-KR" altLang="en-US" sz="10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718" name="TextBox 717"/>
          <p:cNvSpPr txBox="1"/>
          <p:nvPr/>
        </p:nvSpPr>
        <p:spPr>
          <a:xfrm>
            <a:off x="8009913" y="1826689"/>
            <a:ext cx="684821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Adobe Fan Heiti Std B" pitchFamily="34" charset="-128"/>
                <a:ea typeface="Adobe Fan Heiti Std B" pitchFamily="34" charset="-128"/>
              </a:rPr>
              <a:t>CPSR F &lt;7:4&gt;</a:t>
            </a:r>
            <a:endParaRPr lang="ko-KR" altLang="en-US" sz="7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719" name="직선 연결선 718"/>
          <p:cNvCxnSpPr/>
          <p:nvPr/>
        </p:nvCxnSpPr>
        <p:spPr>
          <a:xfrm flipH="1">
            <a:off x="8378546" y="1568760"/>
            <a:ext cx="3382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0" name="TextBox 719"/>
          <p:cNvSpPr txBox="1"/>
          <p:nvPr/>
        </p:nvSpPr>
        <p:spPr>
          <a:xfrm>
            <a:off x="8346544" y="1537214"/>
            <a:ext cx="412826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WESF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721" name="TextBox 720"/>
          <p:cNvSpPr txBox="1"/>
          <p:nvPr/>
        </p:nvSpPr>
        <p:spPr>
          <a:xfrm>
            <a:off x="8105319" y="1487505"/>
            <a:ext cx="314608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WE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722" name="TextBox 721"/>
          <p:cNvSpPr txBox="1"/>
          <p:nvPr/>
        </p:nvSpPr>
        <p:spPr>
          <a:xfrm>
            <a:off x="7036857" y="1285466"/>
            <a:ext cx="237542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A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723" name="TextBox 722"/>
          <p:cNvSpPr txBox="1"/>
          <p:nvPr/>
        </p:nvSpPr>
        <p:spPr>
          <a:xfrm>
            <a:off x="7579439" y="1546822"/>
            <a:ext cx="310073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100"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WD</a:t>
            </a:r>
            <a:endParaRPr lang="ko-KR" altLang="en-US" sz="800" dirty="0">
              <a:latin typeface="Adobe Fan Heiti Std B" pitchFamily="34" charset="-128"/>
            </a:endParaRPr>
          </a:p>
        </p:txBody>
      </p:sp>
      <p:sp>
        <p:nvSpPr>
          <p:cNvPr id="724" name="TextBox 723"/>
          <p:cNvSpPr txBox="1"/>
          <p:nvPr/>
        </p:nvSpPr>
        <p:spPr>
          <a:xfrm>
            <a:off x="7556017" y="1051501"/>
            <a:ext cx="29798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100"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RD</a:t>
            </a:r>
            <a:endParaRPr lang="ko-KR" altLang="en-US" sz="800" dirty="0">
              <a:latin typeface="Adobe Fan Heiti Std B" pitchFamily="34" charset="-128"/>
            </a:endParaRPr>
          </a:p>
        </p:txBody>
      </p:sp>
      <p:sp>
        <p:nvSpPr>
          <p:cNvPr id="725" name="직사각형 724"/>
          <p:cNvSpPr/>
          <p:nvPr/>
        </p:nvSpPr>
        <p:spPr>
          <a:xfrm>
            <a:off x="5966855" y="1291053"/>
            <a:ext cx="716969" cy="2101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SP</a:t>
            </a:r>
            <a:endParaRPr lang="ko-KR" altLang="en-US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726" name="직선 화살표 연결선 725"/>
          <p:cNvCxnSpPr/>
          <p:nvPr/>
        </p:nvCxnSpPr>
        <p:spPr>
          <a:xfrm>
            <a:off x="6324792" y="1509287"/>
            <a:ext cx="0" cy="182762"/>
          </a:xfrm>
          <a:prstGeom prst="straightConnector1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7" name="직선 연결선 726"/>
          <p:cNvCxnSpPr/>
          <p:nvPr/>
        </p:nvCxnSpPr>
        <p:spPr>
          <a:xfrm>
            <a:off x="6325339" y="1698324"/>
            <a:ext cx="523391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8" name="직선 연결선 727"/>
          <p:cNvCxnSpPr/>
          <p:nvPr/>
        </p:nvCxnSpPr>
        <p:spPr>
          <a:xfrm flipV="1">
            <a:off x="6848730" y="815902"/>
            <a:ext cx="0" cy="882424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9" name="직선 연결선 728"/>
          <p:cNvCxnSpPr/>
          <p:nvPr/>
        </p:nvCxnSpPr>
        <p:spPr>
          <a:xfrm flipH="1">
            <a:off x="6324792" y="815902"/>
            <a:ext cx="523940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0" name="직선 화살표 연결선 729"/>
          <p:cNvCxnSpPr>
            <a:stCxn id="731" idx="2"/>
            <a:endCxn id="725" idx="0"/>
          </p:cNvCxnSpPr>
          <p:nvPr/>
        </p:nvCxnSpPr>
        <p:spPr>
          <a:xfrm>
            <a:off x="6325339" y="1121213"/>
            <a:ext cx="1" cy="1698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1" name="직사각형 730"/>
          <p:cNvSpPr/>
          <p:nvPr/>
        </p:nvSpPr>
        <p:spPr>
          <a:xfrm>
            <a:off x="6077156" y="975759"/>
            <a:ext cx="496364" cy="1454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ALU</a:t>
            </a:r>
            <a:endParaRPr lang="ko-KR" altLang="en-US" sz="8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732" name="직선 화살표 연결선 731"/>
          <p:cNvCxnSpPr>
            <a:endCxn id="731" idx="0"/>
          </p:cNvCxnSpPr>
          <p:nvPr/>
        </p:nvCxnSpPr>
        <p:spPr>
          <a:xfrm flipH="1">
            <a:off x="6325339" y="815902"/>
            <a:ext cx="1" cy="159857"/>
          </a:xfrm>
          <a:prstGeom prst="straightConnector1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3" name="직선 연결선 732"/>
          <p:cNvCxnSpPr>
            <a:stCxn id="725" idx="3"/>
            <a:endCxn id="734" idx="1"/>
          </p:cNvCxnSpPr>
          <p:nvPr/>
        </p:nvCxnSpPr>
        <p:spPr>
          <a:xfrm flipV="1">
            <a:off x="6683823" y="1394778"/>
            <a:ext cx="397749" cy="1324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4" name="직사각형 733"/>
          <p:cNvSpPr/>
          <p:nvPr/>
        </p:nvSpPr>
        <p:spPr>
          <a:xfrm>
            <a:off x="7081572" y="1059268"/>
            <a:ext cx="1289695" cy="6710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Stack</a:t>
            </a:r>
          </a:p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Memory</a:t>
            </a:r>
            <a:endParaRPr lang="ko-KR" altLang="en-US" sz="14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735" name="직선 연결선 734"/>
          <p:cNvCxnSpPr/>
          <p:nvPr/>
        </p:nvCxnSpPr>
        <p:spPr>
          <a:xfrm flipV="1">
            <a:off x="7695441" y="842120"/>
            <a:ext cx="0" cy="201316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6" name="직선 연결선 735"/>
          <p:cNvCxnSpPr/>
          <p:nvPr/>
        </p:nvCxnSpPr>
        <p:spPr>
          <a:xfrm flipH="1">
            <a:off x="6921179" y="842120"/>
            <a:ext cx="789876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7" name="직선 연결선 736"/>
          <p:cNvCxnSpPr>
            <a:stCxn id="811" idx="1"/>
          </p:cNvCxnSpPr>
          <p:nvPr/>
        </p:nvCxnSpPr>
        <p:spPr>
          <a:xfrm flipH="1" flipV="1">
            <a:off x="6921179" y="842126"/>
            <a:ext cx="4164" cy="1579715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8" name="직선 연결선 737"/>
          <p:cNvCxnSpPr>
            <a:endCxn id="811" idx="0"/>
          </p:cNvCxnSpPr>
          <p:nvPr/>
        </p:nvCxnSpPr>
        <p:spPr>
          <a:xfrm>
            <a:off x="5747446" y="2598681"/>
            <a:ext cx="1106726" cy="4709"/>
          </a:xfrm>
          <a:prstGeom prst="line">
            <a:avLst/>
          </a:prstGeom>
          <a:ln>
            <a:solidFill>
              <a:srgbClr val="92D050"/>
            </a:solidFill>
            <a:headEnd type="arrow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9" name="직사각형 738"/>
          <p:cNvSpPr/>
          <p:nvPr/>
        </p:nvSpPr>
        <p:spPr>
          <a:xfrm>
            <a:off x="7637320" y="4854363"/>
            <a:ext cx="716969" cy="2101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CPSR</a:t>
            </a:r>
            <a:endParaRPr lang="ko-KR" altLang="en-US" sz="11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740" name="직선 연결선 739"/>
          <p:cNvCxnSpPr/>
          <p:nvPr/>
        </p:nvCxnSpPr>
        <p:spPr>
          <a:xfrm flipH="1">
            <a:off x="7847094" y="5240388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1" name="직선 연결선 740"/>
          <p:cNvCxnSpPr/>
          <p:nvPr/>
        </p:nvCxnSpPr>
        <p:spPr>
          <a:xfrm flipH="1">
            <a:off x="7998912" y="5073682"/>
            <a:ext cx="1" cy="14561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2" name="직선 연결선 741"/>
          <p:cNvCxnSpPr/>
          <p:nvPr/>
        </p:nvCxnSpPr>
        <p:spPr>
          <a:xfrm flipH="1">
            <a:off x="7847095" y="5471127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3" name="직선 연결선 742"/>
          <p:cNvCxnSpPr/>
          <p:nvPr/>
        </p:nvCxnSpPr>
        <p:spPr>
          <a:xfrm flipH="1">
            <a:off x="7847095" y="5701866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4" name="직선 연결선 743"/>
          <p:cNvCxnSpPr/>
          <p:nvPr/>
        </p:nvCxnSpPr>
        <p:spPr>
          <a:xfrm flipH="1">
            <a:off x="7847093" y="6163345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5" name="직선 연결선 744"/>
          <p:cNvCxnSpPr/>
          <p:nvPr/>
        </p:nvCxnSpPr>
        <p:spPr>
          <a:xfrm flipH="1">
            <a:off x="7838102" y="6394084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6" name="TextBox 745"/>
          <p:cNvSpPr txBox="1"/>
          <p:nvPr/>
        </p:nvSpPr>
        <p:spPr>
          <a:xfrm>
            <a:off x="7650833" y="5146096"/>
            <a:ext cx="222431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Adobe Fan Heiti Std B" pitchFamily="34" charset="-128"/>
                <a:ea typeface="Adobe Fan Heiti Std B" pitchFamily="34" charset="-128"/>
              </a:rPr>
              <a:t>Z</a:t>
            </a:r>
            <a:endParaRPr lang="ko-KR" altLang="en-US" sz="7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747" name="직선 연결선 746"/>
          <p:cNvCxnSpPr/>
          <p:nvPr/>
        </p:nvCxnSpPr>
        <p:spPr>
          <a:xfrm flipH="1">
            <a:off x="7838102" y="5932605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8" name="TextBox 747"/>
          <p:cNvSpPr txBox="1"/>
          <p:nvPr/>
        </p:nvSpPr>
        <p:spPr>
          <a:xfrm>
            <a:off x="7650833" y="5376835"/>
            <a:ext cx="234519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Adobe Fan Heiti Std B" pitchFamily="34" charset="-128"/>
                <a:ea typeface="Adobe Fan Heiti Std B" pitchFamily="34" charset="-128"/>
              </a:rPr>
              <a:t>N</a:t>
            </a:r>
            <a:endParaRPr lang="ko-KR" altLang="en-US" sz="7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749" name="TextBox 748"/>
          <p:cNvSpPr txBox="1"/>
          <p:nvPr/>
        </p:nvSpPr>
        <p:spPr>
          <a:xfrm>
            <a:off x="7650833" y="5602615"/>
            <a:ext cx="226964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Adobe Fan Heiti Std B" pitchFamily="34" charset="-128"/>
                <a:ea typeface="Adobe Fan Heiti Std B" pitchFamily="34" charset="-128"/>
              </a:rPr>
              <a:t>V</a:t>
            </a:r>
            <a:endParaRPr lang="ko-KR" altLang="en-US" sz="7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750" name="직선 연결선 749"/>
          <p:cNvCxnSpPr/>
          <p:nvPr/>
        </p:nvCxnSpPr>
        <p:spPr>
          <a:xfrm>
            <a:off x="7998913" y="1901961"/>
            <a:ext cx="0" cy="2937787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1" name="TextBox 750"/>
          <p:cNvSpPr txBox="1"/>
          <p:nvPr/>
        </p:nvSpPr>
        <p:spPr>
          <a:xfrm>
            <a:off x="8355284" y="4870593"/>
            <a:ext cx="393183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err="1" smtClean="0">
                <a:latin typeface="Adobe Fan Heiti Std B" pitchFamily="34" charset="-128"/>
                <a:ea typeface="Adobe Fan Heiti Std B" pitchFamily="34" charset="-128"/>
              </a:rPr>
              <a:t>BrYN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752" name="직선 연결선 751"/>
          <p:cNvCxnSpPr/>
          <p:nvPr/>
        </p:nvCxnSpPr>
        <p:spPr>
          <a:xfrm flipH="1">
            <a:off x="8370270" y="4884652"/>
            <a:ext cx="32446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3" name="직선 화살표 연결선 752"/>
          <p:cNvCxnSpPr/>
          <p:nvPr/>
        </p:nvCxnSpPr>
        <p:spPr>
          <a:xfrm>
            <a:off x="4477622" y="4959414"/>
            <a:ext cx="315969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4" name="직선 연결선 753"/>
          <p:cNvCxnSpPr/>
          <p:nvPr/>
        </p:nvCxnSpPr>
        <p:spPr>
          <a:xfrm>
            <a:off x="2726561" y="1901961"/>
            <a:ext cx="5272353" cy="0"/>
          </a:xfrm>
          <a:prstGeom prst="line">
            <a:avLst/>
          </a:prstGeom>
          <a:ln>
            <a:solidFill>
              <a:srgbClr val="FFC000"/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5" name="직선 연결선 754"/>
          <p:cNvCxnSpPr/>
          <p:nvPr/>
        </p:nvCxnSpPr>
        <p:spPr>
          <a:xfrm flipH="1">
            <a:off x="1267170" y="476508"/>
            <a:ext cx="33939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6" name="사다리꼴 755"/>
          <p:cNvSpPr/>
          <p:nvPr/>
        </p:nvSpPr>
        <p:spPr>
          <a:xfrm flipV="1">
            <a:off x="788334" y="611869"/>
            <a:ext cx="616117" cy="148921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757" name="TextBox 756"/>
          <p:cNvSpPr txBox="1"/>
          <p:nvPr/>
        </p:nvSpPr>
        <p:spPr>
          <a:xfrm>
            <a:off x="772524" y="612265"/>
            <a:ext cx="63671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HY견고딕" pitchFamily="18" charset="-127"/>
                <a:ea typeface="HY견고딕" pitchFamily="18" charset="-127"/>
              </a:rPr>
              <a:t>2      1      0</a:t>
            </a:r>
            <a:endParaRPr lang="ko-KR" altLang="en-US" sz="600" dirty="0"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758" name="직선 연결선 757"/>
          <p:cNvCxnSpPr/>
          <p:nvPr/>
        </p:nvCxnSpPr>
        <p:spPr>
          <a:xfrm flipH="1">
            <a:off x="449671" y="656439"/>
            <a:ext cx="3382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9" name="TextBox 758"/>
          <p:cNvSpPr txBox="1"/>
          <p:nvPr/>
        </p:nvSpPr>
        <p:spPr>
          <a:xfrm>
            <a:off x="399711" y="624893"/>
            <a:ext cx="46571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PCSEL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760" name="직선 화살표 연결선 759"/>
          <p:cNvCxnSpPr/>
          <p:nvPr/>
        </p:nvCxnSpPr>
        <p:spPr>
          <a:xfrm>
            <a:off x="1267170" y="475416"/>
            <a:ext cx="0" cy="14947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2" name="직선 화살표 연결선 761"/>
          <p:cNvCxnSpPr/>
          <p:nvPr/>
        </p:nvCxnSpPr>
        <p:spPr>
          <a:xfrm>
            <a:off x="1082837" y="398973"/>
            <a:ext cx="0" cy="2076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3" name="직사각형 762"/>
          <p:cNvSpPr/>
          <p:nvPr/>
        </p:nvSpPr>
        <p:spPr>
          <a:xfrm>
            <a:off x="2081714" y="414792"/>
            <a:ext cx="716969" cy="2101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LR</a:t>
            </a:r>
            <a:endParaRPr lang="ko-KR" altLang="en-US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764" name="직선 연결선 763"/>
          <p:cNvCxnSpPr/>
          <p:nvPr/>
        </p:nvCxnSpPr>
        <p:spPr>
          <a:xfrm flipH="1">
            <a:off x="865426" y="272872"/>
            <a:ext cx="1574772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5" name="직선 화살표 연결선 764"/>
          <p:cNvCxnSpPr/>
          <p:nvPr/>
        </p:nvCxnSpPr>
        <p:spPr>
          <a:xfrm>
            <a:off x="865426" y="272872"/>
            <a:ext cx="0" cy="3311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6" name="직선 연결선 765"/>
          <p:cNvCxnSpPr>
            <a:stCxn id="763" idx="0"/>
          </p:cNvCxnSpPr>
          <p:nvPr/>
        </p:nvCxnSpPr>
        <p:spPr>
          <a:xfrm flipH="1" flipV="1">
            <a:off x="2440197" y="272872"/>
            <a:ext cx="1" cy="14192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7" name="사다리꼴 766"/>
          <p:cNvSpPr/>
          <p:nvPr/>
        </p:nvSpPr>
        <p:spPr>
          <a:xfrm rot="10800000" flipV="1">
            <a:off x="1761973" y="2799995"/>
            <a:ext cx="480360" cy="134863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768" name="TextBox 767"/>
          <p:cNvSpPr txBox="1"/>
          <p:nvPr/>
        </p:nvSpPr>
        <p:spPr>
          <a:xfrm>
            <a:off x="1792047" y="2789935"/>
            <a:ext cx="48603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HY견고딕" pitchFamily="18" charset="-127"/>
                <a:ea typeface="HY견고딕" pitchFamily="18" charset="-127"/>
              </a:rPr>
              <a:t> 1      0 </a:t>
            </a:r>
            <a:endParaRPr lang="ko-KR" altLang="en-US" sz="6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69" name="TextBox 768"/>
          <p:cNvSpPr txBox="1"/>
          <p:nvPr/>
        </p:nvSpPr>
        <p:spPr>
          <a:xfrm>
            <a:off x="2231560" y="2811548"/>
            <a:ext cx="4122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err="1" smtClean="0">
                <a:latin typeface="Adobe Fan Heiti Std B" pitchFamily="34" charset="-128"/>
                <a:ea typeface="Adobe Fan Heiti Std B" pitchFamily="34" charset="-128"/>
              </a:rPr>
              <a:t>BrYN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770" name="직선 연결선 769"/>
          <p:cNvCxnSpPr/>
          <p:nvPr/>
        </p:nvCxnSpPr>
        <p:spPr>
          <a:xfrm flipH="1">
            <a:off x="2224261" y="2825607"/>
            <a:ext cx="361080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1" name="사다리꼴 770"/>
          <p:cNvSpPr/>
          <p:nvPr/>
        </p:nvSpPr>
        <p:spPr>
          <a:xfrm rot="10800000" flipV="1">
            <a:off x="2314100" y="749236"/>
            <a:ext cx="480360" cy="134863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772" name="직선 연결선 771"/>
          <p:cNvCxnSpPr/>
          <p:nvPr/>
        </p:nvCxnSpPr>
        <p:spPr>
          <a:xfrm>
            <a:off x="2633839" y="686330"/>
            <a:ext cx="0" cy="277549"/>
          </a:xfrm>
          <a:prstGeom prst="line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3" name="TextBox 772"/>
          <p:cNvSpPr txBox="1"/>
          <p:nvPr/>
        </p:nvSpPr>
        <p:spPr>
          <a:xfrm>
            <a:off x="2344173" y="739177"/>
            <a:ext cx="48603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HY견고딕" pitchFamily="18" charset="-127"/>
                <a:ea typeface="HY견고딕" pitchFamily="18" charset="-127"/>
              </a:rPr>
              <a:t> 1      0 </a:t>
            </a:r>
            <a:endParaRPr lang="ko-KR" altLang="en-US" sz="6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74" name="TextBox 773"/>
          <p:cNvSpPr txBox="1"/>
          <p:nvPr/>
        </p:nvSpPr>
        <p:spPr>
          <a:xfrm>
            <a:off x="2783686" y="760790"/>
            <a:ext cx="39305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Adobe Fan Heiti Std B" pitchFamily="34" charset="-128"/>
                <a:ea typeface="Adobe Fan Heiti Std B" pitchFamily="34" charset="-128"/>
              </a:rPr>
              <a:t>LRSF</a:t>
            </a:r>
            <a:endParaRPr lang="ko-KR" altLang="en-US" sz="7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775" name="직선 연결선 774"/>
          <p:cNvCxnSpPr/>
          <p:nvPr/>
        </p:nvCxnSpPr>
        <p:spPr>
          <a:xfrm flipH="1" flipV="1">
            <a:off x="2776387" y="774848"/>
            <a:ext cx="440474" cy="2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8" name="직선 연결선 777"/>
          <p:cNvCxnSpPr/>
          <p:nvPr/>
        </p:nvCxnSpPr>
        <p:spPr>
          <a:xfrm>
            <a:off x="1887672" y="6237312"/>
            <a:ext cx="2592162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9" name="직선 연결선 778"/>
          <p:cNvCxnSpPr/>
          <p:nvPr/>
        </p:nvCxnSpPr>
        <p:spPr>
          <a:xfrm flipH="1">
            <a:off x="4472974" y="4835103"/>
            <a:ext cx="2437" cy="1454506"/>
          </a:xfrm>
          <a:prstGeom prst="line">
            <a:avLst/>
          </a:prstGeom>
          <a:ln>
            <a:solidFill>
              <a:srgbClr val="92D05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0" name="직사각형 779"/>
          <p:cNvSpPr/>
          <p:nvPr/>
        </p:nvSpPr>
        <p:spPr>
          <a:xfrm>
            <a:off x="5154061" y="5120178"/>
            <a:ext cx="1289695" cy="6710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Data</a:t>
            </a:r>
          </a:p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Memory</a:t>
            </a:r>
            <a:endParaRPr lang="ko-KR" altLang="en-US" sz="14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781" name="TextBox 780"/>
          <p:cNvSpPr txBox="1"/>
          <p:nvPr/>
        </p:nvSpPr>
        <p:spPr>
          <a:xfrm>
            <a:off x="5130756" y="5354143"/>
            <a:ext cx="237542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A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782" name="TextBox 781"/>
          <p:cNvSpPr txBox="1"/>
          <p:nvPr/>
        </p:nvSpPr>
        <p:spPr>
          <a:xfrm>
            <a:off x="5673337" y="5615498"/>
            <a:ext cx="29798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100"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RD</a:t>
            </a:r>
            <a:endParaRPr lang="ko-KR" altLang="en-US" sz="800" dirty="0">
              <a:latin typeface="Adobe Fan Heiti Std B" pitchFamily="34" charset="-128"/>
            </a:endParaRPr>
          </a:p>
        </p:txBody>
      </p:sp>
      <p:sp>
        <p:nvSpPr>
          <p:cNvPr id="783" name="TextBox 782"/>
          <p:cNvSpPr txBox="1"/>
          <p:nvPr/>
        </p:nvSpPr>
        <p:spPr>
          <a:xfrm>
            <a:off x="5649917" y="5120178"/>
            <a:ext cx="310073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100"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WD</a:t>
            </a:r>
            <a:endParaRPr lang="ko-KR" altLang="en-US" sz="800" dirty="0">
              <a:latin typeface="Adobe Fan Heiti Std B" pitchFamily="34" charset="-128"/>
            </a:endParaRPr>
          </a:p>
        </p:txBody>
      </p:sp>
      <p:sp>
        <p:nvSpPr>
          <p:cNvPr id="784" name="TextBox 783"/>
          <p:cNvSpPr txBox="1"/>
          <p:nvPr/>
        </p:nvSpPr>
        <p:spPr>
          <a:xfrm>
            <a:off x="6122878" y="5120178"/>
            <a:ext cx="35540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100"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R/W</a:t>
            </a:r>
            <a:endParaRPr lang="ko-KR" altLang="en-US" sz="800" dirty="0">
              <a:latin typeface="Adobe Fan Heiti Std B" pitchFamily="34" charset="-128"/>
            </a:endParaRPr>
          </a:p>
        </p:txBody>
      </p:sp>
      <p:cxnSp>
        <p:nvCxnSpPr>
          <p:cNvPr id="785" name="직선 연결선 784"/>
          <p:cNvCxnSpPr/>
          <p:nvPr/>
        </p:nvCxnSpPr>
        <p:spPr>
          <a:xfrm flipH="1">
            <a:off x="6457951" y="5215211"/>
            <a:ext cx="3382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6" name="TextBox 785"/>
          <p:cNvSpPr txBox="1"/>
          <p:nvPr/>
        </p:nvSpPr>
        <p:spPr>
          <a:xfrm>
            <a:off x="6425949" y="5183663"/>
            <a:ext cx="426426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WEDF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787" name="사다리꼴 786"/>
          <p:cNvSpPr/>
          <p:nvPr/>
        </p:nvSpPr>
        <p:spPr>
          <a:xfrm flipV="1">
            <a:off x="4359518" y="6300524"/>
            <a:ext cx="423611" cy="148921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788" name="TextBox 787"/>
          <p:cNvSpPr txBox="1"/>
          <p:nvPr/>
        </p:nvSpPr>
        <p:spPr>
          <a:xfrm>
            <a:off x="4359518" y="6289609"/>
            <a:ext cx="46038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HY견고딕" pitchFamily="18" charset="-127"/>
                <a:ea typeface="HY견고딕" pitchFamily="18" charset="-127"/>
              </a:rPr>
              <a:t>0       1</a:t>
            </a:r>
            <a:endParaRPr lang="ko-KR" altLang="en-US" sz="600" dirty="0"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789" name="직선 연결선 788"/>
          <p:cNvCxnSpPr/>
          <p:nvPr/>
        </p:nvCxnSpPr>
        <p:spPr>
          <a:xfrm flipH="1">
            <a:off x="4769661" y="6385671"/>
            <a:ext cx="3382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0" name="TextBox 789"/>
          <p:cNvSpPr txBox="1"/>
          <p:nvPr/>
        </p:nvSpPr>
        <p:spPr>
          <a:xfrm>
            <a:off x="4737658" y="6354123"/>
            <a:ext cx="4940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ADSEL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791" name="직선 연결선 790"/>
          <p:cNvCxnSpPr/>
          <p:nvPr/>
        </p:nvCxnSpPr>
        <p:spPr>
          <a:xfrm>
            <a:off x="4661873" y="5974681"/>
            <a:ext cx="0" cy="325843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2" name="직선 연결선 791"/>
          <p:cNvCxnSpPr/>
          <p:nvPr/>
        </p:nvCxnSpPr>
        <p:spPr>
          <a:xfrm flipH="1">
            <a:off x="4660444" y="5974682"/>
            <a:ext cx="114145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3" name="직선 연결선 792"/>
          <p:cNvCxnSpPr>
            <a:stCxn id="780" idx="2"/>
          </p:cNvCxnSpPr>
          <p:nvPr/>
        </p:nvCxnSpPr>
        <p:spPr>
          <a:xfrm>
            <a:off x="5798908" y="5791198"/>
            <a:ext cx="0" cy="1834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4" name="직선 화살표 연결선 793"/>
          <p:cNvCxnSpPr>
            <a:endCxn id="780" idx="1"/>
          </p:cNvCxnSpPr>
          <p:nvPr/>
        </p:nvCxnSpPr>
        <p:spPr>
          <a:xfrm>
            <a:off x="4479834" y="5455688"/>
            <a:ext cx="67422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95" name="그룹 794"/>
          <p:cNvGrpSpPr/>
          <p:nvPr/>
        </p:nvGrpSpPr>
        <p:grpSpPr>
          <a:xfrm>
            <a:off x="4661103" y="5414805"/>
            <a:ext cx="282874" cy="243972"/>
            <a:chOff x="4571482" y="3838188"/>
            <a:chExt cx="300082" cy="258814"/>
          </a:xfrm>
        </p:grpSpPr>
        <p:cxnSp>
          <p:nvCxnSpPr>
            <p:cNvPr id="833" name="직선 연결선 832"/>
            <p:cNvCxnSpPr/>
            <p:nvPr/>
          </p:nvCxnSpPr>
          <p:spPr>
            <a:xfrm>
              <a:off x="4657905" y="3838188"/>
              <a:ext cx="99639" cy="8486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34" name="TextBox 833"/>
            <p:cNvSpPr txBox="1"/>
            <p:nvPr/>
          </p:nvSpPr>
          <p:spPr>
            <a:xfrm>
              <a:off x="4571482" y="3881558"/>
              <a:ext cx="30008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16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</p:grpSp>
      <p:grpSp>
        <p:nvGrpSpPr>
          <p:cNvPr id="796" name="그룹 795"/>
          <p:cNvGrpSpPr/>
          <p:nvPr/>
        </p:nvGrpSpPr>
        <p:grpSpPr>
          <a:xfrm>
            <a:off x="4929703" y="5929569"/>
            <a:ext cx="282874" cy="243972"/>
            <a:chOff x="4571482" y="3838188"/>
            <a:chExt cx="300082" cy="258814"/>
          </a:xfrm>
        </p:grpSpPr>
        <p:cxnSp>
          <p:nvCxnSpPr>
            <p:cNvPr id="831" name="직선 연결선 830"/>
            <p:cNvCxnSpPr/>
            <p:nvPr/>
          </p:nvCxnSpPr>
          <p:spPr>
            <a:xfrm>
              <a:off x="4657905" y="3838188"/>
              <a:ext cx="99639" cy="8486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32" name="TextBox 831"/>
            <p:cNvSpPr txBox="1"/>
            <p:nvPr/>
          </p:nvSpPr>
          <p:spPr>
            <a:xfrm>
              <a:off x="4571482" y="3881558"/>
              <a:ext cx="30008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16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</p:grpSp>
      <p:cxnSp>
        <p:nvCxnSpPr>
          <p:cNvPr id="797" name="직선 연결선 796"/>
          <p:cNvCxnSpPr/>
          <p:nvPr/>
        </p:nvCxnSpPr>
        <p:spPr>
          <a:xfrm>
            <a:off x="4475070" y="6463685"/>
            <a:ext cx="2022" cy="162744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8" name="직선 연결선 797"/>
          <p:cNvCxnSpPr/>
          <p:nvPr/>
        </p:nvCxnSpPr>
        <p:spPr>
          <a:xfrm>
            <a:off x="4473082" y="6635452"/>
            <a:ext cx="2452860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9" name="직선 연결선 798"/>
          <p:cNvCxnSpPr>
            <a:endCxn id="811" idx="3"/>
          </p:cNvCxnSpPr>
          <p:nvPr/>
        </p:nvCxnSpPr>
        <p:spPr>
          <a:xfrm flipH="1" flipV="1">
            <a:off x="6925342" y="2784939"/>
            <a:ext cx="1" cy="3850513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0" name="직선 연결선 799"/>
          <p:cNvCxnSpPr/>
          <p:nvPr/>
        </p:nvCxnSpPr>
        <p:spPr>
          <a:xfrm>
            <a:off x="4412765" y="6506767"/>
            <a:ext cx="120418" cy="10686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1" name="TextBox 800"/>
          <p:cNvSpPr txBox="1"/>
          <p:nvPr/>
        </p:nvSpPr>
        <p:spPr>
          <a:xfrm>
            <a:off x="4482286" y="6458651"/>
            <a:ext cx="282874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16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802" name="직선 연결선 801"/>
          <p:cNvCxnSpPr/>
          <p:nvPr/>
        </p:nvCxnSpPr>
        <p:spPr>
          <a:xfrm>
            <a:off x="4914660" y="3060323"/>
            <a:ext cx="889485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3" name="직선 연결선 802"/>
          <p:cNvCxnSpPr/>
          <p:nvPr/>
        </p:nvCxnSpPr>
        <p:spPr>
          <a:xfrm>
            <a:off x="5801901" y="3060323"/>
            <a:ext cx="0" cy="2059855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04" name="그룹 803"/>
          <p:cNvGrpSpPr/>
          <p:nvPr/>
        </p:nvGrpSpPr>
        <p:grpSpPr>
          <a:xfrm>
            <a:off x="5753148" y="4009705"/>
            <a:ext cx="306093" cy="203089"/>
            <a:chOff x="4657905" y="3760992"/>
            <a:chExt cx="324714" cy="215444"/>
          </a:xfrm>
        </p:grpSpPr>
        <p:cxnSp>
          <p:nvCxnSpPr>
            <p:cNvPr id="829" name="직선 연결선 828"/>
            <p:cNvCxnSpPr/>
            <p:nvPr/>
          </p:nvCxnSpPr>
          <p:spPr>
            <a:xfrm>
              <a:off x="4657905" y="3838188"/>
              <a:ext cx="99639" cy="8486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30" name="TextBox 829"/>
            <p:cNvSpPr txBox="1"/>
            <p:nvPr/>
          </p:nvSpPr>
          <p:spPr>
            <a:xfrm>
              <a:off x="4682537" y="3760992"/>
              <a:ext cx="30008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16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</p:grpSp>
      <p:cxnSp>
        <p:nvCxnSpPr>
          <p:cNvPr id="805" name="직선 연결선 804"/>
          <p:cNvCxnSpPr/>
          <p:nvPr/>
        </p:nvCxnSpPr>
        <p:spPr>
          <a:xfrm flipV="1">
            <a:off x="1606563" y="476508"/>
            <a:ext cx="0" cy="142545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6" name="직선 화살표 연결선 805"/>
          <p:cNvCxnSpPr/>
          <p:nvPr/>
        </p:nvCxnSpPr>
        <p:spPr>
          <a:xfrm>
            <a:off x="1080727" y="784052"/>
            <a:ext cx="2444" cy="29570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7" name="직선 연결선 806"/>
          <p:cNvCxnSpPr/>
          <p:nvPr/>
        </p:nvCxnSpPr>
        <p:spPr>
          <a:xfrm>
            <a:off x="1606563" y="1019538"/>
            <a:ext cx="833634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8" name="직선 연결선 807"/>
          <p:cNvCxnSpPr/>
          <p:nvPr/>
        </p:nvCxnSpPr>
        <p:spPr>
          <a:xfrm>
            <a:off x="2440198" y="624893"/>
            <a:ext cx="0" cy="394645"/>
          </a:xfrm>
          <a:prstGeom prst="line">
            <a:avLst/>
          </a:prstGeom>
          <a:ln>
            <a:head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9" name="직선 연결선 808"/>
          <p:cNvCxnSpPr/>
          <p:nvPr/>
        </p:nvCxnSpPr>
        <p:spPr>
          <a:xfrm>
            <a:off x="7709952" y="1766203"/>
            <a:ext cx="0" cy="2805037"/>
          </a:xfrm>
          <a:prstGeom prst="line">
            <a:avLst/>
          </a:prstGeom>
          <a:ln>
            <a:head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0" name="직선 연결선 809"/>
          <p:cNvCxnSpPr/>
          <p:nvPr/>
        </p:nvCxnSpPr>
        <p:spPr>
          <a:xfrm>
            <a:off x="6921179" y="4571241"/>
            <a:ext cx="788772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1" name="사다리꼴 810"/>
          <p:cNvSpPr/>
          <p:nvPr/>
        </p:nvSpPr>
        <p:spPr>
          <a:xfrm rot="5400000" flipV="1">
            <a:off x="6726000" y="2532219"/>
            <a:ext cx="398684" cy="142340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ko-KR" sz="6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</a:t>
            </a:r>
            <a:endParaRPr lang="en-US" altLang="ko-KR" sz="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endParaRPr lang="en-US" altLang="ko-KR" sz="600" dirty="0" smtClean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r>
              <a:rPr lang="en-US" altLang="ko-KR" sz="6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0</a:t>
            </a:r>
            <a:endParaRPr lang="ko-KR" altLang="en-US" sz="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814" name="직선 연결선 813"/>
          <p:cNvCxnSpPr/>
          <p:nvPr/>
        </p:nvCxnSpPr>
        <p:spPr>
          <a:xfrm>
            <a:off x="4725117" y="3054389"/>
            <a:ext cx="0" cy="339392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5" name="TextBox 814"/>
          <p:cNvSpPr txBox="1"/>
          <p:nvPr/>
        </p:nvSpPr>
        <p:spPr>
          <a:xfrm>
            <a:off x="4314524" y="2919924"/>
            <a:ext cx="482337" cy="15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" dirty="0" smtClean="0">
                <a:latin typeface="Adobe Fan Heiti Std B" pitchFamily="34" charset="-128"/>
                <a:ea typeface="Adobe Fan Heiti Std B" pitchFamily="34" charset="-128"/>
              </a:rPr>
              <a:t>Offset &lt;3:0&gt;</a:t>
            </a:r>
            <a:endParaRPr lang="ko-KR" altLang="en-US" sz="5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819" name="TextBox 818"/>
          <p:cNvSpPr txBox="1"/>
          <p:nvPr/>
        </p:nvSpPr>
        <p:spPr>
          <a:xfrm>
            <a:off x="4005212" y="1852691"/>
            <a:ext cx="480825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Adobe Fan Heiti Std B" pitchFamily="34" charset="-128"/>
                <a:ea typeface="Adobe Fan Heiti Std B" pitchFamily="34" charset="-128"/>
              </a:rPr>
              <a:t>R1 &lt;7:4&gt;</a:t>
            </a:r>
            <a:endParaRPr lang="ko-KR" altLang="en-US" sz="6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822" name="직선 연결선 821"/>
          <p:cNvCxnSpPr/>
          <p:nvPr/>
        </p:nvCxnSpPr>
        <p:spPr>
          <a:xfrm flipH="1">
            <a:off x="7010718" y="2544962"/>
            <a:ext cx="3382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3" name="TextBox 822"/>
          <p:cNvSpPr txBox="1"/>
          <p:nvPr/>
        </p:nvSpPr>
        <p:spPr>
          <a:xfrm>
            <a:off x="6978716" y="2513415"/>
            <a:ext cx="476292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WDSEL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827" name="TextBox 826"/>
          <p:cNvSpPr txBox="1"/>
          <p:nvPr/>
        </p:nvSpPr>
        <p:spPr>
          <a:xfrm>
            <a:off x="4370705" y="1850413"/>
            <a:ext cx="535224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Adobe Fan Heiti Std B" pitchFamily="34" charset="-128"/>
                <a:ea typeface="Adobe Fan Heiti Std B" pitchFamily="34" charset="-128"/>
              </a:rPr>
              <a:t>RD &lt;11:8&gt;</a:t>
            </a:r>
            <a:endParaRPr lang="ko-KR" altLang="en-US" sz="6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828" name="TextBox 827"/>
          <p:cNvSpPr txBox="1"/>
          <p:nvPr/>
        </p:nvSpPr>
        <p:spPr>
          <a:xfrm>
            <a:off x="384630" y="6292741"/>
            <a:ext cx="19078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latin typeface="Adobe 고딕 Std B" pitchFamily="34" charset="-127"/>
                <a:ea typeface="Adobe 고딕 Std B" pitchFamily="34" charset="-127"/>
              </a:rPr>
              <a:t>ADD, SUB, MUL, DIV</a:t>
            </a:r>
            <a:endParaRPr lang="ko-KR" altLang="en-US" sz="1400" b="1" dirty="0">
              <a:latin typeface="Adobe 고딕 Std B" pitchFamily="34" charset="-127"/>
              <a:ea typeface="Adobe 고딕 Std B" pitchFamily="34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3748161" y="1988840"/>
            <a:ext cx="434372" cy="184666"/>
            <a:chOff x="5842960" y="2092206"/>
            <a:chExt cx="434372" cy="184666"/>
          </a:xfrm>
        </p:grpSpPr>
        <p:sp>
          <p:nvSpPr>
            <p:cNvPr id="211" name="사다리꼴 210"/>
            <p:cNvSpPr/>
            <p:nvPr/>
          </p:nvSpPr>
          <p:spPr>
            <a:xfrm flipV="1">
              <a:off x="5842960" y="2105942"/>
              <a:ext cx="398684" cy="142340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ko-KR" altLang="en-US" sz="6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212" name="TextBox 211"/>
            <p:cNvSpPr txBox="1"/>
            <p:nvPr/>
          </p:nvSpPr>
          <p:spPr>
            <a:xfrm>
              <a:off x="5848111" y="2092206"/>
              <a:ext cx="429221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dirty="0" smtClean="0">
                  <a:latin typeface="HY견고딕" pitchFamily="18" charset="-127"/>
                  <a:ea typeface="HY견고딕" pitchFamily="18" charset="-127"/>
                </a:rPr>
                <a:t>1    0</a:t>
              </a:r>
              <a:endParaRPr lang="ko-KR" altLang="en-US" sz="600" dirty="0">
                <a:latin typeface="HY견고딕" pitchFamily="18" charset="-127"/>
                <a:ea typeface="HY견고딕" pitchFamily="18" charset="-127"/>
              </a:endParaRPr>
            </a:p>
          </p:txBody>
        </p:sp>
      </p:grpSp>
      <p:cxnSp>
        <p:nvCxnSpPr>
          <p:cNvPr id="223" name="직선 연결선 222"/>
          <p:cNvCxnSpPr/>
          <p:nvPr/>
        </p:nvCxnSpPr>
        <p:spPr>
          <a:xfrm>
            <a:off x="4053918" y="1900364"/>
            <a:ext cx="0" cy="93238"/>
          </a:xfrm>
          <a:prstGeom prst="line">
            <a:avLst/>
          </a:prstGeom>
          <a:ln>
            <a:solidFill>
              <a:srgbClr val="FFC000"/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4" name="직선 연결선 223"/>
          <p:cNvCxnSpPr/>
          <p:nvPr/>
        </p:nvCxnSpPr>
        <p:spPr>
          <a:xfrm>
            <a:off x="4796869" y="1903555"/>
            <a:ext cx="0" cy="93238"/>
          </a:xfrm>
          <a:prstGeom prst="line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5" name="직선 연결선 224"/>
          <p:cNvCxnSpPr/>
          <p:nvPr/>
        </p:nvCxnSpPr>
        <p:spPr>
          <a:xfrm>
            <a:off x="4893899" y="2140016"/>
            <a:ext cx="0" cy="124144"/>
          </a:xfrm>
          <a:prstGeom prst="line">
            <a:avLst/>
          </a:prstGeom>
          <a:ln>
            <a:solidFill>
              <a:srgbClr val="FFC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6" name="그룹 225"/>
          <p:cNvGrpSpPr/>
          <p:nvPr/>
        </p:nvGrpSpPr>
        <p:grpSpPr>
          <a:xfrm>
            <a:off x="4676176" y="1990435"/>
            <a:ext cx="434372" cy="184666"/>
            <a:chOff x="5842960" y="2092206"/>
            <a:chExt cx="434372" cy="184666"/>
          </a:xfrm>
        </p:grpSpPr>
        <p:sp>
          <p:nvSpPr>
            <p:cNvPr id="227" name="사다리꼴 226"/>
            <p:cNvSpPr/>
            <p:nvPr/>
          </p:nvSpPr>
          <p:spPr>
            <a:xfrm flipV="1">
              <a:off x="5842960" y="2105942"/>
              <a:ext cx="398684" cy="142340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ko-KR" altLang="en-US" sz="6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228" name="TextBox 227"/>
            <p:cNvSpPr txBox="1"/>
            <p:nvPr/>
          </p:nvSpPr>
          <p:spPr>
            <a:xfrm>
              <a:off x="5848111" y="2092206"/>
              <a:ext cx="429221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dirty="0" smtClean="0">
                  <a:latin typeface="HY견고딕" pitchFamily="18" charset="-127"/>
                  <a:ea typeface="HY견고딕" pitchFamily="18" charset="-127"/>
                </a:rPr>
                <a:t>1     0</a:t>
              </a:r>
              <a:endParaRPr lang="ko-KR" altLang="en-US" sz="600" dirty="0">
                <a:latin typeface="HY견고딕" pitchFamily="18" charset="-127"/>
                <a:ea typeface="HY견고딕" pitchFamily="18" charset="-127"/>
              </a:endParaRPr>
            </a:p>
          </p:txBody>
        </p:sp>
      </p:grpSp>
      <p:cxnSp>
        <p:nvCxnSpPr>
          <p:cNvPr id="229" name="직선 연결선 228"/>
          <p:cNvCxnSpPr/>
          <p:nvPr/>
        </p:nvCxnSpPr>
        <p:spPr>
          <a:xfrm>
            <a:off x="4981933" y="1901960"/>
            <a:ext cx="0" cy="93238"/>
          </a:xfrm>
          <a:prstGeom prst="line">
            <a:avLst/>
          </a:prstGeom>
          <a:ln>
            <a:solidFill>
              <a:srgbClr val="FFC000"/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0" name="직선 연결선 229"/>
          <p:cNvCxnSpPr/>
          <p:nvPr/>
        </p:nvCxnSpPr>
        <p:spPr>
          <a:xfrm flipH="1">
            <a:off x="4144501" y="2048368"/>
            <a:ext cx="33778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2" name="TextBox 231"/>
          <p:cNvSpPr txBox="1"/>
          <p:nvPr/>
        </p:nvSpPr>
        <p:spPr>
          <a:xfrm>
            <a:off x="4071392" y="2010771"/>
            <a:ext cx="5421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RA1SEL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234" name="직선 연결선 233"/>
          <p:cNvCxnSpPr/>
          <p:nvPr/>
        </p:nvCxnSpPr>
        <p:spPr>
          <a:xfrm flipH="1">
            <a:off x="5069557" y="2032795"/>
            <a:ext cx="33778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5" name="TextBox 234"/>
          <p:cNvSpPr txBox="1"/>
          <p:nvPr/>
        </p:nvSpPr>
        <p:spPr>
          <a:xfrm>
            <a:off x="4996448" y="1995198"/>
            <a:ext cx="5421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RA2SEL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231" name="직선 연결선 230"/>
          <p:cNvCxnSpPr>
            <a:stCxn id="237" idx="0"/>
          </p:cNvCxnSpPr>
          <p:nvPr/>
        </p:nvCxnSpPr>
        <p:spPr>
          <a:xfrm>
            <a:off x="3089551" y="2581586"/>
            <a:ext cx="255268" cy="1263"/>
          </a:xfrm>
          <a:prstGeom prst="line">
            <a:avLst/>
          </a:prstGeom>
          <a:ln>
            <a:solidFill>
              <a:srgbClr val="FFC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3" name="TextBox 232"/>
          <p:cNvSpPr txBox="1"/>
          <p:nvPr/>
        </p:nvSpPr>
        <p:spPr>
          <a:xfrm>
            <a:off x="2653103" y="2746276"/>
            <a:ext cx="51488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Adobe Fan Heiti Std B" pitchFamily="34" charset="-128"/>
                <a:ea typeface="Adobe Fan Heiti Std B" pitchFamily="34" charset="-128"/>
              </a:rPr>
              <a:t>RD &lt;11:8&gt;</a:t>
            </a:r>
            <a:endParaRPr lang="ko-KR" altLang="en-US" sz="6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237" name="사다리꼴 236"/>
          <p:cNvSpPr/>
          <p:nvPr/>
        </p:nvSpPr>
        <p:spPr>
          <a:xfrm rot="16200000" flipV="1">
            <a:off x="2819039" y="2510416"/>
            <a:ext cx="398684" cy="142340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ko-KR" sz="6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</a:t>
            </a:r>
            <a:endParaRPr lang="en-US" altLang="ko-KR" sz="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endParaRPr lang="en-US" altLang="ko-KR" sz="600" dirty="0" smtClean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r>
              <a:rPr lang="en-US" altLang="ko-KR" sz="6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0</a:t>
            </a:r>
            <a:endParaRPr lang="ko-KR" altLang="en-US" sz="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241" name="직선 연결선 240"/>
          <p:cNvCxnSpPr/>
          <p:nvPr/>
        </p:nvCxnSpPr>
        <p:spPr>
          <a:xfrm>
            <a:off x="2730410" y="2484704"/>
            <a:ext cx="203975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2" name="직선 연결선 241"/>
          <p:cNvCxnSpPr/>
          <p:nvPr/>
        </p:nvCxnSpPr>
        <p:spPr>
          <a:xfrm>
            <a:off x="2729200" y="2668854"/>
            <a:ext cx="203975" cy="0"/>
          </a:xfrm>
          <a:prstGeom prst="line">
            <a:avLst/>
          </a:prstGeom>
          <a:ln>
            <a:solidFill>
              <a:srgbClr val="FFC000"/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3" name="TextBox 242"/>
          <p:cNvSpPr txBox="1"/>
          <p:nvPr/>
        </p:nvSpPr>
        <p:spPr>
          <a:xfrm>
            <a:off x="2643852" y="2224800"/>
            <a:ext cx="46519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Adobe Fan Heiti Std B" pitchFamily="34" charset="-128"/>
                <a:ea typeface="Adobe Fan Heiti Std B" pitchFamily="34" charset="-128"/>
              </a:rPr>
              <a:t>R2 &lt;3:0&gt;</a:t>
            </a:r>
            <a:endParaRPr lang="ko-KR" altLang="en-US" sz="6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244" name="TextBox 243"/>
          <p:cNvSpPr txBox="1"/>
          <p:nvPr/>
        </p:nvSpPr>
        <p:spPr>
          <a:xfrm>
            <a:off x="2875558" y="2029678"/>
            <a:ext cx="5036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WASEL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245" name="직선 연결선 244"/>
          <p:cNvCxnSpPr/>
          <p:nvPr/>
        </p:nvCxnSpPr>
        <p:spPr>
          <a:xfrm>
            <a:off x="3029041" y="2222794"/>
            <a:ext cx="0" cy="181253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6" name="직선 연결선 245"/>
          <p:cNvCxnSpPr/>
          <p:nvPr/>
        </p:nvCxnSpPr>
        <p:spPr>
          <a:xfrm flipH="1">
            <a:off x="2290604" y="4194135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7" name="직선 연결선 246"/>
          <p:cNvCxnSpPr/>
          <p:nvPr/>
        </p:nvCxnSpPr>
        <p:spPr>
          <a:xfrm>
            <a:off x="2447770" y="4111250"/>
            <a:ext cx="0" cy="20622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8" name="직선 연결선 247"/>
          <p:cNvCxnSpPr/>
          <p:nvPr/>
        </p:nvCxnSpPr>
        <p:spPr>
          <a:xfrm flipH="1">
            <a:off x="2290604" y="4372474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9" name="직선 연결선 248"/>
          <p:cNvCxnSpPr/>
          <p:nvPr/>
        </p:nvCxnSpPr>
        <p:spPr>
          <a:xfrm flipH="1">
            <a:off x="2290604" y="4550813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0" name="직선 연결선 249"/>
          <p:cNvCxnSpPr/>
          <p:nvPr/>
        </p:nvCxnSpPr>
        <p:spPr>
          <a:xfrm flipH="1">
            <a:off x="2290604" y="4729152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1" name="직선 연결선 250"/>
          <p:cNvCxnSpPr/>
          <p:nvPr/>
        </p:nvCxnSpPr>
        <p:spPr>
          <a:xfrm flipH="1">
            <a:off x="2290604" y="4907491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2" name="직선 연결선 251"/>
          <p:cNvCxnSpPr/>
          <p:nvPr/>
        </p:nvCxnSpPr>
        <p:spPr>
          <a:xfrm flipH="1">
            <a:off x="2290604" y="5085830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3" name="TextBox 252"/>
          <p:cNvSpPr txBox="1"/>
          <p:nvPr/>
        </p:nvSpPr>
        <p:spPr>
          <a:xfrm>
            <a:off x="1887425" y="4072880"/>
            <a:ext cx="46571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800">
                <a:latin typeface="Adobe Fan Heiti Std B" pitchFamily="34" charset="-128"/>
                <a:ea typeface="Adobe Fan Heiti Std B" pitchFamily="34" charset="-128"/>
              </a:defRPr>
            </a:lvl1pPr>
          </a:lstStyle>
          <a:p>
            <a:r>
              <a:rPr lang="en-US" altLang="ko-KR" dirty="0"/>
              <a:t>ALUFN</a:t>
            </a:r>
            <a:endParaRPr lang="ko-KR" altLang="en-US" dirty="0"/>
          </a:p>
        </p:txBody>
      </p:sp>
      <p:sp>
        <p:nvSpPr>
          <p:cNvPr id="259" name="TextBox 258"/>
          <p:cNvSpPr txBox="1"/>
          <p:nvPr/>
        </p:nvSpPr>
        <p:spPr>
          <a:xfrm>
            <a:off x="1937411" y="4957149"/>
            <a:ext cx="402250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BSEL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260" name="직선 연결선 259"/>
          <p:cNvCxnSpPr/>
          <p:nvPr/>
        </p:nvCxnSpPr>
        <p:spPr>
          <a:xfrm flipH="1">
            <a:off x="2290604" y="5264169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1" name="TextBox 260"/>
          <p:cNvSpPr txBox="1"/>
          <p:nvPr/>
        </p:nvSpPr>
        <p:spPr>
          <a:xfrm>
            <a:off x="1879026" y="5136813"/>
            <a:ext cx="46571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PCSEL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262" name="직선 연결선 261"/>
          <p:cNvCxnSpPr/>
          <p:nvPr/>
        </p:nvCxnSpPr>
        <p:spPr>
          <a:xfrm flipH="1">
            <a:off x="2290604" y="5442508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3" name="직선 연결선 262"/>
          <p:cNvCxnSpPr/>
          <p:nvPr/>
        </p:nvCxnSpPr>
        <p:spPr>
          <a:xfrm flipH="1">
            <a:off x="2290604" y="5620847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4" name="TextBox 263"/>
          <p:cNvSpPr txBox="1"/>
          <p:nvPr/>
        </p:nvSpPr>
        <p:spPr>
          <a:xfrm>
            <a:off x="1883689" y="5310806"/>
            <a:ext cx="4940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ADSEL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265" name="TextBox 264"/>
          <p:cNvSpPr txBox="1"/>
          <p:nvPr/>
        </p:nvSpPr>
        <p:spPr>
          <a:xfrm>
            <a:off x="1833085" y="5845904"/>
            <a:ext cx="5421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RA1SEL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266" name="직선 연결선 265"/>
          <p:cNvCxnSpPr/>
          <p:nvPr/>
        </p:nvCxnSpPr>
        <p:spPr>
          <a:xfrm flipH="1">
            <a:off x="2290604" y="6155865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7" name="직선 연결선 266"/>
          <p:cNvCxnSpPr/>
          <p:nvPr/>
        </p:nvCxnSpPr>
        <p:spPr>
          <a:xfrm flipH="1">
            <a:off x="2290604" y="5977525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8" name="TextBox 267"/>
          <p:cNvSpPr txBox="1"/>
          <p:nvPr/>
        </p:nvSpPr>
        <p:spPr>
          <a:xfrm>
            <a:off x="1833085" y="6030560"/>
            <a:ext cx="5421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RA2SEL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269" name="TextBox 268"/>
          <p:cNvSpPr txBox="1"/>
          <p:nvPr/>
        </p:nvSpPr>
        <p:spPr>
          <a:xfrm>
            <a:off x="1869810" y="5499070"/>
            <a:ext cx="476292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WDSEL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270" name="TextBox 269"/>
          <p:cNvSpPr txBox="1"/>
          <p:nvPr/>
        </p:nvSpPr>
        <p:spPr>
          <a:xfrm>
            <a:off x="1930403" y="4248143"/>
            <a:ext cx="414338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800">
                <a:latin typeface="Adobe Fan Heiti Std B" pitchFamily="34" charset="-128"/>
                <a:ea typeface="Adobe Fan Heiti Std B" pitchFamily="34" charset="-128"/>
              </a:defRPr>
            </a:lvl1pPr>
          </a:lstStyle>
          <a:p>
            <a:r>
              <a:rPr lang="en-US" altLang="ko-KR" dirty="0"/>
              <a:t>WERF</a:t>
            </a:r>
            <a:endParaRPr lang="ko-KR" altLang="en-US" dirty="0"/>
          </a:p>
        </p:txBody>
      </p:sp>
      <p:sp>
        <p:nvSpPr>
          <p:cNvPr id="271" name="TextBox 270"/>
          <p:cNvSpPr txBox="1"/>
          <p:nvPr/>
        </p:nvSpPr>
        <p:spPr>
          <a:xfrm>
            <a:off x="1925935" y="4418329"/>
            <a:ext cx="426426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WEDF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272" name="TextBox 271"/>
          <p:cNvSpPr txBox="1"/>
          <p:nvPr/>
        </p:nvSpPr>
        <p:spPr>
          <a:xfrm>
            <a:off x="1924295" y="4599942"/>
            <a:ext cx="412826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WESF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273" name="TextBox 272"/>
          <p:cNvSpPr txBox="1"/>
          <p:nvPr/>
        </p:nvSpPr>
        <p:spPr>
          <a:xfrm>
            <a:off x="1936467" y="4772665"/>
            <a:ext cx="42351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LRSF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274" name="직선 연결선 273"/>
          <p:cNvCxnSpPr/>
          <p:nvPr/>
        </p:nvCxnSpPr>
        <p:spPr>
          <a:xfrm flipH="1">
            <a:off x="2290604" y="5799186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5" name="TextBox 274"/>
          <p:cNvSpPr txBox="1"/>
          <p:nvPr/>
        </p:nvSpPr>
        <p:spPr>
          <a:xfrm>
            <a:off x="1866176" y="5666328"/>
            <a:ext cx="5036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WASEL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288" name="직선 연결선 287"/>
          <p:cNvCxnSpPr/>
          <p:nvPr/>
        </p:nvCxnSpPr>
        <p:spPr>
          <a:xfrm flipH="1">
            <a:off x="1083172" y="1748298"/>
            <a:ext cx="1" cy="13446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9" name="직선 연결선 288"/>
          <p:cNvCxnSpPr/>
          <p:nvPr/>
        </p:nvCxnSpPr>
        <p:spPr>
          <a:xfrm flipH="1">
            <a:off x="1083175" y="398973"/>
            <a:ext cx="923425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0" name="직선 연결선 289"/>
          <p:cNvCxnSpPr/>
          <p:nvPr/>
        </p:nvCxnSpPr>
        <p:spPr>
          <a:xfrm>
            <a:off x="2086477" y="2934470"/>
            <a:ext cx="0" cy="156668"/>
          </a:xfrm>
          <a:prstGeom prst="line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1" name="직선 연결선 290"/>
          <p:cNvCxnSpPr/>
          <p:nvPr/>
        </p:nvCxnSpPr>
        <p:spPr>
          <a:xfrm>
            <a:off x="1887163" y="2934859"/>
            <a:ext cx="0" cy="3302453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2" name="직선 연결선 291"/>
          <p:cNvCxnSpPr/>
          <p:nvPr/>
        </p:nvCxnSpPr>
        <p:spPr>
          <a:xfrm>
            <a:off x="1083172" y="3091695"/>
            <a:ext cx="1006113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3" name="직선 연결선 292"/>
          <p:cNvCxnSpPr/>
          <p:nvPr/>
        </p:nvCxnSpPr>
        <p:spPr>
          <a:xfrm>
            <a:off x="2002152" y="398973"/>
            <a:ext cx="1" cy="2401351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4047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양쪽 모서리가 둥근 사각형 1"/>
          <p:cNvSpPr/>
          <p:nvPr/>
        </p:nvSpPr>
        <p:spPr>
          <a:xfrm>
            <a:off x="2381237" y="1738467"/>
            <a:ext cx="4384094" cy="466397"/>
          </a:xfrm>
          <a:prstGeom prst="round2SameRect">
            <a:avLst>
              <a:gd name="adj1" fmla="val 42457"/>
              <a:gd name="adj2" fmla="val 0"/>
            </a:avLst>
          </a:prstGeom>
          <a:solidFill>
            <a:srgbClr val="EEECE1">
              <a:lumMod val="2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99162" y="1786999"/>
            <a:ext cx="1548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1"/>
            <a:r>
              <a:rPr lang="en-US" altLang="ko-KR" dirty="0" smtClean="0">
                <a:solidFill>
                  <a:prstClr val="white"/>
                </a:solidFill>
                <a:latin typeface="Cooper Black" panose="0208090404030B020404" pitchFamily="18" charset="0"/>
                <a:ea typeface="옥션고딕 B" pitchFamily="2" charset="-127"/>
              </a:rPr>
              <a:t>CONTENTS</a:t>
            </a:r>
            <a:endParaRPr lang="ko-KR" altLang="en-US" dirty="0">
              <a:solidFill>
                <a:prstClr val="white"/>
              </a:solidFill>
              <a:latin typeface="Cooper Black" panose="0208090404030B020404" pitchFamily="18" charset="0"/>
              <a:ea typeface="옥션고딕 B" pitchFamily="2" charset="-127"/>
            </a:endParaRPr>
          </a:p>
        </p:txBody>
      </p:sp>
      <p:sp>
        <p:nvSpPr>
          <p:cNvPr id="15" name="모서리가 둥근 직사각형 1"/>
          <p:cNvSpPr/>
          <p:nvPr/>
        </p:nvSpPr>
        <p:spPr>
          <a:xfrm rot="19800000">
            <a:off x="1848462" y="3406781"/>
            <a:ext cx="1085953" cy="504613"/>
          </a:xfrm>
          <a:custGeom>
            <a:avLst/>
            <a:gdLst>
              <a:gd name="connsiteX0" fmla="*/ 0 w 1085953"/>
              <a:gd name="connsiteY0" fmla="*/ 84011 h 504056"/>
              <a:gd name="connsiteX1" fmla="*/ 84011 w 1085953"/>
              <a:gd name="connsiteY1" fmla="*/ 0 h 504056"/>
              <a:gd name="connsiteX2" fmla="*/ 1001942 w 1085953"/>
              <a:gd name="connsiteY2" fmla="*/ 0 h 504056"/>
              <a:gd name="connsiteX3" fmla="*/ 1085953 w 1085953"/>
              <a:gd name="connsiteY3" fmla="*/ 84011 h 504056"/>
              <a:gd name="connsiteX4" fmla="*/ 1085953 w 1085953"/>
              <a:gd name="connsiteY4" fmla="*/ 420045 h 504056"/>
              <a:gd name="connsiteX5" fmla="*/ 1001942 w 1085953"/>
              <a:gd name="connsiteY5" fmla="*/ 504056 h 504056"/>
              <a:gd name="connsiteX6" fmla="*/ 84011 w 1085953"/>
              <a:gd name="connsiteY6" fmla="*/ 504056 h 504056"/>
              <a:gd name="connsiteX7" fmla="*/ 0 w 1085953"/>
              <a:gd name="connsiteY7" fmla="*/ 420045 h 504056"/>
              <a:gd name="connsiteX8" fmla="*/ 0 w 1085953"/>
              <a:gd name="connsiteY8" fmla="*/ 84011 h 504056"/>
              <a:gd name="connsiteX0" fmla="*/ 0 w 1085953"/>
              <a:gd name="connsiteY0" fmla="*/ 84568 h 504613"/>
              <a:gd name="connsiteX1" fmla="*/ 84011 w 1085953"/>
              <a:gd name="connsiteY1" fmla="*/ 557 h 504613"/>
              <a:gd name="connsiteX2" fmla="*/ 549258 w 1085953"/>
              <a:gd name="connsiteY2" fmla="*/ 0 h 504613"/>
              <a:gd name="connsiteX3" fmla="*/ 1001942 w 1085953"/>
              <a:gd name="connsiteY3" fmla="*/ 557 h 504613"/>
              <a:gd name="connsiteX4" fmla="*/ 1085953 w 1085953"/>
              <a:gd name="connsiteY4" fmla="*/ 84568 h 504613"/>
              <a:gd name="connsiteX5" fmla="*/ 1085953 w 1085953"/>
              <a:gd name="connsiteY5" fmla="*/ 420602 h 504613"/>
              <a:gd name="connsiteX6" fmla="*/ 1001942 w 1085953"/>
              <a:gd name="connsiteY6" fmla="*/ 504613 h 504613"/>
              <a:gd name="connsiteX7" fmla="*/ 84011 w 1085953"/>
              <a:gd name="connsiteY7" fmla="*/ 504613 h 504613"/>
              <a:gd name="connsiteX8" fmla="*/ 0 w 1085953"/>
              <a:gd name="connsiteY8" fmla="*/ 420602 h 504613"/>
              <a:gd name="connsiteX9" fmla="*/ 0 w 1085953"/>
              <a:gd name="connsiteY9" fmla="*/ 84568 h 504613"/>
              <a:gd name="connsiteX0" fmla="*/ 84011 w 1085953"/>
              <a:gd name="connsiteY0" fmla="*/ 557 h 504613"/>
              <a:gd name="connsiteX1" fmla="*/ 549258 w 1085953"/>
              <a:gd name="connsiteY1" fmla="*/ 0 h 504613"/>
              <a:gd name="connsiteX2" fmla="*/ 1001942 w 1085953"/>
              <a:gd name="connsiteY2" fmla="*/ 557 h 504613"/>
              <a:gd name="connsiteX3" fmla="*/ 1085953 w 1085953"/>
              <a:gd name="connsiteY3" fmla="*/ 84568 h 504613"/>
              <a:gd name="connsiteX4" fmla="*/ 1085953 w 1085953"/>
              <a:gd name="connsiteY4" fmla="*/ 420602 h 504613"/>
              <a:gd name="connsiteX5" fmla="*/ 1001942 w 1085953"/>
              <a:gd name="connsiteY5" fmla="*/ 504613 h 504613"/>
              <a:gd name="connsiteX6" fmla="*/ 84011 w 1085953"/>
              <a:gd name="connsiteY6" fmla="*/ 504613 h 504613"/>
              <a:gd name="connsiteX7" fmla="*/ 0 w 1085953"/>
              <a:gd name="connsiteY7" fmla="*/ 420602 h 504613"/>
              <a:gd name="connsiteX8" fmla="*/ 0 w 1085953"/>
              <a:gd name="connsiteY8" fmla="*/ 84568 h 504613"/>
              <a:gd name="connsiteX9" fmla="*/ 175451 w 1085953"/>
              <a:gd name="connsiteY9" fmla="*/ 91997 h 504613"/>
              <a:gd name="connsiteX0" fmla="*/ 84011 w 1085953"/>
              <a:gd name="connsiteY0" fmla="*/ 557 h 504613"/>
              <a:gd name="connsiteX1" fmla="*/ 549258 w 1085953"/>
              <a:gd name="connsiteY1" fmla="*/ 0 h 504613"/>
              <a:gd name="connsiteX2" fmla="*/ 1001942 w 1085953"/>
              <a:gd name="connsiteY2" fmla="*/ 557 h 504613"/>
              <a:gd name="connsiteX3" fmla="*/ 1085953 w 1085953"/>
              <a:gd name="connsiteY3" fmla="*/ 84568 h 504613"/>
              <a:gd name="connsiteX4" fmla="*/ 1085953 w 1085953"/>
              <a:gd name="connsiteY4" fmla="*/ 420602 h 504613"/>
              <a:gd name="connsiteX5" fmla="*/ 1001942 w 1085953"/>
              <a:gd name="connsiteY5" fmla="*/ 504613 h 504613"/>
              <a:gd name="connsiteX6" fmla="*/ 84011 w 1085953"/>
              <a:gd name="connsiteY6" fmla="*/ 504613 h 504613"/>
              <a:gd name="connsiteX7" fmla="*/ 0 w 1085953"/>
              <a:gd name="connsiteY7" fmla="*/ 420602 h 504613"/>
              <a:gd name="connsiteX8" fmla="*/ 0 w 1085953"/>
              <a:gd name="connsiteY8" fmla="*/ 84568 h 504613"/>
              <a:gd name="connsiteX0" fmla="*/ 549258 w 1085953"/>
              <a:gd name="connsiteY0" fmla="*/ 0 h 504613"/>
              <a:gd name="connsiteX1" fmla="*/ 1001942 w 1085953"/>
              <a:gd name="connsiteY1" fmla="*/ 557 h 504613"/>
              <a:gd name="connsiteX2" fmla="*/ 1085953 w 1085953"/>
              <a:gd name="connsiteY2" fmla="*/ 84568 h 504613"/>
              <a:gd name="connsiteX3" fmla="*/ 1085953 w 1085953"/>
              <a:gd name="connsiteY3" fmla="*/ 420602 h 504613"/>
              <a:gd name="connsiteX4" fmla="*/ 1001942 w 1085953"/>
              <a:gd name="connsiteY4" fmla="*/ 504613 h 504613"/>
              <a:gd name="connsiteX5" fmla="*/ 84011 w 1085953"/>
              <a:gd name="connsiteY5" fmla="*/ 504613 h 504613"/>
              <a:gd name="connsiteX6" fmla="*/ 0 w 1085953"/>
              <a:gd name="connsiteY6" fmla="*/ 420602 h 504613"/>
              <a:gd name="connsiteX7" fmla="*/ 0 w 1085953"/>
              <a:gd name="connsiteY7" fmla="*/ 84568 h 504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953" h="504613">
                <a:moveTo>
                  <a:pt x="549258" y="0"/>
                </a:moveTo>
                <a:lnTo>
                  <a:pt x="1001942" y="557"/>
                </a:lnTo>
                <a:cubicBezTo>
                  <a:pt x="1048340" y="557"/>
                  <a:pt x="1085953" y="38170"/>
                  <a:pt x="1085953" y="84568"/>
                </a:cubicBezTo>
                <a:lnTo>
                  <a:pt x="1085953" y="420602"/>
                </a:lnTo>
                <a:cubicBezTo>
                  <a:pt x="1085953" y="467000"/>
                  <a:pt x="1048340" y="504613"/>
                  <a:pt x="1001942" y="504613"/>
                </a:cubicBezTo>
                <a:lnTo>
                  <a:pt x="84011" y="504613"/>
                </a:lnTo>
                <a:cubicBezTo>
                  <a:pt x="37613" y="504613"/>
                  <a:pt x="0" y="467000"/>
                  <a:pt x="0" y="420602"/>
                </a:cubicBezTo>
                <a:lnTo>
                  <a:pt x="0" y="84568"/>
                </a:lnTo>
              </a:path>
            </a:pathLst>
          </a:custGeom>
          <a:noFill/>
          <a:ln w="25400" cap="flat" cmpd="sng" algn="ctr">
            <a:solidFill>
              <a:srgbClr val="9BBB59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1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230867" y="3115062"/>
            <a:ext cx="11368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b="1" kern="0" dirty="0" smtClean="0">
                <a:solidFill>
                  <a:srgbClr val="9BBB59">
                    <a:lumMod val="75000"/>
                  </a:srgbClr>
                </a:solidFill>
                <a:latin typeface="Cambria" pitchFamily="18" charset="0"/>
              </a:rPr>
              <a:t>CASM</a:t>
            </a: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9BBB59">
                    <a:lumMod val="75000"/>
                  </a:srgbClr>
                </a:solidFill>
                <a:effectLst/>
                <a:uLnTx/>
                <a:uFillTx/>
                <a:latin typeface="Cambria" pitchFamily="18" charset="0"/>
              </a:rPr>
              <a:t>Concept</a:t>
            </a:r>
            <a:endParaRPr kumimoji="0" lang="ko-KR" altLang="en-US" sz="2000" b="1" i="0" u="none" strike="noStrike" kern="0" cap="none" spc="0" normalizeH="0" baseline="0" noProof="0" dirty="0" smtClean="0">
              <a:ln>
                <a:noFill/>
              </a:ln>
              <a:solidFill>
                <a:srgbClr val="9BBB59">
                  <a:lumMod val="75000"/>
                </a:srgbClr>
              </a:solidFill>
              <a:effectLst/>
              <a:uLnTx/>
              <a:uFillTx/>
              <a:latin typeface="Cambria" pitchFamily="18" charset="0"/>
            </a:endParaRPr>
          </a:p>
        </p:txBody>
      </p:sp>
      <p:sp>
        <p:nvSpPr>
          <p:cNvPr id="17" name="모서리가 둥근 직사각형 1"/>
          <p:cNvSpPr/>
          <p:nvPr/>
        </p:nvSpPr>
        <p:spPr>
          <a:xfrm rot="19800000">
            <a:off x="4512758" y="3406781"/>
            <a:ext cx="1085953" cy="504613"/>
          </a:xfrm>
          <a:custGeom>
            <a:avLst/>
            <a:gdLst>
              <a:gd name="connsiteX0" fmla="*/ 0 w 1085953"/>
              <a:gd name="connsiteY0" fmla="*/ 84011 h 504056"/>
              <a:gd name="connsiteX1" fmla="*/ 84011 w 1085953"/>
              <a:gd name="connsiteY1" fmla="*/ 0 h 504056"/>
              <a:gd name="connsiteX2" fmla="*/ 1001942 w 1085953"/>
              <a:gd name="connsiteY2" fmla="*/ 0 h 504056"/>
              <a:gd name="connsiteX3" fmla="*/ 1085953 w 1085953"/>
              <a:gd name="connsiteY3" fmla="*/ 84011 h 504056"/>
              <a:gd name="connsiteX4" fmla="*/ 1085953 w 1085953"/>
              <a:gd name="connsiteY4" fmla="*/ 420045 h 504056"/>
              <a:gd name="connsiteX5" fmla="*/ 1001942 w 1085953"/>
              <a:gd name="connsiteY5" fmla="*/ 504056 h 504056"/>
              <a:gd name="connsiteX6" fmla="*/ 84011 w 1085953"/>
              <a:gd name="connsiteY6" fmla="*/ 504056 h 504056"/>
              <a:gd name="connsiteX7" fmla="*/ 0 w 1085953"/>
              <a:gd name="connsiteY7" fmla="*/ 420045 h 504056"/>
              <a:gd name="connsiteX8" fmla="*/ 0 w 1085953"/>
              <a:gd name="connsiteY8" fmla="*/ 84011 h 504056"/>
              <a:gd name="connsiteX0" fmla="*/ 0 w 1085953"/>
              <a:gd name="connsiteY0" fmla="*/ 84568 h 504613"/>
              <a:gd name="connsiteX1" fmla="*/ 84011 w 1085953"/>
              <a:gd name="connsiteY1" fmla="*/ 557 h 504613"/>
              <a:gd name="connsiteX2" fmla="*/ 549258 w 1085953"/>
              <a:gd name="connsiteY2" fmla="*/ 0 h 504613"/>
              <a:gd name="connsiteX3" fmla="*/ 1001942 w 1085953"/>
              <a:gd name="connsiteY3" fmla="*/ 557 h 504613"/>
              <a:gd name="connsiteX4" fmla="*/ 1085953 w 1085953"/>
              <a:gd name="connsiteY4" fmla="*/ 84568 h 504613"/>
              <a:gd name="connsiteX5" fmla="*/ 1085953 w 1085953"/>
              <a:gd name="connsiteY5" fmla="*/ 420602 h 504613"/>
              <a:gd name="connsiteX6" fmla="*/ 1001942 w 1085953"/>
              <a:gd name="connsiteY6" fmla="*/ 504613 h 504613"/>
              <a:gd name="connsiteX7" fmla="*/ 84011 w 1085953"/>
              <a:gd name="connsiteY7" fmla="*/ 504613 h 504613"/>
              <a:gd name="connsiteX8" fmla="*/ 0 w 1085953"/>
              <a:gd name="connsiteY8" fmla="*/ 420602 h 504613"/>
              <a:gd name="connsiteX9" fmla="*/ 0 w 1085953"/>
              <a:gd name="connsiteY9" fmla="*/ 84568 h 504613"/>
              <a:gd name="connsiteX0" fmla="*/ 84011 w 1085953"/>
              <a:gd name="connsiteY0" fmla="*/ 557 h 504613"/>
              <a:gd name="connsiteX1" fmla="*/ 549258 w 1085953"/>
              <a:gd name="connsiteY1" fmla="*/ 0 h 504613"/>
              <a:gd name="connsiteX2" fmla="*/ 1001942 w 1085953"/>
              <a:gd name="connsiteY2" fmla="*/ 557 h 504613"/>
              <a:gd name="connsiteX3" fmla="*/ 1085953 w 1085953"/>
              <a:gd name="connsiteY3" fmla="*/ 84568 h 504613"/>
              <a:gd name="connsiteX4" fmla="*/ 1085953 w 1085953"/>
              <a:gd name="connsiteY4" fmla="*/ 420602 h 504613"/>
              <a:gd name="connsiteX5" fmla="*/ 1001942 w 1085953"/>
              <a:gd name="connsiteY5" fmla="*/ 504613 h 504613"/>
              <a:gd name="connsiteX6" fmla="*/ 84011 w 1085953"/>
              <a:gd name="connsiteY6" fmla="*/ 504613 h 504613"/>
              <a:gd name="connsiteX7" fmla="*/ 0 w 1085953"/>
              <a:gd name="connsiteY7" fmla="*/ 420602 h 504613"/>
              <a:gd name="connsiteX8" fmla="*/ 0 w 1085953"/>
              <a:gd name="connsiteY8" fmla="*/ 84568 h 504613"/>
              <a:gd name="connsiteX9" fmla="*/ 175451 w 1085953"/>
              <a:gd name="connsiteY9" fmla="*/ 91997 h 504613"/>
              <a:gd name="connsiteX0" fmla="*/ 84011 w 1085953"/>
              <a:gd name="connsiteY0" fmla="*/ 557 h 504613"/>
              <a:gd name="connsiteX1" fmla="*/ 549258 w 1085953"/>
              <a:gd name="connsiteY1" fmla="*/ 0 h 504613"/>
              <a:gd name="connsiteX2" fmla="*/ 1001942 w 1085953"/>
              <a:gd name="connsiteY2" fmla="*/ 557 h 504613"/>
              <a:gd name="connsiteX3" fmla="*/ 1085953 w 1085953"/>
              <a:gd name="connsiteY3" fmla="*/ 84568 h 504613"/>
              <a:gd name="connsiteX4" fmla="*/ 1085953 w 1085953"/>
              <a:gd name="connsiteY4" fmla="*/ 420602 h 504613"/>
              <a:gd name="connsiteX5" fmla="*/ 1001942 w 1085953"/>
              <a:gd name="connsiteY5" fmla="*/ 504613 h 504613"/>
              <a:gd name="connsiteX6" fmla="*/ 84011 w 1085953"/>
              <a:gd name="connsiteY6" fmla="*/ 504613 h 504613"/>
              <a:gd name="connsiteX7" fmla="*/ 0 w 1085953"/>
              <a:gd name="connsiteY7" fmla="*/ 420602 h 504613"/>
              <a:gd name="connsiteX8" fmla="*/ 0 w 1085953"/>
              <a:gd name="connsiteY8" fmla="*/ 84568 h 504613"/>
              <a:gd name="connsiteX0" fmla="*/ 549258 w 1085953"/>
              <a:gd name="connsiteY0" fmla="*/ 0 h 504613"/>
              <a:gd name="connsiteX1" fmla="*/ 1001942 w 1085953"/>
              <a:gd name="connsiteY1" fmla="*/ 557 h 504613"/>
              <a:gd name="connsiteX2" fmla="*/ 1085953 w 1085953"/>
              <a:gd name="connsiteY2" fmla="*/ 84568 h 504613"/>
              <a:gd name="connsiteX3" fmla="*/ 1085953 w 1085953"/>
              <a:gd name="connsiteY3" fmla="*/ 420602 h 504613"/>
              <a:gd name="connsiteX4" fmla="*/ 1001942 w 1085953"/>
              <a:gd name="connsiteY4" fmla="*/ 504613 h 504613"/>
              <a:gd name="connsiteX5" fmla="*/ 84011 w 1085953"/>
              <a:gd name="connsiteY5" fmla="*/ 504613 h 504613"/>
              <a:gd name="connsiteX6" fmla="*/ 0 w 1085953"/>
              <a:gd name="connsiteY6" fmla="*/ 420602 h 504613"/>
              <a:gd name="connsiteX7" fmla="*/ 0 w 1085953"/>
              <a:gd name="connsiteY7" fmla="*/ 84568 h 504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953" h="504613">
                <a:moveTo>
                  <a:pt x="549258" y="0"/>
                </a:moveTo>
                <a:lnTo>
                  <a:pt x="1001942" y="557"/>
                </a:lnTo>
                <a:cubicBezTo>
                  <a:pt x="1048340" y="557"/>
                  <a:pt x="1085953" y="38170"/>
                  <a:pt x="1085953" y="84568"/>
                </a:cubicBezTo>
                <a:lnTo>
                  <a:pt x="1085953" y="420602"/>
                </a:lnTo>
                <a:cubicBezTo>
                  <a:pt x="1085953" y="467000"/>
                  <a:pt x="1048340" y="504613"/>
                  <a:pt x="1001942" y="504613"/>
                </a:cubicBezTo>
                <a:lnTo>
                  <a:pt x="84011" y="504613"/>
                </a:lnTo>
                <a:cubicBezTo>
                  <a:pt x="37613" y="504613"/>
                  <a:pt x="0" y="467000"/>
                  <a:pt x="0" y="420602"/>
                </a:cubicBezTo>
                <a:lnTo>
                  <a:pt x="0" y="84568"/>
                </a:lnTo>
              </a:path>
            </a:pathLst>
          </a:custGeom>
          <a:noFill/>
          <a:ln w="25400" cap="flat" cmpd="sng" algn="ctr">
            <a:solidFill>
              <a:srgbClr val="4BACC6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1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533514" y="3115062"/>
            <a:ext cx="15071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b="1" kern="0" dirty="0" smtClean="0">
                <a:solidFill>
                  <a:srgbClr val="4BACC6">
                    <a:lumMod val="75000"/>
                  </a:srgbClr>
                </a:solidFill>
                <a:latin typeface="Cambria" pitchFamily="18" charset="0"/>
              </a:rPr>
              <a:t>Instruction</a:t>
            </a: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4BACC6">
                    <a:lumMod val="75000"/>
                  </a:srgbClr>
                </a:solidFill>
                <a:effectLst/>
                <a:uLnTx/>
                <a:uFillTx/>
                <a:latin typeface="Cambria" pitchFamily="18" charset="0"/>
              </a:rPr>
              <a:t>Format</a:t>
            </a:r>
            <a:endParaRPr kumimoji="0" lang="ko-KR" altLang="en-US" sz="2000" b="1" i="0" u="none" strike="noStrike" kern="0" cap="none" spc="0" normalizeH="0" baseline="0" noProof="0" dirty="0" smtClean="0">
              <a:ln>
                <a:noFill/>
              </a:ln>
              <a:solidFill>
                <a:srgbClr val="4BACC6">
                  <a:lumMod val="75000"/>
                </a:srgbClr>
              </a:solidFill>
              <a:effectLst/>
              <a:uLnTx/>
              <a:uFillTx/>
              <a:latin typeface="Cambria" pitchFamily="18" charset="0"/>
            </a:endParaRPr>
          </a:p>
        </p:txBody>
      </p:sp>
      <p:sp>
        <p:nvSpPr>
          <p:cNvPr id="19" name="모서리가 둥근 직사각형 1"/>
          <p:cNvSpPr/>
          <p:nvPr/>
        </p:nvSpPr>
        <p:spPr>
          <a:xfrm rot="19800000">
            <a:off x="6889022" y="3406781"/>
            <a:ext cx="1085953" cy="504613"/>
          </a:xfrm>
          <a:custGeom>
            <a:avLst/>
            <a:gdLst>
              <a:gd name="connsiteX0" fmla="*/ 0 w 1085953"/>
              <a:gd name="connsiteY0" fmla="*/ 84011 h 504056"/>
              <a:gd name="connsiteX1" fmla="*/ 84011 w 1085953"/>
              <a:gd name="connsiteY1" fmla="*/ 0 h 504056"/>
              <a:gd name="connsiteX2" fmla="*/ 1001942 w 1085953"/>
              <a:gd name="connsiteY2" fmla="*/ 0 h 504056"/>
              <a:gd name="connsiteX3" fmla="*/ 1085953 w 1085953"/>
              <a:gd name="connsiteY3" fmla="*/ 84011 h 504056"/>
              <a:gd name="connsiteX4" fmla="*/ 1085953 w 1085953"/>
              <a:gd name="connsiteY4" fmla="*/ 420045 h 504056"/>
              <a:gd name="connsiteX5" fmla="*/ 1001942 w 1085953"/>
              <a:gd name="connsiteY5" fmla="*/ 504056 h 504056"/>
              <a:gd name="connsiteX6" fmla="*/ 84011 w 1085953"/>
              <a:gd name="connsiteY6" fmla="*/ 504056 h 504056"/>
              <a:gd name="connsiteX7" fmla="*/ 0 w 1085953"/>
              <a:gd name="connsiteY7" fmla="*/ 420045 h 504056"/>
              <a:gd name="connsiteX8" fmla="*/ 0 w 1085953"/>
              <a:gd name="connsiteY8" fmla="*/ 84011 h 504056"/>
              <a:gd name="connsiteX0" fmla="*/ 0 w 1085953"/>
              <a:gd name="connsiteY0" fmla="*/ 84568 h 504613"/>
              <a:gd name="connsiteX1" fmla="*/ 84011 w 1085953"/>
              <a:gd name="connsiteY1" fmla="*/ 557 h 504613"/>
              <a:gd name="connsiteX2" fmla="*/ 549258 w 1085953"/>
              <a:gd name="connsiteY2" fmla="*/ 0 h 504613"/>
              <a:gd name="connsiteX3" fmla="*/ 1001942 w 1085953"/>
              <a:gd name="connsiteY3" fmla="*/ 557 h 504613"/>
              <a:gd name="connsiteX4" fmla="*/ 1085953 w 1085953"/>
              <a:gd name="connsiteY4" fmla="*/ 84568 h 504613"/>
              <a:gd name="connsiteX5" fmla="*/ 1085953 w 1085953"/>
              <a:gd name="connsiteY5" fmla="*/ 420602 h 504613"/>
              <a:gd name="connsiteX6" fmla="*/ 1001942 w 1085953"/>
              <a:gd name="connsiteY6" fmla="*/ 504613 h 504613"/>
              <a:gd name="connsiteX7" fmla="*/ 84011 w 1085953"/>
              <a:gd name="connsiteY7" fmla="*/ 504613 h 504613"/>
              <a:gd name="connsiteX8" fmla="*/ 0 w 1085953"/>
              <a:gd name="connsiteY8" fmla="*/ 420602 h 504613"/>
              <a:gd name="connsiteX9" fmla="*/ 0 w 1085953"/>
              <a:gd name="connsiteY9" fmla="*/ 84568 h 504613"/>
              <a:gd name="connsiteX0" fmla="*/ 84011 w 1085953"/>
              <a:gd name="connsiteY0" fmla="*/ 557 h 504613"/>
              <a:gd name="connsiteX1" fmla="*/ 549258 w 1085953"/>
              <a:gd name="connsiteY1" fmla="*/ 0 h 504613"/>
              <a:gd name="connsiteX2" fmla="*/ 1001942 w 1085953"/>
              <a:gd name="connsiteY2" fmla="*/ 557 h 504613"/>
              <a:gd name="connsiteX3" fmla="*/ 1085953 w 1085953"/>
              <a:gd name="connsiteY3" fmla="*/ 84568 h 504613"/>
              <a:gd name="connsiteX4" fmla="*/ 1085953 w 1085953"/>
              <a:gd name="connsiteY4" fmla="*/ 420602 h 504613"/>
              <a:gd name="connsiteX5" fmla="*/ 1001942 w 1085953"/>
              <a:gd name="connsiteY5" fmla="*/ 504613 h 504613"/>
              <a:gd name="connsiteX6" fmla="*/ 84011 w 1085953"/>
              <a:gd name="connsiteY6" fmla="*/ 504613 h 504613"/>
              <a:gd name="connsiteX7" fmla="*/ 0 w 1085953"/>
              <a:gd name="connsiteY7" fmla="*/ 420602 h 504613"/>
              <a:gd name="connsiteX8" fmla="*/ 0 w 1085953"/>
              <a:gd name="connsiteY8" fmla="*/ 84568 h 504613"/>
              <a:gd name="connsiteX9" fmla="*/ 175451 w 1085953"/>
              <a:gd name="connsiteY9" fmla="*/ 91997 h 504613"/>
              <a:gd name="connsiteX0" fmla="*/ 84011 w 1085953"/>
              <a:gd name="connsiteY0" fmla="*/ 557 h 504613"/>
              <a:gd name="connsiteX1" fmla="*/ 549258 w 1085953"/>
              <a:gd name="connsiteY1" fmla="*/ 0 h 504613"/>
              <a:gd name="connsiteX2" fmla="*/ 1001942 w 1085953"/>
              <a:gd name="connsiteY2" fmla="*/ 557 h 504613"/>
              <a:gd name="connsiteX3" fmla="*/ 1085953 w 1085953"/>
              <a:gd name="connsiteY3" fmla="*/ 84568 h 504613"/>
              <a:gd name="connsiteX4" fmla="*/ 1085953 w 1085953"/>
              <a:gd name="connsiteY4" fmla="*/ 420602 h 504613"/>
              <a:gd name="connsiteX5" fmla="*/ 1001942 w 1085953"/>
              <a:gd name="connsiteY5" fmla="*/ 504613 h 504613"/>
              <a:gd name="connsiteX6" fmla="*/ 84011 w 1085953"/>
              <a:gd name="connsiteY6" fmla="*/ 504613 h 504613"/>
              <a:gd name="connsiteX7" fmla="*/ 0 w 1085953"/>
              <a:gd name="connsiteY7" fmla="*/ 420602 h 504613"/>
              <a:gd name="connsiteX8" fmla="*/ 0 w 1085953"/>
              <a:gd name="connsiteY8" fmla="*/ 84568 h 504613"/>
              <a:gd name="connsiteX0" fmla="*/ 549258 w 1085953"/>
              <a:gd name="connsiteY0" fmla="*/ 0 h 504613"/>
              <a:gd name="connsiteX1" fmla="*/ 1001942 w 1085953"/>
              <a:gd name="connsiteY1" fmla="*/ 557 h 504613"/>
              <a:gd name="connsiteX2" fmla="*/ 1085953 w 1085953"/>
              <a:gd name="connsiteY2" fmla="*/ 84568 h 504613"/>
              <a:gd name="connsiteX3" fmla="*/ 1085953 w 1085953"/>
              <a:gd name="connsiteY3" fmla="*/ 420602 h 504613"/>
              <a:gd name="connsiteX4" fmla="*/ 1001942 w 1085953"/>
              <a:gd name="connsiteY4" fmla="*/ 504613 h 504613"/>
              <a:gd name="connsiteX5" fmla="*/ 84011 w 1085953"/>
              <a:gd name="connsiteY5" fmla="*/ 504613 h 504613"/>
              <a:gd name="connsiteX6" fmla="*/ 0 w 1085953"/>
              <a:gd name="connsiteY6" fmla="*/ 420602 h 504613"/>
              <a:gd name="connsiteX7" fmla="*/ 0 w 1085953"/>
              <a:gd name="connsiteY7" fmla="*/ 84568 h 504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953" h="504613">
                <a:moveTo>
                  <a:pt x="549258" y="0"/>
                </a:moveTo>
                <a:lnTo>
                  <a:pt x="1001942" y="557"/>
                </a:lnTo>
                <a:cubicBezTo>
                  <a:pt x="1048340" y="557"/>
                  <a:pt x="1085953" y="38170"/>
                  <a:pt x="1085953" y="84568"/>
                </a:cubicBezTo>
                <a:lnTo>
                  <a:pt x="1085953" y="420602"/>
                </a:lnTo>
                <a:cubicBezTo>
                  <a:pt x="1085953" y="467000"/>
                  <a:pt x="1048340" y="504613"/>
                  <a:pt x="1001942" y="504613"/>
                </a:cubicBezTo>
                <a:lnTo>
                  <a:pt x="84011" y="504613"/>
                </a:lnTo>
                <a:cubicBezTo>
                  <a:pt x="37613" y="504613"/>
                  <a:pt x="0" y="467000"/>
                  <a:pt x="0" y="420602"/>
                </a:cubicBezTo>
                <a:lnTo>
                  <a:pt x="0" y="84568"/>
                </a:lnTo>
              </a:path>
            </a:pathLst>
          </a:custGeom>
          <a:noFill/>
          <a:ln w="25400" cap="flat" cmpd="sng" algn="ctr">
            <a:solidFill>
              <a:srgbClr val="C0504D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1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300192" y="3115062"/>
            <a:ext cx="12009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Cambria" pitchFamily="18" charset="0"/>
              </a:rPr>
              <a:t>Path</a:t>
            </a: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b="1" kern="0" dirty="0" smtClean="0">
                <a:solidFill>
                  <a:srgbClr val="C0504D">
                    <a:lumMod val="75000"/>
                  </a:srgbClr>
                </a:solidFill>
                <a:latin typeface="Cambria" pitchFamily="18" charset="0"/>
              </a:rPr>
              <a:t>Diagram</a:t>
            </a:r>
            <a:endParaRPr kumimoji="0" lang="ko-KR" altLang="en-US" sz="2000" b="1" i="0" u="none" strike="noStrike" kern="0" cap="none" spc="0" normalizeH="0" baseline="0" noProof="0" dirty="0" smtClean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mbria" pitchFamily="18" charset="0"/>
            </a:endParaRPr>
          </a:p>
        </p:txBody>
      </p:sp>
      <p:sp>
        <p:nvSpPr>
          <p:cNvPr id="10" name="모서리가 둥근 직사각형 1"/>
          <p:cNvSpPr/>
          <p:nvPr/>
        </p:nvSpPr>
        <p:spPr>
          <a:xfrm rot="19800000">
            <a:off x="3077637" y="4918949"/>
            <a:ext cx="1085953" cy="504613"/>
          </a:xfrm>
          <a:custGeom>
            <a:avLst/>
            <a:gdLst>
              <a:gd name="connsiteX0" fmla="*/ 0 w 1085953"/>
              <a:gd name="connsiteY0" fmla="*/ 84011 h 504056"/>
              <a:gd name="connsiteX1" fmla="*/ 84011 w 1085953"/>
              <a:gd name="connsiteY1" fmla="*/ 0 h 504056"/>
              <a:gd name="connsiteX2" fmla="*/ 1001942 w 1085953"/>
              <a:gd name="connsiteY2" fmla="*/ 0 h 504056"/>
              <a:gd name="connsiteX3" fmla="*/ 1085953 w 1085953"/>
              <a:gd name="connsiteY3" fmla="*/ 84011 h 504056"/>
              <a:gd name="connsiteX4" fmla="*/ 1085953 w 1085953"/>
              <a:gd name="connsiteY4" fmla="*/ 420045 h 504056"/>
              <a:gd name="connsiteX5" fmla="*/ 1001942 w 1085953"/>
              <a:gd name="connsiteY5" fmla="*/ 504056 h 504056"/>
              <a:gd name="connsiteX6" fmla="*/ 84011 w 1085953"/>
              <a:gd name="connsiteY6" fmla="*/ 504056 h 504056"/>
              <a:gd name="connsiteX7" fmla="*/ 0 w 1085953"/>
              <a:gd name="connsiteY7" fmla="*/ 420045 h 504056"/>
              <a:gd name="connsiteX8" fmla="*/ 0 w 1085953"/>
              <a:gd name="connsiteY8" fmla="*/ 84011 h 504056"/>
              <a:gd name="connsiteX0" fmla="*/ 0 w 1085953"/>
              <a:gd name="connsiteY0" fmla="*/ 84568 h 504613"/>
              <a:gd name="connsiteX1" fmla="*/ 84011 w 1085953"/>
              <a:gd name="connsiteY1" fmla="*/ 557 h 504613"/>
              <a:gd name="connsiteX2" fmla="*/ 549258 w 1085953"/>
              <a:gd name="connsiteY2" fmla="*/ 0 h 504613"/>
              <a:gd name="connsiteX3" fmla="*/ 1001942 w 1085953"/>
              <a:gd name="connsiteY3" fmla="*/ 557 h 504613"/>
              <a:gd name="connsiteX4" fmla="*/ 1085953 w 1085953"/>
              <a:gd name="connsiteY4" fmla="*/ 84568 h 504613"/>
              <a:gd name="connsiteX5" fmla="*/ 1085953 w 1085953"/>
              <a:gd name="connsiteY5" fmla="*/ 420602 h 504613"/>
              <a:gd name="connsiteX6" fmla="*/ 1001942 w 1085953"/>
              <a:gd name="connsiteY6" fmla="*/ 504613 h 504613"/>
              <a:gd name="connsiteX7" fmla="*/ 84011 w 1085953"/>
              <a:gd name="connsiteY7" fmla="*/ 504613 h 504613"/>
              <a:gd name="connsiteX8" fmla="*/ 0 w 1085953"/>
              <a:gd name="connsiteY8" fmla="*/ 420602 h 504613"/>
              <a:gd name="connsiteX9" fmla="*/ 0 w 1085953"/>
              <a:gd name="connsiteY9" fmla="*/ 84568 h 504613"/>
              <a:gd name="connsiteX0" fmla="*/ 84011 w 1085953"/>
              <a:gd name="connsiteY0" fmla="*/ 557 h 504613"/>
              <a:gd name="connsiteX1" fmla="*/ 549258 w 1085953"/>
              <a:gd name="connsiteY1" fmla="*/ 0 h 504613"/>
              <a:gd name="connsiteX2" fmla="*/ 1001942 w 1085953"/>
              <a:gd name="connsiteY2" fmla="*/ 557 h 504613"/>
              <a:gd name="connsiteX3" fmla="*/ 1085953 w 1085953"/>
              <a:gd name="connsiteY3" fmla="*/ 84568 h 504613"/>
              <a:gd name="connsiteX4" fmla="*/ 1085953 w 1085953"/>
              <a:gd name="connsiteY4" fmla="*/ 420602 h 504613"/>
              <a:gd name="connsiteX5" fmla="*/ 1001942 w 1085953"/>
              <a:gd name="connsiteY5" fmla="*/ 504613 h 504613"/>
              <a:gd name="connsiteX6" fmla="*/ 84011 w 1085953"/>
              <a:gd name="connsiteY6" fmla="*/ 504613 h 504613"/>
              <a:gd name="connsiteX7" fmla="*/ 0 w 1085953"/>
              <a:gd name="connsiteY7" fmla="*/ 420602 h 504613"/>
              <a:gd name="connsiteX8" fmla="*/ 0 w 1085953"/>
              <a:gd name="connsiteY8" fmla="*/ 84568 h 504613"/>
              <a:gd name="connsiteX9" fmla="*/ 175451 w 1085953"/>
              <a:gd name="connsiteY9" fmla="*/ 91997 h 504613"/>
              <a:gd name="connsiteX0" fmla="*/ 84011 w 1085953"/>
              <a:gd name="connsiteY0" fmla="*/ 557 h 504613"/>
              <a:gd name="connsiteX1" fmla="*/ 549258 w 1085953"/>
              <a:gd name="connsiteY1" fmla="*/ 0 h 504613"/>
              <a:gd name="connsiteX2" fmla="*/ 1001942 w 1085953"/>
              <a:gd name="connsiteY2" fmla="*/ 557 h 504613"/>
              <a:gd name="connsiteX3" fmla="*/ 1085953 w 1085953"/>
              <a:gd name="connsiteY3" fmla="*/ 84568 h 504613"/>
              <a:gd name="connsiteX4" fmla="*/ 1085953 w 1085953"/>
              <a:gd name="connsiteY4" fmla="*/ 420602 h 504613"/>
              <a:gd name="connsiteX5" fmla="*/ 1001942 w 1085953"/>
              <a:gd name="connsiteY5" fmla="*/ 504613 h 504613"/>
              <a:gd name="connsiteX6" fmla="*/ 84011 w 1085953"/>
              <a:gd name="connsiteY6" fmla="*/ 504613 h 504613"/>
              <a:gd name="connsiteX7" fmla="*/ 0 w 1085953"/>
              <a:gd name="connsiteY7" fmla="*/ 420602 h 504613"/>
              <a:gd name="connsiteX8" fmla="*/ 0 w 1085953"/>
              <a:gd name="connsiteY8" fmla="*/ 84568 h 504613"/>
              <a:gd name="connsiteX0" fmla="*/ 549258 w 1085953"/>
              <a:gd name="connsiteY0" fmla="*/ 0 h 504613"/>
              <a:gd name="connsiteX1" fmla="*/ 1001942 w 1085953"/>
              <a:gd name="connsiteY1" fmla="*/ 557 h 504613"/>
              <a:gd name="connsiteX2" fmla="*/ 1085953 w 1085953"/>
              <a:gd name="connsiteY2" fmla="*/ 84568 h 504613"/>
              <a:gd name="connsiteX3" fmla="*/ 1085953 w 1085953"/>
              <a:gd name="connsiteY3" fmla="*/ 420602 h 504613"/>
              <a:gd name="connsiteX4" fmla="*/ 1001942 w 1085953"/>
              <a:gd name="connsiteY4" fmla="*/ 504613 h 504613"/>
              <a:gd name="connsiteX5" fmla="*/ 84011 w 1085953"/>
              <a:gd name="connsiteY5" fmla="*/ 504613 h 504613"/>
              <a:gd name="connsiteX6" fmla="*/ 0 w 1085953"/>
              <a:gd name="connsiteY6" fmla="*/ 420602 h 504613"/>
              <a:gd name="connsiteX7" fmla="*/ 0 w 1085953"/>
              <a:gd name="connsiteY7" fmla="*/ 84568 h 504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953" h="504613">
                <a:moveTo>
                  <a:pt x="549258" y="0"/>
                </a:moveTo>
                <a:lnTo>
                  <a:pt x="1001942" y="557"/>
                </a:lnTo>
                <a:cubicBezTo>
                  <a:pt x="1048340" y="557"/>
                  <a:pt x="1085953" y="38170"/>
                  <a:pt x="1085953" y="84568"/>
                </a:cubicBezTo>
                <a:lnTo>
                  <a:pt x="1085953" y="420602"/>
                </a:lnTo>
                <a:cubicBezTo>
                  <a:pt x="1085953" y="467000"/>
                  <a:pt x="1048340" y="504613"/>
                  <a:pt x="1001942" y="504613"/>
                </a:cubicBezTo>
                <a:lnTo>
                  <a:pt x="84011" y="504613"/>
                </a:lnTo>
                <a:cubicBezTo>
                  <a:pt x="37613" y="504613"/>
                  <a:pt x="0" y="467000"/>
                  <a:pt x="0" y="420602"/>
                </a:cubicBezTo>
                <a:lnTo>
                  <a:pt x="0" y="84568"/>
                </a:lnTo>
              </a:path>
            </a:pathLst>
          </a:custGeom>
          <a:noFill/>
          <a:ln w="25400" cap="flat" cmpd="sng" algn="ctr">
            <a:solidFill>
              <a:schemeClr val="accent4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1" i="0" u="none" strike="noStrike" kern="0" cap="none" spc="0" normalizeH="0" baseline="0" noProof="0" smtClean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979712" y="4645865"/>
            <a:ext cx="16161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b="1" kern="0" dirty="0" smtClean="0">
                <a:solidFill>
                  <a:schemeClr val="accent4"/>
                </a:solidFill>
                <a:latin typeface="Cambria" pitchFamily="18" charset="0"/>
              </a:rPr>
              <a:t>CLU Table &amp;</a:t>
            </a: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Cambria" pitchFamily="18" charset="0"/>
              </a:rPr>
              <a:t>Tick Flow</a:t>
            </a:r>
            <a:endParaRPr kumimoji="0" lang="ko-KR" altLang="en-US" sz="2000" b="1" i="0" u="none" strike="noStrike" kern="0" cap="none" spc="0" normalizeH="0" baseline="0" noProof="0" dirty="0" smtClean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Cambria" pitchFamily="18" charset="0"/>
            </a:endParaRPr>
          </a:p>
        </p:txBody>
      </p:sp>
      <p:sp>
        <p:nvSpPr>
          <p:cNvPr id="12" name="모서리가 둥근 직사각형 1"/>
          <p:cNvSpPr/>
          <p:nvPr/>
        </p:nvSpPr>
        <p:spPr>
          <a:xfrm rot="19800000">
            <a:off x="5741933" y="4918949"/>
            <a:ext cx="1085953" cy="504613"/>
          </a:xfrm>
          <a:custGeom>
            <a:avLst/>
            <a:gdLst>
              <a:gd name="connsiteX0" fmla="*/ 0 w 1085953"/>
              <a:gd name="connsiteY0" fmla="*/ 84011 h 504056"/>
              <a:gd name="connsiteX1" fmla="*/ 84011 w 1085953"/>
              <a:gd name="connsiteY1" fmla="*/ 0 h 504056"/>
              <a:gd name="connsiteX2" fmla="*/ 1001942 w 1085953"/>
              <a:gd name="connsiteY2" fmla="*/ 0 h 504056"/>
              <a:gd name="connsiteX3" fmla="*/ 1085953 w 1085953"/>
              <a:gd name="connsiteY3" fmla="*/ 84011 h 504056"/>
              <a:gd name="connsiteX4" fmla="*/ 1085953 w 1085953"/>
              <a:gd name="connsiteY4" fmla="*/ 420045 h 504056"/>
              <a:gd name="connsiteX5" fmla="*/ 1001942 w 1085953"/>
              <a:gd name="connsiteY5" fmla="*/ 504056 h 504056"/>
              <a:gd name="connsiteX6" fmla="*/ 84011 w 1085953"/>
              <a:gd name="connsiteY6" fmla="*/ 504056 h 504056"/>
              <a:gd name="connsiteX7" fmla="*/ 0 w 1085953"/>
              <a:gd name="connsiteY7" fmla="*/ 420045 h 504056"/>
              <a:gd name="connsiteX8" fmla="*/ 0 w 1085953"/>
              <a:gd name="connsiteY8" fmla="*/ 84011 h 504056"/>
              <a:gd name="connsiteX0" fmla="*/ 0 w 1085953"/>
              <a:gd name="connsiteY0" fmla="*/ 84568 h 504613"/>
              <a:gd name="connsiteX1" fmla="*/ 84011 w 1085953"/>
              <a:gd name="connsiteY1" fmla="*/ 557 h 504613"/>
              <a:gd name="connsiteX2" fmla="*/ 549258 w 1085953"/>
              <a:gd name="connsiteY2" fmla="*/ 0 h 504613"/>
              <a:gd name="connsiteX3" fmla="*/ 1001942 w 1085953"/>
              <a:gd name="connsiteY3" fmla="*/ 557 h 504613"/>
              <a:gd name="connsiteX4" fmla="*/ 1085953 w 1085953"/>
              <a:gd name="connsiteY4" fmla="*/ 84568 h 504613"/>
              <a:gd name="connsiteX5" fmla="*/ 1085953 w 1085953"/>
              <a:gd name="connsiteY5" fmla="*/ 420602 h 504613"/>
              <a:gd name="connsiteX6" fmla="*/ 1001942 w 1085953"/>
              <a:gd name="connsiteY6" fmla="*/ 504613 h 504613"/>
              <a:gd name="connsiteX7" fmla="*/ 84011 w 1085953"/>
              <a:gd name="connsiteY7" fmla="*/ 504613 h 504613"/>
              <a:gd name="connsiteX8" fmla="*/ 0 w 1085953"/>
              <a:gd name="connsiteY8" fmla="*/ 420602 h 504613"/>
              <a:gd name="connsiteX9" fmla="*/ 0 w 1085953"/>
              <a:gd name="connsiteY9" fmla="*/ 84568 h 504613"/>
              <a:gd name="connsiteX0" fmla="*/ 84011 w 1085953"/>
              <a:gd name="connsiteY0" fmla="*/ 557 h 504613"/>
              <a:gd name="connsiteX1" fmla="*/ 549258 w 1085953"/>
              <a:gd name="connsiteY1" fmla="*/ 0 h 504613"/>
              <a:gd name="connsiteX2" fmla="*/ 1001942 w 1085953"/>
              <a:gd name="connsiteY2" fmla="*/ 557 h 504613"/>
              <a:gd name="connsiteX3" fmla="*/ 1085953 w 1085953"/>
              <a:gd name="connsiteY3" fmla="*/ 84568 h 504613"/>
              <a:gd name="connsiteX4" fmla="*/ 1085953 w 1085953"/>
              <a:gd name="connsiteY4" fmla="*/ 420602 h 504613"/>
              <a:gd name="connsiteX5" fmla="*/ 1001942 w 1085953"/>
              <a:gd name="connsiteY5" fmla="*/ 504613 h 504613"/>
              <a:gd name="connsiteX6" fmla="*/ 84011 w 1085953"/>
              <a:gd name="connsiteY6" fmla="*/ 504613 h 504613"/>
              <a:gd name="connsiteX7" fmla="*/ 0 w 1085953"/>
              <a:gd name="connsiteY7" fmla="*/ 420602 h 504613"/>
              <a:gd name="connsiteX8" fmla="*/ 0 w 1085953"/>
              <a:gd name="connsiteY8" fmla="*/ 84568 h 504613"/>
              <a:gd name="connsiteX9" fmla="*/ 175451 w 1085953"/>
              <a:gd name="connsiteY9" fmla="*/ 91997 h 504613"/>
              <a:gd name="connsiteX0" fmla="*/ 84011 w 1085953"/>
              <a:gd name="connsiteY0" fmla="*/ 557 h 504613"/>
              <a:gd name="connsiteX1" fmla="*/ 549258 w 1085953"/>
              <a:gd name="connsiteY1" fmla="*/ 0 h 504613"/>
              <a:gd name="connsiteX2" fmla="*/ 1001942 w 1085953"/>
              <a:gd name="connsiteY2" fmla="*/ 557 h 504613"/>
              <a:gd name="connsiteX3" fmla="*/ 1085953 w 1085953"/>
              <a:gd name="connsiteY3" fmla="*/ 84568 h 504613"/>
              <a:gd name="connsiteX4" fmla="*/ 1085953 w 1085953"/>
              <a:gd name="connsiteY4" fmla="*/ 420602 h 504613"/>
              <a:gd name="connsiteX5" fmla="*/ 1001942 w 1085953"/>
              <a:gd name="connsiteY5" fmla="*/ 504613 h 504613"/>
              <a:gd name="connsiteX6" fmla="*/ 84011 w 1085953"/>
              <a:gd name="connsiteY6" fmla="*/ 504613 h 504613"/>
              <a:gd name="connsiteX7" fmla="*/ 0 w 1085953"/>
              <a:gd name="connsiteY7" fmla="*/ 420602 h 504613"/>
              <a:gd name="connsiteX8" fmla="*/ 0 w 1085953"/>
              <a:gd name="connsiteY8" fmla="*/ 84568 h 504613"/>
              <a:gd name="connsiteX0" fmla="*/ 549258 w 1085953"/>
              <a:gd name="connsiteY0" fmla="*/ 0 h 504613"/>
              <a:gd name="connsiteX1" fmla="*/ 1001942 w 1085953"/>
              <a:gd name="connsiteY1" fmla="*/ 557 h 504613"/>
              <a:gd name="connsiteX2" fmla="*/ 1085953 w 1085953"/>
              <a:gd name="connsiteY2" fmla="*/ 84568 h 504613"/>
              <a:gd name="connsiteX3" fmla="*/ 1085953 w 1085953"/>
              <a:gd name="connsiteY3" fmla="*/ 420602 h 504613"/>
              <a:gd name="connsiteX4" fmla="*/ 1001942 w 1085953"/>
              <a:gd name="connsiteY4" fmla="*/ 504613 h 504613"/>
              <a:gd name="connsiteX5" fmla="*/ 84011 w 1085953"/>
              <a:gd name="connsiteY5" fmla="*/ 504613 h 504613"/>
              <a:gd name="connsiteX6" fmla="*/ 0 w 1085953"/>
              <a:gd name="connsiteY6" fmla="*/ 420602 h 504613"/>
              <a:gd name="connsiteX7" fmla="*/ 0 w 1085953"/>
              <a:gd name="connsiteY7" fmla="*/ 84568 h 504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953" h="504613">
                <a:moveTo>
                  <a:pt x="549258" y="0"/>
                </a:moveTo>
                <a:lnTo>
                  <a:pt x="1001942" y="557"/>
                </a:lnTo>
                <a:cubicBezTo>
                  <a:pt x="1048340" y="557"/>
                  <a:pt x="1085953" y="38170"/>
                  <a:pt x="1085953" y="84568"/>
                </a:cubicBezTo>
                <a:lnTo>
                  <a:pt x="1085953" y="420602"/>
                </a:lnTo>
                <a:cubicBezTo>
                  <a:pt x="1085953" y="467000"/>
                  <a:pt x="1048340" y="504613"/>
                  <a:pt x="1001942" y="504613"/>
                </a:cubicBezTo>
                <a:lnTo>
                  <a:pt x="84011" y="504613"/>
                </a:lnTo>
                <a:cubicBezTo>
                  <a:pt x="37613" y="504613"/>
                  <a:pt x="0" y="467000"/>
                  <a:pt x="0" y="420602"/>
                </a:cubicBezTo>
                <a:lnTo>
                  <a:pt x="0" y="84568"/>
                </a:lnTo>
              </a:path>
            </a:pathLst>
          </a:custGeom>
          <a:noFill/>
          <a:ln w="25400" cap="flat" cmpd="sng" algn="ctr">
            <a:solidFill>
              <a:schemeClr val="accent6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1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682314" y="4901098"/>
            <a:ext cx="16898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b="1" kern="0" dirty="0" smtClean="0">
                <a:solidFill>
                  <a:schemeClr val="accent6"/>
                </a:solidFill>
                <a:latin typeface="Cambria" pitchFamily="18" charset="0"/>
              </a:rPr>
              <a:t>Sample Code</a:t>
            </a:r>
            <a:endParaRPr kumimoji="0" lang="ko-KR" altLang="en-US" sz="2000" b="1" i="0" u="none" strike="noStrike" kern="0" cap="none" spc="0" normalizeH="0" baseline="0" noProof="0" dirty="0" smtClean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8323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직사각형 630"/>
          <p:cNvSpPr/>
          <p:nvPr/>
        </p:nvSpPr>
        <p:spPr>
          <a:xfrm>
            <a:off x="724140" y="1079753"/>
            <a:ext cx="716969" cy="2101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PC</a:t>
            </a:r>
            <a:endParaRPr lang="ko-KR" altLang="en-US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632" name="직선 화살표 연결선 631"/>
          <p:cNvCxnSpPr>
            <a:stCxn id="631" idx="2"/>
          </p:cNvCxnSpPr>
          <p:nvPr/>
        </p:nvCxnSpPr>
        <p:spPr>
          <a:xfrm>
            <a:off x="1082624" y="1289853"/>
            <a:ext cx="0" cy="32119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3" name="직사각형 632"/>
          <p:cNvSpPr/>
          <p:nvPr/>
        </p:nvSpPr>
        <p:spPr>
          <a:xfrm>
            <a:off x="834991" y="1602843"/>
            <a:ext cx="496364" cy="1454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+2</a:t>
            </a:r>
            <a:endParaRPr lang="ko-KR" altLang="en-US" sz="105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635" name="직선 연결선 634"/>
          <p:cNvCxnSpPr/>
          <p:nvPr/>
        </p:nvCxnSpPr>
        <p:spPr>
          <a:xfrm>
            <a:off x="1083172" y="1901961"/>
            <a:ext cx="52339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6" name="직사각형 635"/>
          <p:cNvSpPr/>
          <p:nvPr/>
        </p:nvSpPr>
        <p:spPr>
          <a:xfrm>
            <a:off x="2081714" y="1095183"/>
            <a:ext cx="1289695" cy="6710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Instruction</a:t>
            </a:r>
          </a:p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Memory</a:t>
            </a:r>
            <a:endParaRPr lang="ko-KR" altLang="en-US" sz="14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637" name="TextBox 636"/>
          <p:cNvSpPr txBox="1"/>
          <p:nvPr/>
        </p:nvSpPr>
        <p:spPr>
          <a:xfrm>
            <a:off x="2058408" y="1329148"/>
            <a:ext cx="237542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A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38" name="TextBox 637"/>
          <p:cNvSpPr txBox="1"/>
          <p:nvPr/>
        </p:nvSpPr>
        <p:spPr>
          <a:xfrm>
            <a:off x="2600990" y="1590503"/>
            <a:ext cx="251142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100"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D</a:t>
            </a:r>
            <a:endParaRPr lang="ko-KR" altLang="en-US" sz="800" dirty="0">
              <a:latin typeface="Adobe Fan Heiti Std B" pitchFamily="34" charset="-128"/>
            </a:endParaRPr>
          </a:p>
        </p:txBody>
      </p:sp>
      <p:cxnSp>
        <p:nvCxnSpPr>
          <p:cNvPr id="639" name="직선 연결선 638"/>
          <p:cNvCxnSpPr>
            <a:endCxn id="636" idx="1"/>
          </p:cNvCxnSpPr>
          <p:nvPr/>
        </p:nvCxnSpPr>
        <p:spPr>
          <a:xfrm>
            <a:off x="1082624" y="1430693"/>
            <a:ext cx="99908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0" name="직선 연결선 639"/>
          <p:cNvCxnSpPr>
            <a:stCxn id="636" idx="2"/>
          </p:cNvCxnSpPr>
          <p:nvPr/>
        </p:nvCxnSpPr>
        <p:spPr>
          <a:xfrm>
            <a:off x="2726561" y="1766203"/>
            <a:ext cx="0" cy="2116356"/>
          </a:xfrm>
          <a:prstGeom prst="line">
            <a:avLst/>
          </a:prstGeom>
          <a:ln>
            <a:solidFill>
              <a:srgbClr val="FFC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1" name="직사각형 640"/>
          <p:cNvSpPr/>
          <p:nvPr/>
        </p:nvSpPr>
        <p:spPr>
          <a:xfrm>
            <a:off x="2089285" y="3901149"/>
            <a:ext cx="716969" cy="2101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CLU</a:t>
            </a:r>
            <a:endParaRPr lang="ko-KR" altLang="en-US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642" name="직사각형 641"/>
          <p:cNvSpPr/>
          <p:nvPr/>
        </p:nvSpPr>
        <p:spPr>
          <a:xfrm>
            <a:off x="3344819" y="2247339"/>
            <a:ext cx="2402344" cy="6710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Register Bank</a:t>
            </a:r>
            <a:endParaRPr lang="ko-KR" altLang="en-US" sz="14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643" name="TextBox 642"/>
          <p:cNvSpPr txBox="1"/>
          <p:nvPr/>
        </p:nvSpPr>
        <p:spPr>
          <a:xfrm>
            <a:off x="3797304" y="2247339"/>
            <a:ext cx="349361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800">
                <a:latin typeface="Adobe Fan Heiti Std B" pitchFamily="34" charset="-128"/>
                <a:ea typeface="Adobe Fan Heiti Std B" pitchFamily="34" charset="-128"/>
              </a:defRPr>
            </a:lvl1pPr>
          </a:lstStyle>
          <a:p>
            <a:r>
              <a:rPr lang="en-US" altLang="ko-KR" dirty="0"/>
              <a:t>RA1</a:t>
            </a:r>
            <a:endParaRPr lang="ko-KR" altLang="en-US" dirty="0"/>
          </a:p>
        </p:txBody>
      </p:sp>
      <p:sp>
        <p:nvSpPr>
          <p:cNvPr id="644" name="TextBox 643"/>
          <p:cNvSpPr txBox="1"/>
          <p:nvPr/>
        </p:nvSpPr>
        <p:spPr>
          <a:xfrm>
            <a:off x="4728982" y="2262565"/>
            <a:ext cx="349361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RA2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45" name="TextBox 644"/>
          <p:cNvSpPr txBox="1"/>
          <p:nvPr/>
        </p:nvSpPr>
        <p:spPr>
          <a:xfrm>
            <a:off x="3797304" y="2700043"/>
            <a:ext cx="35389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RD1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46" name="TextBox 645"/>
          <p:cNvSpPr txBox="1"/>
          <p:nvPr/>
        </p:nvSpPr>
        <p:spPr>
          <a:xfrm>
            <a:off x="4728982" y="2715270"/>
            <a:ext cx="35389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RD2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47" name="TextBox 646"/>
          <p:cNvSpPr txBox="1"/>
          <p:nvPr/>
        </p:nvSpPr>
        <p:spPr>
          <a:xfrm>
            <a:off x="3344819" y="2481304"/>
            <a:ext cx="32669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WA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48" name="TextBox 647"/>
          <p:cNvSpPr txBox="1"/>
          <p:nvPr/>
        </p:nvSpPr>
        <p:spPr>
          <a:xfrm>
            <a:off x="5407769" y="2481304"/>
            <a:ext cx="331228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WD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49" name="TextBox 648"/>
          <p:cNvSpPr txBox="1"/>
          <p:nvPr/>
        </p:nvSpPr>
        <p:spPr>
          <a:xfrm>
            <a:off x="5407769" y="2684393"/>
            <a:ext cx="314608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WE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650" name="직선 연결선 649"/>
          <p:cNvCxnSpPr/>
          <p:nvPr/>
        </p:nvCxnSpPr>
        <p:spPr>
          <a:xfrm>
            <a:off x="3868854" y="1901960"/>
            <a:ext cx="0" cy="93238"/>
          </a:xfrm>
          <a:prstGeom prst="line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1" name="사다리꼴 650"/>
          <p:cNvSpPr/>
          <p:nvPr/>
        </p:nvSpPr>
        <p:spPr>
          <a:xfrm flipV="1">
            <a:off x="3685739" y="4030143"/>
            <a:ext cx="1579344" cy="796423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652" name="TextBox 651"/>
          <p:cNvSpPr txBox="1"/>
          <p:nvPr/>
        </p:nvSpPr>
        <p:spPr>
          <a:xfrm>
            <a:off x="4263709" y="4304772"/>
            <a:ext cx="423405" cy="2466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latin typeface="Adobe 고딕 Std B" pitchFamily="34" charset="-127"/>
                <a:ea typeface="Adobe 고딕 Std B" pitchFamily="34" charset="-127"/>
              </a:rPr>
              <a:t>ALU</a:t>
            </a:r>
            <a:endParaRPr lang="ko-KR" altLang="en-US" sz="1100" dirty="0"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653" name="직선 연결선 652"/>
          <p:cNvCxnSpPr/>
          <p:nvPr/>
        </p:nvCxnSpPr>
        <p:spPr>
          <a:xfrm>
            <a:off x="4914660" y="2912373"/>
            <a:ext cx="0" cy="482918"/>
          </a:xfrm>
          <a:prstGeom prst="line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5" name="TextBox 654"/>
          <p:cNvSpPr txBox="1"/>
          <p:nvPr/>
        </p:nvSpPr>
        <p:spPr>
          <a:xfrm>
            <a:off x="3303530" y="4414018"/>
            <a:ext cx="474781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ALUFN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662" name="직선 연결선 661"/>
          <p:cNvCxnSpPr>
            <a:stCxn id="651" idx="1"/>
          </p:cNvCxnSpPr>
          <p:nvPr/>
        </p:nvCxnSpPr>
        <p:spPr>
          <a:xfrm flipH="1" flipV="1">
            <a:off x="3344819" y="4428076"/>
            <a:ext cx="440474" cy="2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4" name="직선 연결선 663"/>
          <p:cNvCxnSpPr/>
          <p:nvPr/>
        </p:nvCxnSpPr>
        <p:spPr>
          <a:xfrm flipH="1" flipV="1">
            <a:off x="5750895" y="2785937"/>
            <a:ext cx="440474" cy="2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5" name="TextBox 664"/>
          <p:cNvSpPr txBox="1"/>
          <p:nvPr/>
        </p:nvSpPr>
        <p:spPr>
          <a:xfrm>
            <a:off x="5798908" y="2781637"/>
            <a:ext cx="42340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WERF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89" name="TextBox 688"/>
          <p:cNvSpPr txBox="1"/>
          <p:nvPr/>
        </p:nvSpPr>
        <p:spPr>
          <a:xfrm>
            <a:off x="2133620" y="3613980"/>
            <a:ext cx="650066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Adobe Fan Heiti Std B" pitchFamily="34" charset="-128"/>
                <a:ea typeface="Adobe Fan Heiti Std B" pitchFamily="34" charset="-128"/>
              </a:rPr>
              <a:t>OP &lt;15:12&gt;</a:t>
            </a:r>
            <a:endParaRPr lang="ko-KR" altLang="en-US" sz="7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90" name="TextBox 689"/>
          <p:cNvSpPr txBox="1"/>
          <p:nvPr/>
        </p:nvSpPr>
        <p:spPr>
          <a:xfrm>
            <a:off x="3430042" y="1845669"/>
            <a:ext cx="523136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Adobe Fan Heiti Std B" pitchFamily="34" charset="-128"/>
                <a:ea typeface="Adobe Fan Heiti Std B" pitchFamily="34" charset="-128"/>
              </a:rPr>
              <a:t>RD &lt;11:8&gt;</a:t>
            </a:r>
            <a:endParaRPr lang="ko-KR" altLang="en-US" sz="6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91" name="TextBox 690"/>
          <p:cNvSpPr txBox="1"/>
          <p:nvPr/>
        </p:nvSpPr>
        <p:spPr>
          <a:xfrm>
            <a:off x="4915373" y="1849586"/>
            <a:ext cx="46519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Adobe Fan Heiti Std B" pitchFamily="34" charset="-128"/>
                <a:ea typeface="Adobe Fan Heiti Std B" pitchFamily="34" charset="-128"/>
              </a:rPr>
              <a:t>R2 &lt;3:0&gt;</a:t>
            </a:r>
            <a:endParaRPr lang="ko-KR" altLang="en-US" sz="6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92" name="TextBox 691"/>
          <p:cNvSpPr txBox="1"/>
          <p:nvPr/>
        </p:nvSpPr>
        <p:spPr>
          <a:xfrm>
            <a:off x="2280142" y="3454280"/>
            <a:ext cx="432471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Adobe Fan Heiti Std B" pitchFamily="34" charset="-128"/>
                <a:ea typeface="Adobe Fan Heiti Std B" pitchFamily="34" charset="-128"/>
              </a:rPr>
              <a:t>F &lt;7:6&gt;</a:t>
            </a:r>
            <a:endParaRPr lang="ko-KR" altLang="en-US" sz="7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693" name="직선 연결선 692"/>
          <p:cNvCxnSpPr/>
          <p:nvPr/>
        </p:nvCxnSpPr>
        <p:spPr>
          <a:xfrm>
            <a:off x="2735872" y="3055898"/>
            <a:ext cx="1993109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4" name="직선 연결선 693"/>
          <p:cNvCxnSpPr/>
          <p:nvPr/>
        </p:nvCxnSpPr>
        <p:spPr>
          <a:xfrm>
            <a:off x="4525346" y="3054389"/>
            <a:ext cx="0" cy="339392"/>
          </a:xfrm>
          <a:prstGeom prst="line">
            <a:avLst/>
          </a:prstGeom>
          <a:ln>
            <a:solidFill>
              <a:srgbClr val="FFC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5" name="TextBox 694"/>
          <p:cNvSpPr txBox="1"/>
          <p:nvPr/>
        </p:nvSpPr>
        <p:spPr>
          <a:xfrm>
            <a:off x="2706988" y="2865807"/>
            <a:ext cx="684821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Adobe Fan Heiti Std B" pitchFamily="34" charset="-128"/>
                <a:ea typeface="Adobe Fan Heiti Std B" pitchFamily="34" charset="-128"/>
              </a:rPr>
              <a:t>Operand &lt;5:0&gt;</a:t>
            </a:r>
            <a:endParaRPr lang="ko-KR" altLang="en-US" sz="7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696" name="직선 연결선 695"/>
          <p:cNvCxnSpPr/>
          <p:nvPr/>
        </p:nvCxnSpPr>
        <p:spPr>
          <a:xfrm>
            <a:off x="4348155" y="3253197"/>
            <a:ext cx="0" cy="142094"/>
          </a:xfrm>
          <a:prstGeom prst="line">
            <a:avLst/>
          </a:prstGeom>
          <a:ln>
            <a:solidFill>
              <a:srgbClr val="FFC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7" name="사다리꼴 696"/>
          <p:cNvSpPr/>
          <p:nvPr/>
        </p:nvSpPr>
        <p:spPr>
          <a:xfrm flipV="1">
            <a:off x="4225094" y="3377333"/>
            <a:ext cx="819338" cy="154766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698" name="TextBox 697"/>
          <p:cNvSpPr txBox="1"/>
          <p:nvPr/>
        </p:nvSpPr>
        <p:spPr>
          <a:xfrm>
            <a:off x="4225094" y="3377333"/>
            <a:ext cx="80121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 smtClean="0">
                <a:latin typeface="HY견고딕" pitchFamily="18" charset="-127"/>
                <a:ea typeface="HY견고딕" pitchFamily="18" charset="-127"/>
              </a:rPr>
              <a:t> 3     2      1    0</a:t>
            </a:r>
            <a:endParaRPr lang="ko-KR" altLang="en-US" sz="600" dirty="0"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699" name="직선 연결선 698"/>
          <p:cNvCxnSpPr/>
          <p:nvPr/>
        </p:nvCxnSpPr>
        <p:spPr>
          <a:xfrm>
            <a:off x="4728982" y="3539555"/>
            <a:ext cx="0" cy="482918"/>
          </a:xfrm>
          <a:prstGeom prst="line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0" name="TextBox 699"/>
          <p:cNvSpPr txBox="1"/>
          <p:nvPr/>
        </p:nvSpPr>
        <p:spPr>
          <a:xfrm>
            <a:off x="3806082" y="3013183"/>
            <a:ext cx="737709" cy="15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" dirty="0" smtClean="0">
                <a:latin typeface="Adobe Fan Heiti Std B" pitchFamily="34" charset="-128"/>
                <a:ea typeface="Adobe Fan Heiti Std B" pitchFamily="34" charset="-128"/>
              </a:rPr>
              <a:t>Immediate Value &lt;5:0&gt;</a:t>
            </a:r>
            <a:endParaRPr lang="ko-KR" altLang="en-US" sz="500" dirty="0">
              <a:latin typeface="Adobe Fan Heiti Std B" pitchFamily="34" charset="-128"/>
              <a:ea typeface="HY견고딕" pitchFamily="18" charset="-127"/>
            </a:endParaRPr>
          </a:p>
        </p:txBody>
      </p:sp>
      <p:grpSp>
        <p:nvGrpSpPr>
          <p:cNvPr id="701" name="그룹 700"/>
          <p:cNvGrpSpPr/>
          <p:nvPr/>
        </p:nvGrpSpPr>
        <p:grpSpPr>
          <a:xfrm>
            <a:off x="4674204" y="3708245"/>
            <a:ext cx="306093" cy="203089"/>
            <a:chOff x="4657905" y="3760992"/>
            <a:chExt cx="324714" cy="215444"/>
          </a:xfrm>
        </p:grpSpPr>
        <p:cxnSp>
          <p:nvCxnSpPr>
            <p:cNvPr id="837" name="직선 연결선 836"/>
            <p:cNvCxnSpPr/>
            <p:nvPr/>
          </p:nvCxnSpPr>
          <p:spPr>
            <a:xfrm>
              <a:off x="4657905" y="3838188"/>
              <a:ext cx="99639" cy="8486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38" name="TextBox 837"/>
            <p:cNvSpPr txBox="1"/>
            <p:nvPr/>
          </p:nvSpPr>
          <p:spPr>
            <a:xfrm>
              <a:off x="4682537" y="3760992"/>
              <a:ext cx="30008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16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</p:grpSp>
      <p:cxnSp>
        <p:nvCxnSpPr>
          <p:cNvPr id="702" name="직선 연결선 701"/>
          <p:cNvCxnSpPr/>
          <p:nvPr/>
        </p:nvCxnSpPr>
        <p:spPr>
          <a:xfrm>
            <a:off x="3965884" y="2138421"/>
            <a:ext cx="0" cy="124144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3" name="직선 연결선 702"/>
          <p:cNvCxnSpPr/>
          <p:nvPr/>
        </p:nvCxnSpPr>
        <p:spPr>
          <a:xfrm>
            <a:off x="3965884" y="2909491"/>
            <a:ext cx="0" cy="1112983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4" name="직선 연결선 703"/>
          <p:cNvCxnSpPr/>
          <p:nvPr/>
        </p:nvCxnSpPr>
        <p:spPr>
          <a:xfrm>
            <a:off x="3179310" y="3060323"/>
            <a:ext cx="0" cy="181253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5" name="직선 연결선 704"/>
          <p:cNvCxnSpPr/>
          <p:nvPr/>
        </p:nvCxnSpPr>
        <p:spPr>
          <a:xfrm>
            <a:off x="3179310" y="3241576"/>
            <a:ext cx="116358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6" name="직선 연결선 705"/>
          <p:cNvCxnSpPr/>
          <p:nvPr/>
        </p:nvCxnSpPr>
        <p:spPr>
          <a:xfrm flipV="1">
            <a:off x="3294668" y="3162015"/>
            <a:ext cx="0" cy="182362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7" name="직선 연결선 706"/>
          <p:cNvCxnSpPr/>
          <p:nvPr/>
        </p:nvCxnSpPr>
        <p:spPr>
          <a:xfrm>
            <a:off x="3292423" y="3162015"/>
            <a:ext cx="317768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8" name="직선 연결선 707"/>
          <p:cNvCxnSpPr/>
          <p:nvPr/>
        </p:nvCxnSpPr>
        <p:spPr>
          <a:xfrm>
            <a:off x="3293849" y="3340519"/>
            <a:ext cx="317768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9" name="직선 연결선 708"/>
          <p:cNvCxnSpPr/>
          <p:nvPr/>
        </p:nvCxnSpPr>
        <p:spPr>
          <a:xfrm>
            <a:off x="3759681" y="3255900"/>
            <a:ext cx="588475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0" name="TextBox 709"/>
          <p:cNvSpPr txBox="1"/>
          <p:nvPr/>
        </p:nvSpPr>
        <p:spPr>
          <a:xfrm>
            <a:off x="2962431" y="3293307"/>
            <a:ext cx="693888" cy="15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" dirty="0" smtClean="0">
                <a:latin typeface="Adobe Fan Heiti Std B" pitchFamily="34" charset="-128"/>
                <a:ea typeface="Adobe Fan Heiti Std B" pitchFamily="34" charset="-128"/>
              </a:rPr>
              <a:t>Constant Value&lt;3:0&gt;</a:t>
            </a:r>
            <a:endParaRPr lang="ko-KR" altLang="en-US" sz="5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711" name="TextBox 710"/>
          <p:cNvSpPr txBox="1"/>
          <p:nvPr/>
        </p:nvSpPr>
        <p:spPr>
          <a:xfrm>
            <a:off x="3093209" y="3003661"/>
            <a:ext cx="600200" cy="15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" dirty="0" smtClean="0">
                <a:latin typeface="Adobe Fan Heiti Std B" pitchFamily="34" charset="-128"/>
                <a:ea typeface="Adobe Fan Heiti Std B" pitchFamily="34" charset="-128"/>
              </a:rPr>
              <a:t>Shift Value &lt;5:4&gt;</a:t>
            </a:r>
            <a:endParaRPr lang="ko-KR" altLang="en-US" sz="500" dirty="0">
              <a:latin typeface="Adobe Fan Heiti Std B" pitchFamily="34" charset="-128"/>
              <a:ea typeface="HY견고딕" pitchFamily="18" charset="-127"/>
            </a:endParaRPr>
          </a:p>
        </p:txBody>
      </p:sp>
      <p:grpSp>
        <p:nvGrpSpPr>
          <p:cNvPr id="712" name="그룹 711"/>
          <p:cNvGrpSpPr/>
          <p:nvPr/>
        </p:nvGrpSpPr>
        <p:grpSpPr>
          <a:xfrm>
            <a:off x="3918385" y="3708245"/>
            <a:ext cx="306093" cy="203089"/>
            <a:chOff x="4657905" y="3760992"/>
            <a:chExt cx="324714" cy="215444"/>
          </a:xfrm>
        </p:grpSpPr>
        <p:cxnSp>
          <p:nvCxnSpPr>
            <p:cNvPr id="835" name="직선 연결선 834"/>
            <p:cNvCxnSpPr/>
            <p:nvPr/>
          </p:nvCxnSpPr>
          <p:spPr>
            <a:xfrm>
              <a:off x="4657905" y="3838188"/>
              <a:ext cx="99639" cy="8486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36" name="TextBox 835"/>
            <p:cNvSpPr txBox="1"/>
            <p:nvPr/>
          </p:nvSpPr>
          <p:spPr>
            <a:xfrm>
              <a:off x="4682537" y="3760992"/>
              <a:ext cx="30008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16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</p:grpSp>
      <p:cxnSp>
        <p:nvCxnSpPr>
          <p:cNvPr id="714" name="직선 연결선 713"/>
          <p:cNvCxnSpPr/>
          <p:nvPr/>
        </p:nvCxnSpPr>
        <p:spPr>
          <a:xfrm flipH="1">
            <a:off x="5030963" y="3468324"/>
            <a:ext cx="3382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5" name="TextBox 714"/>
          <p:cNvSpPr txBox="1"/>
          <p:nvPr/>
        </p:nvSpPr>
        <p:spPr>
          <a:xfrm>
            <a:off x="4998961" y="3436778"/>
            <a:ext cx="402250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BSEL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717" name="직사각형 716"/>
          <p:cNvSpPr/>
          <p:nvPr/>
        </p:nvSpPr>
        <p:spPr>
          <a:xfrm>
            <a:off x="3618906" y="3123319"/>
            <a:ext cx="145408" cy="2704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Rtl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S</a:t>
            </a:r>
            <a:endParaRPr lang="ko-KR" altLang="en-US" sz="10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718" name="TextBox 717"/>
          <p:cNvSpPr txBox="1"/>
          <p:nvPr/>
        </p:nvSpPr>
        <p:spPr>
          <a:xfrm>
            <a:off x="8009913" y="1826689"/>
            <a:ext cx="684821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Adobe Fan Heiti Std B" pitchFamily="34" charset="-128"/>
                <a:ea typeface="Adobe Fan Heiti Std B" pitchFamily="34" charset="-128"/>
              </a:rPr>
              <a:t>CPSR F &lt;7:4&gt;</a:t>
            </a:r>
            <a:endParaRPr lang="ko-KR" altLang="en-US" sz="7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719" name="직선 연결선 718"/>
          <p:cNvCxnSpPr/>
          <p:nvPr/>
        </p:nvCxnSpPr>
        <p:spPr>
          <a:xfrm flipH="1">
            <a:off x="8378546" y="1568760"/>
            <a:ext cx="3382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0" name="TextBox 719"/>
          <p:cNvSpPr txBox="1"/>
          <p:nvPr/>
        </p:nvSpPr>
        <p:spPr>
          <a:xfrm>
            <a:off x="8346544" y="1537214"/>
            <a:ext cx="412826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WESF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721" name="TextBox 720"/>
          <p:cNvSpPr txBox="1"/>
          <p:nvPr/>
        </p:nvSpPr>
        <p:spPr>
          <a:xfrm>
            <a:off x="8105319" y="1487505"/>
            <a:ext cx="314608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WE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722" name="TextBox 721"/>
          <p:cNvSpPr txBox="1"/>
          <p:nvPr/>
        </p:nvSpPr>
        <p:spPr>
          <a:xfrm>
            <a:off x="7036857" y="1285466"/>
            <a:ext cx="237542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A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723" name="TextBox 722"/>
          <p:cNvSpPr txBox="1"/>
          <p:nvPr/>
        </p:nvSpPr>
        <p:spPr>
          <a:xfrm>
            <a:off x="7579439" y="1546822"/>
            <a:ext cx="310073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100"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WD</a:t>
            </a:r>
            <a:endParaRPr lang="ko-KR" altLang="en-US" sz="800" dirty="0">
              <a:latin typeface="Adobe Fan Heiti Std B" pitchFamily="34" charset="-128"/>
            </a:endParaRPr>
          </a:p>
        </p:txBody>
      </p:sp>
      <p:sp>
        <p:nvSpPr>
          <p:cNvPr id="724" name="TextBox 723"/>
          <p:cNvSpPr txBox="1"/>
          <p:nvPr/>
        </p:nvSpPr>
        <p:spPr>
          <a:xfrm>
            <a:off x="7556017" y="1051501"/>
            <a:ext cx="29798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100"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RD</a:t>
            </a:r>
            <a:endParaRPr lang="ko-KR" altLang="en-US" sz="800" dirty="0">
              <a:latin typeface="Adobe Fan Heiti Std B" pitchFamily="34" charset="-128"/>
            </a:endParaRPr>
          </a:p>
        </p:txBody>
      </p:sp>
      <p:sp>
        <p:nvSpPr>
          <p:cNvPr id="725" name="직사각형 724"/>
          <p:cNvSpPr/>
          <p:nvPr/>
        </p:nvSpPr>
        <p:spPr>
          <a:xfrm>
            <a:off x="5966855" y="1291053"/>
            <a:ext cx="716969" cy="2101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SP</a:t>
            </a:r>
            <a:endParaRPr lang="ko-KR" altLang="en-US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726" name="직선 화살표 연결선 725"/>
          <p:cNvCxnSpPr/>
          <p:nvPr/>
        </p:nvCxnSpPr>
        <p:spPr>
          <a:xfrm>
            <a:off x="6324792" y="1509287"/>
            <a:ext cx="0" cy="182762"/>
          </a:xfrm>
          <a:prstGeom prst="straightConnector1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7" name="직선 연결선 726"/>
          <p:cNvCxnSpPr/>
          <p:nvPr/>
        </p:nvCxnSpPr>
        <p:spPr>
          <a:xfrm>
            <a:off x="6325339" y="1698324"/>
            <a:ext cx="523391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8" name="직선 연결선 727"/>
          <p:cNvCxnSpPr/>
          <p:nvPr/>
        </p:nvCxnSpPr>
        <p:spPr>
          <a:xfrm flipV="1">
            <a:off x="6848730" y="815902"/>
            <a:ext cx="0" cy="882424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9" name="직선 연결선 728"/>
          <p:cNvCxnSpPr/>
          <p:nvPr/>
        </p:nvCxnSpPr>
        <p:spPr>
          <a:xfrm flipH="1">
            <a:off x="6324792" y="815902"/>
            <a:ext cx="523940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0" name="직선 화살표 연결선 729"/>
          <p:cNvCxnSpPr>
            <a:stCxn id="731" idx="2"/>
            <a:endCxn id="725" idx="0"/>
          </p:cNvCxnSpPr>
          <p:nvPr/>
        </p:nvCxnSpPr>
        <p:spPr>
          <a:xfrm>
            <a:off x="6325339" y="1121213"/>
            <a:ext cx="1" cy="1698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1" name="직사각형 730"/>
          <p:cNvSpPr/>
          <p:nvPr/>
        </p:nvSpPr>
        <p:spPr>
          <a:xfrm>
            <a:off x="6077156" y="975759"/>
            <a:ext cx="496364" cy="1454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ALU</a:t>
            </a:r>
            <a:endParaRPr lang="ko-KR" altLang="en-US" sz="8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732" name="직선 화살표 연결선 731"/>
          <p:cNvCxnSpPr>
            <a:endCxn id="731" idx="0"/>
          </p:cNvCxnSpPr>
          <p:nvPr/>
        </p:nvCxnSpPr>
        <p:spPr>
          <a:xfrm flipH="1">
            <a:off x="6325339" y="815902"/>
            <a:ext cx="1" cy="159857"/>
          </a:xfrm>
          <a:prstGeom prst="straightConnector1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3" name="직선 연결선 732"/>
          <p:cNvCxnSpPr>
            <a:stCxn id="725" idx="3"/>
            <a:endCxn id="734" idx="1"/>
          </p:cNvCxnSpPr>
          <p:nvPr/>
        </p:nvCxnSpPr>
        <p:spPr>
          <a:xfrm flipV="1">
            <a:off x="6683823" y="1394778"/>
            <a:ext cx="397749" cy="1324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4" name="직사각형 733"/>
          <p:cNvSpPr/>
          <p:nvPr/>
        </p:nvSpPr>
        <p:spPr>
          <a:xfrm>
            <a:off x="7081572" y="1059268"/>
            <a:ext cx="1289695" cy="6710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Stack</a:t>
            </a:r>
          </a:p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Memory</a:t>
            </a:r>
            <a:endParaRPr lang="ko-KR" altLang="en-US" sz="14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735" name="직선 연결선 734"/>
          <p:cNvCxnSpPr/>
          <p:nvPr/>
        </p:nvCxnSpPr>
        <p:spPr>
          <a:xfrm flipV="1">
            <a:off x="7695441" y="842120"/>
            <a:ext cx="0" cy="201316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6" name="직선 연결선 735"/>
          <p:cNvCxnSpPr/>
          <p:nvPr/>
        </p:nvCxnSpPr>
        <p:spPr>
          <a:xfrm flipH="1">
            <a:off x="6921179" y="842120"/>
            <a:ext cx="789876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7" name="직선 연결선 736"/>
          <p:cNvCxnSpPr>
            <a:stCxn id="811" idx="1"/>
          </p:cNvCxnSpPr>
          <p:nvPr/>
        </p:nvCxnSpPr>
        <p:spPr>
          <a:xfrm flipH="1" flipV="1">
            <a:off x="6921179" y="842126"/>
            <a:ext cx="4164" cy="1579715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8" name="직선 연결선 737"/>
          <p:cNvCxnSpPr>
            <a:endCxn id="811" idx="0"/>
          </p:cNvCxnSpPr>
          <p:nvPr/>
        </p:nvCxnSpPr>
        <p:spPr>
          <a:xfrm>
            <a:off x="5747446" y="2598681"/>
            <a:ext cx="1106726" cy="4709"/>
          </a:xfrm>
          <a:prstGeom prst="line">
            <a:avLst/>
          </a:prstGeom>
          <a:ln>
            <a:solidFill>
              <a:srgbClr val="92D050"/>
            </a:solidFill>
            <a:headEnd type="arrow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9" name="직사각형 738"/>
          <p:cNvSpPr/>
          <p:nvPr/>
        </p:nvSpPr>
        <p:spPr>
          <a:xfrm>
            <a:off x="7637320" y="4854363"/>
            <a:ext cx="716969" cy="2101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CPSR</a:t>
            </a:r>
            <a:endParaRPr lang="ko-KR" altLang="en-US" sz="11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740" name="직선 연결선 739"/>
          <p:cNvCxnSpPr/>
          <p:nvPr/>
        </p:nvCxnSpPr>
        <p:spPr>
          <a:xfrm flipH="1">
            <a:off x="7847094" y="5240388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1" name="직선 연결선 740"/>
          <p:cNvCxnSpPr/>
          <p:nvPr/>
        </p:nvCxnSpPr>
        <p:spPr>
          <a:xfrm flipH="1">
            <a:off x="7998912" y="5073682"/>
            <a:ext cx="1" cy="14561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2" name="직선 연결선 741"/>
          <p:cNvCxnSpPr/>
          <p:nvPr/>
        </p:nvCxnSpPr>
        <p:spPr>
          <a:xfrm flipH="1">
            <a:off x="7847095" y="5471127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3" name="직선 연결선 742"/>
          <p:cNvCxnSpPr/>
          <p:nvPr/>
        </p:nvCxnSpPr>
        <p:spPr>
          <a:xfrm flipH="1">
            <a:off x="7847095" y="5701866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4" name="직선 연결선 743"/>
          <p:cNvCxnSpPr/>
          <p:nvPr/>
        </p:nvCxnSpPr>
        <p:spPr>
          <a:xfrm flipH="1">
            <a:off x="7847093" y="6163345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5" name="직선 연결선 744"/>
          <p:cNvCxnSpPr/>
          <p:nvPr/>
        </p:nvCxnSpPr>
        <p:spPr>
          <a:xfrm flipH="1">
            <a:off x="7838102" y="6394084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6" name="TextBox 745"/>
          <p:cNvSpPr txBox="1"/>
          <p:nvPr/>
        </p:nvSpPr>
        <p:spPr>
          <a:xfrm>
            <a:off x="7650833" y="5146096"/>
            <a:ext cx="222431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Adobe Fan Heiti Std B" pitchFamily="34" charset="-128"/>
                <a:ea typeface="Adobe Fan Heiti Std B" pitchFamily="34" charset="-128"/>
              </a:rPr>
              <a:t>Z</a:t>
            </a:r>
            <a:endParaRPr lang="ko-KR" altLang="en-US" sz="7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747" name="직선 연결선 746"/>
          <p:cNvCxnSpPr/>
          <p:nvPr/>
        </p:nvCxnSpPr>
        <p:spPr>
          <a:xfrm flipH="1">
            <a:off x="7838102" y="5932605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8" name="TextBox 747"/>
          <p:cNvSpPr txBox="1"/>
          <p:nvPr/>
        </p:nvSpPr>
        <p:spPr>
          <a:xfrm>
            <a:off x="7650833" y="5376835"/>
            <a:ext cx="234519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Adobe Fan Heiti Std B" pitchFamily="34" charset="-128"/>
                <a:ea typeface="Adobe Fan Heiti Std B" pitchFamily="34" charset="-128"/>
              </a:rPr>
              <a:t>N</a:t>
            </a:r>
            <a:endParaRPr lang="ko-KR" altLang="en-US" sz="7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749" name="TextBox 748"/>
          <p:cNvSpPr txBox="1"/>
          <p:nvPr/>
        </p:nvSpPr>
        <p:spPr>
          <a:xfrm>
            <a:off x="7650833" y="5602615"/>
            <a:ext cx="226964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Adobe Fan Heiti Std B" pitchFamily="34" charset="-128"/>
                <a:ea typeface="Adobe Fan Heiti Std B" pitchFamily="34" charset="-128"/>
              </a:rPr>
              <a:t>V</a:t>
            </a:r>
            <a:endParaRPr lang="ko-KR" altLang="en-US" sz="7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750" name="직선 연결선 749"/>
          <p:cNvCxnSpPr/>
          <p:nvPr/>
        </p:nvCxnSpPr>
        <p:spPr>
          <a:xfrm>
            <a:off x="7998913" y="1901961"/>
            <a:ext cx="0" cy="2937787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1" name="TextBox 750"/>
          <p:cNvSpPr txBox="1"/>
          <p:nvPr/>
        </p:nvSpPr>
        <p:spPr>
          <a:xfrm>
            <a:off x="8355284" y="4870593"/>
            <a:ext cx="393183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err="1" smtClean="0">
                <a:latin typeface="Adobe Fan Heiti Std B" pitchFamily="34" charset="-128"/>
                <a:ea typeface="Adobe Fan Heiti Std B" pitchFamily="34" charset="-128"/>
              </a:rPr>
              <a:t>BrYN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752" name="직선 연결선 751"/>
          <p:cNvCxnSpPr/>
          <p:nvPr/>
        </p:nvCxnSpPr>
        <p:spPr>
          <a:xfrm flipH="1">
            <a:off x="8370270" y="4884652"/>
            <a:ext cx="32446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3" name="직선 화살표 연결선 752"/>
          <p:cNvCxnSpPr/>
          <p:nvPr/>
        </p:nvCxnSpPr>
        <p:spPr>
          <a:xfrm>
            <a:off x="4477622" y="4959414"/>
            <a:ext cx="3159698" cy="0"/>
          </a:xfrm>
          <a:prstGeom prst="straightConnector1">
            <a:avLst/>
          </a:prstGeom>
          <a:ln>
            <a:solidFill>
              <a:srgbClr val="92D05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4" name="직선 연결선 753"/>
          <p:cNvCxnSpPr/>
          <p:nvPr/>
        </p:nvCxnSpPr>
        <p:spPr>
          <a:xfrm>
            <a:off x="2726561" y="1901961"/>
            <a:ext cx="5272353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5" name="직선 연결선 754"/>
          <p:cNvCxnSpPr/>
          <p:nvPr/>
        </p:nvCxnSpPr>
        <p:spPr>
          <a:xfrm flipH="1">
            <a:off x="1267170" y="476508"/>
            <a:ext cx="33939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6" name="사다리꼴 755"/>
          <p:cNvSpPr/>
          <p:nvPr/>
        </p:nvSpPr>
        <p:spPr>
          <a:xfrm flipV="1">
            <a:off x="788334" y="611869"/>
            <a:ext cx="616117" cy="148921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757" name="TextBox 756"/>
          <p:cNvSpPr txBox="1"/>
          <p:nvPr/>
        </p:nvSpPr>
        <p:spPr>
          <a:xfrm>
            <a:off x="772524" y="612265"/>
            <a:ext cx="63671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HY견고딕" pitchFamily="18" charset="-127"/>
                <a:ea typeface="HY견고딕" pitchFamily="18" charset="-127"/>
              </a:rPr>
              <a:t>2      1      0</a:t>
            </a:r>
            <a:endParaRPr lang="ko-KR" altLang="en-US" sz="600" dirty="0"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758" name="직선 연결선 757"/>
          <p:cNvCxnSpPr/>
          <p:nvPr/>
        </p:nvCxnSpPr>
        <p:spPr>
          <a:xfrm flipH="1">
            <a:off x="449671" y="656439"/>
            <a:ext cx="3382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9" name="TextBox 758"/>
          <p:cNvSpPr txBox="1"/>
          <p:nvPr/>
        </p:nvSpPr>
        <p:spPr>
          <a:xfrm>
            <a:off x="399711" y="624893"/>
            <a:ext cx="46571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PCSEL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760" name="직선 화살표 연결선 759"/>
          <p:cNvCxnSpPr/>
          <p:nvPr/>
        </p:nvCxnSpPr>
        <p:spPr>
          <a:xfrm>
            <a:off x="1267170" y="475416"/>
            <a:ext cx="0" cy="14947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2" name="직선 화살표 연결선 761"/>
          <p:cNvCxnSpPr/>
          <p:nvPr/>
        </p:nvCxnSpPr>
        <p:spPr>
          <a:xfrm>
            <a:off x="1082837" y="398973"/>
            <a:ext cx="0" cy="2076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3" name="직사각형 762"/>
          <p:cNvSpPr/>
          <p:nvPr/>
        </p:nvSpPr>
        <p:spPr>
          <a:xfrm>
            <a:off x="2081714" y="414792"/>
            <a:ext cx="716969" cy="2101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LR</a:t>
            </a:r>
            <a:endParaRPr lang="ko-KR" altLang="en-US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764" name="직선 연결선 763"/>
          <p:cNvCxnSpPr/>
          <p:nvPr/>
        </p:nvCxnSpPr>
        <p:spPr>
          <a:xfrm flipH="1">
            <a:off x="865426" y="272872"/>
            <a:ext cx="1574772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5" name="직선 화살표 연결선 764"/>
          <p:cNvCxnSpPr/>
          <p:nvPr/>
        </p:nvCxnSpPr>
        <p:spPr>
          <a:xfrm>
            <a:off x="865426" y="272872"/>
            <a:ext cx="0" cy="3311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6" name="직선 연결선 765"/>
          <p:cNvCxnSpPr>
            <a:stCxn id="763" idx="0"/>
          </p:cNvCxnSpPr>
          <p:nvPr/>
        </p:nvCxnSpPr>
        <p:spPr>
          <a:xfrm flipH="1" flipV="1">
            <a:off x="2440197" y="272872"/>
            <a:ext cx="1" cy="14192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7" name="사다리꼴 766"/>
          <p:cNvSpPr/>
          <p:nvPr/>
        </p:nvSpPr>
        <p:spPr>
          <a:xfrm rot="10800000" flipV="1">
            <a:off x="1761973" y="2799995"/>
            <a:ext cx="480360" cy="134863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768" name="TextBox 767"/>
          <p:cNvSpPr txBox="1"/>
          <p:nvPr/>
        </p:nvSpPr>
        <p:spPr>
          <a:xfrm>
            <a:off x="1792047" y="2789935"/>
            <a:ext cx="48603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HY견고딕" pitchFamily="18" charset="-127"/>
                <a:ea typeface="HY견고딕" pitchFamily="18" charset="-127"/>
              </a:rPr>
              <a:t> 1      0 </a:t>
            </a:r>
            <a:endParaRPr lang="ko-KR" altLang="en-US" sz="6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69" name="TextBox 768"/>
          <p:cNvSpPr txBox="1"/>
          <p:nvPr/>
        </p:nvSpPr>
        <p:spPr>
          <a:xfrm>
            <a:off x="2231560" y="2811548"/>
            <a:ext cx="4122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err="1" smtClean="0">
                <a:latin typeface="Adobe Fan Heiti Std B" pitchFamily="34" charset="-128"/>
                <a:ea typeface="Adobe Fan Heiti Std B" pitchFamily="34" charset="-128"/>
              </a:rPr>
              <a:t>BrYN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770" name="직선 연결선 769"/>
          <p:cNvCxnSpPr/>
          <p:nvPr/>
        </p:nvCxnSpPr>
        <p:spPr>
          <a:xfrm flipH="1">
            <a:off x="2224261" y="2825607"/>
            <a:ext cx="361080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1" name="사다리꼴 770"/>
          <p:cNvSpPr/>
          <p:nvPr/>
        </p:nvSpPr>
        <p:spPr>
          <a:xfrm rot="10800000" flipV="1">
            <a:off x="2314100" y="749236"/>
            <a:ext cx="480360" cy="134863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772" name="직선 연결선 771"/>
          <p:cNvCxnSpPr/>
          <p:nvPr/>
        </p:nvCxnSpPr>
        <p:spPr>
          <a:xfrm>
            <a:off x="2633839" y="686330"/>
            <a:ext cx="0" cy="277549"/>
          </a:xfrm>
          <a:prstGeom prst="line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3" name="TextBox 772"/>
          <p:cNvSpPr txBox="1"/>
          <p:nvPr/>
        </p:nvSpPr>
        <p:spPr>
          <a:xfrm>
            <a:off x="2344173" y="739177"/>
            <a:ext cx="48603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HY견고딕" pitchFamily="18" charset="-127"/>
                <a:ea typeface="HY견고딕" pitchFamily="18" charset="-127"/>
              </a:rPr>
              <a:t> 1      0 </a:t>
            </a:r>
            <a:endParaRPr lang="ko-KR" altLang="en-US" sz="6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74" name="TextBox 773"/>
          <p:cNvSpPr txBox="1"/>
          <p:nvPr/>
        </p:nvSpPr>
        <p:spPr>
          <a:xfrm>
            <a:off x="2783686" y="760790"/>
            <a:ext cx="39305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Adobe Fan Heiti Std B" pitchFamily="34" charset="-128"/>
                <a:ea typeface="Adobe Fan Heiti Std B" pitchFamily="34" charset="-128"/>
              </a:rPr>
              <a:t>LRSF</a:t>
            </a:r>
            <a:endParaRPr lang="ko-KR" altLang="en-US" sz="7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775" name="직선 연결선 774"/>
          <p:cNvCxnSpPr/>
          <p:nvPr/>
        </p:nvCxnSpPr>
        <p:spPr>
          <a:xfrm flipH="1" flipV="1">
            <a:off x="2776387" y="774848"/>
            <a:ext cx="440474" cy="2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8" name="직선 연결선 777"/>
          <p:cNvCxnSpPr/>
          <p:nvPr/>
        </p:nvCxnSpPr>
        <p:spPr>
          <a:xfrm>
            <a:off x="1887672" y="6237312"/>
            <a:ext cx="2592162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9" name="직선 연결선 778"/>
          <p:cNvCxnSpPr/>
          <p:nvPr/>
        </p:nvCxnSpPr>
        <p:spPr>
          <a:xfrm flipH="1">
            <a:off x="4472974" y="4835103"/>
            <a:ext cx="2437" cy="1454506"/>
          </a:xfrm>
          <a:prstGeom prst="line">
            <a:avLst/>
          </a:prstGeom>
          <a:ln>
            <a:solidFill>
              <a:srgbClr val="92D05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0" name="직사각형 779"/>
          <p:cNvSpPr/>
          <p:nvPr/>
        </p:nvSpPr>
        <p:spPr>
          <a:xfrm>
            <a:off x="5154061" y="5120178"/>
            <a:ext cx="1289695" cy="6710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Data</a:t>
            </a:r>
          </a:p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Memory</a:t>
            </a:r>
            <a:endParaRPr lang="ko-KR" altLang="en-US" sz="14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781" name="TextBox 780"/>
          <p:cNvSpPr txBox="1"/>
          <p:nvPr/>
        </p:nvSpPr>
        <p:spPr>
          <a:xfrm>
            <a:off x="5130756" y="5354143"/>
            <a:ext cx="237542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A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782" name="TextBox 781"/>
          <p:cNvSpPr txBox="1"/>
          <p:nvPr/>
        </p:nvSpPr>
        <p:spPr>
          <a:xfrm>
            <a:off x="5673337" y="5615498"/>
            <a:ext cx="29798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100"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RD</a:t>
            </a:r>
            <a:endParaRPr lang="ko-KR" altLang="en-US" sz="800" dirty="0">
              <a:latin typeface="Adobe Fan Heiti Std B" pitchFamily="34" charset="-128"/>
            </a:endParaRPr>
          </a:p>
        </p:txBody>
      </p:sp>
      <p:sp>
        <p:nvSpPr>
          <p:cNvPr id="783" name="TextBox 782"/>
          <p:cNvSpPr txBox="1"/>
          <p:nvPr/>
        </p:nvSpPr>
        <p:spPr>
          <a:xfrm>
            <a:off x="5649917" y="5120178"/>
            <a:ext cx="310073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100"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WD</a:t>
            </a:r>
            <a:endParaRPr lang="ko-KR" altLang="en-US" sz="800" dirty="0">
              <a:latin typeface="Adobe Fan Heiti Std B" pitchFamily="34" charset="-128"/>
            </a:endParaRPr>
          </a:p>
        </p:txBody>
      </p:sp>
      <p:sp>
        <p:nvSpPr>
          <p:cNvPr id="784" name="TextBox 783"/>
          <p:cNvSpPr txBox="1"/>
          <p:nvPr/>
        </p:nvSpPr>
        <p:spPr>
          <a:xfrm>
            <a:off x="6122878" y="5120178"/>
            <a:ext cx="35540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100"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R/W</a:t>
            </a:r>
            <a:endParaRPr lang="ko-KR" altLang="en-US" sz="800" dirty="0">
              <a:latin typeface="Adobe Fan Heiti Std B" pitchFamily="34" charset="-128"/>
            </a:endParaRPr>
          </a:p>
        </p:txBody>
      </p:sp>
      <p:cxnSp>
        <p:nvCxnSpPr>
          <p:cNvPr id="785" name="직선 연결선 784"/>
          <p:cNvCxnSpPr/>
          <p:nvPr/>
        </p:nvCxnSpPr>
        <p:spPr>
          <a:xfrm flipH="1">
            <a:off x="6457951" y="5215211"/>
            <a:ext cx="3382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6" name="TextBox 785"/>
          <p:cNvSpPr txBox="1"/>
          <p:nvPr/>
        </p:nvSpPr>
        <p:spPr>
          <a:xfrm>
            <a:off x="6425949" y="5183663"/>
            <a:ext cx="426426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WEDF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787" name="사다리꼴 786"/>
          <p:cNvSpPr/>
          <p:nvPr/>
        </p:nvSpPr>
        <p:spPr>
          <a:xfrm flipV="1">
            <a:off x="4359518" y="6300524"/>
            <a:ext cx="423611" cy="148921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788" name="TextBox 787"/>
          <p:cNvSpPr txBox="1"/>
          <p:nvPr/>
        </p:nvSpPr>
        <p:spPr>
          <a:xfrm>
            <a:off x="4359518" y="6289609"/>
            <a:ext cx="46038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HY견고딕" pitchFamily="18" charset="-127"/>
                <a:ea typeface="HY견고딕" pitchFamily="18" charset="-127"/>
              </a:rPr>
              <a:t>0       1</a:t>
            </a:r>
            <a:endParaRPr lang="ko-KR" altLang="en-US" sz="600" dirty="0"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789" name="직선 연결선 788"/>
          <p:cNvCxnSpPr/>
          <p:nvPr/>
        </p:nvCxnSpPr>
        <p:spPr>
          <a:xfrm flipH="1">
            <a:off x="4769661" y="6385671"/>
            <a:ext cx="3382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0" name="TextBox 789"/>
          <p:cNvSpPr txBox="1"/>
          <p:nvPr/>
        </p:nvSpPr>
        <p:spPr>
          <a:xfrm>
            <a:off x="4737658" y="6354123"/>
            <a:ext cx="4940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ADSEL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791" name="직선 연결선 790"/>
          <p:cNvCxnSpPr/>
          <p:nvPr/>
        </p:nvCxnSpPr>
        <p:spPr>
          <a:xfrm>
            <a:off x="4661873" y="5974681"/>
            <a:ext cx="0" cy="325843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2" name="직선 연결선 791"/>
          <p:cNvCxnSpPr/>
          <p:nvPr/>
        </p:nvCxnSpPr>
        <p:spPr>
          <a:xfrm flipH="1">
            <a:off x="4660444" y="5974682"/>
            <a:ext cx="114145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3" name="직선 연결선 792"/>
          <p:cNvCxnSpPr>
            <a:stCxn id="780" idx="2"/>
          </p:cNvCxnSpPr>
          <p:nvPr/>
        </p:nvCxnSpPr>
        <p:spPr>
          <a:xfrm>
            <a:off x="5798908" y="5791198"/>
            <a:ext cx="0" cy="1834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4" name="직선 화살표 연결선 793"/>
          <p:cNvCxnSpPr>
            <a:endCxn id="780" idx="1"/>
          </p:cNvCxnSpPr>
          <p:nvPr/>
        </p:nvCxnSpPr>
        <p:spPr>
          <a:xfrm>
            <a:off x="4479834" y="5455688"/>
            <a:ext cx="67422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95" name="그룹 794"/>
          <p:cNvGrpSpPr/>
          <p:nvPr/>
        </p:nvGrpSpPr>
        <p:grpSpPr>
          <a:xfrm>
            <a:off x="4661103" y="5414805"/>
            <a:ext cx="282874" cy="243972"/>
            <a:chOff x="4571482" y="3838188"/>
            <a:chExt cx="300082" cy="258814"/>
          </a:xfrm>
        </p:grpSpPr>
        <p:cxnSp>
          <p:nvCxnSpPr>
            <p:cNvPr id="833" name="직선 연결선 832"/>
            <p:cNvCxnSpPr/>
            <p:nvPr/>
          </p:nvCxnSpPr>
          <p:spPr>
            <a:xfrm>
              <a:off x="4657905" y="3838188"/>
              <a:ext cx="99639" cy="8486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34" name="TextBox 833"/>
            <p:cNvSpPr txBox="1"/>
            <p:nvPr/>
          </p:nvSpPr>
          <p:spPr>
            <a:xfrm>
              <a:off x="4571482" y="3881558"/>
              <a:ext cx="30008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16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</p:grpSp>
      <p:grpSp>
        <p:nvGrpSpPr>
          <p:cNvPr id="796" name="그룹 795"/>
          <p:cNvGrpSpPr/>
          <p:nvPr/>
        </p:nvGrpSpPr>
        <p:grpSpPr>
          <a:xfrm>
            <a:off x="4929703" y="5929569"/>
            <a:ext cx="282874" cy="243972"/>
            <a:chOff x="4571482" y="3838188"/>
            <a:chExt cx="300082" cy="258814"/>
          </a:xfrm>
        </p:grpSpPr>
        <p:cxnSp>
          <p:nvCxnSpPr>
            <p:cNvPr id="831" name="직선 연결선 830"/>
            <p:cNvCxnSpPr/>
            <p:nvPr/>
          </p:nvCxnSpPr>
          <p:spPr>
            <a:xfrm>
              <a:off x="4657905" y="3838188"/>
              <a:ext cx="99639" cy="8486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32" name="TextBox 831"/>
            <p:cNvSpPr txBox="1"/>
            <p:nvPr/>
          </p:nvSpPr>
          <p:spPr>
            <a:xfrm>
              <a:off x="4571482" y="3881558"/>
              <a:ext cx="30008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16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</p:grpSp>
      <p:cxnSp>
        <p:nvCxnSpPr>
          <p:cNvPr id="797" name="직선 연결선 796"/>
          <p:cNvCxnSpPr/>
          <p:nvPr/>
        </p:nvCxnSpPr>
        <p:spPr>
          <a:xfrm>
            <a:off x="4475070" y="6463685"/>
            <a:ext cx="2022" cy="162744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8" name="직선 연결선 797"/>
          <p:cNvCxnSpPr/>
          <p:nvPr/>
        </p:nvCxnSpPr>
        <p:spPr>
          <a:xfrm>
            <a:off x="4473082" y="6635452"/>
            <a:ext cx="2452860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9" name="직선 연결선 798"/>
          <p:cNvCxnSpPr>
            <a:endCxn id="811" idx="3"/>
          </p:cNvCxnSpPr>
          <p:nvPr/>
        </p:nvCxnSpPr>
        <p:spPr>
          <a:xfrm flipH="1" flipV="1">
            <a:off x="6925342" y="2784939"/>
            <a:ext cx="1" cy="3850513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0" name="직선 연결선 799"/>
          <p:cNvCxnSpPr/>
          <p:nvPr/>
        </p:nvCxnSpPr>
        <p:spPr>
          <a:xfrm>
            <a:off x="4412765" y="6506767"/>
            <a:ext cx="120418" cy="10686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1" name="TextBox 800"/>
          <p:cNvSpPr txBox="1"/>
          <p:nvPr/>
        </p:nvSpPr>
        <p:spPr>
          <a:xfrm>
            <a:off x="4482286" y="6458651"/>
            <a:ext cx="282874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16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802" name="직선 연결선 801"/>
          <p:cNvCxnSpPr/>
          <p:nvPr/>
        </p:nvCxnSpPr>
        <p:spPr>
          <a:xfrm>
            <a:off x="4914660" y="3060323"/>
            <a:ext cx="889485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3" name="직선 연결선 802"/>
          <p:cNvCxnSpPr/>
          <p:nvPr/>
        </p:nvCxnSpPr>
        <p:spPr>
          <a:xfrm>
            <a:off x="5801901" y="3060323"/>
            <a:ext cx="0" cy="2059855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04" name="그룹 803"/>
          <p:cNvGrpSpPr/>
          <p:nvPr/>
        </p:nvGrpSpPr>
        <p:grpSpPr>
          <a:xfrm>
            <a:off x="5753148" y="4009705"/>
            <a:ext cx="306093" cy="203089"/>
            <a:chOff x="4657905" y="3760992"/>
            <a:chExt cx="324714" cy="215444"/>
          </a:xfrm>
        </p:grpSpPr>
        <p:cxnSp>
          <p:nvCxnSpPr>
            <p:cNvPr id="829" name="직선 연결선 828"/>
            <p:cNvCxnSpPr/>
            <p:nvPr/>
          </p:nvCxnSpPr>
          <p:spPr>
            <a:xfrm>
              <a:off x="4657905" y="3838188"/>
              <a:ext cx="99639" cy="8486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30" name="TextBox 829"/>
            <p:cNvSpPr txBox="1"/>
            <p:nvPr/>
          </p:nvSpPr>
          <p:spPr>
            <a:xfrm>
              <a:off x="4682537" y="3760992"/>
              <a:ext cx="30008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16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</p:grpSp>
      <p:cxnSp>
        <p:nvCxnSpPr>
          <p:cNvPr id="805" name="직선 연결선 804"/>
          <p:cNvCxnSpPr/>
          <p:nvPr/>
        </p:nvCxnSpPr>
        <p:spPr>
          <a:xfrm flipV="1">
            <a:off x="1606563" y="476508"/>
            <a:ext cx="0" cy="142545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6" name="직선 화살표 연결선 805"/>
          <p:cNvCxnSpPr/>
          <p:nvPr/>
        </p:nvCxnSpPr>
        <p:spPr>
          <a:xfrm>
            <a:off x="1080727" y="784052"/>
            <a:ext cx="2444" cy="29570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7" name="직선 연결선 806"/>
          <p:cNvCxnSpPr/>
          <p:nvPr/>
        </p:nvCxnSpPr>
        <p:spPr>
          <a:xfrm>
            <a:off x="1606563" y="1019538"/>
            <a:ext cx="833634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8" name="직선 연결선 807"/>
          <p:cNvCxnSpPr/>
          <p:nvPr/>
        </p:nvCxnSpPr>
        <p:spPr>
          <a:xfrm>
            <a:off x="2440198" y="624893"/>
            <a:ext cx="0" cy="394645"/>
          </a:xfrm>
          <a:prstGeom prst="line">
            <a:avLst/>
          </a:prstGeom>
          <a:ln>
            <a:head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9" name="직선 연결선 808"/>
          <p:cNvCxnSpPr/>
          <p:nvPr/>
        </p:nvCxnSpPr>
        <p:spPr>
          <a:xfrm>
            <a:off x="7709952" y="1766203"/>
            <a:ext cx="0" cy="2805037"/>
          </a:xfrm>
          <a:prstGeom prst="line">
            <a:avLst/>
          </a:prstGeom>
          <a:ln>
            <a:head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0" name="직선 연결선 809"/>
          <p:cNvCxnSpPr/>
          <p:nvPr/>
        </p:nvCxnSpPr>
        <p:spPr>
          <a:xfrm>
            <a:off x="6921179" y="4571241"/>
            <a:ext cx="788772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1" name="사다리꼴 810"/>
          <p:cNvSpPr/>
          <p:nvPr/>
        </p:nvSpPr>
        <p:spPr>
          <a:xfrm rot="5400000" flipV="1">
            <a:off x="6726000" y="2532219"/>
            <a:ext cx="398684" cy="142340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ko-KR" sz="6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</a:t>
            </a:r>
            <a:endParaRPr lang="en-US" altLang="ko-KR" sz="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endParaRPr lang="en-US" altLang="ko-KR" sz="600" dirty="0" smtClean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r>
              <a:rPr lang="en-US" altLang="ko-KR" sz="6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0</a:t>
            </a:r>
            <a:endParaRPr lang="ko-KR" altLang="en-US" sz="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814" name="직선 연결선 813"/>
          <p:cNvCxnSpPr/>
          <p:nvPr/>
        </p:nvCxnSpPr>
        <p:spPr>
          <a:xfrm>
            <a:off x="4725117" y="3054389"/>
            <a:ext cx="0" cy="339392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5" name="TextBox 814"/>
          <p:cNvSpPr txBox="1"/>
          <p:nvPr/>
        </p:nvSpPr>
        <p:spPr>
          <a:xfrm>
            <a:off x="4314524" y="2919924"/>
            <a:ext cx="482337" cy="15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" dirty="0" smtClean="0">
                <a:latin typeface="Adobe Fan Heiti Std B" pitchFamily="34" charset="-128"/>
                <a:ea typeface="Adobe Fan Heiti Std B" pitchFamily="34" charset="-128"/>
              </a:rPr>
              <a:t>Offset &lt;3:0&gt;</a:t>
            </a:r>
            <a:endParaRPr lang="ko-KR" altLang="en-US" sz="5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819" name="TextBox 818"/>
          <p:cNvSpPr txBox="1"/>
          <p:nvPr/>
        </p:nvSpPr>
        <p:spPr>
          <a:xfrm>
            <a:off x="4005212" y="1852691"/>
            <a:ext cx="480825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Adobe Fan Heiti Std B" pitchFamily="34" charset="-128"/>
                <a:ea typeface="Adobe Fan Heiti Std B" pitchFamily="34" charset="-128"/>
              </a:rPr>
              <a:t>R1 &lt;7:4&gt;</a:t>
            </a:r>
            <a:endParaRPr lang="ko-KR" altLang="en-US" sz="6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822" name="직선 연결선 821"/>
          <p:cNvCxnSpPr/>
          <p:nvPr/>
        </p:nvCxnSpPr>
        <p:spPr>
          <a:xfrm flipH="1">
            <a:off x="7010718" y="2544962"/>
            <a:ext cx="3382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3" name="TextBox 822"/>
          <p:cNvSpPr txBox="1"/>
          <p:nvPr/>
        </p:nvSpPr>
        <p:spPr>
          <a:xfrm>
            <a:off x="6978716" y="2513415"/>
            <a:ext cx="476292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WDSEL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827" name="TextBox 826"/>
          <p:cNvSpPr txBox="1"/>
          <p:nvPr/>
        </p:nvSpPr>
        <p:spPr>
          <a:xfrm>
            <a:off x="4370705" y="1850413"/>
            <a:ext cx="535224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Adobe Fan Heiti Std B" pitchFamily="34" charset="-128"/>
                <a:ea typeface="Adobe Fan Heiti Std B" pitchFamily="34" charset="-128"/>
              </a:rPr>
              <a:t>RD &lt;11:8&gt;</a:t>
            </a:r>
            <a:endParaRPr lang="ko-KR" altLang="en-US" sz="6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828" name="TextBox 827"/>
          <p:cNvSpPr txBox="1"/>
          <p:nvPr/>
        </p:nvSpPr>
        <p:spPr>
          <a:xfrm>
            <a:off x="384630" y="6292741"/>
            <a:ext cx="5854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latin typeface="Adobe 고딕 Std B" pitchFamily="34" charset="-127"/>
                <a:ea typeface="Adobe 고딕 Std B" pitchFamily="34" charset="-127"/>
              </a:rPr>
              <a:t>MOV</a:t>
            </a:r>
            <a:endParaRPr lang="ko-KR" altLang="en-US" sz="1400" b="1" dirty="0">
              <a:latin typeface="Adobe 고딕 Std B" pitchFamily="34" charset="-127"/>
              <a:ea typeface="Adobe 고딕 Std B" pitchFamily="34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3748161" y="1988840"/>
            <a:ext cx="434372" cy="184666"/>
            <a:chOff x="5842960" y="2092206"/>
            <a:chExt cx="434372" cy="184666"/>
          </a:xfrm>
        </p:grpSpPr>
        <p:sp>
          <p:nvSpPr>
            <p:cNvPr id="211" name="사다리꼴 210"/>
            <p:cNvSpPr/>
            <p:nvPr/>
          </p:nvSpPr>
          <p:spPr>
            <a:xfrm flipV="1">
              <a:off x="5842960" y="2105942"/>
              <a:ext cx="398684" cy="142340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ko-KR" altLang="en-US" sz="6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212" name="TextBox 211"/>
            <p:cNvSpPr txBox="1"/>
            <p:nvPr/>
          </p:nvSpPr>
          <p:spPr>
            <a:xfrm>
              <a:off x="5848111" y="2092206"/>
              <a:ext cx="429221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dirty="0" smtClean="0">
                  <a:latin typeface="HY견고딕" pitchFamily="18" charset="-127"/>
                  <a:ea typeface="HY견고딕" pitchFamily="18" charset="-127"/>
                </a:rPr>
                <a:t>1    0</a:t>
              </a:r>
              <a:endParaRPr lang="ko-KR" altLang="en-US" sz="600" dirty="0">
                <a:latin typeface="HY견고딕" pitchFamily="18" charset="-127"/>
                <a:ea typeface="HY견고딕" pitchFamily="18" charset="-127"/>
              </a:endParaRPr>
            </a:p>
          </p:txBody>
        </p:sp>
      </p:grpSp>
      <p:cxnSp>
        <p:nvCxnSpPr>
          <p:cNvPr id="223" name="직선 연결선 222"/>
          <p:cNvCxnSpPr/>
          <p:nvPr/>
        </p:nvCxnSpPr>
        <p:spPr>
          <a:xfrm>
            <a:off x="4053918" y="1900364"/>
            <a:ext cx="0" cy="9323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4" name="직선 연결선 223"/>
          <p:cNvCxnSpPr/>
          <p:nvPr/>
        </p:nvCxnSpPr>
        <p:spPr>
          <a:xfrm>
            <a:off x="4796869" y="1903555"/>
            <a:ext cx="0" cy="93238"/>
          </a:xfrm>
          <a:prstGeom prst="line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5" name="직선 연결선 224"/>
          <p:cNvCxnSpPr/>
          <p:nvPr/>
        </p:nvCxnSpPr>
        <p:spPr>
          <a:xfrm>
            <a:off x="4893899" y="2140016"/>
            <a:ext cx="0" cy="124144"/>
          </a:xfrm>
          <a:prstGeom prst="line">
            <a:avLst/>
          </a:prstGeom>
          <a:ln>
            <a:solidFill>
              <a:srgbClr val="FFC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6" name="그룹 225"/>
          <p:cNvGrpSpPr/>
          <p:nvPr/>
        </p:nvGrpSpPr>
        <p:grpSpPr>
          <a:xfrm>
            <a:off x="4676176" y="1990435"/>
            <a:ext cx="434372" cy="184666"/>
            <a:chOff x="5842960" y="2092206"/>
            <a:chExt cx="434372" cy="184666"/>
          </a:xfrm>
        </p:grpSpPr>
        <p:sp>
          <p:nvSpPr>
            <p:cNvPr id="227" name="사다리꼴 226"/>
            <p:cNvSpPr/>
            <p:nvPr/>
          </p:nvSpPr>
          <p:spPr>
            <a:xfrm flipV="1">
              <a:off x="5842960" y="2105942"/>
              <a:ext cx="398684" cy="142340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ko-KR" altLang="en-US" sz="6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228" name="TextBox 227"/>
            <p:cNvSpPr txBox="1"/>
            <p:nvPr/>
          </p:nvSpPr>
          <p:spPr>
            <a:xfrm>
              <a:off x="5848111" y="2092206"/>
              <a:ext cx="429221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dirty="0" smtClean="0">
                  <a:latin typeface="HY견고딕" pitchFamily="18" charset="-127"/>
                  <a:ea typeface="HY견고딕" pitchFamily="18" charset="-127"/>
                </a:rPr>
                <a:t>1     0</a:t>
              </a:r>
              <a:endParaRPr lang="ko-KR" altLang="en-US" sz="600" dirty="0">
                <a:latin typeface="HY견고딕" pitchFamily="18" charset="-127"/>
                <a:ea typeface="HY견고딕" pitchFamily="18" charset="-127"/>
              </a:endParaRPr>
            </a:p>
          </p:txBody>
        </p:sp>
      </p:grpSp>
      <p:cxnSp>
        <p:nvCxnSpPr>
          <p:cNvPr id="229" name="직선 연결선 228"/>
          <p:cNvCxnSpPr/>
          <p:nvPr/>
        </p:nvCxnSpPr>
        <p:spPr>
          <a:xfrm>
            <a:off x="4981933" y="1901960"/>
            <a:ext cx="0" cy="93238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0" name="직선 연결선 229"/>
          <p:cNvCxnSpPr/>
          <p:nvPr/>
        </p:nvCxnSpPr>
        <p:spPr>
          <a:xfrm flipH="1">
            <a:off x="4144501" y="2048368"/>
            <a:ext cx="33778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2" name="TextBox 231"/>
          <p:cNvSpPr txBox="1"/>
          <p:nvPr/>
        </p:nvSpPr>
        <p:spPr>
          <a:xfrm>
            <a:off x="4071392" y="2010771"/>
            <a:ext cx="5421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RA1SEL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234" name="직선 연결선 233"/>
          <p:cNvCxnSpPr/>
          <p:nvPr/>
        </p:nvCxnSpPr>
        <p:spPr>
          <a:xfrm flipH="1">
            <a:off x="5069557" y="2032795"/>
            <a:ext cx="33778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5" name="TextBox 234"/>
          <p:cNvSpPr txBox="1"/>
          <p:nvPr/>
        </p:nvSpPr>
        <p:spPr>
          <a:xfrm>
            <a:off x="4996448" y="1995198"/>
            <a:ext cx="5421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RA2SEL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231" name="직선 연결선 230"/>
          <p:cNvCxnSpPr>
            <a:stCxn id="237" idx="0"/>
          </p:cNvCxnSpPr>
          <p:nvPr/>
        </p:nvCxnSpPr>
        <p:spPr>
          <a:xfrm>
            <a:off x="3089551" y="2581586"/>
            <a:ext cx="255268" cy="1263"/>
          </a:xfrm>
          <a:prstGeom prst="line">
            <a:avLst/>
          </a:prstGeom>
          <a:ln>
            <a:solidFill>
              <a:srgbClr val="FFC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3" name="TextBox 232"/>
          <p:cNvSpPr txBox="1"/>
          <p:nvPr/>
        </p:nvSpPr>
        <p:spPr>
          <a:xfrm>
            <a:off x="2653103" y="2746276"/>
            <a:ext cx="51488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Adobe Fan Heiti Std B" pitchFamily="34" charset="-128"/>
                <a:ea typeface="Adobe Fan Heiti Std B" pitchFamily="34" charset="-128"/>
              </a:rPr>
              <a:t>RD &lt;11:8&gt;</a:t>
            </a:r>
            <a:endParaRPr lang="ko-KR" altLang="en-US" sz="6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237" name="사다리꼴 236"/>
          <p:cNvSpPr/>
          <p:nvPr/>
        </p:nvSpPr>
        <p:spPr>
          <a:xfrm rot="16200000" flipV="1">
            <a:off x="2819039" y="2510416"/>
            <a:ext cx="398684" cy="142340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ko-KR" sz="6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</a:t>
            </a:r>
            <a:endParaRPr lang="en-US" altLang="ko-KR" sz="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endParaRPr lang="en-US" altLang="ko-KR" sz="600" dirty="0" smtClean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r>
              <a:rPr lang="en-US" altLang="ko-KR" sz="6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0</a:t>
            </a:r>
            <a:endParaRPr lang="ko-KR" altLang="en-US" sz="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241" name="직선 연결선 240"/>
          <p:cNvCxnSpPr/>
          <p:nvPr/>
        </p:nvCxnSpPr>
        <p:spPr>
          <a:xfrm>
            <a:off x="2730410" y="2484704"/>
            <a:ext cx="203975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2" name="직선 연결선 241"/>
          <p:cNvCxnSpPr/>
          <p:nvPr/>
        </p:nvCxnSpPr>
        <p:spPr>
          <a:xfrm>
            <a:off x="2729200" y="2668854"/>
            <a:ext cx="203975" cy="0"/>
          </a:xfrm>
          <a:prstGeom prst="line">
            <a:avLst/>
          </a:prstGeom>
          <a:ln>
            <a:solidFill>
              <a:srgbClr val="FFC000"/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3" name="TextBox 242"/>
          <p:cNvSpPr txBox="1"/>
          <p:nvPr/>
        </p:nvSpPr>
        <p:spPr>
          <a:xfrm>
            <a:off x="2643852" y="2224800"/>
            <a:ext cx="46519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Adobe Fan Heiti Std B" pitchFamily="34" charset="-128"/>
                <a:ea typeface="Adobe Fan Heiti Std B" pitchFamily="34" charset="-128"/>
              </a:rPr>
              <a:t>R2 &lt;3:0&gt;</a:t>
            </a:r>
            <a:endParaRPr lang="ko-KR" altLang="en-US" sz="6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244" name="TextBox 243"/>
          <p:cNvSpPr txBox="1"/>
          <p:nvPr/>
        </p:nvSpPr>
        <p:spPr>
          <a:xfrm>
            <a:off x="2875558" y="2029678"/>
            <a:ext cx="5036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WASEL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245" name="직선 연결선 244"/>
          <p:cNvCxnSpPr/>
          <p:nvPr/>
        </p:nvCxnSpPr>
        <p:spPr>
          <a:xfrm>
            <a:off x="3029041" y="2222794"/>
            <a:ext cx="0" cy="181253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6" name="직선 연결선 245"/>
          <p:cNvCxnSpPr/>
          <p:nvPr/>
        </p:nvCxnSpPr>
        <p:spPr>
          <a:xfrm flipH="1">
            <a:off x="2290604" y="4194135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7" name="직선 연결선 246"/>
          <p:cNvCxnSpPr/>
          <p:nvPr/>
        </p:nvCxnSpPr>
        <p:spPr>
          <a:xfrm>
            <a:off x="2447770" y="4111250"/>
            <a:ext cx="0" cy="20622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8" name="직선 연결선 247"/>
          <p:cNvCxnSpPr/>
          <p:nvPr/>
        </p:nvCxnSpPr>
        <p:spPr>
          <a:xfrm flipH="1">
            <a:off x="2290604" y="4372474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9" name="직선 연결선 248"/>
          <p:cNvCxnSpPr/>
          <p:nvPr/>
        </p:nvCxnSpPr>
        <p:spPr>
          <a:xfrm flipH="1">
            <a:off x="2290604" y="4550813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0" name="직선 연결선 249"/>
          <p:cNvCxnSpPr/>
          <p:nvPr/>
        </p:nvCxnSpPr>
        <p:spPr>
          <a:xfrm flipH="1">
            <a:off x="2290604" y="4729152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1" name="직선 연결선 250"/>
          <p:cNvCxnSpPr/>
          <p:nvPr/>
        </p:nvCxnSpPr>
        <p:spPr>
          <a:xfrm flipH="1">
            <a:off x="2290604" y="4907491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2" name="직선 연결선 251"/>
          <p:cNvCxnSpPr/>
          <p:nvPr/>
        </p:nvCxnSpPr>
        <p:spPr>
          <a:xfrm flipH="1">
            <a:off x="2290604" y="5085830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3" name="TextBox 252"/>
          <p:cNvSpPr txBox="1"/>
          <p:nvPr/>
        </p:nvSpPr>
        <p:spPr>
          <a:xfrm>
            <a:off x="1887425" y="4072880"/>
            <a:ext cx="46571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800">
                <a:latin typeface="Adobe Fan Heiti Std B" pitchFamily="34" charset="-128"/>
                <a:ea typeface="Adobe Fan Heiti Std B" pitchFamily="34" charset="-128"/>
              </a:defRPr>
            </a:lvl1pPr>
          </a:lstStyle>
          <a:p>
            <a:r>
              <a:rPr lang="en-US" altLang="ko-KR" dirty="0"/>
              <a:t>ALUFN</a:t>
            </a:r>
            <a:endParaRPr lang="ko-KR" altLang="en-US" dirty="0"/>
          </a:p>
        </p:txBody>
      </p:sp>
      <p:sp>
        <p:nvSpPr>
          <p:cNvPr id="259" name="TextBox 258"/>
          <p:cNvSpPr txBox="1"/>
          <p:nvPr/>
        </p:nvSpPr>
        <p:spPr>
          <a:xfrm>
            <a:off x="1937411" y="4957149"/>
            <a:ext cx="402250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BSEL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260" name="직선 연결선 259"/>
          <p:cNvCxnSpPr/>
          <p:nvPr/>
        </p:nvCxnSpPr>
        <p:spPr>
          <a:xfrm flipH="1">
            <a:off x="2290604" y="5264169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1" name="TextBox 260"/>
          <p:cNvSpPr txBox="1"/>
          <p:nvPr/>
        </p:nvSpPr>
        <p:spPr>
          <a:xfrm>
            <a:off x="1879026" y="5136813"/>
            <a:ext cx="46571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PCSEL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262" name="직선 연결선 261"/>
          <p:cNvCxnSpPr/>
          <p:nvPr/>
        </p:nvCxnSpPr>
        <p:spPr>
          <a:xfrm flipH="1">
            <a:off x="2290604" y="5442508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3" name="직선 연결선 262"/>
          <p:cNvCxnSpPr/>
          <p:nvPr/>
        </p:nvCxnSpPr>
        <p:spPr>
          <a:xfrm flipH="1">
            <a:off x="2290604" y="5620847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4" name="TextBox 263"/>
          <p:cNvSpPr txBox="1"/>
          <p:nvPr/>
        </p:nvSpPr>
        <p:spPr>
          <a:xfrm>
            <a:off x="1883689" y="5310806"/>
            <a:ext cx="4940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ADSEL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265" name="TextBox 264"/>
          <p:cNvSpPr txBox="1"/>
          <p:nvPr/>
        </p:nvSpPr>
        <p:spPr>
          <a:xfrm>
            <a:off x="1833085" y="5845904"/>
            <a:ext cx="5421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RA1SEL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266" name="직선 연결선 265"/>
          <p:cNvCxnSpPr/>
          <p:nvPr/>
        </p:nvCxnSpPr>
        <p:spPr>
          <a:xfrm flipH="1">
            <a:off x="2290604" y="6155865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7" name="직선 연결선 266"/>
          <p:cNvCxnSpPr/>
          <p:nvPr/>
        </p:nvCxnSpPr>
        <p:spPr>
          <a:xfrm flipH="1">
            <a:off x="2290604" y="5977525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8" name="TextBox 267"/>
          <p:cNvSpPr txBox="1"/>
          <p:nvPr/>
        </p:nvSpPr>
        <p:spPr>
          <a:xfrm>
            <a:off x="1833085" y="6030560"/>
            <a:ext cx="5421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RA2SEL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269" name="TextBox 268"/>
          <p:cNvSpPr txBox="1"/>
          <p:nvPr/>
        </p:nvSpPr>
        <p:spPr>
          <a:xfrm>
            <a:off x="1869810" y="5499070"/>
            <a:ext cx="476292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WDSEL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270" name="TextBox 269"/>
          <p:cNvSpPr txBox="1"/>
          <p:nvPr/>
        </p:nvSpPr>
        <p:spPr>
          <a:xfrm>
            <a:off x="1930403" y="4248143"/>
            <a:ext cx="414338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800">
                <a:latin typeface="Adobe Fan Heiti Std B" pitchFamily="34" charset="-128"/>
                <a:ea typeface="Adobe Fan Heiti Std B" pitchFamily="34" charset="-128"/>
              </a:defRPr>
            </a:lvl1pPr>
          </a:lstStyle>
          <a:p>
            <a:r>
              <a:rPr lang="en-US" altLang="ko-KR" dirty="0"/>
              <a:t>WERF</a:t>
            </a:r>
            <a:endParaRPr lang="ko-KR" altLang="en-US" dirty="0"/>
          </a:p>
        </p:txBody>
      </p:sp>
      <p:sp>
        <p:nvSpPr>
          <p:cNvPr id="271" name="TextBox 270"/>
          <p:cNvSpPr txBox="1"/>
          <p:nvPr/>
        </p:nvSpPr>
        <p:spPr>
          <a:xfrm>
            <a:off x="1925935" y="4418329"/>
            <a:ext cx="426426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WEDF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272" name="TextBox 271"/>
          <p:cNvSpPr txBox="1"/>
          <p:nvPr/>
        </p:nvSpPr>
        <p:spPr>
          <a:xfrm>
            <a:off x="1924295" y="4599942"/>
            <a:ext cx="412826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WESF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273" name="TextBox 272"/>
          <p:cNvSpPr txBox="1"/>
          <p:nvPr/>
        </p:nvSpPr>
        <p:spPr>
          <a:xfrm>
            <a:off x="1936467" y="4772665"/>
            <a:ext cx="42351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LRSF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274" name="직선 연결선 273"/>
          <p:cNvCxnSpPr/>
          <p:nvPr/>
        </p:nvCxnSpPr>
        <p:spPr>
          <a:xfrm flipH="1">
            <a:off x="2290604" y="5799186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5" name="TextBox 274"/>
          <p:cNvSpPr txBox="1"/>
          <p:nvPr/>
        </p:nvSpPr>
        <p:spPr>
          <a:xfrm>
            <a:off x="1866176" y="5666328"/>
            <a:ext cx="5036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WASEL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276" name="직선 연결선 275"/>
          <p:cNvCxnSpPr/>
          <p:nvPr/>
        </p:nvCxnSpPr>
        <p:spPr>
          <a:xfrm flipH="1">
            <a:off x="1083172" y="1748298"/>
            <a:ext cx="1" cy="13446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7" name="직선 연결선 276"/>
          <p:cNvCxnSpPr/>
          <p:nvPr/>
        </p:nvCxnSpPr>
        <p:spPr>
          <a:xfrm flipH="1">
            <a:off x="1083175" y="398973"/>
            <a:ext cx="923425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8" name="직선 연결선 277"/>
          <p:cNvCxnSpPr/>
          <p:nvPr/>
        </p:nvCxnSpPr>
        <p:spPr>
          <a:xfrm>
            <a:off x="2086477" y="2934470"/>
            <a:ext cx="0" cy="156668"/>
          </a:xfrm>
          <a:prstGeom prst="line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9" name="직선 연결선 278"/>
          <p:cNvCxnSpPr/>
          <p:nvPr/>
        </p:nvCxnSpPr>
        <p:spPr>
          <a:xfrm>
            <a:off x="1887163" y="2934859"/>
            <a:ext cx="0" cy="3302453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0" name="직선 연결선 279"/>
          <p:cNvCxnSpPr/>
          <p:nvPr/>
        </p:nvCxnSpPr>
        <p:spPr>
          <a:xfrm>
            <a:off x="1083172" y="3091695"/>
            <a:ext cx="1006113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1" name="직선 연결선 280"/>
          <p:cNvCxnSpPr/>
          <p:nvPr/>
        </p:nvCxnSpPr>
        <p:spPr>
          <a:xfrm>
            <a:off x="2002152" y="398973"/>
            <a:ext cx="1" cy="2401351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2540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직사각형 630"/>
          <p:cNvSpPr/>
          <p:nvPr/>
        </p:nvSpPr>
        <p:spPr>
          <a:xfrm>
            <a:off x="724140" y="1079753"/>
            <a:ext cx="716969" cy="2101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PC</a:t>
            </a:r>
            <a:endParaRPr lang="ko-KR" altLang="en-US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632" name="직선 화살표 연결선 631"/>
          <p:cNvCxnSpPr>
            <a:stCxn id="631" idx="2"/>
          </p:cNvCxnSpPr>
          <p:nvPr/>
        </p:nvCxnSpPr>
        <p:spPr>
          <a:xfrm>
            <a:off x="1082624" y="1289853"/>
            <a:ext cx="0" cy="32119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3" name="직사각형 632"/>
          <p:cNvSpPr/>
          <p:nvPr/>
        </p:nvSpPr>
        <p:spPr>
          <a:xfrm>
            <a:off x="834991" y="1602843"/>
            <a:ext cx="496364" cy="1454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+2</a:t>
            </a:r>
            <a:endParaRPr lang="ko-KR" altLang="en-US" sz="105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635" name="직선 연결선 634"/>
          <p:cNvCxnSpPr/>
          <p:nvPr/>
        </p:nvCxnSpPr>
        <p:spPr>
          <a:xfrm>
            <a:off x="1083172" y="1901961"/>
            <a:ext cx="52339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6" name="직사각형 635"/>
          <p:cNvSpPr/>
          <p:nvPr/>
        </p:nvSpPr>
        <p:spPr>
          <a:xfrm>
            <a:off x="2081714" y="1095183"/>
            <a:ext cx="1289695" cy="6710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Instruction</a:t>
            </a:r>
          </a:p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Memory</a:t>
            </a:r>
            <a:endParaRPr lang="ko-KR" altLang="en-US" sz="14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637" name="TextBox 636"/>
          <p:cNvSpPr txBox="1"/>
          <p:nvPr/>
        </p:nvSpPr>
        <p:spPr>
          <a:xfrm>
            <a:off x="2058408" y="1329148"/>
            <a:ext cx="237542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A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38" name="TextBox 637"/>
          <p:cNvSpPr txBox="1"/>
          <p:nvPr/>
        </p:nvSpPr>
        <p:spPr>
          <a:xfrm>
            <a:off x="2600990" y="1590503"/>
            <a:ext cx="251142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100"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D</a:t>
            </a:r>
            <a:endParaRPr lang="ko-KR" altLang="en-US" sz="800" dirty="0">
              <a:latin typeface="Adobe Fan Heiti Std B" pitchFamily="34" charset="-128"/>
            </a:endParaRPr>
          </a:p>
        </p:txBody>
      </p:sp>
      <p:cxnSp>
        <p:nvCxnSpPr>
          <p:cNvPr id="639" name="직선 연결선 638"/>
          <p:cNvCxnSpPr>
            <a:endCxn id="636" idx="1"/>
          </p:cNvCxnSpPr>
          <p:nvPr/>
        </p:nvCxnSpPr>
        <p:spPr>
          <a:xfrm>
            <a:off x="1082624" y="1430693"/>
            <a:ext cx="99908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0" name="직선 연결선 639"/>
          <p:cNvCxnSpPr>
            <a:stCxn id="636" idx="2"/>
          </p:cNvCxnSpPr>
          <p:nvPr/>
        </p:nvCxnSpPr>
        <p:spPr>
          <a:xfrm>
            <a:off x="2726561" y="1766203"/>
            <a:ext cx="0" cy="2116356"/>
          </a:xfrm>
          <a:prstGeom prst="line">
            <a:avLst/>
          </a:prstGeom>
          <a:ln>
            <a:solidFill>
              <a:srgbClr val="FFC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1" name="직사각형 640"/>
          <p:cNvSpPr/>
          <p:nvPr/>
        </p:nvSpPr>
        <p:spPr>
          <a:xfrm>
            <a:off x="2089285" y="3901149"/>
            <a:ext cx="716969" cy="2101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CLU</a:t>
            </a:r>
            <a:endParaRPr lang="ko-KR" altLang="en-US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642" name="직사각형 641"/>
          <p:cNvSpPr/>
          <p:nvPr/>
        </p:nvSpPr>
        <p:spPr>
          <a:xfrm>
            <a:off x="3344819" y="2247339"/>
            <a:ext cx="2402344" cy="6710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Register Bank</a:t>
            </a:r>
            <a:endParaRPr lang="ko-KR" altLang="en-US" sz="14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643" name="TextBox 642"/>
          <p:cNvSpPr txBox="1"/>
          <p:nvPr/>
        </p:nvSpPr>
        <p:spPr>
          <a:xfrm>
            <a:off x="3797304" y="2247339"/>
            <a:ext cx="349361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800">
                <a:latin typeface="Adobe Fan Heiti Std B" pitchFamily="34" charset="-128"/>
                <a:ea typeface="Adobe Fan Heiti Std B" pitchFamily="34" charset="-128"/>
              </a:defRPr>
            </a:lvl1pPr>
          </a:lstStyle>
          <a:p>
            <a:r>
              <a:rPr lang="en-US" altLang="ko-KR" dirty="0"/>
              <a:t>RA1</a:t>
            </a:r>
            <a:endParaRPr lang="ko-KR" altLang="en-US" dirty="0"/>
          </a:p>
        </p:txBody>
      </p:sp>
      <p:sp>
        <p:nvSpPr>
          <p:cNvPr id="644" name="TextBox 643"/>
          <p:cNvSpPr txBox="1"/>
          <p:nvPr/>
        </p:nvSpPr>
        <p:spPr>
          <a:xfrm>
            <a:off x="4728982" y="2262565"/>
            <a:ext cx="349361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RA2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45" name="TextBox 644"/>
          <p:cNvSpPr txBox="1"/>
          <p:nvPr/>
        </p:nvSpPr>
        <p:spPr>
          <a:xfrm>
            <a:off x="3797304" y="2700043"/>
            <a:ext cx="35389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RD1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46" name="TextBox 645"/>
          <p:cNvSpPr txBox="1"/>
          <p:nvPr/>
        </p:nvSpPr>
        <p:spPr>
          <a:xfrm>
            <a:off x="4728982" y="2715270"/>
            <a:ext cx="35389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RD2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47" name="TextBox 646"/>
          <p:cNvSpPr txBox="1"/>
          <p:nvPr/>
        </p:nvSpPr>
        <p:spPr>
          <a:xfrm>
            <a:off x="3344819" y="2481304"/>
            <a:ext cx="32669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WA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48" name="TextBox 647"/>
          <p:cNvSpPr txBox="1"/>
          <p:nvPr/>
        </p:nvSpPr>
        <p:spPr>
          <a:xfrm>
            <a:off x="5407769" y="2481304"/>
            <a:ext cx="331228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WD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49" name="TextBox 648"/>
          <p:cNvSpPr txBox="1"/>
          <p:nvPr/>
        </p:nvSpPr>
        <p:spPr>
          <a:xfrm>
            <a:off x="5407769" y="2684393"/>
            <a:ext cx="314608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WE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650" name="직선 연결선 649"/>
          <p:cNvCxnSpPr/>
          <p:nvPr/>
        </p:nvCxnSpPr>
        <p:spPr>
          <a:xfrm>
            <a:off x="3868854" y="1901960"/>
            <a:ext cx="0" cy="93238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1" name="사다리꼴 650"/>
          <p:cNvSpPr/>
          <p:nvPr/>
        </p:nvSpPr>
        <p:spPr>
          <a:xfrm flipV="1">
            <a:off x="3685739" y="4030143"/>
            <a:ext cx="1579344" cy="796423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652" name="TextBox 651"/>
          <p:cNvSpPr txBox="1"/>
          <p:nvPr/>
        </p:nvSpPr>
        <p:spPr>
          <a:xfrm>
            <a:off x="4263709" y="4304772"/>
            <a:ext cx="423405" cy="2466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latin typeface="Adobe 고딕 Std B" pitchFamily="34" charset="-127"/>
                <a:ea typeface="Adobe 고딕 Std B" pitchFamily="34" charset="-127"/>
              </a:rPr>
              <a:t>ALU</a:t>
            </a:r>
            <a:endParaRPr lang="ko-KR" altLang="en-US" sz="1100" dirty="0"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653" name="직선 연결선 652"/>
          <p:cNvCxnSpPr/>
          <p:nvPr/>
        </p:nvCxnSpPr>
        <p:spPr>
          <a:xfrm>
            <a:off x="4914660" y="2912373"/>
            <a:ext cx="0" cy="482918"/>
          </a:xfrm>
          <a:prstGeom prst="line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5" name="TextBox 654"/>
          <p:cNvSpPr txBox="1"/>
          <p:nvPr/>
        </p:nvSpPr>
        <p:spPr>
          <a:xfrm>
            <a:off x="3303530" y="4414018"/>
            <a:ext cx="474781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ALUFN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662" name="직선 연결선 661"/>
          <p:cNvCxnSpPr>
            <a:stCxn id="651" idx="1"/>
          </p:cNvCxnSpPr>
          <p:nvPr/>
        </p:nvCxnSpPr>
        <p:spPr>
          <a:xfrm flipH="1" flipV="1">
            <a:off x="3344819" y="4428076"/>
            <a:ext cx="440474" cy="2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4" name="직선 연결선 663"/>
          <p:cNvCxnSpPr/>
          <p:nvPr/>
        </p:nvCxnSpPr>
        <p:spPr>
          <a:xfrm flipH="1" flipV="1">
            <a:off x="5750895" y="2785937"/>
            <a:ext cx="440474" cy="2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5" name="TextBox 664"/>
          <p:cNvSpPr txBox="1"/>
          <p:nvPr/>
        </p:nvSpPr>
        <p:spPr>
          <a:xfrm>
            <a:off x="5798908" y="2781637"/>
            <a:ext cx="42340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WERF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89" name="TextBox 688"/>
          <p:cNvSpPr txBox="1"/>
          <p:nvPr/>
        </p:nvSpPr>
        <p:spPr>
          <a:xfrm>
            <a:off x="2133620" y="3613980"/>
            <a:ext cx="650066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Adobe Fan Heiti Std B" pitchFamily="34" charset="-128"/>
                <a:ea typeface="Adobe Fan Heiti Std B" pitchFamily="34" charset="-128"/>
              </a:rPr>
              <a:t>OP &lt;15:12&gt;</a:t>
            </a:r>
            <a:endParaRPr lang="ko-KR" altLang="en-US" sz="7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91" name="TextBox 690"/>
          <p:cNvSpPr txBox="1"/>
          <p:nvPr/>
        </p:nvSpPr>
        <p:spPr>
          <a:xfrm>
            <a:off x="4915373" y="1849586"/>
            <a:ext cx="46519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Adobe Fan Heiti Std B" pitchFamily="34" charset="-128"/>
                <a:ea typeface="Adobe Fan Heiti Std B" pitchFamily="34" charset="-128"/>
              </a:rPr>
              <a:t>R2 &lt;3:0&gt;</a:t>
            </a:r>
            <a:endParaRPr lang="ko-KR" altLang="en-US" sz="6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92" name="TextBox 691"/>
          <p:cNvSpPr txBox="1"/>
          <p:nvPr/>
        </p:nvSpPr>
        <p:spPr>
          <a:xfrm>
            <a:off x="2280142" y="3454280"/>
            <a:ext cx="432471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Adobe Fan Heiti Std B" pitchFamily="34" charset="-128"/>
                <a:ea typeface="Adobe Fan Heiti Std B" pitchFamily="34" charset="-128"/>
              </a:rPr>
              <a:t>F &lt;7:6&gt;</a:t>
            </a:r>
            <a:endParaRPr lang="ko-KR" altLang="en-US" sz="7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693" name="직선 연결선 692"/>
          <p:cNvCxnSpPr/>
          <p:nvPr/>
        </p:nvCxnSpPr>
        <p:spPr>
          <a:xfrm>
            <a:off x="2735872" y="3055898"/>
            <a:ext cx="1993109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4" name="직선 연결선 693"/>
          <p:cNvCxnSpPr/>
          <p:nvPr/>
        </p:nvCxnSpPr>
        <p:spPr>
          <a:xfrm>
            <a:off x="4525346" y="3054389"/>
            <a:ext cx="0" cy="339392"/>
          </a:xfrm>
          <a:prstGeom prst="line">
            <a:avLst/>
          </a:prstGeom>
          <a:ln>
            <a:solidFill>
              <a:srgbClr val="FFC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5" name="TextBox 694"/>
          <p:cNvSpPr txBox="1"/>
          <p:nvPr/>
        </p:nvSpPr>
        <p:spPr>
          <a:xfrm>
            <a:off x="2706988" y="2865807"/>
            <a:ext cx="684821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Adobe Fan Heiti Std B" pitchFamily="34" charset="-128"/>
                <a:ea typeface="Adobe Fan Heiti Std B" pitchFamily="34" charset="-128"/>
              </a:rPr>
              <a:t>Operand &lt;5:0&gt;</a:t>
            </a:r>
            <a:endParaRPr lang="ko-KR" altLang="en-US" sz="7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696" name="직선 연결선 695"/>
          <p:cNvCxnSpPr/>
          <p:nvPr/>
        </p:nvCxnSpPr>
        <p:spPr>
          <a:xfrm>
            <a:off x="4348155" y="3253197"/>
            <a:ext cx="0" cy="142094"/>
          </a:xfrm>
          <a:prstGeom prst="line">
            <a:avLst/>
          </a:prstGeom>
          <a:ln>
            <a:solidFill>
              <a:srgbClr val="FFC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7" name="사다리꼴 696"/>
          <p:cNvSpPr/>
          <p:nvPr/>
        </p:nvSpPr>
        <p:spPr>
          <a:xfrm flipV="1">
            <a:off x="4225094" y="3377333"/>
            <a:ext cx="819338" cy="154766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698" name="TextBox 697"/>
          <p:cNvSpPr txBox="1"/>
          <p:nvPr/>
        </p:nvSpPr>
        <p:spPr>
          <a:xfrm>
            <a:off x="4225094" y="3377333"/>
            <a:ext cx="80121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 smtClean="0">
                <a:latin typeface="HY견고딕" pitchFamily="18" charset="-127"/>
                <a:ea typeface="HY견고딕" pitchFamily="18" charset="-127"/>
              </a:rPr>
              <a:t> 3     2      1    0</a:t>
            </a:r>
            <a:endParaRPr lang="ko-KR" altLang="en-US" sz="600" dirty="0"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699" name="직선 연결선 698"/>
          <p:cNvCxnSpPr/>
          <p:nvPr/>
        </p:nvCxnSpPr>
        <p:spPr>
          <a:xfrm>
            <a:off x="4728982" y="3539555"/>
            <a:ext cx="0" cy="482918"/>
          </a:xfrm>
          <a:prstGeom prst="line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0" name="TextBox 699"/>
          <p:cNvSpPr txBox="1"/>
          <p:nvPr/>
        </p:nvSpPr>
        <p:spPr>
          <a:xfrm>
            <a:off x="3806082" y="3013183"/>
            <a:ext cx="737709" cy="15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" dirty="0" smtClean="0">
                <a:latin typeface="Adobe Fan Heiti Std B" pitchFamily="34" charset="-128"/>
                <a:ea typeface="Adobe Fan Heiti Std B" pitchFamily="34" charset="-128"/>
              </a:rPr>
              <a:t>Immediate Value &lt;5:0&gt;</a:t>
            </a:r>
            <a:endParaRPr lang="ko-KR" altLang="en-US" sz="500" dirty="0">
              <a:latin typeface="Adobe Fan Heiti Std B" pitchFamily="34" charset="-128"/>
              <a:ea typeface="HY견고딕" pitchFamily="18" charset="-127"/>
            </a:endParaRPr>
          </a:p>
        </p:txBody>
      </p:sp>
      <p:grpSp>
        <p:nvGrpSpPr>
          <p:cNvPr id="701" name="그룹 700"/>
          <p:cNvGrpSpPr/>
          <p:nvPr/>
        </p:nvGrpSpPr>
        <p:grpSpPr>
          <a:xfrm>
            <a:off x="4674204" y="3708245"/>
            <a:ext cx="306093" cy="203089"/>
            <a:chOff x="4657905" y="3760992"/>
            <a:chExt cx="324714" cy="215444"/>
          </a:xfrm>
        </p:grpSpPr>
        <p:cxnSp>
          <p:nvCxnSpPr>
            <p:cNvPr id="837" name="직선 연결선 836"/>
            <p:cNvCxnSpPr/>
            <p:nvPr/>
          </p:nvCxnSpPr>
          <p:spPr>
            <a:xfrm>
              <a:off x="4657905" y="3838188"/>
              <a:ext cx="99639" cy="8486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38" name="TextBox 837"/>
            <p:cNvSpPr txBox="1"/>
            <p:nvPr/>
          </p:nvSpPr>
          <p:spPr>
            <a:xfrm>
              <a:off x="4682537" y="3760992"/>
              <a:ext cx="30008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16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</p:grpSp>
      <p:cxnSp>
        <p:nvCxnSpPr>
          <p:cNvPr id="702" name="직선 연결선 701"/>
          <p:cNvCxnSpPr/>
          <p:nvPr/>
        </p:nvCxnSpPr>
        <p:spPr>
          <a:xfrm>
            <a:off x="3965884" y="2138421"/>
            <a:ext cx="0" cy="124144"/>
          </a:xfrm>
          <a:prstGeom prst="line">
            <a:avLst/>
          </a:prstGeom>
          <a:ln>
            <a:solidFill>
              <a:srgbClr val="FFC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3" name="직선 연결선 702"/>
          <p:cNvCxnSpPr/>
          <p:nvPr/>
        </p:nvCxnSpPr>
        <p:spPr>
          <a:xfrm>
            <a:off x="3965884" y="2909491"/>
            <a:ext cx="0" cy="1112983"/>
          </a:xfrm>
          <a:prstGeom prst="line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4" name="직선 연결선 703"/>
          <p:cNvCxnSpPr/>
          <p:nvPr/>
        </p:nvCxnSpPr>
        <p:spPr>
          <a:xfrm>
            <a:off x="3179310" y="3060323"/>
            <a:ext cx="0" cy="181253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5" name="직선 연결선 704"/>
          <p:cNvCxnSpPr/>
          <p:nvPr/>
        </p:nvCxnSpPr>
        <p:spPr>
          <a:xfrm>
            <a:off x="3179310" y="3241576"/>
            <a:ext cx="116358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6" name="직선 연결선 705"/>
          <p:cNvCxnSpPr/>
          <p:nvPr/>
        </p:nvCxnSpPr>
        <p:spPr>
          <a:xfrm flipV="1">
            <a:off x="3294668" y="3162015"/>
            <a:ext cx="0" cy="182362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7" name="직선 연결선 706"/>
          <p:cNvCxnSpPr/>
          <p:nvPr/>
        </p:nvCxnSpPr>
        <p:spPr>
          <a:xfrm>
            <a:off x="3292423" y="3162015"/>
            <a:ext cx="317768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8" name="직선 연결선 707"/>
          <p:cNvCxnSpPr/>
          <p:nvPr/>
        </p:nvCxnSpPr>
        <p:spPr>
          <a:xfrm>
            <a:off x="3293849" y="3340519"/>
            <a:ext cx="317768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9" name="직선 연결선 708"/>
          <p:cNvCxnSpPr/>
          <p:nvPr/>
        </p:nvCxnSpPr>
        <p:spPr>
          <a:xfrm>
            <a:off x="3759681" y="3255900"/>
            <a:ext cx="588475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0" name="TextBox 709"/>
          <p:cNvSpPr txBox="1"/>
          <p:nvPr/>
        </p:nvSpPr>
        <p:spPr>
          <a:xfrm>
            <a:off x="2962431" y="3293307"/>
            <a:ext cx="693888" cy="15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" dirty="0" smtClean="0">
                <a:latin typeface="Adobe Fan Heiti Std B" pitchFamily="34" charset="-128"/>
                <a:ea typeface="Adobe Fan Heiti Std B" pitchFamily="34" charset="-128"/>
              </a:rPr>
              <a:t>Constant Value&lt;3:0&gt;</a:t>
            </a:r>
            <a:endParaRPr lang="ko-KR" altLang="en-US" sz="5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711" name="TextBox 710"/>
          <p:cNvSpPr txBox="1"/>
          <p:nvPr/>
        </p:nvSpPr>
        <p:spPr>
          <a:xfrm>
            <a:off x="3093209" y="3003661"/>
            <a:ext cx="600200" cy="15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" dirty="0" smtClean="0">
                <a:latin typeface="Adobe Fan Heiti Std B" pitchFamily="34" charset="-128"/>
                <a:ea typeface="Adobe Fan Heiti Std B" pitchFamily="34" charset="-128"/>
              </a:rPr>
              <a:t>Shift Value &lt;5:4&gt;</a:t>
            </a:r>
            <a:endParaRPr lang="ko-KR" altLang="en-US" sz="500" dirty="0">
              <a:latin typeface="Adobe Fan Heiti Std B" pitchFamily="34" charset="-128"/>
              <a:ea typeface="HY견고딕" pitchFamily="18" charset="-127"/>
            </a:endParaRPr>
          </a:p>
        </p:txBody>
      </p:sp>
      <p:grpSp>
        <p:nvGrpSpPr>
          <p:cNvPr id="712" name="그룹 711"/>
          <p:cNvGrpSpPr/>
          <p:nvPr/>
        </p:nvGrpSpPr>
        <p:grpSpPr>
          <a:xfrm>
            <a:off x="3918385" y="3708245"/>
            <a:ext cx="306093" cy="203089"/>
            <a:chOff x="4657905" y="3760992"/>
            <a:chExt cx="324714" cy="215444"/>
          </a:xfrm>
        </p:grpSpPr>
        <p:cxnSp>
          <p:nvCxnSpPr>
            <p:cNvPr id="835" name="직선 연결선 834"/>
            <p:cNvCxnSpPr/>
            <p:nvPr/>
          </p:nvCxnSpPr>
          <p:spPr>
            <a:xfrm>
              <a:off x="4657905" y="3838188"/>
              <a:ext cx="99639" cy="8486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36" name="TextBox 835"/>
            <p:cNvSpPr txBox="1"/>
            <p:nvPr/>
          </p:nvSpPr>
          <p:spPr>
            <a:xfrm>
              <a:off x="4682537" y="3760992"/>
              <a:ext cx="30008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16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</p:grpSp>
      <p:cxnSp>
        <p:nvCxnSpPr>
          <p:cNvPr id="714" name="직선 연결선 713"/>
          <p:cNvCxnSpPr/>
          <p:nvPr/>
        </p:nvCxnSpPr>
        <p:spPr>
          <a:xfrm flipH="1">
            <a:off x="5030963" y="3468324"/>
            <a:ext cx="3382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5" name="TextBox 714"/>
          <p:cNvSpPr txBox="1"/>
          <p:nvPr/>
        </p:nvSpPr>
        <p:spPr>
          <a:xfrm>
            <a:off x="4998961" y="3436778"/>
            <a:ext cx="402250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BSEL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717" name="직사각형 716"/>
          <p:cNvSpPr/>
          <p:nvPr/>
        </p:nvSpPr>
        <p:spPr>
          <a:xfrm>
            <a:off x="3618906" y="3123319"/>
            <a:ext cx="145408" cy="2704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Rtl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S</a:t>
            </a:r>
            <a:endParaRPr lang="ko-KR" altLang="en-US" sz="10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718" name="TextBox 717"/>
          <p:cNvSpPr txBox="1"/>
          <p:nvPr/>
        </p:nvSpPr>
        <p:spPr>
          <a:xfrm>
            <a:off x="8009913" y="1826689"/>
            <a:ext cx="684821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Adobe Fan Heiti Std B" pitchFamily="34" charset="-128"/>
                <a:ea typeface="Adobe Fan Heiti Std B" pitchFamily="34" charset="-128"/>
              </a:rPr>
              <a:t>CPSR F &lt;7:4&gt;</a:t>
            </a:r>
            <a:endParaRPr lang="ko-KR" altLang="en-US" sz="7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719" name="직선 연결선 718"/>
          <p:cNvCxnSpPr/>
          <p:nvPr/>
        </p:nvCxnSpPr>
        <p:spPr>
          <a:xfrm flipH="1">
            <a:off x="8378546" y="1568760"/>
            <a:ext cx="3382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0" name="TextBox 719"/>
          <p:cNvSpPr txBox="1"/>
          <p:nvPr/>
        </p:nvSpPr>
        <p:spPr>
          <a:xfrm>
            <a:off x="8346544" y="1537214"/>
            <a:ext cx="412826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WESF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721" name="TextBox 720"/>
          <p:cNvSpPr txBox="1"/>
          <p:nvPr/>
        </p:nvSpPr>
        <p:spPr>
          <a:xfrm>
            <a:off x="8105319" y="1487505"/>
            <a:ext cx="314608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WE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722" name="TextBox 721"/>
          <p:cNvSpPr txBox="1"/>
          <p:nvPr/>
        </p:nvSpPr>
        <p:spPr>
          <a:xfrm>
            <a:off x="7036857" y="1285466"/>
            <a:ext cx="237542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A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723" name="TextBox 722"/>
          <p:cNvSpPr txBox="1"/>
          <p:nvPr/>
        </p:nvSpPr>
        <p:spPr>
          <a:xfrm>
            <a:off x="7579439" y="1546822"/>
            <a:ext cx="310073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100"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WD</a:t>
            </a:r>
            <a:endParaRPr lang="ko-KR" altLang="en-US" sz="800" dirty="0">
              <a:latin typeface="Adobe Fan Heiti Std B" pitchFamily="34" charset="-128"/>
            </a:endParaRPr>
          </a:p>
        </p:txBody>
      </p:sp>
      <p:sp>
        <p:nvSpPr>
          <p:cNvPr id="724" name="TextBox 723"/>
          <p:cNvSpPr txBox="1"/>
          <p:nvPr/>
        </p:nvSpPr>
        <p:spPr>
          <a:xfrm>
            <a:off x="7556017" y="1051501"/>
            <a:ext cx="29798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100"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RD</a:t>
            </a:r>
            <a:endParaRPr lang="ko-KR" altLang="en-US" sz="800" dirty="0">
              <a:latin typeface="Adobe Fan Heiti Std B" pitchFamily="34" charset="-128"/>
            </a:endParaRPr>
          </a:p>
        </p:txBody>
      </p:sp>
      <p:sp>
        <p:nvSpPr>
          <p:cNvPr id="725" name="직사각형 724"/>
          <p:cNvSpPr/>
          <p:nvPr/>
        </p:nvSpPr>
        <p:spPr>
          <a:xfrm>
            <a:off x="5966855" y="1291053"/>
            <a:ext cx="716969" cy="2101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SP</a:t>
            </a:r>
            <a:endParaRPr lang="ko-KR" altLang="en-US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726" name="직선 화살표 연결선 725"/>
          <p:cNvCxnSpPr/>
          <p:nvPr/>
        </p:nvCxnSpPr>
        <p:spPr>
          <a:xfrm>
            <a:off x="6324792" y="1509287"/>
            <a:ext cx="0" cy="182762"/>
          </a:xfrm>
          <a:prstGeom prst="straightConnector1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7" name="직선 연결선 726"/>
          <p:cNvCxnSpPr/>
          <p:nvPr/>
        </p:nvCxnSpPr>
        <p:spPr>
          <a:xfrm>
            <a:off x="6325339" y="1698324"/>
            <a:ext cx="523391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8" name="직선 연결선 727"/>
          <p:cNvCxnSpPr/>
          <p:nvPr/>
        </p:nvCxnSpPr>
        <p:spPr>
          <a:xfrm flipV="1">
            <a:off x="6848730" y="815902"/>
            <a:ext cx="0" cy="882424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9" name="직선 연결선 728"/>
          <p:cNvCxnSpPr/>
          <p:nvPr/>
        </p:nvCxnSpPr>
        <p:spPr>
          <a:xfrm flipH="1">
            <a:off x="6324792" y="815902"/>
            <a:ext cx="523940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0" name="직선 화살표 연결선 729"/>
          <p:cNvCxnSpPr>
            <a:stCxn id="731" idx="2"/>
            <a:endCxn id="725" idx="0"/>
          </p:cNvCxnSpPr>
          <p:nvPr/>
        </p:nvCxnSpPr>
        <p:spPr>
          <a:xfrm>
            <a:off x="6325339" y="1121213"/>
            <a:ext cx="1" cy="1698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1" name="직사각형 730"/>
          <p:cNvSpPr/>
          <p:nvPr/>
        </p:nvSpPr>
        <p:spPr>
          <a:xfrm>
            <a:off x="6077156" y="975759"/>
            <a:ext cx="496364" cy="1454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ALU</a:t>
            </a:r>
            <a:endParaRPr lang="ko-KR" altLang="en-US" sz="8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732" name="직선 화살표 연결선 731"/>
          <p:cNvCxnSpPr>
            <a:endCxn id="731" idx="0"/>
          </p:cNvCxnSpPr>
          <p:nvPr/>
        </p:nvCxnSpPr>
        <p:spPr>
          <a:xfrm flipH="1">
            <a:off x="6325339" y="815902"/>
            <a:ext cx="1" cy="159857"/>
          </a:xfrm>
          <a:prstGeom prst="straightConnector1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3" name="직선 연결선 732"/>
          <p:cNvCxnSpPr>
            <a:stCxn id="725" idx="3"/>
            <a:endCxn id="734" idx="1"/>
          </p:cNvCxnSpPr>
          <p:nvPr/>
        </p:nvCxnSpPr>
        <p:spPr>
          <a:xfrm flipV="1">
            <a:off x="6683823" y="1394778"/>
            <a:ext cx="397749" cy="1324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4" name="직사각형 733"/>
          <p:cNvSpPr/>
          <p:nvPr/>
        </p:nvSpPr>
        <p:spPr>
          <a:xfrm>
            <a:off x="7081572" y="1059268"/>
            <a:ext cx="1289695" cy="6710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Stack</a:t>
            </a:r>
          </a:p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Memory</a:t>
            </a:r>
            <a:endParaRPr lang="ko-KR" altLang="en-US" sz="14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735" name="직선 연결선 734"/>
          <p:cNvCxnSpPr/>
          <p:nvPr/>
        </p:nvCxnSpPr>
        <p:spPr>
          <a:xfrm flipV="1">
            <a:off x="7695441" y="842120"/>
            <a:ext cx="0" cy="201316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6" name="직선 연결선 735"/>
          <p:cNvCxnSpPr/>
          <p:nvPr/>
        </p:nvCxnSpPr>
        <p:spPr>
          <a:xfrm flipH="1">
            <a:off x="6921179" y="842120"/>
            <a:ext cx="789876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7" name="직선 연결선 736"/>
          <p:cNvCxnSpPr>
            <a:stCxn id="811" idx="1"/>
          </p:cNvCxnSpPr>
          <p:nvPr/>
        </p:nvCxnSpPr>
        <p:spPr>
          <a:xfrm flipH="1" flipV="1">
            <a:off x="6921179" y="842126"/>
            <a:ext cx="4164" cy="1579715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8" name="직선 연결선 737"/>
          <p:cNvCxnSpPr>
            <a:endCxn id="811" idx="0"/>
          </p:cNvCxnSpPr>
          <p:nvPr/>
        </p:nvCxnSpPr>
        <p:spPr>
          <a:xfrm>
            <a:off x="5747446" y="2598681"/>
            <a:ext cx="1106726" cy="4709"/>
          </a:xfrm>
          <a:prstGeom prst="line">
            <a:avLst/>
          </a:prstGeom>
          <a:ln>
            <a:solidFill>
              <a:srgbClr val="92D050"/>
            </a:solidFill>
            <a:headEnd type="arrow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9" name="직사각형 738"/>
          <p:cNvSpPr/>
          <p:nvPr/>
        </p:nvSpPr>
        <p:spPr>
          <a:xfrm>
            <a:off x="7637320" y="4854363"/>
            <a:ext cx="716969" cy="2101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CPSR</a:t>
            </a:r>
            <a:endParaRPr lang="ko-KR" altLang="en-US" sz="11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740" name="직선 연결선 739"/>
          <p:cNvCxnSpPr/>
          <p:nvPr/>
        </p:nvCxnSpPr>
        <p:spPr>
          <a:xfrm flipH="1">
            <a:off x="7847094" y="5240388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1" name="직선 연결선 740"/>
          <p:cNvCxnSpPr/>
          <p:nvPr/>
        </p:nvCxnSpPr>
        <p:spPr>
          <a:xfrm flipH="1">
            <a:off x="7998912" y="5073682"/>
            <a:ext cx="1" cy="14561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2" name="직선 연결선 741"/>
          <p:cNvCxnSpPr/>
          <p:nvPr/>
        </p:nvCxnSpPr>
        <p:spPr>
          <a:xfrm flipH="1">
            <a:off x="7847095" y="5471127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3" name="직선 연결선 742"/>
          <p:cNvCxnSpPr/>
          <p:nvPr/>
        </p:nvCxnSpPr>
        <p:spPr>
          <a:xfrm flipH="1">
            <a:off x="7847095" y="5701866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4" name="직선 연결선 743"/>
          <p:cNvCxnSpPr/>
          <p:nvPr/>
        </p:nvCxnSpPr>
        <p:spPr>
          <a:xfrm flipH="1">
            <a:off x="7847093" y="6163345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5" name="직선 연결선 744"/>
          <p:cNvCxnSpPr/>
          <p:nvPr/>
        </p:nvCxnSpPr>
        <p:spPr>
          <a:xfrm flipH="1">
            <a:off x="7838102" y="6394084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6" name="TextBox 745"/>
          <p:cNvSpPr txBox="1"/>
          <p:nvPr/>
        </p:nvSpPr>
        <p:spPr>
          <a:xfrm>
            <a:off x="7650833" y="5146096"/>
            <a:ext cx="222431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Adobe Fan Heiti Std B" pitchFamily="34" charset="-128"/>
                <a:ea typeface="Adobe Fan Heiti Std B" pitchFamily="34" charset="-128"/>
              </a:rPr>
              <a:t>Z</a:t>
            </a:r>
            <a:endParaRPr lang="ko-KR" altLang="en-US" sz="7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747" name="직선 연결선 746"/>
          <p:cNvCxnSpPr/>
          <p:nvPr/>
        </p:nvCxnSpPr>
        <p:spPr>
          <a:xfrm flipH="1">
            <a:off x="7838102" y="5932605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8" name="TextBox 747"/>
          <p:cNvSpPr txBox="1"/>
          <p:nvPr/>
        </p:nvSpPr>
        <p:spPr>
          <a:xfrm>
            <a:off x="7650833" y="5376835"/>
            <a:ext cx="234519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Adobe Fan Heiti Std B" pitchFamily="34" charset="-128"/>
                <a:ea typeface="Adobe Fan Heiti Std B" pitchFamily="34" charset="-128"/>
              </a:rPr>
              <a:t>N</a:t>
            </a:r>
            <a:endParaRPr lang="ko-KR" altLang="en-US" sz="7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749" name="TextBox 748"/>
          <p:cNvSpPr txBox="1"/>
          <p:nvPr/>
        </p:nvSpPr>
        <p:spPr>
          <a:xfrm>
            <a:off x="7650833" y="5602615"/>
            <a:ext cx="226964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Adobe Fan Heiti Std B" pitchFamily="34" charset="-128"/>
                <a:ea typeface="Adobe Fan Heiti Std B" pitchFamily="34" charset="-128"/>
              </a:rPr>
              <a:t>V</a:t>
            </a:r>
            <a:endParaRPr lang="ko-KR" altLang="en-US" sz="7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750" name="직선 연결선 749"/>
          <p:cNvCxnSpPr/>
          <p:nvPr/>
        </p:nvCxnSpPr>
        <p:spPr>
          <a:xfrm>
            <a:off x="7998913" y="1901961"/>
            <a:ext cx="0" cy="2937787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1" name="TextBox 750"/>
          <p:cNvSpPr txBox="1"/>
          <p:nvPr/>
        </p:nvSpPr>
        <p:spPr>
          <a:xfrm>
            <a:off x="8355284" y="4870593"/>
            <a:ext cx="393183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err="1" smtClean="0">
                <a:latin typeface="Adobe Fan Heiti Std B" pitchFamily="34" charset="-128"/>
                <a:ea typeface="Adobe Fan Heiti Std B" pitchFamily="34" charset="-128"/>
              </a:rPr>
              <a:t>BrYN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752" name="직선 연결선 751"/>
          <p:cNvCxnSpPr/>
          <p:nvPr/>
        </p:nvCxnSpPr>
        <p:spPr>
          <a:xfrm flipH="1">
            <a:off x="8370270" y="4884652"/>
            <a:ext cx="32446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3" name="직선 화살표 연결선 752"/>
          <p:cNvCxnSpPr/>
          <p:nvPr/>
        </p:nvCxnSpPr>
        <p:spPr>
          <a:xfrm>
            <a:off x="4477622" y="4959414"/>
            <a:ext cx="3159698" cy="0"/>
          </a:xfrm>
          <a:prstGeom prst="straightConnector1">
            <a:avLst/>
          </a:prstGeom>
          <a:ln>
            <a:solidFill>
              <a:srgbClr val="92D05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4" name="직선 연결선 753"/>
          <p:cNvCxnSpPr/>
          <p:nvPr/>
        </p:nvCxnSpPr>
        <p:spPr>
          <a:xfrm>
            <a:off x="2726561" y="1901961"/>
            <a:ext cx="5272353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5" name="직선 연결선 754"/>
          <p:cNvCxnSpPr/>
          <p:nvPr/>
        </p:nvCxnSpPr>
        <p:spPr>
          <a:xfrm flipH="1">
            <a:off x="1267170" y="476508"/>
            <a:ext cx="33939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6" name="사다리꼴 755"/>
          <p:cNvSpPr/>
          <p:nvPr/>
        </p:nvSpPr>
        <p:spPr>
          <a:xfrm flipV="1">
            <a:off x="788334" y="611869"/>
            <a:ext cx="616117" cy="148921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757" name="TextBox 756"/>
          <p:cNvSpPr txBox="1"/>
          <p:nvPr/>
        </p:nvSpPr>
        <p:spPr>
          <a:xfrm>
            <a:off x="772524" y="612265"/>
            <a:ext cx="63671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HY견고딕" pitchFamily="18" charset="-127"/>
                <a:ea typeface="HY견고딕" pitchFamily="18" charset="-127"/>
              </a:rPr>
              <a:t>2      1      0</a:t>
            </a:r>
            <a:endParaRPr lang="ko-KR" altLang="en-US" sz="600" dirty="0"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758" name="직선 연결선 757"/>
          <p:cNvCxnSpPr/>
          <p:nvPr/>
        </p:nvCxnSpPr>
        <p:spPr>
          <a:xfrm flipH="1">
            <a:off x="449671" y="656439"/>
            <a:ext cx="3382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9" name="TextBox 758"/>
          <p:cNvSpPr txBox="1"/>
          <p:nvPr/>
        </p:nvSpPr>
        <p:spPr>
          <a:xfrm>
            <a:off x="399711" y="624893"/>
            <a:ext cx="46571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PCSEL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760" name="직선 화살표 연결선 759"/>
          <p:cNvCxnSpPr/>
          <p:nvPr/>
        </p:nvCxnSpPr>
        <p:spPr>
          <a:xfrm>
            <a:off x="1267170" y="475416"/>
            <a:ext cx="0" cy="14947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2" name="직선 화살표 연결선 761"/>
          <p:cNvCxnSpPr/>
          <p:nvPr/>
        </p:nvCxnSpPr>
        <p:spPr>
          <a:xfrm>
            <a:off x="1082837" y="398973"/>
            <a:ext cx="0" cy="2076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3" name="직사각형 762"/>
          <p:cNvSpPr/>
          <p:nvPr/>
        </p:nvSpPr>
        <p:spPr>
          <a:xfrm>
            <a:off x="2081714" y="414792"/>
            <a:ext cx="716969" cy="2101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LR</a:t>
            </a:r>
            <a:endParaRPr lang="ko-KR" altLang="en-US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764" name="직선 연결선 763"/>
          <p:cNvCxnSpPr/>
          <p:nvPr/>
        </p:nvCxnSpPr>
        <p:spPr>
          <a:xfrm flipH="1">
            <a:off x="865426" y="272872"/>
            <a:ext cx="1574772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5" name="직선 화살표 연결선 764"/>
          <p:cNvCxnSpPr/>
          <p:nvPr/>
        </p:nvCxnSpPr>
        <p:spPr>
          <a:xfrm>
            <a:off x="865426" y="272872"/>
            <a:ext cx="0" cy="3311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6" name="직선 연결선 765"/>
          <p:cNvCxnSpPr>
            <a:stCxn id="763" idx="0"/>
          </p:cNvCxnSpPr>
          <p:nvPr/>
        </p:nvCxnSpPr>
        <p:spPr>
          <a:xfrm flipH="1" flipV="1">
            <a:off x="2440197" y="272872"/>
            <a:ext cx="1" cy="14192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7" name="사다리꼴 766"/>
          <p:cNvSpPr/>
          <p:nvPr/>
        </p:nvSpPr>
        <p:spPr>
          <a:xfrm rot="10800000" flipV="1">
            <a:off x="1761973" y="2799995"/>
            <a:ext cx="480360" cy="134863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768" name="TextBox 767"/>
          <p:cNvSpPr txBox="1"/>
          <p:nvPr/>
        </p:nvSpPr>
        <p:spPr>
          <a:xfrm>
            <a:off x="1792047" y="2789935"/>
            <a:ext cx="48603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HY견고딕" pitchFamily="18" charset="-127"/>
                <a:ea typeface="HY견고딕" pitchFamily="18" charset="-127"/>
              </a:rPr>
              <a:t> 1      0 </a:t>
            </a:r>
            <a:endParaRPr lang="ko-KR" altLang="en-US" sz="6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69" name="TextBox 768"/>
          <p:cNvSpPr txBox="1"/>
          <p:nvPr/>
        </p:nvSpPr>
        <p:spPr>
          <a:xfrm>
            <a:off x="2231560" y="2811548"/>
            <a:ext cx="4122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err="1" smtClean="0">
                <a:latin typeface="Adobe Fan Heiti Std B" pitchFamily="34" charset="-128"/>
                <a:ea typeface="Adobe Fan Heiti Std B" pitchFamily="34" charset="-128"/>
              </a:rPr>
              <a:t>BrYN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770" name="직선 연결선 769"/>
          <p:cNvCxnSpPr/>
          <p:nvPr/>
        </p:nvCxnSpPr>
        <p:spPr>
          <a:xfrm flipH="1">
            <a:off x="2224261" y="2825607"/>
            <a:ext cx="361080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1" name="사다리꼴 770"/>
          <p:cNvSpPr/>
          <p:nvPr/>
        </p:nvSpPr>
        <p:spPr>
          <a:xfrm rot="10800000" flipV="1">
            <a:off x="2314100" y="749236"/>
            <a:ext cx="480360" cy="134863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772" name="직선 연결선 771"/>
          <p:cNvCxnSpPr/>
          <p:nvPr/>
        </p:nvCxnSpPr>
        <p:spPr>
          <a:xfrm>
            <a:off x="2633839" y="686330"/>
            <a:ext cx="0" cy="277549"/>
          </a:xfrm>
          <a:prstGeom prst="line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3" name="TextBox 772"/>
          <p:cNvSpPr txBox="1"/>
          <p:nvPr/>
        </p:nvSpPr>
        <p:spPr>
          <a:xfrm>
            <a:off x="2344173" y="739177"/>
            <a:ext cx="48603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HY견고딕" pitchFamily="18" charset="-127"/>
                <a:ea typeface="HY견고딕" pitchFamily="18" charset="-127"/>
              </a:rPr>
              <a:t> 1      0 </a:t>
            </a:r>
            <a:endParaRPr lang="ko-KR" altLang="en-US" sz="6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74" name="TextBox 773"/>
          <p:cNvSpPr txBox="1"/>
          <p:nvPr/>
        </p:nvSpPr>
        <p:spPr>
          <a:xfrm>
            <a:off x="2783686" y="760790"/>
            <a:ext cx="39305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Adobe Fan Heiti Std B" pitchFamily="34" charset="-128"/>
                <a:ea typeface="Adobe Fan Heiti Std B" pitchFamily="34" charset="-128"/>
              </a:rPr>
              <a:t>LRSF</a:t>
            </a:r>
            <a:endParaRPr lang="ko-KR" altLang="en-US" sz="7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775" name="직선 연결선 774"/>
          <p:cNvCxnSpPr/>
          <p:nvPr/>
        </p:nvCxnSpPr>
        <p:spPr>
          <a:xfrm flipH="1" flipV="1">
            <a:off x="2776387" y="774848"/>
            <a:ext cx="440474" cy="2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8" name="직선 연결선 777"/>
          <p:cNvCxnSpPr/>
          <p:nvPr/>
        </p:nvCxnSpPr>
        <p:spPr>
          <a:xfrm>
            <a:off x="1887672" y="6237312"/>
            <a:ext cx="2592162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9" name="직선 연결선 778"/>
          <p:cNvCxnSpPr/>
          <p:nvPr/>
        </p:nvCxnSpPr>
        <p:spPr>
          <a:xfrm flipH="1">
            <a:off x="4472974" y="4835103"/>
            <a:ext cx="2437" cy="1454506"/>
          </a:xfrm>
          <a:prstGeom prst="line">
            <a:avLst/>
          </a:prstGeom>
          <a:ln>
            <a:solidFill>
              <a:srgbClr val="92D05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0" name="직사각형 779"/>
          <p:cNvSpPr/>
          <p:nvPr/>
        </p:nvSpPr>
        <p:spPr>
          <a:xfrm>
            <a:off x="5154061" y="5120178"/>
            <a:ext cx="1289695" cy="6710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Data</a:t>
            </a:r>
          </a:p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Memory</a:t>
            </a:r>
            <a:endParaRPr lang="ko-KR" altLang="en-US" sz="14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781" name="TextBox 780"/>
          <p:cNvSpPr txBox="1"/>
          <p:nvPr/>
        </p:nvSpPr>
        <p:spPr>
          <a:xfrm>
            <a:off x="5130756" y="5354143"/>
            <a:ext cx="237542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A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782" name="TextBox 781"/>
          <p:cNvSpPr txBox="1"/>
          <p:nvPr/>
        </p:nvSpPr>
        <p:spPr>
          <a:xfrm>
            <a:off x="5673337" y="5615498"/>
            <a:ext cx="29798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100"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RD</a:t>
            </a:r>
            <a:endParaRPr lang="ko-KR" altLang="en-US" sz="800" dirty="0">
              <a:latin typeface="Adobe Fan Heiti Std B" pitchFamily="34" charset="-128"/>
            </a:endParaRPr>
          </a:p>
        </p:txBody>
      </p:sp>
      <p:sp>
        <p:nvSpPr>
          <p:cNvPr id="783" name="TextBox 782"/>
          <p:cNvSpPr txBox="1"/>
          <p:nvPr/>
        </p:nvSpPr>
        <p:spPr>
          <a:xfrm>
            <a:off x="5649917" y="5120178"/>
            <a:ext cx="310073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100"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WD</a:t>
            </a:r>
            <a:endParaRPr lang="ko-KR" altLang="en-US" sz="800" dirty="0">
              <a:latin typeface="Adobe Fan Heiti Std B" pitchFamily="34" charset="-128"/>
            </a:endParaRPr>
          </a:p>
        </p:txBody>
      </p:sp>
      <p:sp>
        <p:nvSpPr>
          <p:cNvPr id="784" name="TextBox 783"/>
          <p:cNvSpPr txBox="1"/>
          <p:nvPr/>
        </p:nvSpPr>
        <p:spPr>
          <a:xfrm>
            <a:off x="6122878" y="5120178"/>
            <a:ext cx="35540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100"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R/W</a:t>
            </a:r>
            <a:endParaRPr lang="ko-KR" altLang="en-US" sz="800" dirty="0">
              <a:latin typeface="Adobe Fan Heiti Std B" pitchFamily="34" charset="-128"/>
            </a:endParaRPr>
          </a:p>
        </p:txBody>
      </p:sp>
      <p:cxnSp>
        <p:nvCxnSpPr>
          <p:cNvPr id="785" name="직선 연결선 784"/>
          <p:cNvCxnSpPr/>
          <p:nvPr/>
        </p:nvCxnSpPr>
        <p:spPr>
          <a:xfrm flipH="1">
            <a:off x="6457951" y="5215211"/>
            <a:ext cx="3382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6" name="TextBox 785"/>
          <p:cNvSpPr txBox="1"/>
          <p:nvPr/>
        </p:nvSpPr>
        <p:spPr>
          <a:xfrm>
            <a:off x="6425949" y="5183663"/>
            <a:ext cx="426426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WEDF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787" name="사다리꼴 786"/>
          <p:cNvSpPr/>
          <p:nvPr/>
        </p:nvSpPr>
        <p:spPr>
          <a:xfrm flipV="1">
            <a:off x="4359518" y="6300524"/>
            <a:ext cx="423611" cy="148921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788" name="TextBox 787"/>
          <p:cNvSpPr txBox="1"/>
          <p:nvPr/>
        </p:nvSpPr>
        <p:spPr>
          <a:xfrm>
            <a:off x="4359518" y="6289609"/>
            <a:ext cx="46038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HY견고딕" pitchFamily="18" charset="-127"/>
                <a:ea typeface="HY견고딕" pitchFamily="18" charset="-127"/>
              </a:rPr>
              <a:t>0       1</a:t>
            </a:r>
            <a:endParaRPr lang="ko-KR" altLang="en-US" sz="600" dirty="0"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789" name="직선 연결선 788"/>
          <p:cNvCxnSpPr/>
          <p:nvPr/>
        </p:nvCxnSpPr>
        <p:spPr>
          <a:xfrm flipH="1">
            <a:off x="4769661" y="6385671"/>
            <a:ext cx="3382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0" name="TextBox 789"/>
          <p:cNvSpPr txBox="1"/>
          <p:nvPr/>
        </p:nvSpPr>
        <p:spPr>
          <a:xfrm>
            <a:off x="4737658" y="6354123"/>
            <a:ext cx="4940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ADSEL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791" name="직선 연결선 790"/>
          <p:cNvCxnSpPr/>
          <p:nvPr/>
        </p:nvCxnSpPr>
        <p:spPr>
          <a:xfrm>
            <a:off x="4661873" y="5974681"/>
            <a:ext cx="0" cy="325843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2" name="직선 연결선 791"/>
          <p:cNvCxnSpPr/>
          <p:nvPr/>
        </p:nvCxnSpPr>
        <p:spPr>
          <a:xfrm flipH="1">
            <a:off x="4660444" y="5974682"/>
            <a:ext cx="114145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3" name="직선 연결선 792"/>
          <p:cNvCxnSpPr>
            <a:stCxn id="780" idx="2"/>
          </p:cNvCxnSpPr>
          <p:nvPr/>
        </p:nvCxnSpPr>
        <p:spPr>
          <a:xfrm>
            <a:off x="5798908" y="5791198"/>
            <a:ext cx="0" cy="1834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4" name="직선 화살표 연결선 793"/>
          <p:cNvCxnSpPr>
            <a:endCxn id="780" idx="1"/>
          </p:cNvCxnSpPr>
          <p:nvPr/>
        </p:nvCxnSpPr>
        <p:spPr>
          <a:xfrm>
            <a:off x="4479834" y="5455688"/>
            <a:ext cx="67422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95" name="그룹 794"/>
          <p:cNvGrpSpPr/>
          <p:nvPr/>
        </p:nvGrpSpPr>
        <p:grpSpPr>
          <a:xfrm>
            <a:off x="4661103" y="5414805"/>
            <a:ext cx="282874" cy="243972"/>
            <a:chOff x="4571482" y="3838188"/>
            <a:chExt cx="300082" cy="258814"/>
          </a:xfrm>
        </p:grpSpPr>
        <p:cxnSp>
          <p:nvCxnSpPr>
            <p:cNvPr id="833" name="직선 연결선 832"/>
            <p:cNvCxnSpPr/>
            <p:nvPr/>
          </p:nvCxnSpPr>
          <p:spPr>
            <a:xfrm>
              <a:off x="4657905" y="3838188"/>
              <a:ext cx="99639" cy="8486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34" name="TextBox 833"/>
            <p:cNvSpPr txBox="1"/>
            <p:nvPr/>
          </p:nvSpPr>
          <p:spPr>
            <a:xfrm>
              <a:off x="4571482" y="3881558"/>
              <a:ext cx="30008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16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</p:grpSp>
      <p:grpSp>
        <p:nvGrpSpPr>
          <p:cNvPr id="796" name="그룹 795"/>
          <p:cNvGrpSpPr/>
          <p:nvPr/>
        </p:nvGrpSpPr>
        <p:grpSpPr>
          <a:xfrm>
            <a:off x="4929703" y="5929569"/>
            <a:ext cx="282874" cy="243972"/>
            <a:chOff x="4571482" y="3838188"/>
            <a:chExt cx="300082" cy="258814"/>
          </a:xfrm>
        </p:grpSpPr>
        <p:cxnSp>
          <p:nvCxnSpPr>
            <p:cNvPr id="831" name="직선 연결선 830"/>
            <p:cNvCxnSpPr/>
            <p:nvPr/>
          </p:nvCxnSpPr>
          <p:spPr>
            <a:xfrm>
              <a:off x="4657905" y="3838188"/>
              <a:ext cx="99639" cy="8486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32" name="TextBox 831"/>
            <p:cNvSpPr txBox="1"/>
            <p:nvPr/>
          </p:nvSpPr>
          <p:spPr>
            <a:xfrm>
              <a:off x="4571482" y="3881558"/>
              <a:ext cx="30008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16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</p:grpSp>
      <p:cxnSp>
        <p:nvCxnSpPr>
          <p:cNvPr id="797" name="직선 연결선 796"/>
          <p:cNvCxnSpPr/>
          <p:nvPr/>
        </p:nvCxnSpPr>
        <p:spPr>
          <a:xfrm>
            <a:off x="4475070" y="6463685"/>
            <a:ext cx="2022" cy="162744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8" name="직선 연결선 797"/>
          <p:cNvCxnSpPr/>
          <p:nvPr/>
        </p:nvCxnSpPr>
        <p:spPr>
          <a:xfrm>
            <a:off x="4473082" y="6635452"/>
            <a:ext cx="2452860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9" name="직선 연결선 798"/>
          <p:cNvCxnSpPr>
            <a:endCxn id="811" idx="3"/>
          </p:cNvCxnSpPr>
          <p:nvPr/>
        </p:nvCxnSpPr>
        <p:spPr>
          <a:xfrm flipH="1" flipV="1">
            <a:off x="6925342" y="2784939"/>
            <a:ext cx="1" cy="3850513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0" name="직선 연결선 799"/>
          <p:cNvCxnSpPr/>
          <p:nvPr/>
        </p:nvCxnSpPr>
        <p:spPr>
          <a:xfrm>
            <a:off x="4412765" y="6506767"/>
            <a:ext cx="120418" cy="10686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1" name="TextBox 800"/>
          <p:cNvSpPr txBox="1"/>
          <p:nvPr/>
        </p:nvSpPr>
        <p:spPr>
          <a:xfrm>
            <a:off x="4482286" y="6458651"/>
            <a:ext cx="282874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16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802" name="직선 연결선 801"/>
          <p:cNvCxnSpPr/>
          <p:nvPr/>
        </p:nvCxnSpPr>
        <p:spPr>
          <a:xfrm>
            <a:off x="4914660" y="3060323"/>
            <a:ext cx="889485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3" name="직선 연결선 802"/>
          <p:cNvCxnSpPr/>
          <p:nvPr/>
        </p:nvCxnSpPr>
        <p:spPr>
          <a:xfrm>
            <a:off x="5801901" y="3060323"/>
            <a:ext cx="0" cy="2059855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04" name="그룹 803"/>
          <p:cNvGrpSpPr/>
          <p:nvPr/>
        </p:nvGrpSpPr>
        <p:grpSpPr>
          <a:xfrm>
            <a:off x="5753148" y="4009705"/>
            <a:ext cx="306093" cy="203089"/>
            <a:chOff x="4657905" y="3760992"/>
            <a:chExt cx="324714" cy="215444"/>
          </a:xfrm>
        </p:grpSpPr>
        <p:cxnSp>
          <p:nvCxnSpPr>
            <p:cNvPr id="829" name="직선 연결선 828"/>
            <p:cNvCxnSpPr/>
            <p:nvPr/>
          </p:nvCxnSpPr>
          <p:spPr>
            <a:xfrm>
              <a:off x="4657905" y="3838188"/>
              <a:ext cx="99639" cy="8486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30" name="TextBox 829"/>
            <p:cNvSpPr txBox="1"/>
            <p:nvPr/>
          </p:nvSpPr>
          <p:spPr>
            <a:xfrm>
              <a:off x="4682537" y="3760992"/>
              <a:ext cx="30008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16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</p:grpSp>
      <p:cxnSp>
        <p:nvCxnSpPr>
          <p:cNvPr id="805" name="직선 연결선 804"/>
          <p:cNvCxnSpPr/>
          <p:nvPr/>
        </p:nvCxnSpPr>
        <p:spPr>
          <a:xfrm flipV="1">
            <a:off x="1606563" y="476508"/>
            <a:ext cx="0" cy="142545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6" name="직선 화살표 연결선 805"/>
          <p:cNvCxnSpPr/>
          <p:nvPr/>
        </p:nvCxnSpPr>
        <p:spPr>
          <a:xfrm>
            <a:off x="1080727" y="784052"/>
            <a:ext cx="2444" cy="29570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7" name="직선 연결선 806"/>
          <p:cNvCxnSpPr/>
          <p:nvPr/>
        </p:nvCxnSpPr>
        <p:spPr>
          <a:xfrm>
            <a:off x="1606563" y="1019538"/>
            <a:ext cx="833634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8" name="직선 연결선 807"/>
          <p:cNvCxnSpPr/>
          <p:nvPr/>
        </p:nvCxnSpPr>
        <p:spPr>
          <a:xfrm>
            <a:off x="2440198" y="624893"/>
            <a:ext cx="0" cy="394645"/>
          </a:xfrm>
          <a:prstGeom prst="line">
            <a:avLst/>
          </a:prstGeom>
          <a:ln>
            <a:head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9" name="직선 연결선 808"/>
          <p:cNvCxnSpPr/>
          <p:nvPr/>
        </p:nvCxnSpPr>
        <p:spPr>
          <a:xfrm>
            <a:off x="7709952" y="1766203"/>
            <a:ext cx="0" cy="2805037"/>
          </a:xfrm>
          <a:prstGeom prst="line">
            <a:avLst/>
          </a:prstGeom>
          <a:ln>
            <a:head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0" name="직선 연결선 809"/>
          <p:cNvCxnSpPr/>
          <p:nvPr/>
        </p:nvCxnSpPr>
        <p:spPr>
          <a:xfrm>
            <a:off x="6921179" y="4571241"/>
            <a:ext cx="788772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1" name="사다리꼴 810"/>
          <p:cNvSpPr/>
          <p:nvPr/>
        </p:nvSpPr>
        <p:spPr>
          <a:xfrm rot="5400000" flipV="1">
            <a:off x="6726000" y="2532219"/>
            <a:ext cx="398684" cy="142340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ko-KR" sz="6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</a:t>
            </a:r>
            <a:endParaRPr lang="en-US" altLang="ko-KR" sz="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endParaRPr lang="en-US" altLang="ko-KR" sz="600" dirty="0" smtClean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r>
              <a:rPr lang="en-US" altLang="ko-KR" sz="6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0</a:t>
            </a:r>
            <a:endParaRPr lang="ko-KR" altLang="en-US" sz="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814" name="직선 연결선 813"/>
          <p:cNvCxnSpPr/>
          <p:nvPr/>
        </p:nvCxnSpPr>
        <p:spPr>
          <a:xfrm>
            <a:off x="4725117" y="3054389"/>
            <a:ext cx="0" cy="339392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5" name="TextBox 814"/>
          <p:cNvSpPr txBox="1"/>
          <p:nvPr/>
        </p:nvSpPr>
        <p:spPr>
          <a:xfrm>
            <a:off x="4314524" y="2919924"/>
            <a:ext cx="482337" cy="15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" dirty="0" smtClean="0">
                <a:latin typeface="Adobe Fan Heiti Std B" pitchFamily="34" charset="-128"/>
                <a:ea typeface="Adobe Fan Heiti Std B" pitchFamily="34" charset="-128"/>
              </a:rPr>
              <a:t>Offset &lt;3:0&gt;</a:t>
            </a:r>
            <a:endParaRPr lang="ko-KR" altLang="en-US" sz="5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819" name="TextBox 818"/>
          <p:cNvSpPr txBox="1"/>
          <p:nvPr/>
        </p:nvSpPr>
        <p:spPr>
          <a:xfrm>
            <a:off x="4005212" y="1852691"/>
            <a:ext cx="480825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Adobe Fan Heiti Std B" pitchFamily="34" charset="-128"/>
                <a:ea typeface="Adobe Fan Heiti Std B" pitchFamily="34" charset="-128"/>
              </a:rPr>
              <a:t>R1 &lt;7:4&gt;</a:t>
            </a:r>
            <a:endParaRPr lang="ko-KR" altLang="en-US" sz="6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822" name="직선 연결선 821"/>
          <p:cNvCxnSpPr/>
          <p:nvPr/>
        </p:nvCxnSpPr>
        <p:spPr>
          <a:xfrm flipH="1">
            <a:off x="7010718" y="2544962"/>
            <a:ext cx="3382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3" name="TextBox 822"/>
          <p:cNvSpPr txBox="1"/>
          <p:nvPr/>
        </p:nvSpPr>
        <p:spPr>
          <a:xfrm>
            <a:off x="6978716" y="2513415"/>
            <a:ext cx="476292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WDSEL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827" name="TextBox 826"/>
          <p:cNvSpPr txBox="1"/>
          <p:nvPr/>
        </p:nvSpPr>
        <p:spPr>
          <a:xfrm>
            <a:off x="4370705" y="1850413"/>
            <a:ext cx="535224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Adobe Fan Heiti Std B" pitchFamily="34" charset="-128"/>
                <a:ea typeface="Adobe Fan Heiti Std B" pitchFamily="34" charset="-128"/>
              </a:rPr>
              <a:t>RD &lt;11:8&gt;</a:t>
            </a:r>
            <a:endParaRPr lang="ko-KR" altLang="en-US" sz="6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828" name="TextBox 827"/>
          <p:cNvSpPr txBox="1"/>
          <p:nvPr/>
        </p:nvSpPr>
        <p:spPr>
          <a:xfrm>
            <a:off x="384630" y="6292741"/>
            <a:ext cx="9957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latin typeface="Adobe 고딕 Std B" pitchFamily="34" charset="-127"/>
                <a:ea typeface="Adobe 고딕 Std B" pitchFamily="34" charset="-127"/>
              </a:rPr>
              <a:t>AND, ORR</a:t>
            </a:r>
            <a:endParaRPr lang="ko-KR" altLang="en-US" sz="1400" b="1" dirty="0">
              <a:latin typeface="Adobe 고딕 Std B" pitchFamily="34" charset="-127"/>
              <a:ea typeface="Adobe 고딕 Std B" pitchFamily="34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3748161" y="1988840"/>
            <a:ext cx="434372" cy="184666"/>
            <a:chOff x="5842960" y="2092206"/>
            <a:chExt cx="434372" cy="184666"/>
          </a:xfrm>
        </p:grpSpPr>
        <p:sp>
          <p:nvSpPr>
            <p:cNvPr id="211" name="사다리꼴 210"/>
            <p:cNvSpPr/>
            <p:nvPr/>
          </p:nvSpPr>
          <p:spPr>
            <a:xfrm flipV="1">
              <a:off x="5842960" y="2105942"/>
              <a:ext cx="398684" cy="142340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ko-KR" altLang="en-US" sz="6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212" name="TextBox 211"/>
            <p:cNvSpPr txBox="1"/>
            <p:nvPr/>
          </p:nvSpPr>
          <p:spPr>
            <a:xfrm>
              <a:off x="5848111" y="2092206"/>
              <a:ext cx="429221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dirty="0" smtClean="0">
                  <a:latin typeface="HY견고딕" pitchFamily="18" charset="-127"/>
                  <a:ea typeface="HY견고딕" pitchFamily="18" charset="-127"/>
                </a:rPr>
                <a:t>1    0</a:t>
              </a:r>
              <a:endParaRPr lang="ko-KR" altLang="en-US" sz="600" dirty="0">
                <a:latin typeface="HY견고딕" pitchFamily="18" charset="-127"/>
                <a:ea typeface="HY견고딕" pitchFamily="18" charset="-127"/>
              </a:endParaRPr>
            </a:p>
          </p:txBody>
        </p:sp>
      </p:grpSp>
      <p:cxnSp>
        <p:nvCxnSpPr>
          <p:cNvPr id="223" name="직선 연결선 222"/>
          <p:cNvCxnSpPr/>
          <p:nvPr/>
        </p:nvCxnSpPr>
        <p:spPr>
          <a:xfrm>
            <a:off x="4053918" y="1900364"/>
            <a:ext cx="0" cy="9323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4" name="직선 연결선 223"/>
          <p:cNvCxnSpPr/>
          <p:nvPr/>
        </p:nvCxnSpPr>
        <p:spPr>
          <a:xfrm>
            <a:off x="4796869" y="1903555"/>
            <a:ext cx="0" cy="93238"/>
          </a:xfrm>
          <a:prstGeom prst="line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5" name="직선 연결선 224"/>
          <p:cNvCxnSpPr/>
          <p:nvPr/>
        </p:nvCxnSpPr>
        <p:spPr>
          <a:xfrm>
            <a:off x="4893899" y="2140016"/>
            <a:ext cx="0" cy="124144"/>
          </a:xfrm>
          <a:prstGeom prst="line">
            <a:avLst/>
          </a:prstGeom>
          <a:ln>
            <a:solidFill>
              <a:srgbClr val="FFC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6" name="그룹 225"/>
          <p:cNvGrpSpPr/>
          <p:nvPr/>
        </p:nvGrpSpPr>
        <p:grpSpPr>
          <a:xfrm>
            <a:off x="4676176" y="1990435"/>
            <a:ext cx="434372" cy="184666"/>
            <a:chOff x="5842960" y="2092206"/>
            <a:chExt cx="434372" cy="184666"/>
          </a:xfrm>
        </p:grpSpPr>
        <p:sp>
          <p:nvSpPr>
            <p:cNvPr id="227" name="사다리꼴 226"/>
            <p:cNvSpPr/>
            <p:nvPr/>
          </p:nvSpPr>
          <p:spPr>
            <a:xfrm flipV="1">
              <a:off x="5842960" y="2105942"/>
              <a:ext cx="398684" cy="142340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ko-KR" altLang="en-US" sz="6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228" name="TextBox 227"/>
            <p:cNvSpPr txBox="1"/>
            <p:nvPr/>
          </p:nvSpPr>
          <p:spPr>
            <a:xfrm>
              <a:off x="5848111" y="2092206"/>
              <a:ext cx="429221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dirty="0" smtClean="0">
                  <a:latin typeface="HY견고딕" pitchFamily="18" charset="-127"/>
                  <a:ea typeface="HY견고딕" pitchFamily="18" charset="-127"/>
                </a:rPr>
                <a:t>1     0</a:t>
              </a:r>
              <a:endParaRPr lang="ko-KR" altLang="en-US" sz="600" dirty="0">
                <a:latin typeface="HY견고딕" pitchFamily="18" charset="-127"/>
                <a:ea typeface="HY견고딕" pitchFamily="18" charset="-127"/>
              </a:endParaRPr>
            </a:p>
          </p:txBody>
        </p:sp>
      </p:grpSp>
      <p:cxnSp>
        <p:nvCxnSpPr>
          <p:cNvPr id="229" name="직선 연결선 228"/>
          <p:cNvCxnSpPr/>
          <p:nvPr/>
        </p:nvCxnSpPr>
        <p:spPr>
          <a:xfrm>
            <a:off x="4981933" y="1901960"/>
            <a:ext cx="0" cy="93238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0" name="직선 연결선 229"/>
          <p:cNvCxnSpPr/>
          <p:nvPr/>
        </p:nvCxnSpPr>
        <p:spPr>
          <a:xfrm flipH="1">
            <a:off x="4144501" y="2048368"/>
            <a:ext cx="33778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2" name="TextBox 231"/>
          <p:cNvSpPr txBox="1"/>
          <p:nvPr/>
        </p:nvSpPr>
        <p:spPr>
          <a:xfrm>
            <a:off x="4071392" y="2010771"/>
            <a:ext cx="5421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RA1SEL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234" name="직선 연결선 233"/>
          <p:cNvCxnSpPr/>
          <p:nvPr/>
        </p:nvCxnSpPr>
        <p:spPr>
          <a:xfrm flipH="1">
            <a:off x="5069557" y="2032795"/>
            <a:ext cx="33778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5" name="TextBox 234"/>
          <p:cNvSpPr txBox="1"/>
          <p:nvPr/>
        </p:nvSpPr>
        <p:spPr>
          <a:xfrm>
            <a:off x="4996448" y="1995198"/>
            <a:ext cx="5421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RA2SEL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231" name="TextBox 230"/>
          <p:cNvSpPr txBox="1"/>
          <p:nvPr/>
        </p:nvSpPr>
        <p:spPr>
          <a:xfrm>
            <a:off x="3430042" y="1845669"/>
            <a:ext cx="523136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Adobe Fan Heiti Std B" pitchFamily="34" charset="-128"/>
                <a:ea typeface="Adobe Fan Heiti Std B" pitchFamily="34" charset="-128"/>
              </a:rPr>
              <a:t>RD &lt;11:8&gt;</a:t>
            </a:r>
            <a:endParaRPr lang="ko-KR" altLang="en-US" sz="6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233" name="직선 연결선 232"/>
          <p:cNvCxnSpPr>
            <a:stCxn id="241" idx="0"/>
          </p:cNvCxnSpPr>
          <p:nvPr/>
        </p:nvCxnSpPr>
        <p:spPr>
          <a:xfrm>
            <a:off x="3089551" y="2581586"/>
            <a:ext cx="255268" cy="1263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7" name="TextBox 236"/>
          <p:cNvSpPr txBox="1"/>
          <p:nvPr/>
        </p:nvSpPr>
        <p:spPr>
          <a:xfrm>
            <a:off x="2653103" y="2746276"/>
            <a:ext cx="51488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Adobe Fan Heiti Std B" pitchFamily="34" charset="-128"/>
                <a:ea typeface="Adobe Fan Heiti Std B" pitchFamily="34" charset="-128"/>
              </a:rPr>
              <a:t>RD &lt;11:8&gt;</a:t>
            </a:r>
            <a:endParaRPr lang="ko-KR" altLang="en-US" sz="6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241" name="사다리꼴 240"/>
          <p:cNvSpPr/>
          <p:nvPr/>
        </p:nvSpPr>
        <p:spPr>
          <a:xfrm rot="16200000" flipV="1">
            <a:off x="2819039" y="2510416"/>
            <a:ext cx="398684" cy="142340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ko-KR" sz="6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</a:t>
            </a:r>
            <a:endParaRPr lang="en-US" altLang="ko-KR" sz="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endParaRPr lang="en-US" altLang="ko-KR" sz="600" dirty="0" smtClean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r>
              <a:rPr lang="en-US" altLang="ko-KR" sz="6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0</a:t>
            </a:r>
            <a:endParaRPr lang="ko-KR" altLang="en-US" sz="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242" name="직선 연결선 241"/>
          <p:cNvCxnSpPr/>
          <p:nvPr/>
        </p:nvCxnSpPr>
        <p:spPr>
          <a:xfrm>
            <a:off x="2730410" y="2484704"/>
            <a:ext cx="203975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3" name="직선 연결선 242"/>
          <p:cNvCxnSpPr/>
          <p:nvPr/>
        </p:nvCxnSpPr>
        <p:spPr>
          <a:xfrm>
            <a:off x="2729200" y="2668854"/>
            <a:ext cx="203975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4" name="TextBox 243"/>
          <p:cNvSpPr txBox="1"/>
          <p:nvPr/>
        </p:nvSpPr>
        <p:spPr>
          <a:xfrm>
            <a:off x="2643852" y="2224800"/>
            <a:ext cx="46519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Adobe Fan Heiti Std B" pitchFamily="34" charset="-128"/>
                <a:ea typeface="Adobe Fan Heiti Std B" pitchFamily="34" charset="-128"/>
              </a:rPr>
              <a:t>R2 &lt;3:0&gt;</a:t>
            </a:r>
            <a:endParaRPr lang="ko-KR" altLang="en-US" sz="6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245" name="TextBox 244"/>
          <p:cNvSpPr txBox="1"/>
          <p:nvPr/>
        </p:nvSpPr>
        <p:spPr>
          <a:xfrm>
            <a:off x="2875558" y="2029678"/>
            <a:ext cx="5036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WASEL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246" name="직선 연결선 245"/>
          <p:cNvCxnSpPr/>
          <p:nvPr/>
        </p:nvCxnSpPr>
        <p:spPr>
          <a:xfrm>
            <a:off x="3029041" y="2222794"/>
            <a:ext cx="0" cy="181253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7" name="직선 연결선 246"/>
          <p:cNvCxnSpPr/>
          <p:nvPr/>
        </p:nvCxnSpPr>
        <p:spPr>
          <a:xfrm flipH="1">
            <a:off x="2290604" y="4194135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8" name="직선 연결선 247"/>
          <p:cNvCxnSpPr/>
          <p:nvPr/>
        </p:nvCxnSpPr>
        <p:spPr>
          <a:xfrm>
            <a:off x="2447770" y="4111250"/>
            <a:ext cx="0" cy="20622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9" name="직선 연결선 248"/>
          <p:cNvCxnSpPr/>
          <p:nvPr/>
        </p:nvCxnSpPr>
        <p:spPr>
          <a:xfrm flipH="1">
            <a:off x="2290604" y="4372474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0" name="직선 연결선 249"/>
          <p:cNvCxnSpPr/>
          <p:nvPr/>
        </p:nvCxnSpPr>
        <p:spPr>
          <a:xfrm flipH="1">
            <a:off x="2290604" y="4550813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1" name="직선 연결선 250"/>
          <p:cNvCxnSpPr/>
          <p:nvPr/>
        </p:nvCxnSpPr>
        <p:spPr>
          <a:xfrm flipH="1">
            <a:off x="2290604" y="4729152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2" name="직선 연결선 251"/>
          <p:cNvCxnSpPr/>
          <p:nvPr/>
        </p:nvCxnSpPr>
        <p:spPr>
          <a:xfrm flipH="1">
            <a:off x="2290604" y="4907491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3" name="직선 연결선 252"/>
          <p:cNvCxnSpPr/>
          <p:nvPr/>
        </p:nvCxnSpPr>
        <p:spPr>
          <a:xfrm flipH="1">
            <a:off x="2290604" y="5085830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9" name="TextBox 258"/>
          <p:cNvSpPr txBox="1"/>
          <p:nvPr/>
        </p:nvSpPr>
        <p:spPr>
          <a:xfrm>
            <a:off x="1887425" y="4072880"/>
            <a:ext cx="46571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800">
                <a:latin typeface="Adobe Fan Heiti Std B" pitchFamily="34" charset="-128"/>
                <a:ea typeface="Adobe Fan Heiti Std B" pitchFamily="34" charset="-128"/>
              </a:defRPr>
            </a:lvl1pPr>
          </a:lstStyle>
          <a:p>
            <a:r>
              <a:rPr lang="en-US" altLang="ko-KR" dirty="0"/>
              <a:t>ALUFN</a:t>
            </a:r>
            <a:endParaRPr lang="ko-KR" altLang="en-US" dirty="0"/>
          </a:p>
        </p:txBody>
      </p:sp>
      <p:sp>
        <p:nvSpPr>
          <p:cNvPr id="260" name="TextBox 259"/>
          <p:cNvSpPr txBox="1"/>
          <p:nvPr/>
        </p:nvSpPr>
        <p:spPr>
          <a:xfrm>
            <a:off x="1937411" y="4957149"/>
            <a:ext cx="402250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BSEL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261" name="직선 연결선 260"/>
          <p:cNvCxnSpPr/>
          <p:nvPr/>
        </p:nvCxnSpPr>
        <p:spPr>
          <a:xfrm flipH="1">
            <a:off x="2290604" y="5264169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2" name="TextBox 261"/>
          <p:cNvSpPr txBox="1"/>
          <p:nvPr/>
        </p:nvSpPr>
        <p:spPr>
          <a:xfrm>
            <a:off x="1879026" y="5136813"/>
            <a:ext cx="46571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PCSEL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263" name="직선 연결선 262"/>
          <p:cNvCxnSpPr/>
          <p:nvPr/>
        </p:nvCxnSpPr>
        <p:spPr>
          <a:xfrm flipH="1">
            <a:off x="2290604" y="5442508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4" name="직선 연결선 263"/>
          <p:cNvCxnSpPr/>
          <p:nvPr/>
        </p:nvCxnSpPr>
        <p:spPr>
          <a:xfrm flipH="1">
            <a:off x="2290604" y="5620847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5" name="TextBox 264"/>
          <p:cNvSpPr txBox="1"/>
          <p:nvPr/>
        </p:nvSpPr>
        <p:spPr>
          <a:xfrm>
            <a:off x="1883689" y="5310806"/>
            <a:ext cx="4940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ADSEL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266" name="TextBox 265"/>
          <p:cNvSpPr txBox="1"/>
          <p:nvPr/>
        </p:nvSpPr>
        <p:spPr>
          <a:xfrm>
            <a:off x="1833085" y="5845904"/>
            <a:ext cx="5421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RA1SEL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267" name="직선 연결선 266"/>
          <p:cNvCxnSpPr/>
          <p:nvPr/>
        </p:nvCxnSpPr>
        <p:spPr>
          <a:xfrm flipH="1">
            <a:off x="2290604" y="6155865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8" name="직선 연결선 267"/>
          <p:cNvCxnSpPr/>
          <p:nvPr/>
        </p:nvCxnSpPr>
        <p:spPr>
          <a:xfrm flipH="1">
            <a:off x="2290604" y="5977525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9" name="TextBox 268"/>
          <p:cNvSpPr txBox="1"/>
          <p:nvPr/>
        </p:nvSpPr>
        <p:spPr>
          <a:xfrm>
            <a:off x="1833085" y="6030560"/>
            <a:ext cx="5421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RA2SEL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270" name="TextBox 269"/>
          <p:cNvSpPr txBox="1"/>
          <p:nvPr/>
        </p:nvSpPr>
        <p:spPr>
          <a:xfrm>
            <a:off x="1869810" y="5499070"/>
            <a:ext cx="476292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WDSEL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271" name="TextBox 270"/>
          <p:cNvSpPr txBox="1"/>
          <p:nvPr/>
        </p:nvSpPr>
        <p:spPr>
          <a:xfrm>
            <a:off x="1930403" y="4248143"/>
            <a:ext cx="414338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800">
                <a:latin typeface="Adobe Fan Heiti Std B" pitchFamily="34" charset="-128"/>
                <a:ea typeface="Adobe Fan Heiti Std B" pitchFamily="34" charset="-128"/>
              </a:defRPr>
            </a:lvl1pPr>
          </a:lstStyle>
          <a:p>
            <a:r>
              <a:rPr lang="en-US" altLang="ko-KR" dirty="0"/>
              <a:t>WERF</a:t>
            </a:r>
            <a:endParaRPr lang="ko-KR" altLang="en-US" dirty="0"/>
          </a:p>
        </p:txBody>
      </p:sp>
      <p:sp>
        <p:nvSpPr>
          <p:cNvPr id="272" name="TextBox 271"/>
          <p:cNvSpPr txBox="1"/>
          <p:nvPr/>
        </p:nvSpPr>
        <p:spPr>
          <a:xfrm>
            <a:off x="1925935" y="4418329"/>
            <a:ext cx="426426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WEDF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273" name="TextBox 272"/>
          <p:cNvSpPr txBox="1"/>
          <p:nvPr/>
        </p:nvSpPr>
        <p:spPr>
          <a:xfrm>
            <a:off x="1924295" y="4599942"/>
            <a:ext cx="412826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WESF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274" name="TextBox 273"/>
          <p:cNvSpPr txBox="1"/>
          <p:nvPr/>
        </p:nvSpPr>
        <p:spPr>
          <a:xfrm>
            <a:off x="1936467" y="4772665"/>
            <a:ext cx="42351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LRSF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275" name="직선 연결선 274"/>
          <p:cNvCxnSpPr/>
          <p:nvPr/>
        </p:nvCxnSpPr>
        <p:spPr>
          <a:xfrm flipH="1">
            <a:off x="2290604" y="5799186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6" name="TextBox 275"/>
          <p:cNvSpPr txBox="1"/>
          <p:nvPr/>
        </p:nvSpPr>
        <p:spPr>
          <a:xfrm>
            <a:off x="1866176" y="5666328"/>
            <a:ext cx="5036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WASEL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277" name="직선 연결선 276"/>
          <p:cNvCxnSpPr/>
          <p:nvPr/>
        </p:nvCxnSpPr>
        <p:spPr>
          <a:xfrm flipH="1">
            <a:off x="1083172" y="1748298"/>
            <a:ext cx="1" cy="13446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8" name="직선 연결선 277"/>
          <p:cNvCxnSpPr/>
          <p:nvPr/>
        </p:nvCxnSpPr>
        <p:spPr>
          <a:xfrm flipH="1">
            <a:off x="1083175" y="398973"/>
            <a:ext cx="923425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9" name="직선 연결선 278"/>
          <p:cNvCxnSpPr/>
          <p:nvPr/>
        </p:nvCxnSpPr>
        <p:spPr>
          <a:xfrm>
            <a:off x="2086477" y="2934470"/>
            <a:ext cx="0" cy="156668"/>
          </a:xfrm>
          <a:prstGeom prst="line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0" name="직선 연결선 279"/>
          <p:cNvCxnSpPr/>
          <p:nvPr/>
        </p:nvCxnSpPr>
        <p:spPr>
          <a:xfrm>
            <a:off x="1887163" y="2934859"/>
            <a:ext cx="0" cy="3302453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1" name="직선 연결선 280"/>
          <p:cNvCxnSpPr/>
          <p:nvPr/>
        </p:nvCxnSpPr>
        <p:spPr>
          <a:xfrm>
            <a:off x="1083172" y="3091695"/>
            <a:ext cx="1006113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2" name="직선 연결선 281"/>
          <p:cNvCxnSpPr/>
          <p:nvPr/>
        </p:nvCxnSpPr>
        <p:spPr>
          <a:xfrm>
            <a:off x="2002152" y="398973"/>
            <a:ext cx="1" cy="2401351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0962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직사각형 630"/>
          <p:cNvSpPr/>
          <p:nvPr/>
        </p:nvSpPr>
        <p:spPr>
          <a:xfrm>
            <a:off x="724140" y="1079753"/>
            <a:ext cx="716969" cy="2101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PC</a:t>
            </a:r>
            <a:endParaRPr lang="ko-KR" altLang="en-US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632" name="직선 화살표 연결선 631"/>
          <p:cNvCxnSpPr>
            <a:stCxn id="631" idx="2"/>
          </p:cNvCxnSpPr>
          <p:nvPr/>
        </p:nvCxnSpPr>
        <p:spPr>
          <a:xfrm>
            <a:off x="1082624" y="1289853"/>
            <a:ext cx="0" cy="32119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3" name="직사각형 632"/>
          <p:cNvSpPr/>
          <p:nvPr/>
        </p:nvSpPr>
        <p:spPr>
          <a:xfrm>
            <a:off x="834991" y="1602843"/>
            <a:ext cx="496364" cy="1454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+2</a:t>
            </a:r>
            <a:endParaRPr lang="ko-KR" altLang="en-US" sz="105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635" name="직선 연결선 634"/>
          <p:cNvCxnSpPr/>
          <p:nvPr/>
        </p:nvCxnSpPr>
        <p:spPr>
          <a:xfrm>
            <a:off x="1083172" y="1901961"/>
            <a:ext cx="52339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6" name="직사각형 635"/>
          <p:cNvSpPr/>
          <p:nvPr/>
        </p:nvSpPr>
        <p:spPr>
          <a:xfrm>
            <a:off x="2081714" y="1095183"/>
            <a:ext cx="1289695" cy="6710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Instruction</a:t>
            </a:r>
          </a:p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Memory</a:t>
            </a:r>
            <a:endParaRPr lang="ko-KR" altLang="en-US" sz="14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637" name="TextBox 636"/>
          <p:cNvSpPr txBox="1"/>
          <p:nvPr/>
        </p:nvSpPr>
        <p:spPr>
          <a:xfrm>
            <a:off x="2058408" y="1329148"/>
            <a:ext cx="237542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A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38" name="TextBox 637"/>
          <p:cNvSpPr txBox="1"/>
          <p:nvPr/>
        </p:nvSpPr>
        <p:spPr>
          <a:xfrm>
            <a:off x="2600990" y="1590503"/>
            <a:ext cx="251142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100"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D</a:t>
            </a:r>
            <a:endParaRPr lang="ko-KR" altLang="en-US" sz="800" dirty="0">
              <a:latin typeface="Adobe Fan Heiti Std B" pitchFamily="34" charset="-128"/>
            </a:endParaRPr>
          </a:p>
        </p:txBody>
      </p:sp>
      <p:cxnSp>
        <p:nvCxnSpPr>
          <p:cNvPr id="639" name="직선 연결선 638"/>
          <p:cNvCxnSpPr>
            <a:endCxn id="636" idx="1"/>
          </p:cNvCxnSpPr>
          <p:nvPr/>
        </p:nvCxnSpPr>
        <p:spPr>
          <a:xfrm>
            <a:off x="1082624" y="1430693"/>
            <a:ext cx="99908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0" name="직선 연결선 639"/>
          <p:cNvCxnSpPr>
            <a:stCxn id="636" idx="2"/>
          </p:cNvCxnSpPr>
          <p:nvPr/>
        </p:nvCxnSpPr>
        <p:spPr>
          <a:xfrm>
            <a:off x="2726561" y="1766203"/>
            <a:ext cx="0" cy="2116356"/>
          </a:xfrm>
          <a:prstGeom prst="line">
            <a:avLst/>
          </a:prstGeom>
          <a:ln>
            <a:solidFill>
              <a:srgbClr val="FFC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1" name="직사각형 640"/>
          <p:cNvSpPr/>
          <p:nvPr/>
        </p:nvSpPr>
        <p:spPr>
          <a:xfrm>
            <a:off x="2089285" y="3901149"/>
            <a:ext cx="716969" cy="2101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CLU</a:t>
            </a:r>
            <a:endParaRPr lang="ko-KR" altLang="en-US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642" name="직사각형 641"/>
          <p:cNvSpPr/>
          <p:nvPr/>
        </p:nvSpPr>
        <p:spPr>
          <a:xfrm>
            <a:off x="3344819" y="2247339"/>
            <a:ext cx="2402344" cy="6710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Register Bank</a:t>
            </a:r>
            <a:endParaRPr lang="ko-KR" altLang="en-US" sz="14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643" name="TextBox 642"/>
          <p:cNvSpPr txBox="1"/>
          <p:nvPr/>
        </p:nvSpPr>
        <p:spPr>
          <a:xfrm>
            <a:off x="3797304" y="2247339"/>
            <a:ext cx="349361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800">
                <a:latin typeface="Adobe Fan Heiti Std B" pitchFamily="34" charset="-128"/>
                <a:ea typeface="Adobe Fan Heiti Std B" pitchFamily="34" charset="-128"/>
              </a:defRPr>
            </a:lvl1pPr>
          </a:lstStyle>
          <a:p>
            <a:r>
              <a:rPr lang="en-US" altLang="ko-KR" dirty="0"/>
              <a:t>RA1</a:t>
            </a:r>
            <a:endParaRPr lang="ko-KR" altLang="en-US" dirty="0"/>
          </a:p>
        </p:txBody>
      </p:sp>
      <p:sp>
        <p:nvSpPr>
          <p:cNvPr id="644" name="TextBox 643"/>
          <p:cNvSpPr txBox="1"/>
          <p:nvPr/>
        </p:nvSpPr>
        <p:spPr>
          <a:xfrm>
            <a:off x="4728982" y="2262565"/>
            <a:ext cx="349361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RA2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45" name="TextBox 644"/>
          <p:cNvSpPr txBox="1"/>
          <p:nvPr/>
        </p:nvSpPr>
        <p:spPr>
          <a:xfrm>
            <a:off x="3797304" y="2700043"/>
            <a:ext cx="35389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RD1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46" name="TextBox 645"/>
          <p:cNvSpPr txBox="1"/>
          <p:nvPr/>
        </p:nvSpPr>
        <p:spPr>
          <a:xfrm>
            <a:off x="4728982" y="2715270"/>
            <a:ext cx="35389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RD2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47" name="TextBox 646"/>
          <p:cNvSpPr txBox="1"/>
          <p:nvPr/>
        </p:nvSpPr>
        <p:spPr>
          <a:xfrm>
            <a:off x="3344819" y="2481304"/>
            <a:ext cx="32669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WA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48" name="TextBox 647"/>
          <p:cNvSpPr txBox="1"/>
          <p:nvPr/>
        </p:nvSpPr>
        <p:spPr>
          <a:xfrm>
            <a:off x="5407769" y="2481304"/>
            <a:ext cx="331228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WD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49" name="TextBox 648"/>
          <p:cNvSpPr txBox="1"/>
          <p:nvPr/>
        </p:nvSpPr>
        <p:spPr>
          <a:xfrm>
            <a:off x="5407769" y="2684393"/>
            <a:ext cx="314608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WE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650" name="직선 연결선 649"/>
          <p:cNvCxnSpPr/>
          <p:nvPr/>
        </p:nvCxnSpPr>
        <p:spPr>
          <a:xfrm>
            <a:off x="3868854" y="1901960"/>
            <a:ext cx="0" cy="93238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1" name="사다리꼴 650"/>
          <p:cNvSpPr/>
          <p:nvPr/>
        </p:nvSpPr>
        <p:spPr>
          <a:xfrm flipV="1">
            <a:off x="3685739" y="4030143"/>
            <a:ext cx="1579344" cy="796423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652" name="TextBox 651"/>
          <p:cNvSpPr txBox="1"/>
          <p:nvPr/>
        </p:nvSpPr>
        <p:spPr>
          <a:xfrm>
            <a:off x="4263709" y="4304772"/>
            <a:ext cx="423405" cy="2466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latin typeface="Adobe 고딕 Std B" pitchFamily="34" charset="-127"/>
                <a:ea typeface="Adobe 고딕 Std B" pitchFamily="34" charset="-127"/>
              </a:rPr>
              <a:t>ALU</a:t>
            </a:r>
            <a:endParaRPr lang="ko-KR" altLang="en-US" sz="1100" dirty="0"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653" name="직선 연결선 652"/>
          <p:cNvCxnSpPr/>
          <p:nvPr/>
        </p:nvCxnSpPr>
        <p:spPr>
          <a:xfrm>
            <a:off x="4914660" y="2912373"/>
            <a:ext cx="0" cy="482918"/>
          </a:xfrm>
          <a:prstGeom prst="line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5" name="TextBox 654"/>
          <p:cNvSpPr txBox="1"/>
          <p:nvPr/>
        </p:nvSpPr>
        <p:spPr>
          <a:xfrm>
            <a:off x="3303530" y="4414018"/>
            <a:ext cx="474781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ALUFN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662" name="직선 연결선 661"/>
          <p:cNvCxnSpPr>
            <a:stCxn id="651" idx="1"/>
          </p:cNvCxnSpPr>
          <p:nvPr/>
        </p:nvCxnSpPr>
        <p:spPr>
          <a:xfrm flipH="1" flipV="1">
            <a:off x="3344819" y="4428076"/>
            <a:ext cx="440474" cy="2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4" name="직선 연결선 663"/>
          <p:cNvCxnSpPr/>
          <p:nvPr/>
        </p:nvCxnSpPr>
        <p:spPr>
          <a:xfrm flipH="1" flipV="1">
            <a:off x="5750895" y="2785937"/>
            <a:ext cx="440474" cy="2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5" name="TextBox 664"/>
          <p:cNvSpPr txBox="1"/>
          <p:nvPr/>
        </p:nvSpPr>
        <p:spPr>
          <a:xfrm>
            <a:off x="5798908" y="2781637"/>
            <a:ext cx="42340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WERF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89" name="TextBox 688"/>
          <p:cNvSpPr txBox="1"/>
          <p:nvPr/>
        </p:nvSpPr>
        <p:spPr>
          <a:xfrm>
            <a:off x="2133620" y="3613980"/>
            <a:ext cx="650066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Adobe Fan Heiti Std B" pitchFamily="34" charset="-128"/>
                <a:ea typeface="Adobe Fan Heiti Std B" pitchFamily="34" charset="-128"/>
              </a:rPr>
              <a:t>OP &lt;15:12&gt;</a:t>
            </a:r>
            <a:endParaRPr lang="ko-KR" altLang="en-US" sz="7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91" name="TextBox 690"/>
          <p:cNvSpPr txBox="1"/>
          <p:nvPr/>
        </p:nvSpPr>
        <p:spPr>
          <a:xfrm>
            <a:off x="4915373" y="1849586"/>
            <a:ext cx="46519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Adobe Fan Heiti Std B" pitchFamily="34" charset="-128"/>
                <a:ea typeface="Adobe Fan Heiti Std B" pitchFamily="34" charset="-128"/>
              </a:rPr>
              <a:t>R2 &lt;3:0&gt;</a:t>
            </a:r>
            <a:endParaRPr lang="ko-KR" altLang="en-US" sz="6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92" name="TextBox 691"/>
          <p:cNvSpPr txBox="1"/>
          <p:nvPr/>
        </p:nvSpPr>
        <p:spPr>
          <a:xfrm>
            <a:off x="2280142" y="3454280"/>
            <a:ext cx="432471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Adobe Fan Heiti Std B" pitchFamily="34" charset="-128"/>
                <a:ea typeface="Adobe Fan Heiti Std B" pitchFamily="34" charset="-128"/>
              </a:rPr>
              <a:t>F &lt;7:6&gt;</a:t>
            </a:r>
            <a:endParaRPr lang="ko-KR" altLang="en-US" sz="7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693" name="직선 연결선 692"/>
          <p:cNvCxnSpPr/>
          <p:nvPr/>
        </p:nvCxnSpPr>
        <p:spPr>
          <a:xfrm>
            <a:off x="2735872" y="3055898"/>
            <a:ext cx="1993109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4" name="직선 연결선 693"/>
          <p:cNvCxnSpPr/>
          <p:nvPr/>
        </p:nvCxnSpPr>
        <p:spPr>
          <a:xfrm>
            <a:off x="4525346" y="3054389"/>
            <a:ext cx="0" cy="339392"/>
          </a:xfrm>
          <a:prstGeom prst="line">
            <a:avLst/>
          </a:prstGeom>
          <a:ln>
            <a:solidFill>
              <a:srgbClr val="FFC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5" name="TextBox 694"/>
          <p:cNvSpPr txBox="1"/>
          <p:nvPr/>
        </p:nvSpPr>
        <p:spPr>
          <a:xfrm>
            <a:off x="2706988" y="2865807"/>
            <a:ext cx="684821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Adobe Fan Heiti Std B" pitchFamily="34" charset="-128"/>
                <a:ea typeface="Adobe Fan Heiti Std B" pitchFamily="34" charset="-128"/>
              </a:rPr>
              <a:t>Operand &lt;5:0&gt;</a:t>
            </a:r>
            <a:endParaRPr lang="ko-KR" altLang="en-US" sz="7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696" name="직선 연결선 695"/>
          <p:cNvCxnSpPr/>
          <p:nvPr/>
        </p:nvCxnSpPr>
        <p:spPr>
          <a:xfrm>
            <a:off x="4348155" y="3253197"/>
            <a:ext cx="0" cy="142094"/>
          </a:xfrm>
          <a:prstGeom prst="line">
            <a:avLst/>
          </a:prstGeom>
          <a:ln>
            <a:solidFill>
              <a:srgbClr val="FFC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7" name="사다리꼴 696"/>
          <p:cNvSpPr/>
          <p:nvPr/>
        </p:nvSpPr>
        <p:spPr>
          <a:xfrm flipV="1">
            <a:off x="4225094" y="3377333"/>
            <a:ext cx="819338" cy="154766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698" name="TextBox 697"/>
          <p:cNvSpPr txBox="1"/>
          <p:nvPr/>
        </p:nvSpPr>
        <p:spPr>
          <a:xfrm>
            <a:off x="4225094" y="3377333"/>
            <a:ext cx="80121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 smtClean="0">
                <a:latin typeface="HY견고딕" pitchFamily="18" charset="-127"/>
                <a:ea typeface="HY견고딕" pitchFamily="18" charset="-127"/>
              </a:rPr>
              <a:t> 3     2      1    0</a:t>
            </a:r>
            <a:endParaRPr lang="ko-KR" altLang="en-US" sz="600" dirty="0"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699" name="직선 연결선 698"/>
          <p:cNvCxnSpPr/>
          <p:nvPr/>
        </p:nvCxnSpPr>
        <p:spPr>
          <a:xfrm>
            <a:off x="4728982" y="3539555"/>
            <a:ext cx="0" cy="482918"/>
          </a:xfrm>
          <a:prstGeom prst="line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0" name="TextBox 699"/>
          <p:cNvSpPr txBox="1"/>
          <p:nvPr/>
        </p:nvSpPr>
        <p:spPr>
          <a:xfrm>
            <a:off x="3806082" y="3013183"/>
            <a:ext cx="737709" cy="15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" dirty="0" smtClean="0">
                <a:latin typeface="Adobe Fan Heiti Std B" pitchFamily="34" charset="-128"/>
                <a:ea typeface="Adobe Fan Heiti Std B" pitchFamily="34" charset="-128"/>
              </a:rPr>
              <a:t>Immediate Value &lt;5:0&gt;</a:t>
            </a:r>
            <a:endParaRPr lang="ko-KR" altLang="en-US" sz="500" dirty="0">
              <a:latin typeface="Adobe Fan Heiti Std B" pitchFamily="34" charset="-128"/>
              <a:ea typeface="HY견고딕" pitchFamily="18" charset="-127"/>
            </a:endParaRPr>
          </a:p>
        </p:txBody>
      </p:sp>
      <p:grpSp>
        <p:nvGrpSpPr>
          <p:cNvPr id="701" name="그룹 700"/>
          <p:cNvGrpSpPr/>
          <p:nvPr/>
        </p:nvGrpSpPr>
        <p:grpSpPr>
          <a:xfrm>
            <a:off x="4674204" y="3708245"/>
            <a:ext cx="306093" cy="203089"/>
            <a:chOff x="4657905" y="3760992"/>
            <a:chExt cx="324714" cy="215444"/>
          </a:xfrm>
        </p:grpSpPr>
        <p:cxnSp>
          <p:nvCxnSpPr>
            <p:cNvPr id="837" name="직선 연결선 836"/>
            <p:cNvCxnSpPr/>
            <p:nvPr/>
          </p:nvCxnSpPr>
          <p:spPr>
            <a:xfrm>
              <a:off x="4657905" y="3838188"/>
              <a:ext cx="99639" cy="8486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38" name="TextBox 837"/>
            <p:cNvSpPr txBox="1"/>
            <p:nvPr/>
          </p:nvSpPr>
          <p:spPr>
            <a:xfrm>
              <a:off x="4682537" y="3760992"/>
              <a:ext cx="30008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16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</p:grpSp>
      <p:cxnSp>
        <p:nvCxnSpPr>
          <p:cNvPr id="702" name="직선 연결선 701"/>
          <p:cNvCxnSpPr/>
          <p:nvPr/>
        </p:nvCxnSpPr>
        <p:spPr>
          <a:xfrm>
            <a:off x="3965884" y="2138421"/>
            <a:ext cx="0" cy="124144"/>
          </a:xfrm>
          <a:prstGeom prst="line">
            <a:avLst/>
          </a:prstGeom>
          <a:ln>
            <a:solidFill>
              <a:srgbClr val="FFC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3" name="직선 연결선 702"/>
          <p:cNvCxnSpPr/>
          <p:nvPr/>
        </p:nvCxnSpPr>
        <p:spPr>
          <a:xfrm>
            <a:off x="3965884" y="2909491"/>
            <a:ext cx="0" cy="1112983"/>
          </a:xfrm>
          <a:prstGeom prst="line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4" name="직선 연결선 703"/>
          <p:cNvCxnSpPr/>
          <p:nvPr/>
        </p:nvCxnSpPr>
        <p:spPr>
          <a:xfrm>
            <a:off x="3179310" y="3060323"/>
            <a:ext cx="0" cy="181253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5" name="직선 연결선 704"/>
          <p:cNvCxnSpPr/>
          <p:nvPr/>
        </p:nvCxnSpPr>
        <p:spPr>
          <a:xfrm>
            <a:off x="3179310" y="3241576"/>
            <a:ext cx="116358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6" name="직선 연결선 705"/>
          <p:cNvCxnSpPr/>
          <p:nvPr/>
        </p:nvCxnSpPr>
        <p:spPr>
          <a:xfrm flipV="1">
            <a:off x="3294668" y="3162015"/>
            <a:ext cx="0" cy="182362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7" name="직선 연결선 706"/>
          <p:cNvCxnSpPr/>
          <p:nvPr/>
        </p:nvCxnSpPr>
        <p:spPr>
          <a:xfrm>
            <a:off x="3292423" y="3162015"/>
            <a:ext cx="317768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8" name="직선 연결선 707"/>
          <p:cNvCxnSpPr/>
          <p:nvPr/>
        </p:nvCxnSpPr>
        <p:spPr>
          <a:xfrm>
            <a:off x="3293849" y="3340519"/>
            <a:ext cx="317768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9" name="직선 연결선 708"/>
          <p:cNvCxnSpPr/>
          <p:nvPr/>
        </p:nvCxnSpPr>
        <p:spPr>
          <a:xfrm>
            <a:off x="3759681" y="3255900"/>
            <a:ext cx="588475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0" name="TextBox 709"/>
          <p:cNvSpPr txBox="1"/>
          <p:nvPr/>
        </p:nvSpPr>
        <p:spPr>
          <a:xfrm>
            <a:off x="2962431" y="3293307"/>
            <a:ext cx="693888" cy="15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" dirty="0" smtClean="0">
                <a:latin typeface="Adobe Fan Heiti Std B" pitchFamily="34" charset="-128"/>
                <a:ea typeface="Adobe Fan Heiti Std B" pitchFamily="34" charset="-128"/>
              </a:rPr>
              <a:t>Constant Value&lt;3:0&gt;</a:t>
            </a:r>
            <a:endParaRPr lang="ko-KR" altLang="en-US" sz="5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711" name="TextBox 710"/>
          <p:cNvSpPr txBox="1"/>
          <p:nvPr/>
        </p:nvSpPr>
        <p:spPr>
          <a:xfrm>
            <a:off x="3093209" y="3003661"/>
            <a:ext cx="600200" cy="15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" dirty="0" smtClean="0">
                <a:latin typeface="Adobe Fan Heiti Std B" pitchFamily="34" charset="-128"/>
                <a:ea typeface="Adobe Fan Heiti Std B" pitchFamily="34" charset="-128"/>
              </a:rPr>
              <a:t>Shift Value &lt;5:4&gt;</a:t>
            </a:r>
            <a:endParaRPr lang="ko-KR" altLang="en-US" sz="500" dirty="0">
              <a:latin typeface="Adobe Fan Heiti Std B" pitchFamily="34" charset="-128"/>
              <a:ea typeface="HY견고딕" pitchFamily="18" charset="-127"/>
            </a:endParaRPr>
          </a:p>
        </p:txBody>
      </p:sp>
      <p:grpSp>
        <p:nvGrpSpPr>
          <p:cNvPr id="712" name="그룹 711"/>
          <p:cNvGrpSpPr/>
          <p:nvPr/>
        </p:nvGrpSpPr>
        <p:grpSpPr>
          <a:xfrm>
            <a:off x="3918385" y="3708245"/>
            <a:ext cx="306093" cy="203089"/>
            <a:chOff x="4657905" y="3760992"/>
            <a:chExt cx="324714" cy="215444"/>
          </a:xfrm>
        </p:grpSpPr>
        <p:cxnSp>
          <p:nvCxnSpPr>
            <p:cNvPr id="835" name="직선 연결선 834"/>
            <p:cNvCxnSpPr/>
            <p:nvPr/>
          </p:nvCxnSpPr>
          <p:spPr>
            <a:xfrm>
              <a:off x="4657905" y="3838188"/>
              <a:ext cx="99639" cy="8486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36" name="TextBox 835"/>
            <p:cNvSpPr txBox="1"/>
            <p:nvPr/>
          </p:nvSpPr>
          <p:spPr>
            <a:xfrm>
              <a:off x="4682537" y="3760992"/>
              <a:ext cx="30008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16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</p:grpSp>
      <p:cxnSp>
        <p:nvCxnSpPr>
          <p:cNvPr id="714" name="직선 연결선 713"/>
          <p:cNvCxnSpPr/>
          <p:nvPr/>
        </p:nvCxnSpPr>
        <p:spPr>
          <a:xfrm flipH="1">
            <a:off x="5030963" y="3468324"/>
            <a:ext cx="3382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5" name="TextBox 714"/>
          <p:cNvSpPr txBox="1"/>
          <p:nvPr/>
        </p:nvSpPr>
        <p:spPr>
          <a:xfrm>
            <a:off x="4998961" y="3436778"/>
            <a:ext cx="402250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BSEL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717" name="직사각형 716"/>
          <p:cNvSpPr/>
          <p:nvPr/>
        </p:nvSpPr>
        <p:spPr>
          <a:xfrm>
            <a:off x="3618906" y="3123319"/>
            <a:ext cx="145408" cy="2704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Rtl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S</a:t>
            </a:r>
            <a:endParaRPr lang="ko-KR" altLang="en-US" sz="10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718" name="TextBox 717"/>
          <p:cNvSpPr txBox="1"/>
          <p:nvPr/>
        </p:nvSpPr>
        <p:spPr>
          <a:xfrm>
            <a:off x="8009913" y="1826689"/>
            <a:ext cx="684821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Adobe Fan Heiti Std B" pitchFamily="34" charset="-128"/>
                <a:ea typeface="Adobe Fan Heiti Std B" pitchFamily="34" charset="-128"/>
              </a:rPr>
              <a:t>CPSR F &lt;7:4&gt;</a:t>
            </a:r>
            <a:endParaRPr lang="ko-KR" altLang="en-US" sz="7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719" name="직선 연결선 718"/>
          <p:cNvCxnSpPr/>
          <p:nvPr/>
        </p:nvCxnSpPr>
        <p:spPr>
          <a:xfrm flipH="1">
            <a:off x="8378546" y="1568760"/>
            <a:ext cx="3382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0" name="TextBox 719"/>
          <p:cNvSpPr txBox="1"/>
          <p:nvPr/>
        </p:nvSpPr>
        <p:spPr>
          <a:xfrm>
            <a:off x="8346544" y="1537214"/>
            <a:ext cx="412826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WESF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721" name="TextBox 720"/>
          <p:cNvSpPr txBox="1"/>
          <p:nvPr/>
        </p:nvSpPr>
        <p:spPr>
          <a:xfrm>
            <a:off x="8105319" y="1487505"/>
            <a:ext cx="314608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WE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722" name="TextBox 721"/>
          <p:cNvSpPr txBox="1"/>
          <p:nvPr/>
        </p:nvSpPr>
        <p:spPr>
          <a:xfrm>
            <a:off x="7036857" y="1285466"/>
            <a:ext cx="237542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A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723" name="TextBox 722"/>
          <p:cNvSpPr txBox="1"/>
          <p:nvPr/>
        </p:nvSpPr>
        <p:spPr>
          <a:xfrm>
            <a:off x="7579439" y="1546822"/>
            <a:ext cx="310073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100"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WD</a:t>
            </a:r>
            <a:endParaRPr lang="ko-KR" altLang="en-US" sz="800" dirty="0">
              <a:latin typeface="Adobe Fan Heiti Std B" pitchFamily="34" charset="-128"/>
            </a:endParaRPr>
          </a:p>
        </p:txBody>
      </p:sp>
      <p:sp>
        <p:nvSpPr>
          <p:cNvPr id="724" name="TextBox 723"/>
          <p:cNvSpPr txBox="1"/>
          <p:nvPr/>
        </p:nvSpPr>
        <p:spPr>
          <a:xfrm>
            <a:off x="7556017" y="1051501"/>
            <a:ext cx="29798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100"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RD</a:t>
            </a:r>
            <a:endParaRPr lang="ko-KR" altLang="en-US" sz="800" dirty="0">
              <a:latin typeface="Adobe Fan Heiti Std B" pitchFamily="34" charset="-128"/>
            </a:endParaRPr>
          </a:p>
        </p:txBody>
      </p:sp>
      <p:sp>
        <p:nvSpPr>
          <p:cNvPr id="725" name="직사각형 724"/>
          <p:cNvSpPr/>
          <p:nvPr/>
        </p:nvSpPr>
        <p:spPr>
          <a:xfrm>
            <a:off x="5966855" y="1291053"/>
            <a:ext cx="716969" cy="2101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SP</a:t>
            </a:r>
            <a:endParaRPr lang="ko-KR" altLang="en-US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726" name="직선 화살표 연결선 725"/>
          <p:cNvCxnSpPr/>
          <p:nvPr/>
        </p:nvCxnSpPr>
        <p:spPr>
          <a:xfrm>
            <a:off x="6324792" y="1509287"/>
            <a:ext cx="0" cy="182762"/>
          </a:xfrm>
          <a:prstGeom prst="straightConnector1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7" name="직선 연결선 726"/>
          <p:cNvCxnSpPr/>
          <p:nvPr/>
        </p:nvCxnSpPr>
        <p:spPr>
          <a:xfrm>
            <a:off x="6325339" y="1698324"/>
            <a:ext cx="523391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8" name="직선 연결선 727"/>
          <p:cNvCxnSpPr/>
          <p:nvPr/>
        </p:nvCxnSpPr>
        <p:spPr>
          <a:xfrm flipV="1">
            <a:off x="6848730" y="815902"/>
            <a:ext cx="0" cy="882424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9" name="직선 연결선 728"/>
          <p:cNvCxnSpPr/>
          <p:nvPr/>
        </p:nvCxnSpPr>
        <p:spPr>
          <a:xfrm flipH="1">
            <a:off x="6324792" y="815902"/>
            <a:ext cx="523940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0" name="직선 화살표 연결선 729"/>
          <p:cNvCxnSpPr>
            <a:stCxn id="731" idx="2"/>
            <a:endCxn id="725" idx="0"/>
          </p:cNvCxnSpPr>
          <p:nvPr/>
        </p:nvCxnSpPr>
        <p:spPr>
          <a:xfrm>
            <a:off x="6325339" y="1121213"/>
            <a:ext cx="1" cy="1698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1" name="직사각형 730"/>
          <p:cNvSpPr/>
          <p:nvPr/>
        </p:nvSpPr>
        <p:spPr>
          <a:xfrm>
            <a:off x="6077156" y="975759"/>
            <a:ext cx="496364" cy="1454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ALU</a:t>
            </a:r>
            <a:endParaRPr lang="ko-KR" altLang="en-US" sz="8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732" name="직선 화살표 연결선 731"/>
          <p:cNvCxnSpPr>
            <a:endCxn id="731" idx="0"/>
          </p:cNvCxnSpPr>
          <p:nvPr/>
        </p:nvCxnSpPr>
        <p:spPr>
          <a:xfrm flipH="1">
            <a:off x="6325339" y="815902"/>
            <a:ext cx="1" cy="159857"/>
          </a:xfrm>
          <a:prstGeom prst="straightConnector1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3" name="직선 연결선 732"/>
          <p:cNvCxnSpPr>
            <a:stCxn id="725" idx="3"/>
            <a:endCxn id="734" idx="1"/>
          </p:cNvCxnSpPr>
          <p:nvPr/>
        </p:nvCxnSpPr>
        <p:spPr>
          <a:xfrm flipV="1">
            <a:off x="6683823" y="1394778"/>
            <a:ext cx="397749" cy="1324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4" name="직사각형 733"/>
          <p:cNvSpPr/>
          <p:nvPr/>
        </p:nvSpPr>
        <p:spPr>
          <a:xfrm>
            <a:off x="7081572" y="1059268"/>
            <a:ext cx="1289695" cy="6710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Stack</a:t>
            </a:r>
          </a:p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Memory</a:t>
            </a:r>
            <a:endParaRPr lang="ko-KR" altLang="en-US" sz="14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735" name="직선 연결선 734"/>
          <p:cNvCxnSpPr/>
          <p:nvPr/>
        </p:nvCxnSpPr>
        <p:spPr>
          <a:xfrm flipV="1">
            <a:off x="7695441" y="842120"/>
            <a:ext cx="0" cy="201316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6" name="직선 연결선 735"/>
          <p:cNvCxnSpPr/>
          <p:nvPr/>
        </p:nvCxnSpPr>
        <p:spPr>
          <a:xfrm flipH="1">
            <a:off x="6921179" y="842120"/>
            <a:ext cx="789876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7" name="직선 연결선 736"/>
          <p:cNvCxnSpPr>
            <a:stCxn id="811" idx="1"/>
          </p:cNvCxnSpPr>
          <p:nvPr/>
        </p:nvCxnSpPr>
        <p:spPr>
          <a:xfrm flipH="1" flipV="1">
            <a:off x="6921179" y="842126"/>
            <a:ext cx="4164" cy="1579715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8" name="직선 연결선 737"/>
          <p:cNvCxnSpPr>
            <a:endCxn id="811" idx="0"/>
          </p:cNvCxnSpPr>
          <p:nvPr/>
        </p:nvCxnSpPr>
        <p:spPr>
          <a:xfrm>
            <a:off x="5747446" y="2598681"/>
            <a:ext cx="1106726" cy="4709"/>
          </a:xfrm>
          <a:prstGeom prst="line">
            <a:avLst/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9" name="직사각형 738"/>
          <p:cNvSpPr/>
          <p:nvPr/>
        </p:nvSpPr>
        <p:spPr>
          <a:xfrm>
            <a:off x="7637320" y="4854363"/>
            <a:ext cx="716969" cy="2101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CPSR</a:t>
            </a:r>
            <a:endParaRPr lang="ko-KR" altLang="en-US" sz="11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740" name="직선 연결선 739"/>
          <p:cNvCxnSpPr/>
          <p:nvPr/>
        </p:nvCxnSpPr>
        <p:spPr>
          <a:xfrm flipH="1">
            <a:off x="7847094" y="5240388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1" name="직선 연결선 740"/>
          <p:cNvCxnSpPr/>
          <p:nvPr/>
        </p:nvCxnSpPr>
        <p:spPr>
          <a:xfrm flipH="1">
            <a:off x="7998912" y="5073682"/>
            <a:ext cx="1" cy="14561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2" name="직선 연결선 741"/>
          <p:cNvCxnSpPr/>
          <p:nvPr/>
        </p:nvCxnSpPr>
        <p:spPr>
          <a:xfrm flipH="1">
            <a:off x="7847095" y="5471127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3" name="직선 연결선 742"/>
          <p:cNvCxnSpPr/>
          <p:nvPr/>
        </p:nvCxnSpPr>
        <p:spPr>
          <a:xfrm flipH="1">
            <a:off x="7847095" y="5701866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4" name="직선 연결선 743"/>
          <p:cNvCxnSpPr/>
          <p:nvPr/>
        </p:nvCxnSpPr>
        <p:spPr>
          <a:xfrm flipH="1">
            <a:off x="7847093" y="6163345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5" name="직선 연결선 744"/>
          <p:cNvCxnSpPr/>
          <p:nvPr/>
        </p:nvCxnSpPr>
        <p:spPr>
          <a:xfrm flipH="1">
            <a:off x="7838102" y="6394084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6" name="TextBox 745"/>
          <p:cNvSpPr txBox="1"/>
          <p:nvPr/>
        </p:nvSpPr>
        <p:spPr>
          <a:xfrm>
            <a:off x="7650833" y="5146096"/>
            <a:ext cx="222431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Adobe Fan Heiti Std B" pitchFamily="34" charset="-128"/>
                <a:ea typeface="Adobe Fan Heiti Std B" pitchFamily="34" charset="-128"/>
              </a:rPr>
              <a:t>Z</a:t>
            </a:r>
            <a:endParaRPr lang="ko-KR" altLang="en-US" sz="7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747" name="직선 연결선 746"/>
          <p:cNvCxnSpPr/>
          <p:nvPr/>
        </p:nvCxnSpPr>
        <p:spPr>
          <a:xfrm flipH="1">
            <a:off x="7838102" y="5932605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8" name="TextBox 747"/>
          <p:cNvSpPr txBox="1"/>
          <p:nvPr/>
        </p:nvSpPr>
        <p:spPr>
          <a:xfrm>
            <a:off x="7650833" y="5376835"/>
            <a:ext cx="234519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Adobe Fan Heiti Std B" pitchFamily="34" charset="-128"/>
                <a:ea typeface="Adobe Fan Heiti Std B" pitchFamily="34" charset="-128"/>
              </a:rPr>
              <a:t>N</a:t>
            </a:r>
            <a:endParaRPr lang="ko-KR" altLang="en-US" sz="7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749" name="TextBox 748"/>
          <p:cNvSpPr txBox="1"/>
          <p:nvPr/>
        </p:nvSpPr>
        <p:spPr>
          <a:xfrm>
            <a:off x="7650833" y="5602615"/>
            <a:ext cx="226964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Adobe Fan Heiti Std B" pitchFamily="34" charset="-128"/>
                <a:ea typeface="Adobe Fan Heiti Std B" pitchFamily="34" charset="-128"/>
              </a:rPr>
              <a:t>V</a:t>
            </a:r>
            <a:endParaRPr lang="ko-KR" altLang="en-US" sz="7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750" name="직선 연결선 749"/>
          <p:cNvCxnSpPr/>
          <p:nvPr/>
        </p:nvCxnSpPr>
        <p:spPr>
          <a:xfrm>
            <a:off x="7998913" y="1901961"/>
            <a:ext cx="0" cy="2937787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1" name="TextBox 750"/>
          <p:cNvSpPr txBox="1"/>
          <p:nvPr/>
        </p:nvSpPr>
        <p:spPr>
          <a:xfrm>
            <a:off x="8355284" y="4870593"/>
            <a:ext cx="393183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err="1" smtClean="0">
                <a:latin typeface="Adobe Fan Heiti Std B" pitchFamily="34" charset="-128"/>
                <a:ea typeface="Adobe Fan Heiti Std B" pitchFamily="34" charset="-128"/>
              </a:rPr>
              <a:t>BrYN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752" name="직선 연결선 751"/>
          <p:cNvCxnSpPr/>
          <p:nvPr/>
        </p:nvCxnSpPr>
        <p:spPr>
          <a:xfrm flipH="1">
            <a:off x="8370270" y="4884652"/>
            <a:ext cx="32446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3" name="직선 화살표 연결선 752"/>
          <p:cNvCxnSpPr/>
          <p:nvPr/>
        </p:nvCxnSpPr>
        <p:spPr>
          <a:xfrm>
            <a:off x="4477622" y="4959414"/>
            <a:ext cx="3159698" cy="0"/>
          </a:xfrm>
          <a:prstGeom prst="straightConnector1">
            <a:avLst/>
          </a:prstGeom>
          <a:ln>
            <a:solidFill>
              <a:srgbClr val="92D05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4" name="직선 연결선 753"/>
          <p:cNvCxnSpPr/>
          <p:nvPr/>
        </p:nvCxnSpPr>
        <p:spPr>
          <a:xfrm>
            <a:off x="2726561" y="1901961"/>
            <a:ext cx="5272353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5" name="직선 연결선 754"/>
          <p:cNvCxnSpPr/>
          <p:nvPr/>
        </p:nvCxnSpPr>
        <p:spPr>
          <a:xfrm flipH="1">
            <a:off x="1267170" y="476508"/>
            <a:ext cx="33939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6" name="사다리꼴 755"/>
          <p:cNvSpPr/>
          <p:nvPr/>
        </p:nvSpPr>
        <p:spPr>
          <a:xfrm flipV="1">
            <a:off x="788334" y="611869"/>
            <a:ext cx="616117" cy="148921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757" name="TextBox 756"/>
          <p:cNvSpPr txBox="1"/>
          <p:nvPr/>
        </p:nvSpPr>
        <p:spPr>
          <a:xfrm>
            <a:off x="772524" y="612265"/>
            <a:ext cx="63671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HY견고딕" pitchFamily="18" charset="-127"/>
                <a:ea typeface="HY견고딕" pitchFamily="18" charset="-127"/>
              </a:rPr>
              <a:t>2      1      0</a:t>
            </a:r>
            <a:endParaRPr lang="ko-KR" altLang="en-US" sz="600" dirty="0"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758" name="직선 연결선 757"/>
          <p:cNvCxnSpPr/>
          <p:nvPr/>
        </p:nvCxnSpPr>
        <p:spPr>
          <a:xfrm flipH="1">
            <a:off x="449671" y="656439"/>
            <a:ext cx="3382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9" name="TextBox 758"/>
          <p:cNvSpPr txBox="1"/>
          <p:nvPr/>
        </p:nvSpPr>
        <p:spPr>
          <a:xfrm>
            <a:off x="399711" y="624893"/>
            <a:ext cx="46571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PCSEL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760" name="직선 화살표 연결선 759"/>
          <p:cNvCxnSpPr/>
          <p:nvPr/>
        </p:nvCxnSpPr>
        <p:spPr>
          <a:xfrm>
            <a:off x="1267170" y="475416"/>
            <a:ext cx="0" cy="14947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2" name="직선 화살표 연결선 761"/>
          <p:cNvCxnSpPr/>
          <p:nvPr/>
        </p:nvCxnSpPr>
        <p:spPr>
          <a:xfrm>
            <a:off x="1082837" y="398973"/>
            <a:ext cx="0" cy="2076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3" name="직사각형 762"/>
          <p:cNvSpPr/>
          <p:nvPr/>
        </p:nvSpPr>
        <p:spPr>
          <a:xfrm>
            <a:off x="2081714" y="414792"/>
            <a:ext cx="716969" cy="2101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LR</a:t>
            </a:r>
            <a:endParaRPr lang="ko-KR" altLang="en-US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764" name="직선 연결선 763"/>
          <p:cNvCxnSpPr/>
          <p:nvPr/>
        </p:nvCxnSpPr>
        <p:spPr>
          <a:xfrm flipH="1">
            <a:off x="865426" y="272872"/>
            <a:ext cx="1574772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5" name="직선 화살표 연결선 764"/>
          <p:cNvCxnSpPr/>
          <p:nvPr/>
        </p:nvCxnSpPr>
        <p:spPr>
          <a:xfrm>
            <a:off x="865426" y="272872"/>
            <a:ext cx="0" cy="3311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6" name="직선 연결선 765"/>
          <p:cNvCxnSpPr>
            <a:stCxn id="763" idx="0"/>
          </p:cNvCxnSpPr>
          <p:nvPr/>
        </p:nvCxnSpPr>
        <p:spPr>
          <a:xfrm flipH="1" flipV="1">
            <a:off x="2440197" y="272872"/>
            <a:ext cx="1" cy="14192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7" name="사다리꼴 766"/>
          <p:cNvSpPr/>
          <p:nvPr/>
        </p:nvSpPr>
        <p:spPr>
          <a:xfrm rot="10800000" flipV="1">
            <a:off x="1761973" y="2799995"/>
            <a:ext cx="480360" cy="134863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768" name="TextBox 767"/>
          <p:cNvSpPr txBox="1"/>
          <p:nvPr/>
        </p:nvSpPr>
        <p:spPr>
          <a:xfrm>
            <a:off x="1792047" y="2789935"/>
            <a:ext cx="48603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HY견고딕" pitchFamily="18" charset="-127"/>
                <a:ea typeface="HY견고딕" pitchFamily="18" charset="-127"/>
              </a:rPr>
              <a:t> 1      0 </a:t>
            </a:r>
            <a:endParaRPr lang="ko-KR" altLang="en-US" sz="6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69" name="TextBox 768"/>
          <p:cNvSpPr txBox="1"/>
          <p:nvPr/>
        </p:nvSpPr>
        <p:spPr>
          <a:xfrm>
            <a:off x="2231560" y="2811548"/>
            <a:ext cx="4122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err="1" smtClean="0">
                <a:latin typeface="Adobe Fan Heiti Std B" pitchFamily="34" charset="-128"/>
                <a:ea typeface="Adobe Fan Heiti Std B" pitchFamily="34" charset="-128"/>
              </a:rPr>
              <a:t>BrYN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770" name="직선 연결선 769"/>
          <p:cNvCxnSpPr/>
          <p:nvPr/>
        </p:nvCxnSpPr>
        <p:spPr>
          <a:xfrm flipH="1">
            <a:off x="2224261" y="2825607"/>
            <a:ext cx="361080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1" name="사다리꼴 770"/>
          <p:cNvSpPr/>
          <p:nvPr/>
        </p:nvSpPr>
        <p:spPr>
          <a:xfrm rot="10800000" flipV="1">
            <a:off x="2314100" y="749236"/>
            <a:ext cx="480360" cy="134863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772" name="직선 연결선 771"/>
          <p:cNvCxnSpPr/>
          <p:nvPr/>
        </p:nvCxnSpPr>
        <p:spPr>
          <a:xfrm>
            <a:off x="2633839" y="686330"/>
            <a:ext cx="0" cy="277549"/>
          </a:xfrm>
          <a:prstGeom prst="line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3" name="TextBox 772"/>
          <p:cNvSpPr txBox="1"/>
          <p:nvPr/>
        </p:nvSpPr>
        <p:spPr>
          <a:xfrm>
            <a:off x="2344173" y="739177"/>
            <a:ext cx="48603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HY견고딕" pitchFamily="18" charset="-127"/>
                <a:ea typeface="HY견고딕" pitchFamily="18" charset="-127"/>
              </a:rPr>
              <a:t> 1      0 </a:t>
            </a:r>
            <a:endParaRPr lang="ko-KR" altLang="en-US" sz="6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74" name="TextBox 773"/>
          <p:cNvSpPr txBox="1"/>
          <p:nvPr/>
        </p:nvSpPr>
        <p:spPr>
          <a:xfrm>
            <a:off x="2783686" y="760790"/>
            <a:ext cx="39305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Adobe Fan Heiti Std B" pitchFamily="34" charset="-128"/>
                <a:ea typeface="Adobe Fan Heiti Std B" pitchFamily="34" charset="-128"/>
              </a:rPr>
              <a:t>LRSF</a:t>
            </a:r>
            <a:endParaRPr lang="ko-KR" altLang="en-US" sz="7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775" name="직선 연결선 774"/>
          <p:cNvCxnSpPr/>
          <p:nvPr/>
        </p:nvCxnSpPr>
        <p:spPr>
          <a:xfrm flipH="1" flipV="1">
            <a:off x="2776387" y="774848"/>
            <a:ext cx="440474" cy="2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8" name="직선 연결선 777"/>
          <p:cNvCxnSpPr/>
          <p:nvPr/>
        </p:nvCxnSpPr>
        <p:spPr>
          <a:xfrm>
            <a:off x="1887672" y="6237312"/>
            <a:ext cx="2592162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9" name="직선 연결선 778"/>
          <p:cNvCxnSpPr/>
          <p:nvPr/>
        </p:nvCxnSpPr>
        <p:spPr>
          <a:xfrm flipH="1">
            <a:off x="4472974" y="4835103"/>
            <a:ext cx="2437" cy="1454506"/>
          </a:xfrm>
          <a:prstGeom prst="line">
            <a:avLst/>
          </a:prstGeom>
          <a:ln>
            <a:solidFill>
              <a:srgbClr val="92D05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0" name="직사각형 779"/>
          <p:cNvSpPr/>
          <p:nvPr/>
        </p:nvSpPr>
        <p:spPr>
          <a:xfrm>
            <a:off x="5154061" y="5120178"/>
            <a:ext cx="1289695" cy="6710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Data</a:t>
            </a:r>
          </a:p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Memory</a:t>
            </a:r>
            <a:endParaRPr lang="ko-KR" altLang="en-US" sz="14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781" name="TextBox 780"/>
          <p:cNvSpPr txBox="1"/>
          <p:nvPr/>
        </p:nvSpPr>
        <p:spPr>
          <a:xfrm>
            <a:off x="5130756" y="5354143"/>
            <a:ext cx="237542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A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782" name="TextBox 781"/>
          <p:cNvSpPr txBox="1"/>
          <p:nvPr/>
        </p:nvSpPr>
        <p:spPr>
          <a:xfrm>
            <a:off x="5673337" y="5615498"/>
            <a:ext cx="29798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100"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RD</a:t>
            </a:r>
            <a:endParaRPr lang="ko-KR" altLang="en-US" sz="800" dirty="0">
              <a:latin typeface="Adobe Fan Heiti Std B" pitchFamily="34" charset="-128"/>
            </a:endParaRPr>
          </a:p>
        </p:txBody>
      </p:sp>
      <p:sp>
        <p:nvSpPr>
          <p:cNvPr id="783" name="TextBox 782"/>
          <p:cNvSpPr txBox="1"/>
          <p:nvPr/>
        </p:nvSpPr>
        <p:spPr>
          <a:xfrm>
            <a:off x="5649917" y="5120178"/>
            <a:ext cx="310073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100"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WD</a:t>
            </a:r>
            <a:endParaRPr lang="ko-KR" altLang="en-US" sz="800" dirty="0">
              <a:latin typeface="Adobe Fan Heiti Std B" pitchFamily="34" charset="-128"/>
            </a:endParaRPr>
          </a:p>
        </p:txBody>
      </p:sp>
      <p:sp>
        <p:nvSpPr>
          <p:cNvPr id="784" name="TextBox 783"/>
          <p:cNvSpPr txBox="1"/>
          <p:nvPr/>
        </p:nvSpPr>
        <p:spPr>
          <a:xfrm>
            <a:off x="6122878" y="5120178"/>
            <a:ext cx="35540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100"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R/W</a:t>
            </a:r>
            <a:endParaRPr lang="ko-KR" altLang="en-US" sz="800" dirty="0">
              <a:latin typeface="Adobe Fan Heiti Std B" pitchFamily="34" charset="-128"/>
            </a:endParaRPr>
          </a:p>
        </p:txBody>
      </p:sp>
      <p:cxnSp>
        <p:nvCxnSpPr>
          <p:cNvPr id="785" name="직선 연결선 784"/>
          <p:cNvCxnSpPr/>
          <p:nvPr/>
        </p:nvCxnSpPr>
        <p:spPr>
          <a:xfrm flipH="1">
            <a:off x="6457951" y="5215211"/>
            <a:ext cx="3382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6" name="TextBox 785"/>
          <p:cNvSpPr txBox="1"/>
          <p:nvPr/>
        </p:nvSpPr>
        <p:spPr>
          <a:xfrm>
            <a:off x="6425949" y="5183663"/>
            <a:ext cx="426426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WEDF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787" name="사다리꼴 786"/>
          <p:cNvSpPr/>
          <p:nvPr/>
        </p:nvSpPr>
        <p:spPr>
          <a:xfrm flipV="1">
            <a:off x="4359518" y="6300524"/>
            <a:ext cx="423611" cy="148921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788" name="TextBox 787"/>
          <p:cNvSpPr txBox="1"/>
          <p:nvPr/>
        </p:nvSpPr>
        <p:spPr>
          <a:xfrm>
            <a:off x="4359518" y="6289609"/>
            <a:ext cx="46038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HY견고딕" pitchFamily="18" charset="-127"/>
                <a:ea typeface="HY견고딕" pitchFamily="18" charset="-127"/>
              </a:rPr>
              <a:t>0       1</a:t>
            </a:r>
            <a:endParaRPr lang="ko-KR" altLang="en-US" sz="600" dirty="0"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789" name="직선 연결선 788"/>
          <p:cNvCxnSpPr/>
          <p:nvPr/>
        </p:nvCxnSpPr>
        <p:spPr>
          <a:xfrm flipH="1">
            <a:off x="4769661" y="6385671"/>
            <a:ext cx="3382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0" name="TextBox 789"/>
          <p:cNvSpPr txBox="1"/>
          <p:nvPr/>
        </p:nvSpPr>
        <p:spPr>
          <a:xfrm>
            <a:off x="4737658" y="6354123"/>
            <a:ext cx="4940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ADSEL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791" name="직선 연결선 790"/>
          <p:cNvCxnSpPr/>
          <p:nvPr/>
        </p:nvCxnSpPr>
        <p:spPr>
          <a:xfrm>
            <a:off x="4661873" y="5974681"/>
            <a:ext cx="0" cy="325843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2" name="직선 연결선 791"/>
          <p:cNvCxnSpPr/>
          <p:nvPr/>
        </p:nvCxnSpPr>
        <p:spPr>
          <a:xfrm flipH="1">
            <a:off x="4660444" y="5974682"/>
            <a:ext cx="114145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3" name="직선 연결선 792"/>
          <p:cNvCxnSpPr>
            <a:stCxn id="780" idx="2"/>
          </p:cNvCxnSpPr>
          <p:nvPr/>
        </p:nvCxnSpPr>
        <p:spPr>
          <a:xfrm>
            <a:off x="5798908" y="5791198"/>
            <a:ext cx="0" cy="1834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4" name="직선 화살표 연결선 793"/>
          <p:cNvCxnSpPr>
            <a:endCxn id="780" idx="1"/>
          </p:cNvCxnSpPr>
          <p:nvPr/>
        </p:nvCxnSpPr>
        <p:spPr>
          <a:xfrm>
            <a:off x="4479834" y="5455688"/>
            <a:ext cx="67422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95" name="그룹 794"/>
          <p:cNvGrpSpPr/>
          <p:nvPr/>
        </p:nvGrpSpPr>
        <p:grpSpPr>
          <a:xfrm>
            <a:off x="4661103" y="5414805"/>
            <a:ext cx="282874" cy="243972"/>
            <a:chOff x="4571482" y="3838188"/>
            <a:chExt cx="300082" cy="258814"/>
          </a:xfrm>
        </p:grpSpPr>
        <p:cxnSp>
          <p:nvCxnSpPr>
            <p:cNvPr id="833" name="직선 연결선 832"/>
            <p:cNvCxnSpPr/>
            <p:nvPr/>
          </p:nvCxnSpPr>
          <p:spPr>
            <a:xfrm>
              <a:off x="4657905" y="3838188"/>
              <a:ext cx="99639" cy="8486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34" name="TextBox 833"/>
            <p:cNvSpPr txBox="1"/>
            <p:nvPr/>
          </p:nvSpPr>
          <p:spPr>
            <a:xfrm>
              <a:off x="4571482" y="3881558"/>
              <a:ext cx="30008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16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</p:grpSp>
      <p:grpSp>
        <p:nvGrpSpPr>
          <p:cNvPr id="796" name="그룹 795"/>
          <p:cNvGrpSpPr/>
          <p:nvPr/>
        </p:nvGrpSpPr>
        <p:grpSpPr>
          <a:xfrm>
            <a:off x="4929703" y="5929569"/>
            <a:ext cx="282874" cy="243972"/>
            <a:chOff x="4571482" y="3838188"/>
            <a:chExt cx="300082" cy="258814"/>
          </a:xfrm>
        </p:grpSpPr>
        <p:cxnSp>
          <p:nvCxnSpPr>
            <p:cNvPr id="831" name="직선 연결선 830"/>
            <p:cNvCxnSpPr/>
            <p:nvPr/>
          </p:nvCxnSpPr>
          <p:spPr>
            <a:xfrm>
              <a:off x="4657905" y="3838188"/>
              <a:ext cx="99639" cy="8486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32" name="TextBox 831"/>
            <p:cNvSpPr txBox="1"/>
            <p:nvPr/>
          </p:nvSpPr>
          <p:spPr>
            <a:xfrm>
              <a:off x="4571482" y="3881558"/>
              <a:ext cx="30008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16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</p:grpSp>
      <p:cxnSp>
        <p:nvCxnSpPr>
          <p:cNvPr id="797" name="직선 연결선 796"/>
          <p:cNvCxnSpPr/>
          <p:nvPr/>
        </p:nvCxnSpPr>
        <p:spPr>
          <a:xfrm>
            <a:off x="4475070" y="6463685"/>
            <a:ext cx="2022" cy="1627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8" name="직선 연결선 797"/>
          <p:cNvCxnSpPr/>
          <p:nvPr/>
        </p:nvCxnSpPr>
        <p:spPr>
          <a:xfrm>
            <a:off x="4473082" y="6635452"/>
            <a:ext cx="24528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9" name="직선 연결선 798"/>
          <p:cNvCxnSpPr>
            <a:endCxn id="811" idx="3"/>
          </p:cNvCxnSpPr>
          <p:nvPr/>
        </p:nvCxnSpPr>
        <p:spPr>
          <a:xfrm flipH="1" flipV="1">
            <a:off x="6925342" y="2784939"/>
            <a:ext cx="1" cy="38505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0" name="직선 연결선 799"/>
          <p:cNvCxnSpPr/>
          <p:nvPr/>
        </p:nvCxnSpPr>
        <p:spPr>
          <a:xfrm>
            <a:off x="4412765" y="6506767"/>
            <a:ext cx="120418" cy="10686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1" name="TextBox 800"/>
          <p:cNvSpPr txBox="1"/>
          <p:nvPr/>
        </p:nvSpPr>
        <p:spPr>
          <a:xfrm>
            <a:off x="4482286" y="6458651"/>
            <a:ext cx="282874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16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802" name="직선 연결선 801"/>
          <p:cNvCxnSpPr/>
          <p:nvPr/>
        </p:nvCxnSpPr>
        <p:spPr>
          <a:xfrm>
            <a:off x="4914660" y="3060323"/>
            <a:ext cx="889485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3" name="직선 연결선 802"/>
          <p:cNvCxnSpPr/>
          <p:nvPr/>
        </p:nvCxnSpPr>
        <p:spPr>
          <a:xfrm>
            <a:off x="5801901" y="3060323"/>
            <a:ext cx="0" cy="2059855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04" name="그룹 803"/>
          <p:cNvGrpSpPr/>
          <p:nvPr/>
        </p:nvGrpSpPr>
        <p:grpSpPr>
          <a:xfrm>
            <a:off x="5753148" y="4009705"/>
            <a:ext cx="306093" cy="203089"/>
            <a:chOff x="4657905" y="3760992"/>
            <a:chExt cx="324714" cy="215444"/>
          </a:xfrm>
        </p:grpSpPr>
        <p:cxnSp>
          <p:nvCxnSpPr>
            <p:cNvPr id="829" name="직선 연결선 828"/>
            <p:cNvCxnSpPr/>
            <p:nvPr/>
          </p:nvCxnSpPr>
          <p:spPr>
            <a:xfrm>
              <a:off x="4657905" y="3838188"/>
              <a:ext cx="99639" cy="8486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30" name="TextBox 829"/>
            <p:cNvSpPr txBox="1"/>
            <p:nvPr/>
          </p:nvSpPr>
          <p:spPr>
            <a:xfrm>
              <a:off x="4682537" y="3760992"/>
              <a:ext cx="30008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16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</p:grpSp>
      <p:cxnSp>
        <p:nvCxnSpPr>
          <p:cNvPr id="805" name="직선 연결선 804"/>
          <p:cNvCxnSpPr/>
          <p:nvPr/>
        </p:nvCxnSpPr>
        <p:spPr>
          <a:xfrm flipV="1">
            <a:off x="1606563" y="476508"/>
            <a:ext cx="0" cy="142545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6" name="직선 화살표 연결선 805"/>
          <p:cNvCxnSpPr/>
          <p:nvPr/>
        </p:nvCxnSpPr>
        <p:spPr>
          <a:xfrm>
            <a:off x="1080727" y="784052"/>
            <a:ext cx="2444" cy="29570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7" name="직선 연결선 806"/>
          <p:cNvCxnSpPr/>
          <p:nvPr/>
        </p:nvCxnSpPr>
        <p:spPr>
          <a:xfrm>
            <a:off x="1606563" y="1019538"/>
            <a:ext cx="833634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8" name="직선 연결선 807"/>
          <p:cNvCxnSpPr/>
          <p:nvPr/>
        </p:nvCxnSpPr>
        <p:spPr>
          <a:xfrm>
            <a:off x="2440198" y="624893"/>
            <a:ext cx="0" cy="394645"/>
          </a:xfrm>
          <a:prstGeom prst="line">
            <a:avLst/>
          </a:prstGeom>
          <a:ln>
            <a:head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9" name="직선 연결선 808"/>
          <p:cNvCxnSpPr/>
          <p:nvPr/>
        </p:nvCxnSpPr>
        <p:spPr>
          <a:xfrm>
            <a:off x="7709952" y="1766203"/>
            <a:ext cx="0" cy="2805037"/>
          </a:xfrm>
          <a:prstGeom prst="line">
            <a:avLst/>
          </a:prstGeom>
          <a:ln>
            <a:head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0" name="직선 연결선 809"/>
          <p:cNvCxnSpPr/>
          <p:nvPr/>
        </p:nvCxnSpPr>
        <p:spPr>
          <a:xfrm>
            <a:off x="6921179" y="4571241"/>
            <a:ext cx="788772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1" name="사다리꼴 810"/>
          <p:cNvSpPr/>
          <p:nvPr/>
        </p:nvSpPr>
        <p:spPr>
          <a:xfrm rot="5400000" flipV="1">
            <a:off x="6726000" y="2532219"/>
            <a:ext cx="398684" cy="142340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ko-KR" sz="6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</a:t>
            </a:r>
            <a:endParaRPr lang="en-US" altLang="ko-KR" sz="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endParaRPr lang="en-US" altLang="ko-KR" sz="600" dirty="0" smtClean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r>
              <a:rPr lang="en-US" altLang="ko-KR" sz="6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0</a:t>
            </a:r>
            <a:endParaRPr lang="ko-KR" altLang="en-US" sz="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814" name="직선 연결선 813"/>
          <p:cNvCxnSpPr/>
          <p:nvPr/>
        </p:nvCxnSpPr>
        <p:spPr>
          <a:xfrm>
            <a:off x="4725117" y="3054389"/>
            <a:ext cx="0" cy="339392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5" name="TextBox 814"/>
          <p:cNvSpPr txBox="1"/>
          <p:nvPr/>
        </p:nvSpPr>
        <p:spPr>
          <a:xfrm>
            <a:off x="4314524" y="2919924"/>
            <a:ext cx="482337" cy="15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" dirty="0" smtClean="0">
                <a:latin typeface="Adobe Fan Heiti Std B" pitchFamily="34" charset="-128"/>
                <a:ea typeface="Adobe Fan Heiti Std B" pitchFamily="34" charset="-128"/>
              </a:rPr>
              <a:t>Offset &lt;3:0&gt;</a:t>
            </a:r>
            <a:endParaRPr lang="ko-KR" altLang="en-US" sz="5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819" name="TextBox 818"/>
          <p:cNvSpPr txBox="1"/>
          <p:nvPr/>
        </p:nvSpPr>
        <p:spPr>
          <a:xfrm>
            <a:off x="4005212" y="1852691"/>
            <a:ext cx="480825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Adobe Fan Heiti Std B" pitchFamily="34" charset="-128"/>
                <a:ea typeface="Adobe Fan Heiti Std B" pitchFamily="34" charset="-128"/>
              </a:rPr>
              <a:t>R1 &lt;7:4&gt;</a:t>
            </a:r>
            <a:endParaRPr lang="ko-KR" altLang="en-US" sz="6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822" name="직선 연결선 821"/>
          <p:cNvCxnSpPr/>
          <p:nvPr/>
        </p:nvCxnSpPr>
        <p:spPr>
          <a:xfrm flipH="1">
            <a:off x="7010718" y="2544962"/>
            <a:ext cx="3382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3" name="TextBox 822"/>
          <p:cNvSpPr txBox="1"/>
          <p:nvPr/>
        </p:nvSpPr>
        <p:spPr>
          <a:xfrm>
            <a:off x="6978716" y="2513415"/>
            <a:ext cx="476292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WDSEL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827" name="TextBox 826"/>
          <p:cNvSpPr txBox="1"/>
          <p:nvPr/>
        </p:nvSpPr>
        <p:spPr>
          <a:xfrm>
            <a:off x="4370705" y="1850413"/>
            <a:ext cx="535224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Adobe Fan Heiti Std B" pitchFamily="34" charset="-128"/>
                <a:ea typeface="Adobe Fan Heiti Std B" pitchFamily="34" charset="-128"/>
              </a:rPr>
              <a:t>RD &lt;11:8&gt;</a:t>
            </a:r>
            <a:endParaRPr lang="ko-KR" altLang="en-US" sz="6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828" name="TextBox 827"/>
          <p:cNvSpPr txBox="1"/>
          <p:nvPr/>
        </p:nvSpPr>
        <p:spPr>
          <a:xfrm>
            <a:off x="384630" y="6292741"/>
            <a:ext cx="5565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latin typeface="Adobe 고딕 Std B" pitchFamily="34" charset="-127"/>
                <a:ea typeface="Adobe 고딕 Std B" pitchFamily="34" charset="-127"/>
              </a:rPr>
              <a:t>CMP</a:t>
            </a:r>
            <a:endParaRPr lang="ko-KR" altLang="en-US" sz="1400" b="1" dirty="0">
              <a:latin typeface="Adobe 고딕 Std B" pitchFamily="34" charset="-127"/>
              <a:ea typeface="Adobe 고딕 Std B" pitchFamily="34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3748161" y="1988840"/>
            <a:ext cx="434372" cy="184666"/>
            <a:chOff x="5842960" y="2092206"/>
            <a:chExt cx="434372" cy="184666"/>
          </a:xfrm>
        </p:grpSpPr>
        <p:sp>
          <p:nvSpPr>
            <p:cNvPr id="211" name="사다리꼴 210"/>
            <p:cNvSpPr/>
            <p:nvPr/>
          </p:nvSpPr>
          <p:spPr>
            <a:xfrm flipV="1">
              <a:off x="5842960" y="2105942"/>
              <a:ext cx="398684" cy="142340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ko-KR" altLang="en-US" sz="6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212" name="TextBox 211"/>
            <p:cNvSpPr txBox="1"/>
            <p:nvPr/>
          </p:nvSpPr>
          <p:spPr>
            <a:xfrm>
              <a:off x="5848111" y="2092206"/>
              <a:ext cx="429221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dirty="0" smtClean="0">
                  <a:latin typeface="HY견고딕" pitchFamily="18" charset="-127"/>
                  <a:ea typeface="HY견고딕" pitchFamily="18" charset="-127"/>
                </a:rPr>
                <a:t>1    0</a:t>
              </a:r>
              <a:endParaRPr lang="ko-KR" altLang="en-US" sz="600" dirty="0">
                <a:latin typeface="HY견고딕" pitchFamily="18" charset="-127"/>
                <a:ea typeface="HY견고딕" pitchFamily="18" charset="-127"/>
              </a:endParaRPr>
            </a:p>
          </p:txBody>
        </p:sp>
      </p:grpSp>
      <p:cxnSp>
        <p:nvCxnSpPr>
          <p:cNvPr id="223" name="직선 연결선 222"/>
          <p:cNvCxnSpPr/>
          <p:nvPr/>
        </p:nvCxnSpPr>
        <p:spPr>
          <a:xfrm>
            <a:off x="4053918" y="1900364"/>
            <a:ext cx="0" cy="9323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4" name="직선 연결선 223"/>
          <p:cNvCxnSpPr/>
          <p:nvPr/>
        </p:nvCxnSpPr>
        <p:spPr>
          <a:xfrm>
            <a:off x="4796869" y="1903555"/>
            <a:ext cx="0" cy="93238"/>
          </a:xfrm>
          <a:prstGeom prst="line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5" name="직선 연결선 224"/>
          <p:cNvCxnSpPr/>
          <p:nvPr/>
        </p:nvCxnSpPr>
        <p:spPr>
          <a:xfrm>
            <a:off x="4893899" y="2140016"/>
            <a:ext cx="0" cy="124144"/>
          </a:xfrm>
          <a:prstGeom prst="line">
            <a:avLst/>
          </a:prstGeom>
          <a:ln>
            <a:solidFill>
              <a:srgbClr val="FFC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6" name="그룹 225"/>
          <p:cNvGrpSpPr/>
          <p:nvPr/>
        </p:nvGrpSpPr>
        <p:grpSpPr>
          <a:xfrm>
            <a:off x="4676176" y="1990435"/>
            <a:ext cx="434372" cy="184666"/>
            <a:chOff x="5842960" y="2092206"/>
            <a:chExt cx="434372" cy="184666"/>
          </a:xfrm>
        </p:grpSpPr>
        <p:sp>
          <p:nvSpPr>
            <p:cNvPr id="227" name="사다리꼴 226"/>
            <p:cNvSpPr/>
            <p:nvPr/>
          </p:nvSpPr>
          <p:spPr>
            <a:xfrm flipV="1">
              <a:off x="5842960" y="2105942"/>
              <a:ext cx="398684" cy="142340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ko-KR" altLang="en-US" sz="6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228" name="TextBox 227"/>
            <p:cNvSpPr txBox="1"/>
            <p:nvPr/>
          </p:nvSpPr>
          <p:spPr>
            <a:xfrm>
              <a:off x="5848111" y="2092206"/>
              <a:ext cx="429221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dirty="0" smtClean="0">
                  <a:latin typeface="HY견고딕" pitchFamily="18" charset="-127"/>
                  <a:ea typeface="HY견고딕" pitchFamily="18" charset="-127"/>
                </a:rPr>
                <a:t>1     0</a:t>
              </a:r>
              <a:endParaRPr lang="ko-KR" altLang="en-US" sz="600" dirty="0">
                <a:latin typeface="HY견고딕" pitchFamily="18" charset="-127"/>
                <a:ea typeface="HY견고딕" pitchFamily="18" charset="-127"/>
              </a:endParaRPr>
            </a:p>
          </p:txBody>
        </p:sp>
      </p:grpSp>
      <p:cxnSp>
        <p:nvCxnSpPr>
          <p:cNvPr id="229" name="직선 연결선 228"/>
          <p:cNvCxnSpPr/>
          <p:nvPr/>
        </p:nvCxnSpPr>
        <p:spPr>
          <a:xfrm>
            <a:off x="4981933" y="1901960"/>
            <a:ext cx="0" cy="93238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0" name="직선 연결선 229"/>
          <p:cNvCxnSpPr/>
          <p:nvPr/>
        </p:nvCxnSpPr>
        <p:spPr>
          <a:xfrm flipH="1">
            <a:off x="4144501" y="2048368"/>
            <a:ext cx="33778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2" name="TextBox 231"/>
          <p:cNvSpPr txBox="1"/>
          <p:nvPr/>
        </p:nvSpPr>
        <p:spPr>
          <a:xfrm>
            <a:off x="4071392" y="2010771"/>
            <a:ext cx="5421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RA1SEL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234" name="직선 연결선 233"/>
          <p:cNvCxnSpPr/>
          <p:nvPr/>
        </p:nvCxnSpPr>
        <p:spPr>
          <a:xfrm flipH="1">
            <a:off x="5069557" y="2032795"/>
            <a:ext cx="33778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5" name="TextBox 234"/>
          <p:cNvSpPr txBox="1"/>
          <p:nvPr/>
        </p:nvSpPr>
        <p:spPr>
          <a:xfrm>
            <a:off x="4996448" y="1995198"/>
            <a:ext cx="5421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RA2SEL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231" name="TextBox 230"/>
          <p:cNvSpPr txBox="1"/>
          <p:nvPr/>
        </p:nvSpPr>
        <p:spPr>
          <a:xfrm>
            <a:off x="3430042" y="1845669"/>
            <a:ext cx="523136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Adobe Fan Heiti Std B" pitchFamily="34" charset="-128"/>
                <a:ea typeface="Adobe Fan Heiti Std B" pitchFamily="34" charset="-128"/>
              </a:rPr>
              <a:t>RD &lt;11:8&gt;</a:t>
            </a:r>
            <a:endParaRPr lang="ko-KR" altLang="en-US" sz="6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233" name="직선 연결선 232"/>
          <p:cNvCxnSpPr>
            <a:stCxn id="241" idx="0"/>
          </p:cNvCxnSpPr>
          <p:nvPr/>
        </p:nvCxnSpPr>
        <p:spPr>
          <a:xfrm>
            <a:off x="3089551" y="2581586"/>
            <a:ext cx="255268" cy="1263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7" name="TextBox 236"/>
          <p:cNvSpPr txBox="1"/>
          <p:nvPr/>
        </p:nvSpPr>
        <p:spPr>
          <a:xfrm>
            <a:off x="2653103" y="2746276"/>
            <a:ext cx="51488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Adobe Fan Heiti Std B" pitchFamily="34" charset="-128"/>
                <a:ea typeface="Adobe Fan Heiti Std B" pitchFamily="34" charset="-128"/>
              </a:rPr>
              <a:t>RD &lt;11:8&gt;</a:t>
            </a:r>
            <a:endParaRPr lang="ko-KR" altLang="en-US" sz="6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241" name="사다리꼴 240"/>
          <p:cNvSpPr/>
          <p:nvPr/>
        </p:nvSpPr>
        <p:spPr>
          <a:xfrm rot="16200000" flipV="1">
            <a:off x="2819039" y="2510416"/>
            <a:ext cx="398684" cy="142340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ko-KR" sz="6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</a:t>
            </a:r>
            <a:endParaRPr lang="en-US" altLang="ko-KR" sz="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endParaRPr lang="en-US" altLang="ko-KR" sz="600" dirty="0" smtClean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r>
              <a:rPr lang="en-US" altLang="ko-KR" sz="6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0</a:t>
            </a:r>
            <a:endParaRPr lang="ko-KR" altLang="en-US" sz="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242" name="직선 연결선 241"/>
          <p:cNvCxnSpPr/>
          <p:nvPr/>
        </p:nvCxnSpPr>
        <p:spPr>
          <a:xfrm>
            <a:off x="2730410" y="2484704"/>
            <a:ext cx="203975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3" name="직선 연결선 242"/>
          <p:cNvCxnSpPr/>
          <p:nvPr/>
        </p:nvCxnSpPr>
        <p:spPr>
          <a:xfrm>
            <a:off x="2729200" y="2668854"/>
            <a:ext cx="203975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4" name="TextBox 243"/>
          <p:cNvSpPr txBox="1"/>
          <p:nvPr/>
        </p:nvSpPr>
        <p:spPr>
          <a:xfrm>
            <a:off x="2643852" y="2224800"/>
            <a:ext cx="46519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Adobe Fan Heiti Std B" pitchFamily="34" charset="-128"/>
                <a:ea typeface="Adobe Fan Heiti Std B" pitchFamily="34" charset="-128"/>
              </a:rPr>
              <a:t>R2 &lt;3:0&gt;</a:t>
            </a:r>
            <a:endParaRPr lang="ko-KR" altLang="en-US" sz="6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245" name="TextBox 244"/>
          <p:cNvSpPr txBox="1"/>
          <p:nvPr/>
        </p:nvSpPr>
        <p:spPr>
          <a:xfrm>
            <a:off x="2875558" y="2029678"/>
            <a:ext cx="5036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WASEL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246" name="직선 연결선 245"/>
          <p:cNvCxnSpPr/>
          <p:nvPr/>
        </p:nvCxnSpPr>
        <p:spPr>
          <a:xfrm>
            <a:off x="3029041" y="2222794"/>
            <a:ext cx="0" cy="181253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7" name="직선 연결선 246"/>
          <p:cNvCxnSpPr/>
          <p:nvPr/>
        </p:nvCxnSpPr>
        <p:spPr>
          <a:xfrm flipH="1">
            <a:off x="2290604" y="4194135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8" name="직선 연결선 247"/>
          <p:cNvCxnSpPr/>
          <p:nvPr/>
        </p:nvCxnSpPr>
        <p:spPr>
          <a:xfrm>
            <a:off x="2447770" y="4111250"/>
            <a:ext cx="0" cy="20622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9" name="직선 연결선 248"/>
          <p:cNvCxnSpPr/>
          <p:nvPr/>
        </p:nvCxnSpPr>
        <p:spPr>
          <a:xfrm flipH="1">
            <a:off x="2290604" y="4372474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0" name="직선 연결선 249"/>
          <p:cNvCxnSpPr/>
          <p:nvPr/>
        </p:nvCxnSpPr>
        <p:spPr>
          <a:xfrm flipH="1">
            <a:off x="2290604" y="4550813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1" name="직선 연결선 250"/>
          <p:cNvCxnSpPr/>
          <p:nvPr/>
        </p:nvCxnSpPr>
        <p:spPr>
          <a:xfrm flipH="1">
            <a:off x="2290604" y="4729152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2" name="직선 연결선 251"/>
          <p:cNvCxnSpPr/>
          <p:nvPr/>
        </p:nvCxnSpPr>
        <p:spPr>
          <a:xfrm flipH="1">
            <a:off x="2290604" y="4907491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3" name="직선 연결선 252"/>
          <p:cNvCxnSpPr/>
          <p:nvPr/>
        </p:nvCxnSpPr>
        <p:spPr>
          <a:xfrm flipH="1">
            <a:off x="2290604" y="5085830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9" name="TextBox 258"/>
          <p:cNvSpPr txBox="1"/>
          <p:nvPr/>
        </p:nvSpPr>
        <p:spPr>
          <a:xfrm>
            <a:off x="1887425" y="4072880"/>
            <a:ext cx="46571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800">
                <a:latin typeface="Adobe Fan Heiti Std B" pitchFamily="34" charset="-128"/>
                <a:ea typeface="Adobe Fan Heiti Std B" pitchFamily="34" charset="-128"/>
              </a:defRPr>
            </a:lvl1pPr>
          </a:lstStyle>
          <a:p>
            <a:r>
              <a:rPr lang="en-US" altLang="ko-KR" dirty="0"/>
              <a:t>ALUFN</a:t>
            </a:r>
            <a:endParaRPr lang="ko-KR" altLang="en-US" dirty="0"/>
          </a:p>
        </p:txBody>
      </p:sp>
      <p:sp>
        <p:nvSpPr>
          <p:cNvPr id="260" name="TextBox 259"/>
          <p:cNvSpPr txBox="1"/>
          <p:nvPr/>
        </p:nvSpPr>
        <p:spPr>
          <a:xfrm>
            <a:off x="1937411" y="4957149"/>
            <a:ext cx="402250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BSEL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261" name="직선 연결선 260"/>
          <p:cNvCxnSpPr/>
          <p:nvPr/>
        </p:nvCxnSpPr>
        <p:spPr>
          <a:xfrm flipH="1">
            <a:off x="2290604" y="5264169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2" name="TextBox 261"/>
          <p:cNvSpPr txBox="1"/>
          <p:nvPr/>
        </p:nvSpPr>
        <p:spPr>
          <a:xfrm>
            <a:off x="1879026" y="5136813"/>
            <a:ext cx="46571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PCSEL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263" name="직선 연결선 262"/>
          <p:cNvCxnSpPr/>
          <p:nvPr/>
        </p:nvCxnSpPr>
        <p:spPr>
          <a:xfrm flipH="1">
            <a:off x="2290604" y="5442508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4" name="직선 연결선 263"/>
          <p:cNvCxnSpPr/>
          <p:nvPr/>
        </p:nvCxnSpPr>
        <p:spPr>
          <a:xfrm flipH="1">
            <a:off x="2290604" y="5620847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5" name="TextBox 264"/>
          <p:cNvSpPr txBox="1"/>
          <p:nvPr/>
        </p:nvSpPr>
        <p:spPr>
          <a:xfrm>
            <a:off x="1883689" y="5310806"/>
            <a:ext cx="4940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ADSEL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266" name="TextBox 265"/>
          <p:cNvSpPr txBox="1"/>
          <p:nvPr/>
        </p:nvSpPr>
        <p:spPr>
          <a:xfrm>
            <a:off x="1833085" y="5845904"/>
            <a:ext cx="5421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RA1SEL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267" name="직선 연결선 266"/>
          <p:cNvCxnSpPr/>
          <p:nvPr/>
        </p:nvCxnSpPr>
        <p:spPr>
          <a:xfrm flipH="1">
            <a:off x="2290604" y="6155865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8" name="직선 연결선 267"/>
          <p:cNvCxnSpPr/>
          <p:nvPr/>
        </p:nvCxnSpPr>
        <p:spPr>
          <a:xfrm flipH="1">
            <a:off x="2290604" y="5977525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9" name="TextBox 268"/>
          <p:cNvSpPr txBox="1"/>
          <p:nvPr/>
        </p:nvSpPr>
        <p:spPr>
          <a:xfrm>
            <a:off x="1833085" y="6030560"/>
            <a:ext cx="5421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RA2SEL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270" name="TextBox 269"/>
          <p:cNvSpPr txBox="1"/>
          <p:nvPr/>
        </p:nvSpPr>
        <p:spPr>
          <a:xfrm>
            <a:off x="1869810" y="5499070"/>
            <a:ext cx="476292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WDSEL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271" name="TextBox 270"/>
          <p:cNvSpPr txBox="1"/>
          <p:nvPr/>
        </p:nvSpPr>
        <p:spPr>
          <a:xfrm>
            <a:off x="1930403" y="4248143"/>
            <a:ext cx="414338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800">
                <a:latin typeface="Adobe Fan Heiti Std B" pitchFamily="34" charset="-128"/>
                <a:ea typeface="Adobe Fan Heiti Std B" pitchFamily="34" charset="-128"/>
              </a:defRPr>
            </a:lvl1pPr>
          </a:lstStyle>
          <a:p>
            <a:r>
              <a:rPr lang="en-US" altLang="ko-KR" dirty="0"/>
              <a:t>WERF</a:t>
            </a:r>
            <a:endParaRPr lang="ko-KR" altLang="en-US" dirty="0"/>
          </a:p>
        </p:txBody>
      </p:sp>
      <p:sp>
        <p:nvSpPr>
          <p:cNvPr id="272" name="TextBox 271"/>
          <p:cNvSpPr txBox="1"/>
          <p:nvPr/>
        </p:nvSpPr>
        <p:spPr>
          <a:xfrm>
            <a:off x="1925935" y="4418329"/>
            <a:ext cx="426426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WEDF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273" name="TextBox 272"/>
          <p:cNvSpPr txBox="1"/>
          <p:nvPr/>
        </p:nvSpPr>
        <p:spPr>
          <a:xfrm>
            <a:off x="1924295" y="4599942"/>
            <a:ext cx="412826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WESF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274" name="TextBox 273"/>
          <p:cNvSpPr txBox="1"/>
          <p:nvPr/>
        </p:nvSpPr>
        <p:spPr>
          <a:xfrm>
            <a:off x="1936467" y="4772665"/>
            <a:ext cx="42351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LRSF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275" name="직선 연결선 274"/>
          <p:cNvCxnSpPr/>
          <p:nvPr/>
        </p:nvCxnSpPr>
        <p:spPr>
          <a:xfrm flipH="1">
            <a:off x="2290604" y="5799186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6" name="TextBox 275"/>
          <p:cNvSpPr txBox="1"/>
          <p:nvPr/>
        </p:nvSpPr>
        <p:spPr>
          <a:xfrm>
            <a:off x="1866176" y="5666328"/>
            <a:ext cx="5036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WASEL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277" name="직선 연결선 276"/>
          <p:cNvCxnSpPr>
            <a:stCxn id="633" idx="2"/>
          </p:cNvCxnSpPr>
          <p:nvPr/>
        </p:nvCxnSpPr>
        <p:spPr>
          <a:xfrm>
            <a:off x="1083173" y="1748298"/>
            <a:ext cx="0" cy="13446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8" name="직선 연결선 277"/>
          <p:cNvCxnSpPr/>
          <p:nvPr/>
        </p:nvCxnSpPr>
        <p:spPr>
          <a:xfrm flipH="1">
            <a:off x="1083175" y="398973"/>
            <a:ext cx="923425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9" name="직선 연결선 278"/>
          <p:cNvCxnSpPr/>
          <p:nvPr/>
        </p:nvCxnSpPr>
        <p:spPr>
          <a:xfrm>
            <a:off x="2086477" y="2934470"/>
            <a:ext cx="0" cy="156668"/>
          </a:xfrm>
          <a:prstGeom prst="line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0" name="직선 연결선 279"/>
          <p:cNvCxnSpPr/>
          <p:nvPr/>
        </p:nvCxnSpPr>
        <p:spPr>
          <a:xfrm>
            <a:off x="1887163" y="2934859"/>
            <a:ext cx="0" cy="3302453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1" name="직선 연결선 280"/>
          <p:cNvCxnSpPr/>
          <p:nvPr/>
        </p:nvCxnSpPr>
        <p:spPr>
          <a:xfrm>
            <a:off x="1083172" y="3091695"/>
            <a:ext cx="1006113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2" name="직선 연결선 281"/>
          <p:cNvCxnSpPr/>
          <p:nvPr/>
        </p:nvCxnSpPr>
        <p:spPr>
          <a:xfrm>
            <a:off x="2002152" y="398973"/>
            <a:ext cx="1" cy="2401351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7955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직사각형 630"/>
          <p:cNvSpPr/>
          <p:nvPr/>
        </p:nvSpPr>
        <p:spPr>
          <a:xfrm>
            <a:off x="724140" y="1079753"/>
            <a:ext cx="716969" cy="2101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PC</a:t>
            </a:r>
            <a:endParaRPr lang="ko-KR" altLang="en-US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632" name="직선 화살표 연결선 631"/>
          <p:cNvCxnSpPr>
            <a:stCxn id="631" idx="2"/>
          </p:cNvCxnSpPr>
          <p:nvPr/>
        </p:nvCxnSpPr>
        <p:spPr>
          <a:xfrm>
            <a:off x="1082624" y="1289853"/>
            <a:ext cx="0" cy="32119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3" name="직사각형 632"/>
          <p:cNvSpPr/>
          <p:nvPr/>
        </p:nvSpPr>
        <p:spPr>
          <a:xfrm>
            <a:off x="834991" y="1602843"/>
            <a:ext cx="496364" cy="1454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+2</a:t>
            </a:r>
            <a:endParaRPr lang="ko-KR" altLang="en-US" sz="105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635" name="직선 연결선 634"/>
          <p:cNvCxnSpPr/>
          <p:nvPr/>
        </p:nvCxnSpPr>
        <p:spPr>
          <a:xfrm>
            <a:off x="1083172" y="1901961"/>
            <a:ext cx="52339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6" name="직사각형 635"/>
          <p:cNvSpPr/>
          <p:nvPr/>
        </p:nvSpPr>
        <p:spPr>
          <a:xfrm>
            <a:off x="2081714" y="1095183"/>
            <a:ext cx="1289695" cy="6710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Instruction</a:t>
            </a:r>
          </a:p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Memory</a:t>
            </a:r>
            <a:endParaRPr lang="ko-KR" altLang="en-US" sz="14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637" name="TextBox 636"/>
          <p:cNvSpPr txBox="1"/>
          <p:nvPr/>
        </p:nvSpPr>
        <p:spPr>
          <a:xfrm>
            <a:off x="2058408" y="1329148"/>
            <a:ext cx="237542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A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38" name="TextBox 637"/>
          <p:cNvSpPr txBox="1"/>
          <p:nvPr/>
        </p:nvSpPr>
        <p:spPr>
          <a:xfrm>
            <a:off x="2600990" y="1590503"/>
            <a:ext cx="251142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100"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D</a:t>
            </a:r>
            <a:endParaRPr lang="ko-KR" altLang="en-US" sz="800" dirty="0">
              <a:latin typeface="Adobe Fan Heiti Std B" pitchFamily="34" charset="-128"/>
            </a:endParaRPr>
          </a:p>
        </p:txBody>
      </p:sp>
      <p:cxnSp>
        <p:nvCxnSpPr>
          <p:cNvPr id="639" name="직선 연결선 638"/>
          <p:cNvCxnSpPr>
            <a:endCxn id="636" idx="1"/>
          </p:cNvCxnSpPr>
          <p:nvPr/>
        </p:nvCxnSpPr>
        <p:spPr>
          <a:xfrm>
            <a:off x="1082624" y="1430693"/>
            <a:ext cx="99908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0" name="직선 연결선 639"/>
          <p:cNvCxnSpPr>
            <a:stCxn id="636" idx="2"/>
          </p:cNvCxnSpPr>
          <p:nvPr/>
        </p:nvCxnSpPr>
        <p:spPr>
          <a:xfrm>
            <a:off x="2726561" y="1766203"/>
            <a:ext cx="0" cy="2116356"/>
          </a:xfrm>
          <a:prstGeom prst="line">
            <a:avLst/>
          </a:prstGeom>
          <a:ln>
            <a:solidFill>
              <a:srgbClr val="FFC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1" name="직사각형 640"/>
          <p:cNvSpPr/>
          <p:nvPr/>
        </p:nvSpPr>
        <p:spPr>
          <a:xfrm>
            <a:off x="2089285" y="3901149"/>
            <a:ext cx="716969" cy="2101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CLU</a:t>
            </a:r>
            <a:endParaRPr lang="ko-KR" altLang="en-US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642" name="직사각형 641"/>
          <p:cNvSpPr/>
          <p:nvPr/>
        </p:nvSpPr>
        <p:spPr>
          <a:xfrm>
            <a:off x="3344819" y="2247339"/>
            <a:ext cx="2402344" cy="6710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Register Bank</a:t>
            </a:r>
            <a:endParaRPr lang="ko-KR" altLang="en-US" sz="14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643" name="TextBox 642"/>
          <p:cNvSpPr txBox="1"/>
          <p:nvPr/>
        </p:nvSpPr>
        <p:spPr>
          <a:xfrm>
            <a:off x="3797304" y="2247339"/>
            <a:ext cx="349361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800">
                <a:latin typeface="Adobe Fan Heiti Std B" pitchFamily="34" charset="-128"/>
                <a:ea typeface="Adobe Fan Heiti Std B" pitchFamily="34" charset="-128"/>
              </a:defRPr>
            </a:lvl1pPr>
          </a:lstStyle>
          <a:p>
            <a:r>
              <a:rPr lang="en-US" altLang="ko-KR" dirty="0"/>
              <a:t>RA1</a:t>
            </a:r>
            <a:endParaRPr lang="ko-KR" altLang="en-US" dirty="0"/>
          </a:p>
        </p:txBody>
      </p:sp>
      <p:sp>
        <p:nvSpPr>
          <p:cNvPr id="644" name="TextBox 643"/>
          <p:cNvSpPr txBox="1"/>
          <p:nvPr/>
        </p:nvSpPr>
        <p:spPr>
          <a:xfrm>
            <a:off x="4728982" y="2262565"/>
            <a:ext cx="349361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RA2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45" name="TextBox 644"/>
          <p:cNvSpPr txBox="1"/>
          <p:nvPr/>
        </p:nvSpPr>
        <p:spPr>
          <a:xfrm>
            <a:off x="3797304" y="2700043"/>
            <a:ext cx="35389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RD1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46" name="TextBox 645"/>
          <p:cNvSpPr txBox="1"/>
          <p:nvPr/>
        </p:nvSpPr>
        <p:spPr>
          <a:xfrm>
            <a:off x="4728982" y="2715270"/>
            <a:ext cx="35389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RD2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47" name="TextBox 646"/>
          <p:cNvSpPr txBox="1"/>
          <p:nvPr/>
        </p:nvSpPr>
        <p:spPr>
          <a:xfrm>
            <a:off x="3344819" y="2481304"/>
            <a:ext cx="32669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WA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48" name="TextBox 647"/>
          <p:cNvSpPr txBox="1"/>
          <p:nvPr/>
        </p:nvSpPr>
        <p:spPr>
          <a:xfrm>
            <a:off x="5407769" y="2481304"/>
            <a:ext cx="331228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WD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49" name="TextBox 648"/>
          <p:cNvSpPr txBox="1"/>
          <p:nvPr/>
        </p:nvSpPr>
        <p:spPr>
          <a:xfrm>
            <a:off x="5407769" y="2684393"/>
            <a:ext cx="314608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WE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650" name="직선 연결선 649"/>
          <p:cNvCxnSpPr/>
          <p:nvPr/>
        </p:nvCxnSpPr>
        <p:spPr>
          <a:xfrm>
            <a:off x="3868854" y="1901960"/>
            <a:ext cx="0" cy="93238"/>
          </a:xfrm>
          <a:prstGeom prst="line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1" name="사다리꼴 650"/>
          <p:cNvSpPr/>
          <p:nvPr/>
        </p:nvSpPr>
        <p:spPr>
          <a:xfrm flipV="1">
            <a:off x="3685739" y="4030143"/>
            <a:ext cx="1579344" cy="796423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652" name="TextBox 651"/>
          <p:cNvSpPr txBox="1"/>
          <p:nvPr/>
        </p:nvSpPr>
        <p:spPr>
          <a:xfrm>
            <a:off x="4263709" y="4304772"/>
            <a:ext cx="423405" cy="2466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latin typeface="Adobe 고딕 Std B" pitchFamily="34" charset="-127"/>
                <a:ea typeface="Adobe 고딕 Std B" pitchFamily="34" charset="-127"/>
              </a:rPr>
              <a:t>ALU</a:t>
            </a:r>
            <a:endParaRPr lang="ko-KR" altLang="en-US" sz="1100" dirty="0"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653" name="직선 연결선 652"/>
          <p:cNvCxnSpPr/>
          <p:nvPr/>
        </p:nvCxnSpPr>
        <p:spPr>
          <a:xfrm>
            <a:off x="4914660" y="2912373"/>
            <a:ext cx="0" cy="482918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5" name="TextBox 654"/>
          <p:cNvSpPr txBox="1"/>
          <p:nvPr/>
        </p:nvSpPr>
        <p:spPr>
          <a:xfrm>
            <a:off x="3303530" y="4414018"/>
            <a:ext cx="474781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ALUFN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662" name="직선 연결선 661"/>
          <p:cNvCxnSpPr>
            <a:stCxn id="651" idx="1"/>
          </p:cNvCxnSpPr>
          <p:nvPr/>
        </p:nvCxnSpPr>
        <p:spPr>
          <a:xfrm flipH="1" flipV="1">
            <a:off x="3344819" y="4428076"/>
            <a:ext cx="440474" cy="2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4" name="직선 연결선 663"/>
          <p:cNvCxnSpPr/>
          <p:nvPr/>
        </p:nvCxnSpPr>
        <p:spPr>
          <a:xfrm flipH="1" flipV="1">
            <a:off x="5750895" y="2785937"/>
            <a:ext cx="440474" cy="2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5" name="TextBox 664"/>
          <p:cNvSpPr txBox="1"/>
          <p:nvPr/>
        </p:nvSpPr>
        <p:spPr>
          <a:xfrm>
            <a:off x="5798908" y="2781637"/>
            <a:ext cx="42340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WERF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89" name="TextBox 688"/>
          <p:cNvSpPr txBox="1"/>
          <p:nvPr/>
        </p:nvSpPr>
        <p:spPr>
          <a:xfrm>
            <a:off x="2133620" y="3613980"/>
            <a:ext cx="650066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Adobe Fan Heiti Std B" pitchFamily="34" charset="-128"/>
                <a:ea typeface="Adobe Fan Heiti Std B" pitchFamily="34" charset="-128"/>
              </a:rPr>
              <a:t>OP &lt;15:12&gt;</a:t>
            </a:r>
            <a:endParaRPr lang="ko-KR" altLang="en-US" sz="7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90" name="TextBox 689"/>
          <p:cNvSpPr txBox="1"/>
          <p:nvPr/>
        </p:nvSpPr>
        <p:spPr>
          <a:xfrm>
            <a:off x="3430042" y="1845669"/>
            <a:ext cx="523136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Adobe Fan Heiti Std B" pitchFamily="34" charset="-128"/>
                <a:ea typeface="Adobe Fan Heiti Std B" pitchFamily="34" charset="-128"/>
              </a:rPr>
              <a:t>RD &lt;11:8&gt;</a:t>
            </a:r>
            <a:endParaRPr lang="ko-KR" altLang="en-US" sz="6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91" name="TextBox 690"/>
          <p:cNvSpPr txBox="1"/>
          <p:nvPr/>
        </p:nvSpPr>
        <p:spPr>
          <a:xfrm>
            <a:off x="4915373" y="1849586"/>
            <a:ext cx="46519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Adobe Fan Heiti Std B" pitchFamily="34" charset="-128"/>
                <a:ea typeface="Adobe Fan Heiti Std B" pitchFamily="34" charset="-128"/>
              </a:rPr>
              <a:t>R2 &lt;3:0&gt;</a:t>
            </a:r>
            <a:endParaRPr lang="ko-KR" altLang="en-US" sz="6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92" name="TextBox 691"/>
          <p:cNvSpPr txBox="1"/>
          <p:nvPr/>
        </p:nvSpPr>
        <p:spPr>
          <a:xfrm>
            <a:off x="2280142" y="3454280"/>
            <a:ext cx="432471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Adobe Fan Heiti Std B" pitchFamily="34" charset="-128"/>
                <a:ea typeface="Adobe Fan Heiti Std B" pitchFamily="34" charset="-128"/>
              </a:rPr>
              <a:t>F &lt;7:6&gt;</a:t>
            </a:r>
            <a:endParaRPr lang="ko-KR" altLang="en-US" sz="7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693" name="직선 연결선 692"/>
          <p:cNvCxnSpPr/>
          <p:nvPr/>
        </p:nvCxnSpPr>
        <p:spPr>
          <a:xfrm>
            <a:off x="2735872" y="3055898"/>
            <a:ext cx="1993109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4" name="직선 연결선 693"/>
          <p:cNvCxnSpPr/>
          <p:nvPr/>
        </p:nvCxnSpPr>
        <p:spPr>
          <a:xfrm>
            <a:off x="4525346" y="3054389"/>
            <a:ext cx="0" cy="339392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5" name="TextBox 694"/>
          <p:cNvSpPr txBox="1"/>
          <p:nvPr/>
        </p:nvSpPr>
        <p:spPr>
          <a:xfrm>
            <a:off x="2706988" y="2865807"/>
            <a:ext cx="684821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Adobe Fan Heiti Std B" pitchFamily="34" charset="-128"/>
                <a:ea typeface="Adobe Fan Heiti Std B" pitchFamily="34" charset="-128"/>
              </a:rPr>
              <a:t>Operand &lt;5:0&gt;</a:t>
            </a:r>
            <a:endParaRPr lang="ko-KR" altLang="en-US" sz="7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696" name="직선 연결선 695"/>
          <p:cNvCxnSpPr/>
          <p:nvPr/>
        </p:nvCxnSpPr>
        <p:spPr>
          <a:xfrm>
            <a:off x="4348155" y="3253197"/>
            <a:ext cx="0" cy="142094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7" name="사다리꼴 696"/>
          <p:cNvSpPr/>
          <p:nvPr/>
        </p:nvSpPr>
        <p:spPr>
          <a:xfrm flipV="1">
            <a:off x="4225094" y="3377333"/>
            <a:ext cx="819338" cy="154766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698" name="TextBox 697"/>
          <p:cNvSpPr txBox="1"/>
          <p:nvPr/>
        </p:nvSpPr>
        <p:spPr>
          <a:xfrm>
            <a:off x="4225094" y="3377333"/>
            <a:ext cx="80121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 smtClean="0">
                <a:latin typeface="HY견고딕" pitchFamily="18" charset="-127"/>
                <a:ea typeface="HY견고딕" pitchFamily="18" charset="-127"/>
              </a:rPr>
              <a:t> 3     2      1    0</a:t>
            </a:r>
            <a:endParaRPr lang="ko-KR" altLang="en-US" sz="600" dirty="0"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699" name="직선 연결선 698"/>
          <p:cNvCxnSpPr/>
          <p:nvPr/>
        </p:nvCxnSpPr>
        <p:spPr>
          <a:xfrm>
            <a:off x="4728982" y="3539555"/>
            <a:ext cx="0" cy="482918"/>
          </a:xfrm>
          <a:prstGeom prst="line">
            <a:avLst/>
          </a:prstGeom>
          <a:ln>
            <a:solidFill>
              <a:srgbClr val="FFC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0" name="TextBox 699"/>
          <p:cNvSpPr txBox="1"/>
          <p:nvPr/>
        </p:nvSpPr>
        <p:spPr>
          <a:xfrm>
            <a:off x="3806082" y="3013183"/>
            <a:ext cx="737709" cy="15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" dirty="0" smtClean="0">
                <a:latin typeface="Adobe Fan Heiti Std B" pitchFamily="34" charset="-128"/>
                <a:ea typeface="Adobe Fan Heiti Std B" pitchFamily="34" charset="-128"/>
              </a:rPr>
              <a:t>Immediate Value &lt;5:0&gt;</a:t>
            </a:r>
            <a:endParaRPr lang="ko-KR" altLang="en-US" sz="500" dirty="0">
              <a:latin typeface="Adobe Fan Heiti Std B" pitchFamily="34" charset="-128"/>
              <a:ea typeface="HY견고딕" pitchFamily="18" charset="-127"/>
            </a:endParaRPr>
          </a:p>
        </p:txBody>
      </p:sp>
      <p:grpSp>
        <p:nvGrpSpPr>
          <p:cNvPr id="701" name="그룹 700"/>
          <p:cNvGrpSpPr/>
          <p:nvPr/>
        </p:nvGrpSpPr>
        <p:grpSpPr>
          <a:xfrm>
            <a:off x="4674204" y="3708245"/>
            <a:ext cx="306093" cy="203089"/>
            <a:chOff x="4657905" y="3760992"/>
            <a:chExt cx="324714" cy="215444"/>
          </a:xfrm>
        </p:grpSpPr>
        <p:cxnSp>
          <p:nvCxnSpPr>
            <p:cNvPr id="837" name="직선 연결선 836"/>
            <p:cNvCxnSpPr/>
            <p:nvPr/>
          </p:nvCxnSpPr>
          <p:spPr>
            <a:xfrm>
              <a:off x="4657905" y="3838188"/>
              <a:ext cx="99639" cy="8486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38" name="TextBox 837"/>
            <p:cNvSpPr txBox="1"/>
            <p:nvPr/>
          </p:nvSpPr>
          <p:spPr>
            <a:xfrm>
              <a:off x="4682537" y="3760992"/>
              <a:ext cx="30008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16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</p:grpSp>
      <p:cxnSp>
        <p:nvCxnSpPr>
          <p:cNvPr id="702" name="직선 연결선 701"/>
          <p:cNvCxnSpPr/>
          <p:nvPr/>
        </p:nvCxnSpPr>
        <p:spPr>
          <a:xfrm>
            <a:off x="3965884" y="2138421"/>
            <a:ext cx="0" cy="124144"/>
          </a:xfrm>
          <a:prstGeom prst="line">
            <a:avLst/>
          </a:prstGeom>
          <a:ln>
            <a:solidFill>
              <a:srgbClr val="FFC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3" name="직선 연결선 702"/>
          <p:cNvCxnSpPr/>
          <p:nvPr/>
        </p:nvCxnSpPr>
        <p:spPr>
          <a:xfrm>
            <a:off x="3965884" y="2909491"/>
            <a:ext cx="0" cy="1112983"/>
          </a:xfrm>
          <a:prstGeom prst="line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4" name="직선 연결선 703"/>
          <p:cNvCxnSpPr/>
          <p:nvPr/>
        </p:nvCxnSpPr>
        <p:spPr>
          <a:xfrm>
            <a:off x="3179310" y="3060323"/>
            <a:ext cx="0" cy="181253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5" name="직선 연결선 704"/>
          <p:cNvCxnSpPr/>
          <p:nvPr/>
        </p:nvCxnSpPr>
        <p:spPr>
          <a:xfrm>
            <a:off x="3179310" y="3241576"/>
            <a:ext cx="116358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6" name="직선 연결선 705"/>
          <p:cNvCxnSpPr/>
          <p:nvPr/>
        </p:nvCxnSpPr>
        <p:spPr>
          <a:xfrm flipV="1">
            <a:off x="3294668" y="3162015"/>
            <a:ext cx="0" cy="182362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7" name="직선 연결선 706"/>
          <p:cNvCxnSpPr/>
          <p:nvPr/>
        </p:nvCxnSpPr>
        <p:spPr>
          <a:xfrm>
            <a:off x="3292423" y="3162015"/>
            <a:ext cx="317768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8" name="직선 연결선 707"/>
          <p:cNvCxnSpPr/>
          <p:nvPr/>
        </p:nvCxnSpPr>
        <p:spPr>
          <a:xfrm>
            <a:off x="3293849" y="3340519"/>
            <a:ext cx="317768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9" name="직선 연결선 708"/>
          <p:cNvCxnSpPr/>
          <p:nvPr/>
        </p:nvCxnSpPr>
        <p:spPr>
          <a:xfrm>
            <a:off x="3759681" y="3255900"/>
            <a:ext cx="588475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0" name="TextBox 709"/>
          <p:cNvSpPr txBox="1"/>
          <p:nvPr/>
        </p:nvSpPr>
        <p:spPr>
          <a:xfrm>
            <a:off x="2962431" y="3293307"/>
            <a:ext cx="693888" cy="15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" dirty="0" smtClean="0">
                <a:latin typeface="Adobe Fan Heiti Std B" pitchFamily="34" charset="-128"/>
                <a:ea typeface="Adobe Fan Heiti Std B" pitchFamily="34" charset="-128"/>
              </a:rPr>
              <a:t>Constant Value&lt;3:0&gt;</a:t>
            </a:r>
            <a:endParaRPr lang="ko-KR" altLang="en-US" sz="5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711" name="TextBox 710"/>
          <p:cNvSpPr txBox="1"/>
          <p:nvPr/>
        </p:nvSpPr>
        <p:spPr>
          <a:xfrm>
            <a:off x="3093209" y="3003661"/>
            <a:ext cx="600200" cy="15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" dirty="0" smtClean="0">
                <a:latin typeface="Adobe Fan Heiti Std B" pitchFamily="34" charset="-128"/>
                <a:ea typeface="Adobe Fan Heiti Std B" pitchFamily="34" charset="-128"/>
              </a:rPr>
              <a:t>Shift Value &lt;5:4&gt;</a:t>
            </a:r>
            <a:endParaRPr lang="ko-KR" altLang="en-US" sz="500" dirty="0">
              <a:latin typeface="Adobe Fan Heiti Std B" pitchFamily="34" charset="-128"/>
              <a:ea typeface="HY견고딕" pitchFamily="18" charset="-127"/>
            </a:endParaRPr>
          </a:p>
        </p:txBody>
      </p:sp>
      <p:grpSp>
        <p:nvGrpSpPr>
          <p:cNvPr id="712" name="그룹 711"/>
          <p:cNvGrpSpPr/>
          <p:nvPr/>
        </p:nvGrpSpPr>
        <p:grpSpPr>
          <a:xfrm>
            <a:off x="3918385" y="3708245"/>
            <a:ext cx="306093" cy="203089"/>
            <a:chOff x="4657905" y="3760992"/>
            <a:chExt cx="324714" cy="215444"/>
          </a:xfrm>
        </p:grpSpPr>
        <p:cxnSp>
          <p:nvCxnSpPr>
            <p:cNvPr id="835" name="직선 연결선 834"/>
            <p:cNvCxnSpPr/>
            <p:nvPr/>
          </p:nvCxnSpPr>
          <p:spPr>
            <a:xfrm>
              <a:off x="4657905" y="3838188"/>
              <a:ext cx="99639" cy="8486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36" name="TextBox 835"/>
            <p:cNvSpPr txBox="1"/>
            <p:nvPr/>
          </p:nvSpPr>
          <p:spPr>
            <a:xfrm>
              <a:off x="4682537" y="3760992"/>
              <a:ext cx="30008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16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</p:grpSp>
      <p:cxnSp>
        <p:nvCxnSpPr>
          <p:cNvPr id="714" name="직선 연결선 713"/>
          <p:cNvCxnSpPr/>
          <p:nvPr/>
        </p:nvCxnSpPr>
        <p:spPr>
          <a:xfrm flipH="1">
            <a:off x="5030963" y="3468324"/>
            <a:ext cx="3382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5" name="TextBox 714"/>
          <p:cNvSpPr txBox="1"/>
          <p:nvPr/>
        </p:nvSpPr>
        <p:spPr>
          <a:xfrm>
            <a:off x="4998961" y="3436778"/>
            <a:ext cx="402250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BSEL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717" name="직사각형 716"/>
          <p:cNvSpPr/>
          <p:nvPr/>
        </p:nvSpPr>
        <p:spPr>
          <a:xfrm>
            <a:off x="3618906" y="3123319"/>
            <a:ext cx="145408" cy="2704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Rtl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S</a:t>
            </a:r>
            <a:endParaRPr lang="ko-KR" altLang="en-US" sz="10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718" name="TextBox 717"/>
          <p:cNvSpPr txBox="1"/>
          <p:nvPr/>
        </p:nvSpPr>
        <p:spPr>
          <a:xfrm>
            <a:off x="8009913" y="1826689"/>
            <a:ext cx="684821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Adobe Fan Heiti Std B" pitchFamily="34" charset="-128"/>
                <a:ea typeface="Adobe Fan Heiti Std B" pitchFamily="34" charset="-128"/>
              </a:rPr>
              <a:t>CPSR F &lt;7:4&gt;</a:t>
            </a:r>
            <a:endParaRPr lang="ko-KR" altLang="en-US" sz="7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719" name="직선 연결선 718"/>
          <p:cNvCxnSpPr/>
          <p:nvPr/>
        </p:nvCxnSpPr>
        <p:spPr>
          <a:xfrm flipH="1">
            <a:off x="8378546" y="1568760"/>
            <a:ext cx="3382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0" name="TextBox 719"/>
          <p:cNvSpPr txBox="1"/>
          <p:nvPr/>
        </p:nvSpPr>
        <p:spPr>
          <a:xfrm>
            <a:off x="8346544" y="1537214"/>
            <a:ext cx="412826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WESF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721" name="TextBox 720"/>
          <p:cNvSpPr txBox="1"/>
          <p:nvPr/>
        </p:nvSpPr>
        <p:spPr>
          <a:xfrm>
            <a:off x="8105319" y="1487505"/>
            <a:ext cx="314608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WE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722" name="TextBox 721"/>
          <p:cNvSpPr txBox="1"/>
          <p:nvPr/>
        </p:nvSpPr>
        <p:spPr>
          <a:xfrm>
            <a:off x="7036857" y="1285466"/>
            <a:ext cx="237542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A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723" name="TextBox 722"/>
          <p:cNvSpPr txBox="1"/>
          <p:nvPr/>
        </p:nvSpPr>
        <p:spPr>
          <a:xfrm>
            <a:off x="7579439" y="1546822"/>
            <a:ext cx="310073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100"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WD</a:t>
            </a:r>
            <a:endParaRPr lang="ko-KR" altLang="en-US" sz="800" dirty="0">
              <a:latin typeface="Adobe Fan Heiti Std B" pitchFamily="34" charset="-128"/>
            </a:endParaRPr>
          </a:p>
        </p:txBody>
      </p:sp>
      <p:sp>
        <p:nvSpPr>
          <p:cNvPr id="724" name="TextBox 723"/>
          <p:cNvSpPr txBox="1"/>
          <p:nvPr/>
        </p:nvSpPr>
        <p:spPr>
          <a:xfrm>
            <a:off x="7556017" y="1051501"/>
            <a:ext cx="29798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100"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RD</a:t>
            </a:r>
            <a:endParaRPr lang="ko-KR" altLang="en-US" sz="800" dirty="0">
              <a:latin typeface="Adobe Fan Heiti Std B" pitchFamily="34" charset="-128"/>
            </a:endParaRPr>
          </a:p>
        </p:txBody>
      </p:sp>
      <p:sp>
        <p:nvSpPr>
          <p:cNvPr id="725" name="직사각형 724"/>
          <p:cNvSpPr/>
          <p:nvPr/>
        </p:nvSpPr>
        <p:spPr>
          <a:xfrm>
            <a:off x="5966855" y="1291053"/>
            <a:ext cx="716969" cy="2101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SP</a:t>
            </a:r>
            <a:endParaRPr lang="ko-KR" altLang="en-US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726" name="직선 화살표 연결선 725"/>
          <p:cNvCxnSpPr/>
          <p:nvPr/>
        </p:nvCxnSpPr>
        <p:spPr>
          <a:xfrm>
            <a:off x="6324792" y="1509287"/>
            <a:ext cx="0" cy="182762"/>
          </a:xfrm>
          <a:prstGeom prst="straightConnector1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7" name="직선 연결선 726"/>
          <p:cNvCxnSpPr/>
          <p:nvPr/>
        </p:nvCxnSpPr>
        <p:spPr>
          <a:xfrm>
            <a:off x="6325339" y="1698324"/>
            <a:ext cx="523391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8" name="직선 연결선 727"/>
          <p:cNvCxnSpPr/>
          <p:nvPr/>
        </p:nvCxnSpPr>
        <p:spPr>
          <a:xfrm flipV="1">
            <a:off x="6848730" y="815902"/>
            <a:ext cx="0" cy="882424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9" name="직선 연결선 728"/>
          <p:cNvCxnSpPr/>
          <p:nvPr/>
        </p:nvCxnSpPr>
        <p:spPr>
          <a:xfrm flipH="1">
            <a:off x="6324792" y="815902"/>
            <a:ext cx="523940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0" name="직선 화살표 연결선 729"/>
          <p:cNvCxnSpPr>
            <a:stCxn id="731" idx="2"/>
            <a:endCxn id="725" idx="0"/>
          </p:cNvCxnSpPr>
          <p:nvPr/>
        </p:nvCxnSpPr>
        <p:spPr>
          <a:xfrm>
            <a:off x="6325339" y="1121213"/>
            <a:ext cx="1" cy="1698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1" name="직사각형 730"/>
          <p:cNvSpPr/>
          <p:nvPr/>
        </p:nvSpPr>
        <p:spPr>
          <a:xfrm>
            <a:off x="6077156" y="975759"/>
            <a:ext cx="496364" cy="1454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ALU</a:t>
            </a:r>
            <a:endParaRPr lang="ko-KR" altLang="en-US" sz="8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732" name="직선 화살표 연결선 731"/>
          <p:cNvCxnSpPr>
            <a:endCxn id="731" idx="0"/>
          </p:cNvCxnSpPr>
          <p:nvPr/>
        </p:nvCxnSpPr>
        <p:spPr>
          <a:xfrm flipH="1">
            <a:off x="6325339" y="815902"/>
            <a:ext cx="1" cy="159857"/>
          </a:xfrm>
          <a:prstGeom prst="straightConnector1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3" name="직선 연결선 732"/>
          <p:cNvCxnSpPr>
            <a:stCxn id="725" idx="3"/>
            <a:endCxn id="734" idx="1"/>
          </p:cNvCxnSpPr>
          <p:nvPr/>
        </p:nvCxnSpPr>
        <p:spPr>
          <a:xfrm flipV="1">
            <a:off x="6683823" y="1394778"/>
            <a:ext cx="397749" cy="1324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4" name="직사각형 733"/>
          <p:cNvSpPr/>
          <p:nvPr/>
        </p:nvSpPr>
        <p:spPr>
          <a:xfrm>
            <a:off x="7081572" y="1059268"/>
            <a:ext cx="1289695" cy="6710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Stack</a:t>
            </a:r>
          </a:p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Memory</a:t>
            </a:r>
            <a:endParaRPr lang="ko-KR" altLang="en-US" sz="14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735" name="직선 연결선 734"/>
          <p:cNvCxnSpPr/>
          <p:nvPr/>
        </p:nvCxnSpPr>
        <p:spPr>
          <a:xfrm flipV="1">
            <a:off x="7695441" y="842120"/>
            <a:ext cx="0" cy="201316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6" name="직선 연결선 735"/>
          <p:cNvCxnSpPr/>
          <p:nvPr/>
        </p:nvCxnSpPr>
        <p:spPr>
          <a:xfrm flipH="1">
            <a:off x="6921179" y="842120"/>
            <a:ext cx="789876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7" name="직선 연결선 736"/>
          <p:cNvCxnSpPr>
            <a:stCxn id="811" idx="1"/>
          </p:cNvCxnSpPr>
          <p:nvPr/>
        </p:nvCxnSpPr>
        <p:spPr>
          <a:xfrm flipH="1" flipV="1">
            <a:off x="6921179" y="842126"/>
            <a:ext cx="4164" cy="1579715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8" name="직선 연결선 737"/>
          <p:cNvCxnSpPr>
            <a:endCxn id="811" idx="0"/>
          </p:cNvCxnSpPr>
          <p:nvPr/>
        </p:nvCxnSpPr>
        <p:spPr>
          <a:xfrm>
            <a:off x="5747446" y="2598681"/>
            <a:ext cx="1106726" cy="4709"/>
          </a:xfrm>
          <a:prstGeom prst="line">
            <a:avLst/>
          </a:prstGeom>
          <a:ln>
            <a:solidFill>
              <a:srgbClr val="00B0F0"/>
            </a:solidFill>
            <a:headEnd type="arrow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9" name="직사각형 738"/>
          <p:cNvSpPr/>
          <p:nvPr/>
        </p:nvSpPr>
        <p:spPr>
          <a:xfrm>
            <a:off x="7637320" y="4854363"/>
            <a:ext cx="716969" cy="2101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CPSR</a:t>
            </a:r>
            <a:endParaRPr lang="ko-KR" altLang="en-US" sz="11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740" name="직선 연결선 739"/>
          <p:cNvCxnSpPr/>
          <p:nvPr/>
        </p:nvCxnSpPr>
        <p:spPr>
          <a:xfrm flipH="1">
            <a:off x="7847094" y="5240388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1" name="직선 연결선 740"/>
          <p:cNvCxnSpPr/>
          <p:nvPr/>
        </p:nvCxnSpPr>
        <p:spPr>
          <a:xfrm flipH="1">
            <a:off x="7998912" y="5073682"/>
            <a:ext cx="1" cy="14561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2" name="직선 연결선 741"/>
          <p:cNvCxnSpPr/>
          <p:nvPr/>
        </p:nvCxnSpPr>
        <p:spPr>
          <a:xfrm flipH="1">
            <a:off x="7847095" y="5471127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3" name="직선 연결선 742"/>
          <p:cNvCxnSpPr/>
          <p:nvPr/>
        </p:nvCxnSpPr>
        <p:spPr>
          <a:xfrm flipH="1">
            <a:off x="7847095" y="5701866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4" name="직선 연결선 743"/>
          <p:cNvCxnSpPr/>
          <p:nvPr/>
        </p:nvCxnSpPr>
        <p:spPr>
          <a:xfrm flipH="1">
            <a:off x="7847093" y="6163345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5" name="직선 연결선 744"/>
          <p:cNvCxnSpPr/>
          <p:nvPr/>
        </p:nvCxnSpPr>
        <p:spPr>
          <a:xfrm flipH="1">
            <a:off x="7838102" y="6394084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6" name="TextBox 745"/>
          <p:cNvSpPr txBox="1"/>
          <p:nvPr/>
        </p:nvSpPr>
        <p:spPr>
          <a:xfrm>
            <a:off x="7650833" y="5146096"/>
            <a:ext cx="222431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Adobe Fan Heiti Std B" pitchFamily="34" charset="-128"/>
                <a:ea typeface="Adobe Fan Heiti Std B" pitchFamily="34" charset="-128"/>
              </a:rPr>
              <a:t>Z</a:t>
            </a:r>
            <a:endParaRPr lang="ko-KR" altLang="en-US" sz="7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747" name="직선 연결선 746"/>
          <p:cNvCxnSpPr/>
          <p:nvPr/>
        </p:nvCxnSpPr>
        <p:spPr>
          <a:xfrm flipH="1">
            <a:off x="7838102" y="5932605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8" name="TextBox 747"/>
          <p:cNvSpPr txBox="1"/>
          <p:nvPr/>
        </p:nvSpPr>
        <p:spPr>
          <a:xfrm>
            <a:off x="7650833" y="5376835"/>
            <a:ext cx="234519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Adobe Fan Heiti Std B" pitchFamily="34" charset="-128"/>
                <a:ea typeface="Adobe Fan Heiti Std B" pitchFamily="34" charset="-128"/>
              </a:rPr>
              <a:t>N</a:t>
            </a:r>
            <a:endParaRPr lang="ko-KR" altLang="en-US" sz="7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749" name="TextBox 748"/>
          <p:cNvSpPr txBox="1"/>
          <p:nvPr/>
        </p:nvSpPr>
        <p:spPr>
          <a:xfrm>
            <a:off x="7650833" y="5602615"/>
            <a:ext cx="226964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Adobe Fan Heiti Std B" pitchFamily="34" charset="-128"/>
                <a:ea typeface="Adobe Fan Heiti Std B" pitchFamily="34" charset="-128"/>
              </a:rPr>
              <a:t>V</a:t>
            </a:r>
            <a:endParaRPr lang="ko-KR" altLang="en-US" sz="7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750" name="직선 연결선 749"/>
          <p:cNvCxnSpPr/>
          <p:nvPr/>
        </p:nvCxnSpPr>
        <p:spPr>
          <a:xfrm>
            <a:off x="7998913" y="1901961"/>
            <a:ext cx="0" cy="2937787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1" name="TextBox 750"/>
          <p:cNvSpPr txBox="1"/>
          <p:nvPr/>
        </p:nvSpPr>
        <p:spPr>
          <a:xfrm>
            <a:off x="8355284" y="4870593"/>
            <a:ext cx="393183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err="1" smtClean="0">
                <a:latin typeface="Adobe Fan Heiti Std B" pitchFamily="34" charset="-128"/>
                <a:ea typeface="Adobe Fan Heiti Std B" pitchFamily="34" charset="-128"/>
              </a:rPr>
              <a:t>BrYN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752" name="직선 연결선 751"/>
          <p:cNvCxnSpPr/>
          <p:nvPr/>
        </p:nvCxnSpPr>
        <p:spPr>
          <a:xfrm flipH="1">
            <a:off x="8370270" y="4884652"/>
            <a:ext cx="32446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3" name="직선 화살표 연결선 752"/>
          <p:cNvCxnSpPr/>
          <p:nvPr/>
        </p:nvCxnSpPr>
        <p:spPr>
          <a:xfrm>
            <a:off x="4477622" y="4959414"/>
            <a:ext cx="315969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4" name="직선 연결선 753"/>
          <p:cNvCxnSpPr/>
          <p:nvPr/>
        </p:nvCxnSpPr>
        <p:spPr>
          <a:xfrm>
            <a:off x="2726561" y="1901961"/>
            <a:ext cx="5272353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5" name="직선 연결선 754"/>
          <p:cNvCxnSpPr/>
          <p:nvPr/>
        </p:nvCxnSpPr>
        <p:spPr>
          <a:xfrm flipH="1">
            <a:off x="1267170" y="476508"/>
            <a:ext cx="33939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6" name="사다리꼴 755"/>
          <p:cNvSpPr/>
          <p:nvPr/>
        </p:nvSpPr>
        <p:spPr>
          <a:xfrm flipV="1">
            <a:off x="788334" y="611869"/>
            <a:ext cx="616117" cy="148921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757" name="TextBox 756"/>
          <p:cNvSpPr txBox="1"/>
          <p:nvPr/>
        </p:nvSpPr>
        <p:spPr>
          <a:xfrm>
            <a:off x="772524" y="612265"/>
            <a:ext cx="63671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HY견고딕" pitchFamily="18" charset="-127"/>
                <a:ea typeface="HY견고딕" pitchFamily="18" charset="-127"/>
              </a:rPr>
              <a:t>2      1      0</a:t>
            </a:r>
            <a:endParaRPr lang="ko-KR" altLang="en-US" sz="600" dirty="0"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758" name="직선 연결선 757"/>
          <p:cNvCxnSpPr/>
          <p:nvPr/>
        </p:nvCxnSpPr>
        <p:spPr>
          <a:xfrm flipH="1">
            <a:off x="449671" y="656439"/>
            <a:ext cx="3382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9" name="TextBox 758"/>
          <p:cNvSpPr txBox="1"/>
          <p:nvPr/>
        </p:nvSpPr>
        <p:spPr>
          <a:xfrm>
            <a:off x="399711" y="624893"/>
            <a:ext cx="46571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PCSEL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760" name="직선 화살표 연결선 759"/>
          <p:cNvCxnSpPr/>
          <p:nvPr/>
        </p:nvCxnSpPr>
        <p:spPr>
          <a:xfrm>
            <a:off x="1267170" y="475416"/>
            <a:ext cx="0" cy="14947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2" name="직선 화살표 연결선 761"/>
          <p:cNvCxnSpPr/>
          <p:nvPr/>
        </p:nvCxnSpPr>
        <p:spPr>
          <a:xfrm>
            <a:off x="1082837" y="398973"/>
            <a:ext cx="0" cy="2076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3" name="직사각형 762"/>
          <p:cNvSpPr/>
          <p:nvPr/>
        </p:nvSpPr>
        <p:spPr>
          <a:xfrm>
            <a:off x="2081714" y="414792"/>
            <a:ext cx="716969" cy="2101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LR</a:t>
            </a:r>
            <a:endParaRPr lang="ko-KR" altLang="en-US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764" name="직선 연결선 763"/>
          <p:cNvCxnSpPr/>
          <p:nvPr/>
        </p:nvCxnSpPr>
        <p:spPr>
          <a:xfrm flipH="1">
            <a:off x="865426" y="272872"/>
            <a:ext cx="1574772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5" name="직선 화살표 연결선 764"/>
          <p:cNvCxnSpPr/>
          <p:nvPr/>
        </p:nvCxnSpPr>
        <p:spPr>
          <a:xfrm>
            <a:off x="865426" y="272872"/>
            <a:ext cx="0" cy="3311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6" name="직선 연결선 765"/>
          <p:cNvCxnSpPr>
            <a:stCxn id="763" idx="0"/>
          </p:cNvCxnSpPr>
          <p:nvPr/>
        </p:nvCxnSpPr>
        <p:spPr>
          <a:xfrm flipH="1" flipV="1">
            <a:off x="2440197" y="272872"/>
            <a:ext cx="1" cy="14192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7" name="사다리꼴 766"/>
          <p:cNvSpPr/>
          <p:nvPr/>
        </p:nvSpPr>
        <p:spPr>
          <a:xfrm rot="10800000" flipV="1">
            <a:off x="1761973" y="2799995"/>
            <a:ext cx="480360" cy="134863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768" name="TextBox 767"/>
          <p:cNvSpPr txBox="1"/>
          <p:nvPr/>
        </p:nvSpPr>
        <p:spPr>
          <a:xfrm>
            <a:off x="1792047" y="2789935"/>
            <a:ext cx="48603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HY견고딕" pitchFamily="18" charset="-127"/>
                <a:ea typeface="HY견고딕" pitchFamily="18" charset="-127"/>
              </a:rPr>
              <a:t> 1      0 </a:t>
            </a:r>
            <a:endParaRPr lang="ko-KR" altLang="en-US" sz="6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69" name="TextBox 768"/>
          <p:cNvSpPr txBox="1"/>
          <p:nvPr/>
        </p:nvSpPr>
        <p:spPr>
          <a:xfrm>
            <a:off x="2231560" y="2811548"/>
            <a:ext cx="4122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err="1" smtClean="0">
                <a:latin typeface="Adobe Fan Heiti Std B" pitchFamily="34" charset="-128"/>
                <a:ea typeface="Adobe Fan Heiti Std B" pitchFamily="34" charset="-128"/>
              </a:rPr>
              <a:t>BrYN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770" name="직선 연결선 769"/>
          <p:cNvCxnSpPr/>
          <p:nvPr/>
        </p:nvCxnSpPr>
        <p:spPr>
          <a:xfrm flipH="1">
            <a:off x="2224261" y="2825607"/>
            <a:ext cx="361080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1" name="사다리꼴 770"/>
          <p:cNvSpPr/>
          <p:nvPr/>
        </p:nvSpPr>
        <p:spPr>
          <a:xfrm rot="10800000" flipV="1">
            <a:off x="2314100" y="749236"/>
            <a:ext cx="480360" cy="134863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772" name="직선 연결선 771"/>
          <p:cNvCxnSpPr/>
          <p:nvPr/>
        </p:nvCxnSpPr>
        <p:spPr>
          <a:xfrm>
            <a:off x="2633839" y="686330"/>
            <a:ext cx="0" cy="277549"/>
          </a:xfrm>
          <a:prstGeom prst="line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3" name="TextBox 772"/>
          <p:cNvSpPr txBox="1"/>
          <p:nvPr/>
        </p:nvSpPr>
        <p:spPr>
          <a:xfrm>
            <a:off x="2344173" y="739177"/>
            <a:ext cx="48603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HY견고딕" pitchFamily="18" charset="-127"/>
                <a:ea typeface="HY견고딕" pitchFamily="18" charset="-127"/>
              </a:rPr>
              <a:t> 1      0 </a:t>
            </a:r>
            <a:endParaRPr lang="ko-KR" altLang="en-US" sz="6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74" name="TextBox 773"/>
          <p:cNvSpPr txBox="1"/>
          <p:nvPr/>
        </p:nvSpPr>
        <p:spPr>
          <a:xfrm>
            <a:off x="2783686" y="760790"/>
            <a:ext cx="39305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Adobe Fan Heiti Std B" pitchFamily="34" charset="-128"/>
                <a:ea typeface="Adobe Fan Heiti Std B" pitchFamily="34" charset="-128"/>
              </a:rPr>
              <a:t>LRSF</a:t>
            </a:r>
            <a:endParaRPr lang="ko-KR" altLang="en-US" sz="7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775" name="직선 연결선 774"/>
          <p:cNvCxnSpPr/>
          <p:nvPr/>
        </p:nvCxnSpPr>
        <p:spPr>
          <a:xfrm flipH="1" flipV="1">
            <a:off x="2776387" y="774848"/>
            <a:ext cx="440474" cy="2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8" name="직선 연결선 777"/>
          <p:cNvCxnSpPr/>
          <p:nvPr/>
        </p:nvCxnSpPr>
        <p:spPr>
          <a:xfrm>
            <a:off x="1887672" y="6237312"/>
            <a:ext cx="2592162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9" name="직선 연결선 778"/>
          <p:cNvCxnSpPr/>
          <p:nvPr/>
        </p:nvCxnSpPr>
        <p:spPr>
          <a:xfrm flipH="1">
            <a:off x="4472974" y="4835103"/>
            <a:ext cx="2437" cy="1454506"/>
          </a:xfrm>
          <a:prstGeom prst="line">
            <a:avLst/>
          </a:prstGeom>
          <a:ln>
            <a:solidFill>
              <a:srgbClr val="92D05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0" name="직사각형 779"/>
          <p:cNvSpPr/>
          <p:nvPr/>
        </p:nvSpPr>
        <p:spPr>
          <a:xfrm>
            <a:off x="5154061" y="5120178"/>
            <a:ext cx="1289695" cy="6710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Data</a:t>
            </a:r>
          </a:p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Memory</a:t>
            </a:r>
            <a:endParaRPr lang="ko-KR" altLang="en-US" sz="14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781" name="TextBox 780"/>
          <p:cNvSpPr txBox="1"/>
          <p:nvPr/>
        </p:nvSpPr>
        <p:spPr>
          <a:xfrm>
            <a:off x="5130756" y="5354143"/>
            <a:ext cx="237542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A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782" name="TextBox 781"/>
          <p:cNvSpPr txBox="1"/>
          <p:nvPr/>
        </p:nvSpPr>
        <p:spPr>
          <a:xfrm>
            <a:off x="5673337" y="5615498"/>
            <a:ext cx="29798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100"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RD</a:t>
            </a:r>
            <a:endParaRPr lang="ko-KR" altLang="en-US" sz="800" dirty="0">
              <a:latin typeface="Adobe Fan Heiti Std B" pitchFamily="34" charset="-128"/>
            </a:endParaRPr>
          </a:p>
        </p:txBody>
      </p:sp>
      <p:sp>
        <p:nvSpPr>
          <p:cNvPr id="783" name="TextBox 782"/>
          <p:cNvSpPr txBox="1"/>
          <p:nvPr/>
        </p:nvSpPr>
        <p:spPr>
          <a:xfrm>
            <a:off x="5649917" y="5120178"/>
            <a:ext cx="310073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100"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WD</a:t>
            </a:r>
            <a:endParaRPr lang="ko-KR" altLang="en-US" sz="800" dirty="0">
              <a:latin typeface="Adobe Fan Heiti Std B" pitchFamily="34" charset="-128"/>
            </a:endParaRPr>
          </a:p>
        </p:txBody>
      </p:sp>
      <p:sp>
        <p:nvSpPr>
          <p:cNvPr id="784" name="TextBox 783"/>
          <p:cNvSpPr txBox="1"/>
          <p:nvPr/>
        </p:nvSpPr>
        <p:spPr>
          <a:xfrm>
            <a:off x="6122878" y="5120178"/>
            <a:ext cx="35540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100"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R/W</a:t>
            </a:r>
            <a:endParaRPr lang="ko-KR" altLang="en-US" sz="800" dirty="0">
              <a:latin typeface="Adobe Fan Heiti Std B" pitchFamily="34" charset="-128"/>
            </a:endParaRPr>
          </a:p>
        </p:txBody>
      </p:sp>
      <p:cxnSp>
        <p:nvCxnSpPr>
          <p:cNvPr id="785" name="직선 연결선 784"/>
          <p:cNvCxnSpPr/>
          <p:nvPr/>
        </p:nvCxnSpPr>
        <p:spPr>
          <a:xfrm flipH="1">
            <a:off x="6457951" y="5215211"/>
            <a:ext cx="3382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6" name="TextBox 785"/>
          <p:cNvSpPr txBox="1"/>
          <p:nvPr/>
        </p:nvSpPr>
        <p:spPr>
          <a:xfrm>
            <a:off x="6425949" y="5183663"/>
            <a:ext cx="426426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WEDF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787" name="사다리꼴 786"/>
          <p:cNvSpPr/>
          <p:nvPr/>
        </p:nvSpPr>
        <p:spPr>
          <a:xfrm flipV="1">
            <a:off x="4359518" y="6300524"/>
            <a:ext cx="423611" cy="148921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788" name="TextBox 787"/>
          <p:cNvSpPr txBox="1"/>
          <p:nvPr/>
        </p:nvSpPr>
        <p:spPr>
          <a:xfrm>
            <a:off x="4359518" y="6289609"/>
            <a:ext cx="46038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HY견고딕" pitchFamily="18" charset="-127"/>
                <a:ea typeface="HY견고딕" pitchFamily="18" charset="-127"/>
              </a:rPr>
              <a:t>0       1</a:t>
            </a:r>
            <a:endParaRPr lang="ko-KR" altLang="en-US" sz="600" dirty="0"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789" name="직선 연결선 788"/>
          <p:cNvCxnSpPr/>
          <p:nvPr/>
        </p:nvCxnSpPr>
        <p:spPr>
          <a:xfrm flipH="1">
            <a:off x="4769661" y="6385671"/>
            <a:ext cx="3382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0" name="TextBox 789"/>
          <p:cNvSpPr txBox="1"/>
          <p:nvPr/>
        </p:nvSpPr>
        <p:spPr>
          <a:xfrm>
            <a:off x="4737658" y="6354123"/>
            <a:ext cx="4940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ADSEL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791" name="직선 연결선 790"/>
          <p:cNvCxnSpPr/>
          <p:nvPr/>
        </p:nvCxnSpPr>
        <p:spPr>
          <a:xfrm>
            <a:off x="4661873" y="5974681"/>
            <a:ext cx="0" cy="325843"/>
          </a:xfrm>
          <a:prstGeom prst="line">
            <a:avLst/>
          </a:prstGeom>
          <a:ln>
            <a:solidFill>
              <a:srgbClr val="00B0F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2" name="직선 연결선 791"/>
          <p:cNvCxnSpPr/>
          <p:nvPr/>
        </p:nvCxnSpPr>
        <p:spPr>
          <a:xfrm flipH="1">
            <a:off x="4660444" y="5974682"/>
            <a:ext cx="1141456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3" name="직선 연결선 792"/>
          <p:cNvCxnSpPr>
            <a:stCxn id="780" idx="2"/>
          </p:cNvCxnSpPr>
          <p:nvPr/>
        </p:nvCxnSpPr>
        <p:spPr>
          <a:xfrm>
            <a:off x="5798908" y="5791198"/>
            <a:ext cx="0" cy="183484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4" name="직선 화살표 연결선 793"/>
          <p:cNvCxnSpPr>
            <a:endCxn id="780" idx="1"/>
          </p:cNvCxnSpPr>
          <p:nvPr/>
        </p:nvCxnSpPr>
        <p:spPr>
          <a:xfrm>
            <a:off x="4479834" y="5455688"/>
            <a:ext cx="674227" cy="0"/>
          </a:xfrm>
          <a:prstGeom prst="straightConnector1">
            <a:avLst/>
          </a:prstGeom>
          <a:ln>
            <a:solidFill>
              <a:srgbClr val="92D05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95" name="그룹 794"/>
          <p:cNvGrpSpPr/>
          <p:nvPr/>
        </p:nvGrpSpPr>
        <p:grpSpPr>
          <a:xfrm>
            <a:off x="4661103" y="5414805"/>
            <a:ext cx="282874" cy="243972"/>
            <a:chOff x="4571482" y="3838188"/>
            <a:chExt cx="300082" cy="258814"/>
          </a:xfrm>
        </p:grpSpPr>
        <p:cxnSp>
          <p:nvCxnSpPr>
            <p:cNvPr id="833" name="직선 연결선 832"/>
            <p:cNvCxnSpPr/>
            <p:nvPr/>
          </p:nvCxnSpPr>
          <p:spPr>
            <a:xfrm>
              <a:off x="4657905" y="3838188"/>
              <a:ext cx="99639" cy="8486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34" name="TextBox 833"/>
            <p:cNvSpPr txBox="1"/>
            <p:nvPr/>
          </p:nvSpPr>
          <p:spPr>
            <a:xfrm>
              <a:off x="4571482" y="3881558"/>
              <a:ext cx="30008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16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</p:grpSp>
      <p:grpSp>
        <p:nvGrpSpPr>
          <p:cNvPr id="796" name="그룹 795"/>
          <p:cNvGrpSpPr/>
          <p:nvPr/>
        </p:nvGrpSpPr>
        <p:grpSpPr>
          <a:xfrm>
            <a:off x="4929703" y="5929569"/>
            <a:ext cx="282874" cy="243972"/>
            <a:chOff x="4571482" y="3838188"/>
            <a:chExt cx="300082" cy="258814"/>
          </a:xfrm>
        </p:grpSpPr>
        <p:cxnSp>
          <p:nvCxnSpPr>
            <p:cNvPr id="831" name="직선 연결선 830"/>
            <p:cNvCxnSpPr/>
            <p:nvPr/>
          </p:nvCxnSpPr>
          <p:spPr>
            <a:xfrm>
              <a:off x="4657905" y="3838188"/>
              <a:ext cx="99639" cy="8486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32" name="TextBox 831"/>
            <p:cNvSpPr txBox="1"/>
            <p:nvPr/>
          </p:nvSpPr>
          <p:spPr>
            <a:xfrm>
              <a:off x="4571482" y="3881558"/>
              <a:ext cx="30008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16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</p:grpSp>
      <p:cxnSp>
        <p:nvCxnSpPr>
          <p:cNvPr id="797" name="직선 연결선 796"/>
          <p:cNvCxnSpPr/>
          <p:nvPr/>
        </p:nvCxnSpPr>
        <p:spPr>
          <a:xfrm>
            <a:off x="4475070" y="6463685"/>
            <a:ext cx="2022" cy="162744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8" name="직선 연결선 797"/>
          <p:cNvCxnSpPr/>
          <p:nvPr/>
        </p:nvCxnSpPr>
        <p:spPr>
          <a:xfrm>
            <a:off x="4473082" y="6635452"/>
            <a:ext cx="2452860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9" name="직선 연결선 798"/>
          <p:cNvCxnSpPr>
            <a:endCxn id="811" idx="3"/>
          </p:cNvCxnSpPr>
          <p:nvPr/>
        </p:nvCxnSpPr>
        <p:spPr>
          <a:xfrm flipH="1" flipV="1">
            <a:off x="6925342" y="2784939"/>
            <a:ext cx="1" cy="3850513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0" name="직선 연결선 799"/>
          <p:cNvCxnSpPr/>
          <p:nvPr/>
        </p:nvCxnSpPr>
        <p:spPr>
          <a:xfrm>
            <a:off x="4412765" y="6506767"/>
            <a:ext cx="120418" cy="10686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1" name="TextBox 800"/>
          <p:cNvSpPr txBox="1"/>
          <p:nvPr/>
        </p:nvSpPr>
        <p:spPr>
          <a:xfrm>
            <a:off x="4482286" y="6458651"/>
            <a:ext cx="282874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16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802" name="직선 연결선 801"/>
          <p:cNvCxnSpPr/>
          <p:nvPr/>
        </p:nvCxnSpPr>
        <p:spPr>
          <a:xfrm>
            <a:off x="4914660" y="3060323"/>
            <a:ext cx="889485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3" name="직선 연결선 802"/>
          <p:cNvCxnSpPr/>
          <p:nvPr/>
        </p:nvCxnSpPr>
        <p:spPr>
          <a:xfrm>
            <a:off x="5801901" y="3060323"/>
            <a:ext cx="0" cy="2059855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04" name="그룹 803"/>
          <p:cNvGrpSpPr/>
          <p:nvPr/>
        </p:nvGrpSpPr>
        <p:grpSpPr>
          <a:xfrm>
            <a:off x="5753148" y="4009705"/>
            <a:ext cx="306093" cy="203089"/>
            <a:chOff x="4657905" y="3760992"/>
            <a:chExt cx="324714" cy="215444"/>
          </a:xfrm>
        </p:grpSpPr>
        <p:cxnSp>
          <p:nvCxnSpPr>
            <p:cNvPr id="829" name="직선 연결선 828"/>
            <p:cNvCxnSpPr/>
            <p:nvPr/>
          </p:nvCxnSpPr>
          <p:spPr>
            <a:xfrm>
              <a:off x="4657905" y="3838188"/>
              <a:ext cx="99639" cy="8486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30" name="TextBox 829"/>
            <p:cNvSpPr txBox="1"/>
            <p:nvPr/>
          </p:nvSpPr>
          <p:spPr>
            <a:xfrm>
              <a:off x="4682537" y="3760992"/>
              <a:ext cx="30008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16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</p:grpSp>
      <p:cxnSp>
        <p:nvCxnSpPr>
          <p:cNvPr id="805" name="직선 연결선 804"/>
          <p:cNvCxnSpPr/>
          <p:nvPr/>
        </p:nvCxnSpPr>
        <p:spPr>
          <a:xfrm flipV="1">
            <a:off x="1606563" y="476508"/>
            <a:ext cx="0" cy="142545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6" name="직선 화살표 연결선 805"/>
          <p:cNvCxnSpPr/>
          <p:nvPr/>
        </p:nvCxnSpPr>
        <p:spPr>
          <a:xfrm>
            <a:off x="1080727" y="784052"/>
            <a:ext cx="2444" cy="29570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7" name="직선 연결선 806"/>
          <p:cNvCxnSpPr/>
          <p:nvPr/>
        </p:nvCxnSpPr>
        <p:spPr>
          <a:xfrm>
            <a:off x="1606563" y="1019538"/>
            <a:ext cx="833634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8" name="직선 연결선 807"/>
          <p:cNvCxnSpPr/>
          <p:nvPr/>
        </p:nvCxnSpPr>
        <p:spPr>
          <a:xfrm>
            <a:off x="2440198" y="624893"/>
            <a:ext cx="0" cy="394645"/>
          </a:xfrm>
          <a:prstGeom prst="line">
            <a:avLst/>
          </a:prstGeom>
          <a:ln>
            <a:head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9" name="직선 연결선 808"/>
          <p:cNvCxnSpPr/>
          <p:nvPr/>
        </p:nvCxnSpPr>
        <p:spPr>
          <a:xfrm>
            <a:off x="7709952" y="1766203"/>
            <a:ext cx="0" cy="2805037"/>
          </a:xfrm>
          <a:prstGeom prst="line">
            <a:avLst/>
          </a:prstGeom>
          <a:ln>
            <a:head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0" name="직선 연결선 809"/>
          <p:cNvCxnSpPr/>
          <p:nvPr/>
        </p:nvCxnSpPr>
        <p:spPr>
          <a:xfrm>
            <a:off x="6921179" y="4571241"/>
            <a:ext cx="788772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1" name="사다리꼴 810"/>
          <p:cNvSpPr/>
          <p:nvPr/>
        </p:nvSpPr>
        <p:spPr>
          <a:xfrm rot="5400000" flipV="1">
            <a:off x="6726000" y="2532219"/>
            <a:ext cx="398684" cy="142340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ko-KR" sz="6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</a:t>
            </a:r>
            <a:endParaRPr lang="en-US" altLang="ko-KR" sz="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endParaRPr lang="en-US" altLang="ko-KR" sz="600" dirty="0" smtClean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r>
              <a:rPr lang="en-US" altLang="ko-KR" sz="6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0</a:t>
            </a:r>
            <a:endParaRPr lang="ko-KR" altLang="en-US" sz="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814" name="직선 연결선 813"/>
          <p:cNvCxnSpPr/>
          <p:nvPr/>
        </p:nvCxnSpPr>
        <p:spPr>
          <a:xfrm>
            <a:off x="4725117" y="3054389"/>
            <a:ext cx="0" cy="339392"/>
          </a:xfrm>
          <a:prstGeom prst="line">
            <a:avLst/>
          </a:prstGeom>
          <a:ln>
            <a:solidFill>
              <a:srgbClr val="FFC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5" name="TextBox 814"/>
          <p:cNvSpPr txBox="1"/>
          <p:nvPr/>
        </p:nvSpPr>
        <p:spPr>
          <a:xfrm>
            <a:off x="4314524" y="2919924"/>
            <a:ext cx="482337" cy="15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" dirty="0" smtClean="0">
                <a:latin typeface="Adobe Fan Heiti Std B" pitchFamily="34" charset="-128"/>
                <a:ea typeface="Adobe Fan Heiti Std B" pitchFamily="34" charset="-128"/>
              </a:rPr>
              <a:t>Offset &lt;3:0&gt;</a:t>
            </a:r>
            <a:endParaRPr lang="ko-KR" altLang="en-US" sz="5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819" name="TextBox 818"/>
          <p:cNvSpPr txBox="1"/>
          <p:nvPr/>
        </p:nvSpPr>
        <p:spPr>
          <a:xfrm>
            <a:off x="4005212" y="1852691"/>
            <a:ext cx="480825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Adobe Fan Heiti Std B" pitchFamily="34" charset="-128"/>
                <a:ea typeface="Adobe Fan Heiti Std B" pitchFamily="34" charset="-128"/>
              </a:rPr>
              <a:t>R1 &lt;7:4&gt;</a:t>
            </a:r>
            <a:endParaRPr lang="ko-KR" altLang="en-US" sz="6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822" name="직선 연결선 821"/>
          <p:cNvCxnSpPr/>
          <p:nvPr/>
        </p:nvCxnSpPr>
        <p:spPr>
          <a:xfrm flipH="1">
            <a:off x="7010718" y="2544962"/>
            <a:ext cx="3382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3" name="TextBox 822"/>
          <p:cNvSpPr txBox="1"/>
          <p:nvPr/>
        </p:nvSpPr>
        <p:spPr>
          <a:xfrm>
            <a:off x="6978716" y="2513415"/>
            <a:ext cx="476292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WDSEL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827" name="TextBox 826"/>
          <p:cNvSpPr txBox="1"/>
          <p:nvPr/>
        </p:nvSpPr>
        <p:spPr>
          <a:xfrm>
            <a:off x="4370705" y="1850413"/>
            <a:ext cx="535224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Adobe Fan Heiti Std B" pitchFamily="34" charset="-128"/>
                <a:ea typeface="Adobe Fan Heiti Std B" pitchFamily="34" charset="-128"/>
              </a:rPr>
              <a:t>RD &lt;11:8&gt;</a:t>
            </a:r>
            <a:endParaRPr lang="ko-KR" altLang="en-US" sz="6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828" name="TextBox 827"/>
          <p:cNvSpPr txBox="1"/>
          <p:nvPr/>
        </p:nvSpPr>
        <p:spPr>
          <a:xfrm>
            <a:off x="384630" y="6292741"/>
            <a:ext cx="5245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latin typeface="Adobe 고딕 Std B" pitchFamily="34" charset="-127"/>
                <a:ea typeface="Adobe 고딕 Std B" pitchFamily="34" charset="-127"/>
              </a:rPr>
              <a:t>LDR</a:t>
            </a:r>
            <a:endParaRPr lang="ko-KR" altLang="en-US" sz="1400" b="1" dirty="0">
              <a:latin typeface="Adobe 고딕 Std B" pitchFamily="34" charset="-127"/>
              <a:ea typeface="Adobe 고딕 Std B" pitchFamily="34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3748161" y="1988840"/>
            <a:ext cx="434372" cy="184666"/>
            <a:chOff x="5842960" y="2092206"/>
            <a:chExt cx="434372" cy="184666"/>
          </a:xfrm>
        </p:grpSpPr>
        <p:sp>
          <p:nvSpPr>
            <p:cNvPr id="211" name="사다리꼴 210"/>
            <p:cNvSpPr/>
            <p:nvPr/>
          </p:nvSpPr>
          <p:spPr>
            <a:xfrm flipV="1">
              <a:off x="5842960" y="2105942"/>
              <a:ext cx="398684" cy="142340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ko-KR" altLang="en-US" sz="6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212" name="TextBox 211"/>
            <p:cNvSpPr txBox="1"/>
            <p:nvPr/>
          </p:nvSpPr>
          <p:spPr>
            <a:xfrm>
              <a:off x="5848111" y="2092206"/>
              <a:ext cx="429221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dirty="0" smtClean="0">
                  <a:latin typeface="HY견고딕" pitchFamily="18" charset="-127"/>
                  <a:ea typeface="HY견고딕" pitchFamily="18" charset="-127"/>
                </a:rPr>
                <a:t>1    0</a:t>
              </a:r>
              <a:endParaRPr lang="ko-KR" altLang="en-US" sz="600" dirty="0">
                <a:latin typeface="HY견고딕" pitchFamily="18" charset="-127"/>
                <a:ea typeface="HY견고딕" pitchFamily="18" charset="-127"/>
              </a:endParaRPr>
            </a:p>
          </p:txBody>
        </p:sp>
      </p:grpSp>
      <p:cxnSp>
        <p:nvCxnSpPr>
          <p:cNvPr id="223" name="직선 연결선 222"/>
          <p:cNvCxnSpPr/>
          <p:nvPr/>
        </p:nvCxnSpPr>
        <p:spPr>
          <a:xfrm>
            <a:off x="4053918" y="1900364"/>
            <a:ext cx="0" cy="93238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4" name="직선 연결선 223"/>
          <p:cNvCxnSpPr/>
          <p:nvPr/>
        </p:nvCxnSpPr>
        <p:spPr>
          <a:xfrm>
            <a:off x="4796869" y="1903555"/>
            <a:ext cx="0" cy="93238"/>
          </a:xfrm>
          <a:prstGeom prst="line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5" name="직선 연결선 224"/>
          <p:cNvCxnSpPr/>
          <p:nvPr/>
        </p:nvCxnSpPr>
        <p:spPr>
          <a:xfrm>
            <a:off x="4893899" y="2140016"/>
            <a:ext cx="0" cy="124144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6" name="그룹 225"/>
          <p:cNvGrpSpPr/>
          <p:nvPr/>
        </p:nvGrpSpPr>
        <p:grpSpPr>
          <a:xfrm>
            <a:off x="4676176" y="1990435"/>
            <a:ext cx="434372" cy="184666"/>
            <a:chOff x="5842960" y="2092206"/>
            <a:chExt cx="434372" cy="184666"/>
          </a:xfrm>
        </p:grpSpPr>
        <p:sp>
          <p:nvSpPr>
            <p:cNvPr id="227" name="사다리꼴 226"/>
            <p:cNvSpPr/>
            <p:nvPr/>
          </p:nvSpPr>
          <p:spPr>
            <a:xfrm flipV="1">
              <a:off x="5842960" y="2105942"/>
              <a:ext cx="398684" cy="142340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ko-KR" altLang="en-US" sz="6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228" name="TextBox 227"/>
            <p:cNvSpPr txBox="1"/>
            <p:nvPr/>
          </p:nvSpPr>
          <p:spPr>
            <a:xfrm>
              <a:off x="5848111" y="2092206"/>
              <a:ext cx="429221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dirty="0" smtClean="0">
                  <a:latin typeface="HY견고딕" pitchFamily="18" charset="-127"/>
                  <a:ea typeface="HY견고딕" pitchFamily="18" charset="-127"/>
                </a:rPr>
                <a:t>1     0</a:t>
              </a:r>
              <a:endParaRPr lang="ko-KR" altLang="en-US" sz="600" dirty="0">
                <a:latin typeface="HY견고딕" pitchFamily="18" charset="-127"/>
                <a:ea typeface="HY견고딕" pitchFamily="18" charset="-127"/>
              </a:endParaRPr>
            </a:p>
          </p:txBody>
        </p:sp>
      </p:grpSp>
      <p:cxnSp>
        <p:nvCxnSpPr>
          <p:cNvPr id="229" name="직선 연결선 228"/>
          <p:cNvCxnSpPr/>
          <p:nvPr/>
        </p:nvCxnSpPr>
        <p:spPr>
          <a:xfrm>
            <a:off x="4981933" y="1901960"/>
            <a:ext cx="0" cy="9323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0" name="직선 연결선 229"/>
          <p:cNvCxnSpPr/>
          <p:nvPr/>
        </p:nvCxnSpPr>
        <p:spPr>
          <a:xfrm flipH="1">
            <a:off x="4144501" y="2048368"/>
            <a:ext cx="33778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2" name="TextBox 231"/>
          <p:cNvSpPr txBox="1"/>
          <p:nvPr/>
        </p:nvSpPr>
        <p:spPr>
          <a:xfrm>
            <a:off x="4071392" y="2010771"/>
            <a:ext cx="5421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RA1SEL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234" name="직선 연결선 233"/>
          <p:cNvCxnSpPr/>
          <p:nvPr/>
        </p:nvCxnSpPr>
        <p:spPr>
          <a:xfrm flipH="1">
            <a:off x="5069557" y="2032795"/>
            <a:ext cx="33778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5" name="TextBox 234"/>
          <p:cNvSpPr txBox="1"/>
          <p:nvPr/>
        </p:nvSpPr>
        <p:spPr>
          <a:xfrm>
            <a:off x="4996448" y="1995198"/>
            <a:ext cx="5421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RA2SEL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231" name="직선 연결선 230"/>
          <p:cNvCxnSpPr>
            <a:stCxn id="237" idx="0"/>
          </p:cNvCxnSpPr>
          <p:nvPr/>
        </p:nvCxnSpPr>
        <p:spPr>
          <a:xfrm>
            <a:off x="3089551" y="2581586"/>
            <a:ext cx="255268" cy="1263"/>
          </a:xfrm>
          <a:prstGeom prst="line">
            <a:avLst/>
          </a:prstGeom>
          <a:ln>
            <a:solidFill>
              <a:srgbClr val="FFC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3" name="TextBox 232"/>
          <p:cNvSpPr txBox="1"/>
          <p:nvPr/>
        </p:nvSpPr>
        <p:spPr>
          <a:xfrm>
            <a:off x="2653103" y="2746276"/>
            <a:ext cx="51488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Adobe Fan Heiti Std B" pitchFamily="34" charset="-128"/>
                <a:ea typeface="Adobe Fan Heiti Std B" pitchFamily="34" charset="-128"/>
              </a:rPr>
              <a:t>RD &lt;11:8&gt;</a:t>
            </a:r>
            <a:endParaRPr lang="ko-KR" altLang="en-US" sz="6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237" name="사다리꼴 236"/>
          <p:cNvSpPr/>
          <p:nvPr/>
        </p:nvSpPr>
        <p:spPr>
          <a:xfrm rot="16200000" flipV="1">
            <a:off x="2819039" y="2510416"/>
            <a:ext cx="398684" cy="142340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ko-KR" sz="6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</a:t>
            </a:r>
            <a:endParaRPr lang="en-US" altLang="ko-KR" sz="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endParaRPr lang="en-US" altLang="ko-KR" sz="600" dirty="0" smtClean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r>
              <a:rPr lang="en-US" altLang="ko-KR" sz="6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0</a:t>
            </a:r>
            <a:endParaRPr lang="ko-KR" altLang="en-US" sz="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241" name="직선 연결선 240"/>
          <p:cNvCxnSpPr/>
          <p:nvPr/>
        </p:nvCxnSpPr>
        <p:spPr>
          <a:xfrm>
            <a:off x="2730410" y="2484704"/>
            <a:ext cx="203975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2" name="직선 연결선 241"/>
          <p:cNvCxnSpPr/>
          <p:nvPr/>
        </p:nvCxnSpPr>
        <p:spPr>
          <a:xfrm>
            <a:off x="2729200" y="2668854"/>
            <a:ext cx="203975" cy="0"/>
          </a:xfrm>
          <a:prstGeom prst="line">
            <a:avLst/>
          </a:prstGeom>
          <a:ln>
            <a:solidFill>
              <a:srgbClr val="FFC000"/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3" name="TextBox 242"/>
          <p:cNvSpPr txBox="1"/>
          <p:nvPr/>
        </p:nvSpPr>
        <p:spPr>
          <a:xfrm>
            <a:off x="2643852" y="2224800"/>
            <a:ext cx="46519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Adobe Fan Heiti Std B" pitchFamily="34" charset="-128"/>
                <a:ea typeface="Adobe Fan Heiti Std B" pitchFamily="34" charset="-128"/>
              </a:rPr>
              <a:t>R2 &lt;3:0&gt;</a:t>
            </a:r>
            <a:endParaRPr lang="ko-KR" altLang="en-US" sz="6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244" name="TextBox 243"/>
          <p:cNvSpPr txBox="1"/>
          <p:nvPr/>
        </p:nvSpPr>
        <p:spPr>
          <a:xfrm>
            <a:off x="2875558" y="2029678"/>
            <a:ext cx="5036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WASEL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245" name="직선 연결선 244"/>
          <p:cNvCxnSpPr/>
          <p:nvPr/>
        </p:nvCxnSpPr>
        <p:spPr>
          <a:xfrm>
            <a:off x="3029041" y="2222794"/>
            <a:ext cx="0" cy="181253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6" name="직선 연결선 245"/>
          <p:cNvCxnSpPr/>
          <p:nvPr/>
        </p:nvCxnSpPr>
        <p:spPr>
          <a:xfrm flipH="1">
            <a:off x="2290604" y="4194135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7" name="직선 연결선 246"/>
          <p:cNvCxnSpPr/>
          <p:nvPr/>
        </p:nvCxnSpPr>
        <p:spPr>
          <a:xfrm>
            <a:off x="2447770" y="4111250"/>
            <a:ext cx="0" cy="20622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8" name="직선 연결선 247"/>
          <p:cNvCxnSpPr/>
          <p:nvPr/>
        </p:nvCxnSpPr>
        <p:spPr>
          <a:xfrm flipH="1">
            <a:off x="2290604" y="4372474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9" name="직선 연결선 248"/>
          <p:cNvCxnSpPr/>
          <p:nvPr/>
        </p:nvCxnSpPr>
        <p:spPr>
          <a:xfrm flipH="1">
            <a:off x="2290604" y="4550813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0" name="직선 연결선 249"/>
          <p:cNvCxnSpPr/>
          <p:nvPr/>
        </p:nvCxnSpPr>
        <p:spPr>
          <a:xfrm flipH="1">
            <a:off x="2290604" y="4729152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1" name="직선 연결선 250"/>
          <p:cNvCxnSpPr/>
          <p:nvPr/>
        </p:nvCxnSpPr>
        <p:spPr>
          <a:xfrm flipH="1">
            <a:off x="2290604" y="4907491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2" name="직선 연결선 251"/>
          <p:cNvCxnSpPr/>
          <p:nvPr/>
        </p:nvCxnSpPr>
        <p:spPr>
          <a:xfrm flipH="1">
            <a:off x="2290604" y="5085830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3" name="TextBox 252"/>
          <p:cNvSpPr txBox="1"/>
          <p:nvPr/>
        </p:nvSpPr>
        <p:spPr>
          <a:xfrm>
            <a:off x="1887425" y="4072880"/>
            <a:ext cx="46571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800">
                <a:latin typeface="Adobe Fan Heiti Std B" pitchFamily="34" charset="-128"/>
                <a:ea typeface="Adobe Fan Heiti Std B" pitchFamily="34" charset="-128"/>
              </a:defRPr>
            </a:lvl1pPr>
          </a:lstStyle>
          <a:p>
            <a:r>
              <a:rPr lang="en-US" altLang="ko-KR" dirty="0"/>
              <a:t>ALUFN</a:t>
            </a:r>
            <a:endParaRPr lang="ko-KR" altLang="en-US" dirty="0"/>
          </a:p>
        </p:txBody>
      </p:sp>
      <p:sp>
        <p:nvSpPr>
          <p:cNvPr id="259" name="TextBox 258"/>
          <p:cNvSpPr txBox="1"/>
          <p:nvPr/>
        </p:nvSpPr>
        <p:spPr>
          <a:xfrm>
            <a:off x="1937411" y="4957149"/>
            <a:ext cx="402250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BSEL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260" name="직선 연결선 259"/>
          <p:cNvCxnSpPr/>
          <p:nvPr/>
        </p:nvCxnSpPr>
        <p:spPr>
          <a:xfrm flipH="1">
            <a:off x="2290604" y="5264169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1" name="TextBox 260"/>
          <p:cNvSpPr txBox="1"/>
          <p:nvPr/>
        </p:nvSpPr>
        <p:spPr>
          <a:xfrm>
            <a:off x="1879026" y="5136813"/>
            <a:ext cx="46571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PCSEL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262" name="직선 연결선 261"/>
          <p:cNvCxnSpPr/>
          <p:nvPr/>
        </p:nvCxnSpPr>
        <p:spPr>
          <a:xfrm flipH="1">
            <a:off x="2290604" y="5442508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3" name="직선 연결선 262"/>
          <p:cNvCxnSpPr/>
          <p:nvPr/>
        </p:nvCxnSpPr>
        <p:spPr>
          <a:xfrm flipH="1">
            <a:off x="2290604" y="5620847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4" name="TextBox 263"/>
          <p:cNvSpPr txBox="1"/>
          <p:nvPr/>
        </p:nvSpPr>
        <p:spPr>
          <a:xfrm>
            <a:off x="1883689" y="5310806"/>
            <a:ext cx="4940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ADSEL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265" name="TextBox 264"/>
          <p:cNvSpPr txBox="1"/>
          <p:nvPr/>
        </p:nvSpPr>
        <p:spPr>
          <a:xfrm>
            <a:off x="1833085" y="5845904"/>
            <a:ext cx="5421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RA1SEL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266" name="직선 연결선 265"/>
          <p:cNvCxnSpPr/>
          <p:nvPr/>
        </p:nvCxnSpPr>
        <p:spPr>
          <a:xfrm flipH="1">
            <a:off x="2290604" y="6155865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7" name="직선 연결선 266"/>
          <p:cNvCxnSpPr/>
          <p:nvPr/>
        </p:nvCxnSpPr>
        <p:spPr>
          <a:xfrm flipH="1">
            <a:off x="2290604" y="5977525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8" name="TextBox 267"/>
          <p:cNvSpPr txBox="1"/>
          <p:nvPr/>
        </p:nvSpPr>
        <p:spPr>
          <a:xfrm>
            <a:off x="1833085" y="6030560"/>
            <a:ext cx="5421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RA2SEL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269" name="TextBox 268"/>
          <p:cNvSpPr txBox="1"/>
          <p:nvPr/>
        </p:nvSpPr>
        <p:spPr>
          <a:xfrm>
            <a:off x="1869810" y="5499070"/>
            <a:ext cx="476292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WDSEL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270" name="TextBox 269"/>
          <p:cNvSpPr txBox="1"/>
          <p:nvPr/>
        </p:nvSpPr>
        <p:spPr>
          <a:xfrm>
            <a:off x="1930403" y="4248143"/>
            <a:ext cx="414338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800">
                <a:latin typeface="Adobe Fan Heiti Std B" pitchFamily="34" charset="-128"/>
                <a:ea typeface="Adobe Fan Heiti Std B" pitchFamily="34" charset="-128"/>
              </a:defRPr>
            </a:lvl1pPr>
          </a:lstStyle>
          <a:p>
            <a:r>
              <a:rPr lang="en-US" altLang="ko-KR" dirty="0"/>
              <a:t>WERF</a:t>
            </a:r>
            <a:endParaRPr lang="ko-KR" altLang="en-US" dirty="0"/>
          </a:p>
        </p:txBody>
      </p:sp>
      <p:sp>
        <p:nvSpPr>
          <p:cNvPr id="271" name="TextBox 270"/>
          <p:cNvSpPr txBox="1"/>
          <p:nvPr/>
        </p:nvSpPr>
        <p:spPr>
          <a:xfrm>
            <a:off x="1925935" y="4418329"/>
            <a:ext cx="426426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WEDF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272" name="TextBox 271"/>
          <p:cNvSpPr txBox="1"/>
          <p:nvPr/>
        </p:nvSpPr>
        <p:spPr>
          <a:xfrm>
            <a:off x="1924295" y="4599942"/>
            <a:ext cx="412826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WESF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273" name="TextBox 272"/>
          <p:cNvSpPr txBox="1"/>
          <p:nvPr/>
        </p:nvSpPr>
        <p:spPr>
          <a:xfrm>
            <a:off x="1936467" y="4772665"/>
            <a:ext cx="42351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LRSF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274" name="직선 연결선 273"/>
          <p:cNvCxnSpPr/>
          <p:nvPr/>
        </p:nvCxnSpPr>
        <p:spPr>
          <a:xfrm flipH="1">
            <a:off x="2290604" y="5799186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5" name="TextBox 274"/>
          <p:cNvSpPr txBox="1"/>
          <p:nvPr/>
        </p:nvSpPr>
        <p:spPr>
          <a:xfrm>
            <a:off x="1866176" y="5666328"/>
            <a:ext cx="5036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WASEL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276" name="직선 연결선 275"/>
          <p:cNvCxnSpPr/>
          <p:nvPr/>
        </p:nvCxnSpPr>
        <p:spPr>
          <a:xfrm>
            <a:off x="1083173" y="1748298"/>
            <a:ext cx="0" cy="13446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7" name="직선 연결선 276"/>
          <p:cNvCxnSpPr/>
          <p:nvPr/>
        </p:nvCxnSpPr>
        <p:spPr>
          <a:xfrm flipH="1">
            <a:off x="1083175" y="398973"/>
            <a:ext cx="923425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8" name="직선 연결선 277"/>
          <p:cNvCxnSpPr/>
          <p:nvPr/>
        </p:nvCxnSpPr>
        <p:spPr>
          <a:xfrm>
            <a:off x="2086477" y="2934470"/>
            <a:ext cx="0" cy="156668"/>
          </a:xfrm>
          <a:prstGeom prst="line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9" name="직선 연결선 278"/>
          <p:cNvCxnSpPr/>
          <p:nvPr/>
        </p:nvCxnSpPr>
        <p:spPr>
          <a:xfrm>
            <a:off x="1083172" y="3091695"/>
            <a:ext cx="1006113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0" name="직선 연결선 279"/>
          <p:cNvCxnSpPr/>
          <p:nvPr/>
        </p:nvCxnSpPr>
        <p:spPr>
          <a:xfrm>
            <a:off x="2002152" y="398973"/>
            <a:ext cx="1" cy="2401351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1" name="직선 연결선 280"/>
          <p:cNvCxnSpPr/>
          <p:nvPr/>
        </p:nvCxnSpPr>
        <p:spPr>
          <a:xfrm>
            <a:off x="1887163" y="2934859"/>
            <a:ext cx="0" cy="3302453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2979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직사각형 630"/>
          <p:cNvSpPr/>
          <p:nvPr/>
        </p:nvSpPr>
        <p:spPr>
          <a:xfrm>
            <a:off x="724140" y="1079753"/>
            <a:ext cx="716969" cy="2101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PC</a:t>
            </a:r>
            <a:endParaRPr lang="ko-KR" altLang="en-US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632" name="직선 화살표 연결선 631"/>
          <p:cNvCxnSpPr>
            <a:stCxn id="631" idx="2"/>
          </p:cNvCxnSpPr>
          <p:nvPr/>
        </p:nvCxnSpPr>
        <p:spPr>
          <a:xfrm>
            <a:off x="1082624" y="1289853"/>
            <a:ext cx="0" cy="32119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3" name="직사각형 632"/>
          <p:cNvSpPr/>
          <p:nvPr/>
        </p:nvSpPr>
        <p:spPr>
          <a:xfrm>
            <a:off x="834991" y="1602843"/>
            <a:ext cx="496364" cy="1454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+2</a:t>
            </a:r>
            <a:endParaRPr lang="ko-KR" altLang="en-US" sz="105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635" name="직선 연결선 634"/>
          <p:cNvCxnSpPr/>
          <p:nvPr/>
        </p:nvCxnSpPr>
        <p:spPr>
          <a:xfrm>
            <a:off x="1083172" y="1901961"/>
            <a:ext cx="52339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6" name="직사각형 635"/>
          <p:cNvSpPr/>
          <p:nvPr/>
        </p:nvSpPr>
        <p:spPr>
          <a:xfrm>
            <a:off x="2081714" y="1095183"/>
            <a:ext cx="1289695" cy="6710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Instruction</a:t>
            </a:r>
          </a:p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Memory</a:t>
            </a:r>
            <a:endParaRPr lang="ko-KR" altLang="en-US" sz="14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637" name="TextBox 636"/>
          <p:cNvSpPr txBox="1"/>
          <p:nvPr/>
        </p:nvSpPr>
        <p:spPr>
          <a:xfrm>
            <a:off x="2058408" y="1329148"/>
            <a:ext cx="237542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A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38" name="TextBox 637"/>
          <p:cNvSpPr txBox="1"/>
          <p:nvPr/>
        </p:nvSpPr>
        <p:spPr>
          <a:xfrm>
            <a:off x="2600990" y="1590503"/>
            <a:ext cx="251142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100"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D</a:t>
            </a:r>
            <a:endParaRPr lang="ko-KR" altLang="en-US" sz="800" dirty="0">
              <a:latin typeface="Adobe Fan Heiti Std B" pitchFamily="34" charset="-128"/>
            </a:endParaRPr>
          </a:p>
        </p:txBody>
      </p:sp>
      <p:cxnSp>
        <p:nvCxnSpPr>
          <p:cNvPr id="639" name="직선 연결선 638"/>
          <p:cNvCxnSpPr>
            <a:endCxn id="636" idx="1"/>
          </p:cNvCxnSpPr>
          <p:nvPr/>
        </p:nvCxnSpPr>
        <p:spPr>
          <a:xfrm>
            <a:off x="1082624" y="1430693"/>
            <a:ext cx="99908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0" name="직선 연결선 639"/>
          <p:cNvCxnSpPr>
            <a:stCxn id="636" idx="2"/>
          </p:cNvCxnSpPr>
          <p:nvPr/>
        </p:nvCxnSpPr>
        <p:spPr>
          <a:xfrm>
            <a:off x="2726561" y="1766203"/>
            <a:ext cx="0" cy="2116356"/>
          </a:xfrm>
          <a:prstGeom prst="line">
            <a:avLst/>
          </a:prstGeom>
          <a:ln>
            <a:solidFill>
              <a:srgbClr val="FFC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1" name="직사각형 640"/>
          <p:cNvSpPr/>
          <p:nvPr/>
        </p:nvSpPr>
        <p:spPr>
          <a:xfrm>
            <a:off x="2089285" y="3901149"/>
            <a:ext cx="716969" cy="2101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CLU</a:t>
            </a:r>
            <a:endParaRPr lang="ko-KR" altLang="en-US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642" name="직사각형 641"/>
          <p:cNvSpPr/>
          <p:nvPr/>
        </p:nvSpPr>
        <p:spPr>
          <a:xfrm>
            <a:off x="3344819" y="2247339"/>
            <a:ext cx="2402344" cy="6710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Register Bank</a:t>
            </a:r>
            <a:endParaRPr lang="ko-KR" altLang="en-US" sz="14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643" name="TextBox 642"/>
          <p:cNvSpPr txBox="1"/>
          <p:nvPr/>
        </p:nvSpPr>
        <p:spPr>
          <a:xfrm>
            <a:off x="3797304" y="2247339"/>
            <a:ext cx="349361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800">
                <a:latin typeface="Adobe Fan Heiti Std B" pitchFamily="34" charset="-128"/>
                <a:ea typeface="Adobe Fan Heiti Std B" pitchFamily="34" charset="-128"/>
              </a:defRPr>
            </a:lvl1pPr>
          </a:lstStyle>
          <a:p>
            <a:r>
              <a:rPr lang="en-US" altLang="ko-KR" dirty="0"/>
              <a:t>RA1</a:t>
            </a:r>
            <a:endParaRPr lang="ko-KR" altLang="en-US" dirty="0"/>
          </a:p>
        </p:txBody>
      </p:sp>
      <p:sp>
        <p:nvSpPr>
          <p:cNvPr id="644" name="TextBox 643"/>
          <p:cNvSpPr txBox="1"/>
          <p:nvPr/>
        </p:nvSpPr>
        <p:spPr>
          <a:xfrm>
            <a:off x="4728982" y="2262565"/>
            <a:ext cx="349361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RA2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45" name="TextBox 644"/>
          <p:cNvSpPr txBox="1"/>
          <p:nvPr/>
        </p:nvSpPr>
        <p:spPr>
          <a:xfrm>
            <a:off x="3797304" y="2700043"/>
            <a:ext cx="35389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RD1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46" name="TextBox 645"/>
          <p:cNvSpPr txBox="1"/>
          <p:nvPr/>
        </p:nvSpPr>
        <p:spPr>
          <a:xfrm>
            <a:off x="4728982" y="2715270"/>
            <a:ext cx="35389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RD2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47" name="TextBox 646"/>
          <p:cNvSpPr txBox="1"/>
          <p:nvPr/>
        </p:nvSpPr>
        <p:spPr>
          <a:xfrm>
            <a:off x="3344819" y="2481304"/>
            <a:ext cx="32669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WA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48" name="TextBox 647"/>
          <p:cNvSpPr txBox="1"/>
          <p:nvPr/>
        </p:nvSpPr>
        <p:spPr>
          <a:xfrm>
            <a:off x="5407769" y="2481304"/>
            <a:ext cx="331228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WD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49" name="TextBox 648"/>
          <p:cNvSpPr txBox="1"/>
          <p:nvPr/>
        </p:nvSpPr>
        <p:spPr>
          <a:xfrm>
            <a:off x="5407769" y="2684393"/>
            <a:ext cx="314608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WE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650" name="직선 연결선 649"/>
          <p:cNvCxnSpPr/>
          <p:nvPr/>
        </p:nvCxnSpPr>
        <p:spPr>
          <a:xfrm>
            <a:off x="3868854" y="1901960"/>
            <a:ext cx="0" cy="93238"/>
          </a:xfrm>
          <a:prstGeom prst="line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1" name="사다리꼴 650"/>
          <p:cNvSpPr/>
          <p:nvPr/>
        </p:nvSpPr>
        <p:spPr>
          <a:xfrm flipV="1">
            <a:off x="3685739" y="4030143"/>
            <a:ext cx="1579344" cy="796423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652" name="TextBox 651"/>
          <p:cNvSpPr txBox="1"/>
          <p:nvPr/>
        </p:nvSpPr>
        <p:spPr>
          <a:xfrm>
            <a:off x="4263709" y="4304772"/>
            <a:ext cx="423405" cy="2466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latin typeface="Adobe 고딕 Std B" pitchFamily="34" charset="-127"/>
                <a:ea typeface="Adobe 고딕 Std B" pitchFamily="34" charset="-127"/>
              </a:rPr>
              <a:t>ALU</a:t>
            </a:r>
            <a:endParaRPr lang="ko-KR" altLang="en-US" sz="1100" dirty="0"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653" name="직선 연결선 652"/>
          <p:cNvCxnSpPr/>
          <p:nvPr/>
        </p:nvCxnSpPr>
        <p:spPr>
          <a:xfrm>
            <a:off x="4914660" y="2912373"/>
            <a:ext cx="0" cy="482918"/>
          </a:xfrm>
          <a:prstGeom prst="line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5" name="TextBox 654"/>
          <p:cNvSpPr txBox="1"/>
          <p:nvPr/>
        </p:nvSpPr>
        <p:spPr>
          <a:xfrm>
            <a:off x="3303530" y="4414018"/>
            <a:ext cx="474781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ALUFN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662" name="직선 연결선 661"/>
          <p:cNvCxnSpPr>
            <a:stCxn id="651" idx="1"/>
          </p:cNvCxnSpPr>
          <p:nvPr/>
        </p:nvCxnSpPr>
        <p:spPr>
          <a:xfrm flipH="1" flipV="1">
            <a:off x="3344819" y="4428076"/>
            <a:ext cx="440474" cy="2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4" name="직선 연결선 663"/>
          <p:cNvCxnSpPr/>
          <p:nvPr/>
        </p:nvCxnSpPr>
        <p:spPr>
          <a:xfrm flipH="1" flipV="1">
            <a:off x="5750895" y="2785937"/>
            <a:ext cx="440474" cy="2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5" name="TextBox 664"/>
          <p:cNvSpPr txBox="1"/>
          <p:nvPr/>
        </p:nvSpPr>
        <p:spPr>
          <a:xfrm>
            <a:off x="5798908" y="2781637"/>
            <a:ext cx="42340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WERF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89" name="TextBox 688"/>
          <p:cNvSpPr txBox="1"/>
          <p:nvPr/>
        </p:nvSpPr>
        <p:spPr>
          <a:xfrm>
            <a:off x="2133620" y="3613980"/>
            <a:ext cx="650066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Adobe Fan Heiti Std B" pitchFamily="34" charset="-128"/>
                <a:ea typeface="Adobe Fan Heiti Std B" pitchFamily="34" charset="-128"/>
              </a:rPr>
              <a:t>OP &lt;15:12&gt;</a:t>
            </a:r>
            <a:endParaRPr lang="ko-KR" altLang="en-US" sz="7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90" name="TextBox 689"/>
          <p:cNvSpPr txBox="1"/>
          <p:nvPr/>
        </p:nvSpPr>
        <p:spPr>
          <a:xfrm>
            <a:off x="3430042" y="1845669"/>
            <a:ext cx="523136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Adobe Fan Heiti Std B" pitchFamily="34" charset="-128"/>
                <a:ea typeface="Adobe Fan Heiti Std B" pitchFamily="34" charset="-128"/>
              </a:rPr>
              <a:t>RD &lt;11:8&gt;</a:t>
            </a:r>
            <a:endParaRPr lang="ko-KR" altLang="en-US" sz="6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91" name="TextBox 690"/>
          <p:cNvSpPr txBox="1"/>
          <p:nvPr/>
        </p:nvSpPr>
        <p:spPr>
          <a:xfrm>
            <a:off x="4915373" y="1849586"/>
            <a:ext cx="46519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Adobe Fan Heiti Std B" pitchFamily="34" charset="-128"/>
                <a:ea typeface="Adobe Fan Heiti Std B" pitchFamily="34" charset="-128"/>
              </a:rPr>
              <a:t>R2 &lt;3:0&gt;</a:t>
            </a:r>
            <a:endParaRPr lang="ko-KR" altLang="en-US" sz="6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92" name="TextBox 691"/>
          <p:cNvSpPr txBox="1"/>
          <p:nvPr/>
        </p:nvSpPr>
        <p:spPr>
          <a:xfrm>
            <a:off x="2280142" y="3454280"/>
            <a:ext cx="432471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Adobe Fan Heiti Std B" pitchFamily="34" charset="-128"/>
                <a:ea typeface="Adobe Fan Heiti Std B" pitchFamily="34" charset="-128"/>
              </a:rPr>
              <a:t>F &lt;7:6&gt;</a:t>
            </a:r>
            <a:endParaRPr lang="ko-KR" altLang="en-US" sz="7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693" name="직선 연결선 692"/>
          <p:cNvCxnSpPr/>
          <p:nvPr/>
        </p:nvCxnSpPr>
        <p:spPr>
          <a:xfrm>
            <a:off x="2735872" y="3055898"/>
            <a:ext cx="1993109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4" name="직선 연결선 693"/>
          <p:cNvCxnSpPr/>
          <p:nvPr/>
        </p:nvCxnSpPr>
        <p:spPr>
          <a:xfrm>
            <a:off x="4525346" y="3054389"/>
            <a:ext cx="0" cy="339392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5" name="TextBox 694"/>
          <p:cNvSpPr txBox="1"/>
          <p:nvPr/>
        </p:nvSpPr>
        <p:spPr>
          <a:xfrm>
            <a:off x="2706988" y="2865807"/>
            <a:ext cx="684821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Adobe Fan Heiti Std B" pitchFamily="34" charset="-128"/>
                <a:ea typeface="Adobe Fan Heiti Std B" pitchFamily="34" charset="-128"/>
              </a:rPr>
              <a:t>Operand &lt;5:0&gt;</a:t>
            </a:r>
            <a:endParaRPr lang="ko-KR" altLang="en-US" sz="7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696" name="직선 연결선 695"/>
          <p:cNvCxnSpPr/>
          <p:nvPr/>
        </p:nvCxnSpPr>
        <p:spPr>
          <a:xfrm>
            <a:off x="4348155" y="3253197"/>
            <a:ext cx="0" cy="142094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7" name="사다리꼴 696"/>
          <p:cNvSpPr/>
          <p:nvPr/>
        </p:nvSpPr>
        <p:spPr>
          <a:xfrm flipV="1">
            <a:off x="4225094" y="3377333"/>
            <a:ext cx="819338" cy="154766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698" name="TextBox 697"/>
          <p:cNvSpPr txBox="1"/>
          <p:nvPr/>
        </p:nvSpPr>
        <p:spPr>
          <a:xfrm>
            <a:off x="4225094" y="3377333"/>
            <a:ext cx="80121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 smtClean="0">
                <a:latin typeface="HY견고딕" pitchFamily="18" charset="-127"/>
                <a:ea typeface="HY견고딕" pitchFamily="18" charset="-127"/>
              </a:rPr>
              <a:t> 3     2      1    0</a:t>
            </a:r>
            <a:endParaRPr lang="ko-KR" altLang="en-US" sz="600" dirty="0"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699" name="직선 연결선 698"/>
          <p:cNvCxnSpPr/>
          <p:nvPr/>
        </p:nvCxnSpPr>
        <p:spPr>
          <a:xfrm>
            <a:off x="4728982" y="3539555"/>
            <a:ext cx="0" cy="482918"/>
          </a:xfrm>
          <a:prstGeom prst="line">
            <a:avLst/>
          </a:prstGeom>
          <a:ln>
            <a:solidFill>
              <a:srgbClr val="FFC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0" name="TextBox 699"/>
          <p:cNvSpPr txBox="1"/>
          <p:nvPr/>
        </p:nvSpPr>
        <p:spPr>
          <a:xfrm>
            <a:off x="3806082" y="3013183"/>
            <a:ext cx="737709" cy="15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" dirty="0" smtClean="0">
                <a:latin typeface="Adobe Fan Heiti Std B" pitchFamily="34" charset="-128"/>
                <a:ea typeface="Adobe Fan Heiti Std B" pitchFamily="34" charset="-128"/>
              </a:rPr>
              <a:t>Immediate Value &lt;5:0&gt;</a:t>
            </a:r>
            <a:endParaRPr lang="ko-KR" altLang="en-US" sz="500" dirty="0">
              <a:latin typeface="Adobe Fan Heiti Std B" pitchFamily="34" charset="-128"/>
              <a:ea typeface="HY견고딕" pitchFamily="18" charset="-127"/>
            </a:endParaRPr>
          </a:p>
        </p:txBody>
      </p:sp>
      <p:grpSp>
        <p:nvGrpSpPr>
          <p:cNvPr id="701" name="그룹 700"/>
          <p:cNvGrpSpPr/>
          <p:nvPr/>
        </p:nvGrpSpPr>
        <p:grpSpPr>
          <a:xfrm>
            <a:off x="4674204" y="3708245"/>
            <a:ext cx="306093" cy="203089"/>
            <a:chOff x="4657905" y="3760992"/>
            <a:chExt cx="324714" cy="215444"/>
          </a:xfrm>
        </p:grpSpPr>
        <p:cxnSp>
          <p:nvCxnSpPr>
            <p:cNvPr id="837" name="직선 연결선 836"/>
            <p:cNvCxnSpPr/>
            <p:nvPr/>
          </p:nvCxnSpPr>
          <p:spPr>
            <a:xfrm>
              <a:off x="4657905" y="3838188"/>
              <a:ext cx="99639" cy="8486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38" name="TextBox 837"/>
            <p:cNvSpPr txBox="1"/>
            <p:nvPr/>
          </p:nvSpPr>
          <p:spPr>
            <a:xfrm>
              <a:off x="4682537" y="3760992"/>
              <a:ext cx="30008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16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</p:grpSp>
      <p:cxnSp>
        <p:nvCxnSpPr>
          <p:cNvPr id="702" name="직선 연결선 701"/>
          <p:cNvCxnSpPr/>
          <p:nvPr/>
        </p:nvCxnSpPr>
        <p:spPr>
          <a:xfrm>
            <a:off x="3965884" y="2138421"/>
            <a:ext cx="0" cy="124144"/>
          </a:xfrm>
          <a:prstGeom prst="line">
            <a:avLst/>
          </a:prstGeom>
          <a:ln>
            <a:solidFill>
              <a:srgbClr val="FFC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3" name="직선 연결선 702"/>
          <p:cNvCxnSpPr/>
          <p:nvPr/>
        </p:nvCxnSpPr>
        <p:spPr>
          <a:xfrm>
            <a:off x="3965884" y="2909491"/>
            <a:ext cx="0" cy="1112983"/>
          </a:xfrm>
          <a:prstGeom prst="line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4" name="직선 연결선 703"/>
          <p:cNvCxnSpPr/>
          <p:nvPr/>
        </p:nvCxnSpPr>
        <p:spPr>
          <a:xfrm>
            <a:off x="3179310" y="3060323"/>
            <a:ext cx="0" cy="181253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5" name="직선 연결선 704"/>
          <p:cNvCxnSpPr/>
          <p:nvPr/>
        </p:nvCxnSpPr>
        <p:spPr>
          <a:xfrm>
            <a:off x="3179310" y="3241576"/>
            <a:ext cx="116358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6" name="직선 연결선 705"/>
          <p:cNvCxnSpPr/>
          <p:nvPr/>
        </p:nvCxnSpPr>
        <p:spPr>
          <a:xfrm flipV="1">
            <a:off x="3294668" y="3162015"/>
            <a:ext cx="0" cy="182362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7" name="직선 연결선 706"/>
          <p:cNvCxnSpPr/>
          <p:nvPr/>
        </p:nvCxnSpPr>
        <p:spPr>
          <a:xfrm>
            <a:off x="3292423" y="3162015"/>
            <a:ext cx="317768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8" name="직선 연결선 707"/>
          <p:cNvCxnSpPr/>
          <p:nvPr/>
        </p:nvCxnSpPr>
        <p:spPr>
          <a:xfrm>
            <a:off x="3293849" y="3340519"/>
            <a:ext cx="317768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9" name="직선 연결선 708"/>
          <p:cNvCxnSpPr/>
          <p:nvPr/>
        </p:nvCxnSpPr>
        <p:spPr>
          <a:xfrm>
            <a:off x="3759681" y="3255900"/>
            <a:ext cx="588475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0" name="TextBox 709"/>
          <p:cNvSpPr txBox="1"/>
          <p:nvPr/>
        </p:nvSpPr>
        <p:spPr>
          <a:xfrm>
            <a:off x="2962431" y="3293307"/>
            <a:ext cx="693888" cy="15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" dirty="0" smtClean="0">
                <a:latin typeface="Adobe Fan Heiti Std B" pitchFamily="34" charset="-128"/>
                <a:ea typeface="Adobe Fan Heiti Std B" pitchFamily="34" charset="-128"/>
              </a:rPr>
              <a:t>Constant Value&lt;3:0&gt;</a:t>
            </a:r>
            <a:endParaRPr lang="ko-KR" altLang="en-US" sz="5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711" name="TextBox 710"/>
          <p:cNvSpPr txBox="1"/>
          <p:nvPr/>
        </p:nvSpPr>
        <p:spPr>
          <a:xfrm>
            <a:off x="3093209" y="3003661"/>
            <a:ext cx="600200" cy="15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" dirty="0" smtClean="0">
                <a:latin typeface="Adobe Fan Heiti Std B" pitchFamily="34" charset="-128"/>
                <a:ea typeface="Adobe Fan Heiti Std B" pitchFamily="34" charset="-128"/>
              </a:rPr>
              <a:t>Shift Value &lt;5:4&gt;</a:t>
            </a:r>
            <a:endParaRPr lang="ko-KR" altLang="en-US" sz="500" dirty="0">
              <a:latin typeface="Adobe Fan Heiti Std B" pitchFamily="34" charset="-128"/>
              <a:ea typeface="HY견고딕" pitchFamily="18" charset="-127"/>
            </a:endParaRPr>
          </a:p>
        </p:txBody>
      </p:sp>
      <p:grpSp>
        <p:nvGrpSpPr>
          <p:cNvPr id="712" name="그룹 711"/>
          <p:cNvGrpSpPr/>
          <p:nvPr/>
        </p:nvGrpSpPr>
        <p:grpSpPr>
          <a:xfrm>
            <a:off x="3918385" y="3708245"/>
            <a:ext cx="306093" cy="203089"/>
            <a:chOff x="4657905" y="3760992"/>
            <a:chExt cx="324714" cy="215444"/>
          </a:xfrm>
        </p:grpSpPr>
        <p:cxnSp>
          <p:nvCxnSpPr>
            <p:cNvPr id="835" name="직선 연결선 834"/>
            <p:cNvCxnSpPr/>
            <p:nvPr/>
          </p:nvCxnSpPr>
          <p:spPr>
            <a:xfrm>
              <a:off x="4657905" y="3838188"/>
              <a:ext cx="99639" cy="8486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36" name="TextBox 835"/>
            <p:cNvSpPr txBox="1"/>
            <p:nvPr/>
          </p:nvSpPr>
          <p:spPr>
            <a:xfrm>
              <a:off x="4682537" y="3760992"/>
              <a:ext cx="30008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16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</p:grpSp>
      <p:cxnSp>
        <p:nvCxnSpPr>
          <p:cNvPr id="714" name="직선 연결선 713"/>
          <p:cNvCxnSpPr/>
          <p:nvPr/>
        </p:nvCxnSpPr>
        <p:spPr>
          <a:xfrm flipH="1">
            <a:off x="5030963" y="3468324"/>
            <a:ext cx="3382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5" name="TextBox 714"/>
          <p:cNvSpPr txBox="1"/>
          <p:nvPr/>
        </p:nvSpPr>
        <p:spPr>
          <a:xfrm>
            <a:off x="4998961" y="3436778"/>
            <a:ext cx="402250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BSEL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717" name="직사각형 716"/>
          <p:cNvSpPr/>
          <p:nvPr/>
        </p:nvSpPr>
        <p:spPr>
          <a:xfrm>
            <a:off x="3618906" y="3123319"/>
            <a:ext cx="145408" cy="2704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Rtl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S</a:t>
            </a:r>
            <a:endParaRPr lang="ko-KR" altLang="en-US" sz="10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718" name="TextBox 717"/>
          <p:cNvSpPr txBox="1"/>
          <p:nvPr/>
        </p:nvSpPr>
        <p:spPr>
          <a:xfrm>
            <a:off x="8009913" y="1826689"/>
            <a:ext cx="684821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Adobe Fan Heiti Std B" pitchFamily="34" charset="-128"/>
                <a:ea typeface="Adobe Fan Heiti Std B" pitchFamily="34" charset="-128"/>
              </a:rPr>
              <a:t>CPSR F &lt;7:4&gt;</a:t>
            </a:r>
            <a:endParaRPr lang="ko-KR" altLang="en-US" sz="7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719" name="직선 연결선 718"/>
          <p:cNvCxnSpPr/>
          <p:nvPr/>
        </p:nvCxnSpPr>
        <p:spPr>
          <a:xfrm flipH="1">
            <a:off x="8378546" y="1568760"/>
            <a:ext cx="3382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0" name="TextBox 719"/>
          <p:cNvSpPr txBox="1"/>
          <p:nvPr/>
        </p:nvSpPr>
        <p:spPr>
          <a:xfrm>
            <a:off x="8346544" y="1537214"/>
            <a:ext cx="412826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WESF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721" name="TextBox 720"/>
          <p:cNvSpPr txBox="1"/>
          <p:nvPr/>
        </p:nvSpPr>
        <p:spPr>
          <a:xfrm>
            <a:off x="8105319" y="1487505"/>
            <a:ext cx="314608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WE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722" name="TextBox 721"/>
          <p:cNvSpPr txBox="1"/>
          <p:nvPr/>
        </p:nvSpPr>
        <p:spPr>
          <a:xfrm>
            <a:off x="7036857" y="1285466"/>
            <a:ext cx="237542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A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723" name="TextBox 722"/>
          <p:cNvSpPr txBox="1"/>
          <p:nvPr/>
        </p:nvSpPr>
        <p:spPr>
          <a:xfrm>
            <a:off x="7579439" y="1546822"/>
            <a:ext cx="310073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100"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WD</a:t>
            </a:r>
            <a:endParaRPr lang="ko-KR" altLang="en-US" sz="800" dirty="0">
              <a:latin typeface="Adobe Fan Heiti Std B" pitchFamily="34" charset="-128"/>
            </a:endParaRPr>
          </a:p>
        </p:txBody>
      </p:sp>
      <p:sp>
        <p:nvSpPr>
          <p:cNvPr id="724" name="TextBox 723"/>
          <p:cNvSpPr txBox="1"/>
          <p:nvPr/>
        </p:nvSpPr>
        <p:spPr>
          <a:xfrm>
            <a:off x="7556017" y="1051501"/>
            <a:ext cx="29798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100"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RD</a:t>
            </a:r>
            <a:endParaRPr lang="ko-KR" altLang="en-US" sz="800" dirty="0">
              <a:latin typeface="Adobe Fan Heiti Std B" pitchFamily="34" charset="-128"/>
            </a:endParaRPr>
          </a:p>
        </p:txBody>
      </p:sp>
      <p:sp>
        <p:nvSpPr>
          <p:cNvPr id="725" name="직사각형 724"/>
          <p:cNvSpPr/>
          <p:nvPr/>
        </p:nvSpPr>
        <p:spPr>
          <a:xfrm>
            <a:off x="5966855" y="1291053"/>
            <a:ext cx="716969" cy="2101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SP</a:t>
            </a:r>
            <a:endParaRPr lang="ko-KR" altLang="en-US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726" name="직선 화살표 연결선 725"/>
          <p:cNvCxnSpPr/>
          <p:nvPr/>
        </p:nvCxnSpPr>
        <p:spPr>
          <a:xfrm>
            <a:off x="6324792" y="1509287"/>
            <a:ext cx="0" cy="182762"/>
          </a:xfrm>
          <a:prstGeom prst="straightConnector1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7" name="직선 연결선 726"/>
          <p:cNvCxnSpPr/>
          <p:nvPr/>
        </p:nvCxnSpPr>
        <p:spPr>
          <a:xfrm>
            <a:off x="6325339" y="1698324"/>
            <a:ext cx="523391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8" name="직선 연결선 727"/>
          <p:cNvCxnSpPr/>
          <p:nvPr/>
        </p:nvCxnSpPr>
        <p:spPr>
          <a:xfrm flipV="1">
            <a:off x="6848730" y="815902"/>
            <a:ext cx="0" cy="882424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9" name="직선 연결선 728"/>
          <p:cNvCxnSpPr/>
          <p:nvPr/>
        </p:nvCxnSpPr>
        <p:spPr>
          <a:xfrm flipH="1">
            <a:off x="6324792" y="815902"/>
            <a:ext cx="523940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0" name="직선 화살표 연결선 729"/>
          <p:cNvCxnSpPr>
            <a:stCxn id="731" idx="2"/>
            <a:endCxn id="725" idx="0"/>
          </p:cNvCxnSpPr>
          <p:nvPr/>
        </p:nvCxnSpPr>
        <p:spPr>
          <a:xfrm>
            <a:off x="6325339" y="1121213"/>
            <a:ext cx="1" cy="1698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1" name="직사각형 730"/>
          <p:cNvSpPr/>
          <p:nvPr/>
        </p:nvSpPr>
        <p:spPr>
          <a:xfrm>
            <a:off x="6077156" y="975759"/>
            <a:ext cx="496364" cy="1454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ALU</a:t>
            </a:r>
            <a:endParaRPr lang="ko-KR" altLang="en-US" sz="8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732" name="직선 화살표 연결선 731"/>
          <p:cNvCxnSpPr>
            <a:endCxn id="731" idx="0"/>
          </p:cNvCxnSpPr>
          <p:nvPr/>
        </p:nvCxnSpPr>
        <p:spPr>
          <a:xfrm flipH="1">
            <a:off x="6325339" y="815902"/>
            <a:ext cx="1" cy="159857"/>
          </a:xfrm>
          <a:prstGeom prst="straightConnector1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3" name="직선 연결선 732"/>
          <p:cNvCxnSpPr>
            <a:stCxn id="725" idx="3"/>
            <a:endCxn id="734" idx="1"/>
          </p:cNvCxnSpPr>
          <p:nvPr/>
        </p:nvCxnSpPr>
        <p:spPr>
          <a:xfrm flipV="1">
            <a:off x="6683823" y="1394778"/>
            <a:ext cx="397749" cy="1324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4" name="직사각형 733"/>
          <p:cNvSpPr/>
          <p:nvPr/>
        </p:nvSpPr>
        <p:spPr>
          <a:xfrm>
            <a:off x="7081572" y="1059268"/>
            <a:ext cx="1289695" cy="6710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Stack</a:t>
            </a:r>
          </a:p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Memory</a:t>
            </a:r>
            <a:endParaRPr lang="ko-KR" altLang="en-US" sz="14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735" name="직선 연결선 734"/>
          <p:cNvCxnSpPr/>
          <p:nvPr/>
        </p:nvCxnSpPr>
        <p:spPr>
          <a:xfrm flipV="1">
            <a:off x="7695441" y="842120"/>
            <a:ext cx="0" cy="201316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6" name="직선 연결선 735"/>
          <p:cNvCxnSpPr/>
          <p:nvPr/>
        </p:nvCxnSpPr>
        <p:spPr>
          <a:xfrm flipH="1">
            <a:off x="6921179" y="842120"/>
            <a:ext cx="789876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7" name="직선 연결선 736"/>
          <p:cNvCxnSpPr>
            <a:stCxn id="811" idx="1"/>
          </p:cNvCxnSpPr>
          <p:nvPr/>
        </p:nvCxnSpPr>
        <p:spPr>
          <a:xfrm flipH="1" flipV="1">
            <a:off x="6921179" y="842126"/>
            <a:ext cx="4164" cy="1579715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8" name="직선 연결선 737"/>
          <p:cNvCxnSpPr>
            <a:endCxn id="811" idx="0"/>
          </p:cNvCxnSpPr>
          <p:nvPr/>
        </p:nvCxnSpPr>
        <p:spPr>
          <a:xfrm>
            <a:off x="5747446" y="2598681"/>
            <a:ext cx="1106726" cy="4709"/>
          </a:xfrm>
          <a:prstGeom prst="line">
            <a:avLst/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9" name="직사각형 738"/>
          <p:cNvSpPr/>
          <p:nvPr/>
        </p:nvSpPr>
        <p:spPr>
          <a:xfrm>
            <a:off x="7637320" y="4854363"/>
            <a:ext cx="716969" cy="2101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CPSR</a:t>
            </a:r>
            <a:endParaRPr lang="ko-KR" altLang="en-US" sz="11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740" name="직선 연결선 739"/>
          <p:cNvCxnSpPr/>
          <p:nvPr/>
        </p:nvCxnSpPr>
        <p:spPr>
          <a:xfrm flipH="1">
            <a:off x="7847094" y="5240388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1" name="직선 연결선 740"/>
          <p:cNvCxnSpPr/>
          <p:nvPr/>
        </p:nvCxnSpPr>
        <p:spPr>
          <a:xfrm flipH="1">
            <a:off x="7998912" y="5073682"/>
            <a:ext cx="1" cy="14561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2" name="직선 연결선 741"/>
          <p:cNvCxnSpPr/>
          <p:nvPr/>
        </p:nvCxnSpPr>
        <p:spPr>
          <a:xfrm flipH="1">
            <a:off x="7847095" y="5471127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3" name="직선 연결선 742"/>
          <p:cNvCxnSpPr/>
          <p:nvPr/>
        </p:nvCxnSpPr>
        <p:spPr>
          <a:xfrm flipH="1">
            <a:off x="7847095" y="5701866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4" name="직선 연결선 743"/>
          <p:cNvCxnSpPr/>
          <p:nvPr/>
        </p:nvCxnSpPr>
        <p:spPr>
          <a:xfrm flipH="1">
            <a:off x="7847093" y="6163345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5" name="직선 연결선 744"/>
          <p:cNvCxnSpPr/>
          <p:nvPr/>
        </p:nvCxnSpPr>
        <p:spPr>
          <a:xfrm flipH="1">
            <a:off x="7838102" y="6394084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6" name="TextBox 745"/>
          <p:cNvSpPr txBox="1"/>
          <p:nvPr/>
        </p:nvSpPr>
        <p:spPr>
          <a:xfrm>
            <a:off x="7650833" y="5146096"/>
            <a:ext cx="222431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Adobe Fan Heiti Std B" pitchFamily="34" charset="-128"/>
                <a:ea typeface="Adobe Fan Heiti Std B" pitchFamily="34" charset="-128"/>
              </a:rPr>
              <a:t>Z</a:t>
            </a:r>
            <a:endParaRPr lang="ko-KR" altLang="en-US" sz="7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747" name="직선 연결선 746"/>
          <p:cNvCxnSpPr/>
          <p:nvPr/>
        </p:nvCxnSpPr>
        <p:spPr>
          <a:xfrm flipH="1">
            <a:off x="7838102" y="5932605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8" name="TextBox 747"/>
          <p:cNvSpPr txBox="1"/>
          <p:nvPr/>
        </p:nvSpPr>
        <p:spPr>
          <a:xfrm>
            <a:off x="7650833" y="5376835"/>
            <a:ext cx="234519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Adobe Fan Heiti Std B" pitchFamily="34" charset="-128"/>
                <a:ea typeface="Adobe Fan Heiti Std B" pitchFamily="34" charset="-128"/>
              </a:rPr>
              <a:t>N</a:t>
            </a:r>
            <a:endParaRPr lang="ko-KR" altLang="en-US" sz="7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749" name="TextBox 748"/>
          <p:cNvSpPr txBox="1"/>
          <p:nvPr/>
        </p:nvSpPr>
        <p:spPr>
          <a:xfrm>
            <a:off x="7650833" y="5602615"/>
            <a:ext cx="226964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Adobe Fan Heiti Std B" pitchFamily="34" charset="-128"/>
                <a:ea typeface="Adobe Fan Heiti Std B" pitchFamily="34" charset="-128"/>
              </a:rPr>
              <a:t>V</a:t>
            </a:r>
            <a:endParaRPr lang="ko-KR" altLang="en-US" sz="7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750" name="직선 연결선 749"/>
          <p:cNvCxnSpPr/>
          <p:nvPr/>
        </p:nvCxnSpPr>
        <p:spPr>
          <a:xfrm>
            <a:off x="7998913" y="1901961"/>
            <a:ext cx="0" cy="2937787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1" name="TextBox 750"/>
          <p:cNvSpPr txBox="1"/>
          <p:nvPr/>
        </p:nvSpPr>
        <p:spPr>
          <a:xfrm>
            <a:off x="8355284" y="4870593"/>
            <a:ext cx="393183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err="1" smtClean="0">
                <a:latin typeface="Adobe Fan Heiti Std B" pitchFamily="34" charset="-128"/>
                <a:ea typeface="Adobe Fan Heiti Std B" pitchFamily="34" charset="-128"/>
              </a:rPr>
              <a:t>BrYN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752" name="직선 연결선 751"/>
          <p:cNvCxnSpPr/>
          <p:nvPr/>
        </p:nvCxnSpPr>
        <p:spPr>
          <a:xfrm flipH="1">
            <a:off x="8370270" y="4884652"/>
            <a:ext cx="32446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3" name="직선 화살표 연결선 752"/>
          <p:cNvCxnSpPr/>
          <p:nvPr/>
        </p:nvCxnSpPr>
        <p:spPr>
          <a:xfrm>
            <a:off x="4477622" y="4959414"/>
            <a:ext cx="315969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4" name="직선 연결선 753"/>
          <p:cNvCxnSpPr/>
          <p:nvPr/>
        </p:nvCxnSpPr>
        <p:spPr>
          <a:xfrm>
            <a:off x="2726561" y="1901961"/>
            <a:ext cx="5272353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5" name="직선 연결선 754"/>
          <p:cNvCxnSpPr/>
          <p:nvPr/>
        </p:nvCxnSpPr>
        <p:spPr>
          <a:xfrm flipH="1">
            <a:off x="1267170" y="476508"/>
            <a:ext cx="33939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6" name="사다리꼴 755"/>
          <p:cNvSpPr/>
          <p:nvPr/>
        </p:nvSpPr>
        <p:spPr>
          <a:xfrm flipV="1">
            <a:off x="788334" y="611869"/>
            <a:ext cx="616117" cy="148921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757" name="TextBox 756"/>
          <p:cNvSpPr txBox="1"/>
          <p:nvPr/>
        </p:nvSpPr>
        <p:spPr>
          <a:xfrm>
            <a:off x="772524" y="612265"/>
            <a:ext cx="63671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HY견고딕" pitchFamily="18" charset="-127"/>
                <a:ea typeface="HY견고딕" pitchFamily="18" charset="-127"/>
              </a:rPr>
              <a:t>2      1      0</a:t>
            </a:r>
            <a:endParaRPr lang="ko-KR" altLang="en-US" sz="600" dirty="0"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758" name="직선 연결선 757"/>
          <p:cNvCxnSpPr/>
          <p:nvPr/>
        </p:nvCxnSpPr>
        <p:spPr>
          <a:xfrm flipH="1">
            <a:off x="449671" y="656439"/>
            <a:ext cx="3382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9" name="TextBox 758"/>
          <p:cNvSpPr txBox="1"/>
          <p:nvPr/>
        </p:nvSpPr>
        <p:spPr>
          <a:xfrm>
            <a:off x="399711" y="624893"/>
            <a:ext cx="46571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PCSEL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760" name="직선 화살표 연결선 759"/>
          <p:cNvCxnSpPr/>
          <p:nvPr/>
        </p:nvCxnSpPr>
        <p:spPr>
          <a:xfrm>
            <a:off x="1267170" y="475416"/>
            <a:ext cx="0" cy="14947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2" name="직선 화살표 연결선 761"/>
          <p:cNvCxnSpPr/>
          <p:nvPr/>
        </p:nvCxnSpPr>
        <p:spPr>
          <a:xfrm>
            <a:off x="1082837" y="398973"/>
            <a:ext cx="0" cy="2076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3" name="직사각형 762"/>
          <p:cNvSpPr/>
          <p:nvPr/>
        </p:nvSpPr>
        <p:spPr>
          <a:xfrm>
            <a:off x="2081714" y="414792"/>
            <a:ext cx="716969" cy="2101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LR</a:t>
            </a:r>
            <a:endParaRPr lang="ko-KR" altLang="en-US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764" name="직선 연결선 763"/>
          <p:cNvCxnSpPr/>
          <p:nvPr/>
        </p:nvCxnSpPr>
        <p:spPr>
          <a:xfrm flipH="1">
            <a:off x="865426" y="272872"/>
            <a:ext cx="1574772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5" name="직선 화살표 연결선 764"/>
          <p:cNvCxnSpPr/>
          <p:nvPr/>
        </p:nvCxnSpPr>
        <p:spPr>
          <a:xfrm>
            <a:off x="865426" y="272872"/>
            <a:ext cx="0" cy="3311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6" name="직선 연결선 765"/>
          <p:cNvCxnSpPr>
            <a:stCxn id="763" idx="0"/>
          </p:cNvCxnSpPr>
          <p:nvPr/>
        </p:nvCxnSpPr>
        <p:spPr>
          <a:xfrm flipH="1" flipV="1">
            <a:off x="2440197" y="272872"/>
            <a:ext cx="1" cy="14192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7" name="사다리꼴 766"/>
          <p:cNvSpPr/>
          <p:nvPr/>
        </p:nvSpPr>
        <p:spPr>
          <a:xfrm rot="10800000" flipV="1">
            <a:off x="1761973" y="2799995"/>
            <a:ext cx="480360" cy="134863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768" name="TextBox 767"/>
          <p:cNvSpPr txBox="1"/>
          <p:nvPr/>
        </p:nvSpPr>
        <p:spPr>
          <a:xfrm>
            <a:off x="1792047" y="2789935"/>
            <a:ext cx="48603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HY견고딕" pitchFamily="18" charset="-127"/>
                <a:ea typeface="HY견고딕" pitchFamily="18" charset="-127"/>
              </a:rPr>
              <a:t> 1      0 </a:t>
            </a:r>
            <a:endParaRPr lang="ko-KR" altLang="en-US" sz="6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69" name="TextBox 768"/>
          <p:cNvSpPr txBox="1"/>
          <p:nvPr/>
        </p:nvSpPr>
        <p:spPr>
          <a:xfrm>
            <a:off x="2231560" y="2811548"/>
            <a:ext cx="4122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err="1" smtClean="0">
                <a:latin typeface="Adobe Fan Heiti Std B" pitchFamily="34" charset="-128"/>
                <a:ea typeface="Adobe Fan Heiti Std B" pitchFamily="34" charset="-128"/>
              </a:rPr>
              <a:t>BrYN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770" name="직선 연결선 769"/>
          <p:cNvCxnSpPr/>
          <p:nvPr/>
        </p:nvCxnSpPr>
        <p:spPr>
          <a:xfrm flipH="1">
            <a:off x="2224261" y="2825607"/>
            <a:ext cx="361080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1" name="사다리꼴 770"/>
          <p:cNvSpPr/>
          <p:nvPr/>
        </p:nvSpPr>
        <p:spPr>
          <a:xfrm rot="10800000" flipV="1">
            <a:off x="2314100" y="749236"/>
            <a:ext cx="480360" cy="134863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772" name="직선 연결선 771"/>
          <p:cNvCxnSpPr/>
          <p:nvPr/>
        </p:nvCxnSpPr>
        <p:spPr>
          <a:xfrm>
            <a:off x="2633839" y="686330"/>
            <a:ext cx="0" cy="277549"/>
          </a:xfrm>
          <a:prstGeom prst="line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3" name="TextBox 772"/>
          <p:cNvSpPr txBox="1"/>
          <p:nvPr/>
        </p:nvSpPr>
        <p:spPr>
          <a:xfrm>
            <a:off x="2344173" y="739177"/>
            <a:ext cx="48603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HY견고딕" pitchFamily="18" charset="-127"/>
                <a:ea typeface="HY견고딕" pitchFamily="18" charset="-127"/>
              </a:rPr>
              <a:t> 1      0 </a:t>
            </a:r>
            <a:endParaRPr lang="ko-KR" altLang="en-US" sz="6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74" name="TextBox 773"/>
          <p:cNvSpPr txBox="1"/>
          <p:nvPr/>
        </p:nvSpPr>
        <p:spPr>
          <a:xfrm>
            <a:off x="2783686" y="760790"/>
            <a:ext cx="39305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Adobe Fan Heiti Std B" pitchFamily="34" charset="-128"/>
                <a:ea typeface="Adobe Fan Heiti Std B" pitchFamily="34" charset="-128"/>
              </a:rPr>
              <a:t>LRSF</a:t>
            </a:r>
            <a:endParaRPr lang="ko-KR" altLang="en-US" sz="7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775" name="직선 연결선 774"/>
          <p:cNvCxnSpPr/>
          <p:nvPr/>
        </p:nvCxnSpPr>
        <p:spPr>
          <a:xfrm flipH="1" flipV="1">
            <a:off x="2776387" y="774848"/>
            <a:ext cx="440474" cy="2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8" name="직선 연결선 777"/>
          <p:cNvCxnSpPr/>
          <p:nvPr/>
        </p:nvCxnSpPr>
        <p:spPr>
          <a:xfrm>
            <a:off x="1887672" y="6237312"/>
            <a:ext cx="2592162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9" name="직선 연결선 778"/>
          <p:cNvCxnSpPr/>
          <p:nvPr/>
        </p:nvCxnSpPr>
        <p:spPr>
          <a:xfrm flipH="1">
            <a:off x="4472974" y="4835103"/>
            <a:ext cx="2437" cy="1454506"/>
          </a:xfrm>
          <a:prstGeom prst="line">
            <a:avLst/>
          </a:prstGeom>
          <a:ln>
            <a:solidFill>
              <a:srgbClr val="92D05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0" name="직사각형 779"/>
          <p:cNvSpPr/>
          <p:nvPr/>
        </p:nvSpPr>
        <p:spPr>
          <a:xfrm>
            <a:off x="5154061" y="5120178"/>
            <a:ext cx="1289695" cy="6710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Data</a:t>
            </a:r>
          </a:p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Memory</a:t>
            </a:r>
            <a:endParaRPr lang="ko-KR" altLang="en-US" sz="14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781" name="TextBox 780"/>
          <p:cNvSpPr txBox="1"/>
          <p:nvPr/>
        </p:nvSpPr>
        <p:spPr>
          <a:xfrm>
            <a:off x="5130756" y="5354143"/>
            <a:ext cx="237542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A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782" name="TextBox 781"/>
          <p:cNvSpPr txBox="1"/>
          <p:nvPr/>
        </p:nvSpPr>
        <p:spPr>
          <a:xfrm>
            <a:off x="5673337" y="5615498"/>
            <a:ext cx="29798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100"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RD</a:t>
            </a:r>
            <a:endParaRPr lang="ko-KR" altLang="en-US" sz="800" dirty="0">
              <a:latin typeface="Adobe Fan Heiti Std B" pitchFamily="34" charset="-128"/>
            </a:endParaRPr>
          </a:p>
        </p:txBody>
      </p:sp>
      <p:sp>
        <p:nvSpPr>
          <p:cNvPr id="783" name="TextBox 782"/>
          <p:cNvSpPr txBox="1"/>
          <p:nvPr/>
        </p:nvSpPr>
        <p:spPr>
          <a:xfrm>
            <a:off x="5649917" y="5120178"/>
            <a:ext cx="310073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100"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WD</a:t>
            </a:r>
            <a:endParaRPr lang="ko-KR" altLang="en-US" sz="800" dirty="0">
              <a:latin typeface="Adobe Fan Heiti Std B" pitchFamily="34" charset="-128"/>
            </a:endParaRPr>
          </a:p>
        </p:txBody>
      </p:sp>
      <p:sp>
        <p:nvSpPr>
          <p:cNvPr id="784" name="TextBox 783"/>
          <p:cNvSpPr txBox="1"/>
          <p:nvPr/>
        </p:nvSpPr>
        <p:spPr>
          <a:xfrm>
            <a:off x="6122878" y="5120178"/>
            <a:ext cx="35540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100"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R/W</a:t>
            </a:r>
            <a:endParaRPr lang="ko-KR" altLang="en-US" sz="800" dirty="0">
              <a:latin typeface="Adobe Fan Heiti Std B" pitchFamily="34" charset="-128"/>
            </a:endParaRPr>
          </a:p>
        </p:txBody>
      </p:sp>
      <p:cxnSp>
        <p:nvCxnSpPr>
          <p:cNvPr id="785" name="직선 연결선 784"/>
          <p:cNvCxnSpPr/>
          <p:nvPr/>
        </p:nvCxnSpPr>
        <p:spPr>
          <a:xfrm flipH="1">
            <a:off x="6457951" y="5215211"/>
            <a:ext cx="3382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6" name="TextBox 785"/>
          <p:cNvSpPr txBox="1"/>
          <p:nvPr/>
        </p:nvSpPr>
        <p:spPr>
          <a:xfrm>
            <a:off x="6425949" y="5183663"/>
            <a:ext cx="426426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WEDF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787" name="사다리꼴 786"/>
          <p:cNvSpPr/>
          <p:nvPr/>
        </p:nvSpPr>
        <p:spPr>
          <a:xfrm flipV="1">
            <a:off x="4359518" y="6300524"/>
            <a:ext cx="423611" cy="148921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788" name="TextBox 787"/>
          <p:cNvSpPr txBox="1"/>
          <p:nvPr/>
        </p:nvSpPr>
        <p:spPr>
          <a:xfrm>
            <a:off x="4359518" y="6289609"/>
            <a:ext cx="46038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HY견고딕" pitchFamily="18" charset="-127"/>
                <a:ea typeface="HY견고딕" pitchFamily="18" charset="-127"/>
              </a:rPr>
              <a:t>0       1</a:t>
            </a:r>
            <a:endParaRPr lang="ko-KR" altLang="en-US" sz="600" dirty="0"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789" name="직선 연결선 788"/>
          <p:cNvCxnSpPr/>
          <p:nvPr/>
        </p:nvCxnSpPr>
        <p:spPr>
          <a:xfrm flipH="1">
            <a:off x="4769661" y="6385671"/>
            <a:ext cx="3382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0" name="TextBox 789"/>
          <p:cNvSpPr txBox="1"/>
          <p:nvPr/>
        </p:nvSpPr>
        <p:spPr>
          <a:xfrm>
            <a:off x="4737658" y="6354123"/>
            <a:ext cx="4940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ADSEL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791" name="직선 연결선 790"/>
          <p:cNvCxnSpPr/>
          <p:nvPr/>
        </p:nvCxnSpPr>
        <p:spPr>
          <a:xfrm>
            <a:off x="4661873" y="5974681"/>
            <a:ext cx="0" cy="325843"/>
          </a:xfrm>
          <a:prstGeom prst="line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2" name="직선 연결선 791"/>
          <p:cNvCxnSpPr/>
          <p:nvPr/>
        </p:nvCxnSpPr>
        <p:spPr>
          <a:xfrm flipH="1">
            <a:off x="4660444" y="5974682"/>
            <a:ext cx="11414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3" name="직선 연결선 792"/>
          <p:cNvCxnSpPr>
            <a:stCxn id="780" idx="2"/>
          </p:cNvCxnSpPr>
          <p:nvPr/>
        </p:nvCxnSpPr>
        <p:spPr>
          <a:xfrm>
            <a:off x="5798908" y="5791198"/>
            <a:ext cx="0" cy="1834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4" name="직선 화살표 연결선 793"/>
          <p:cNvCxnSpPr>
            <a:endCxn id="780" idx="1"/>
          </p:cNvCxnSpPr>
          <p:nvPr/>
        </p:nvCxnSpPr>
        <p:spPr>
          <a:xfrm>
            <a:off x="4479834" y="5455688"/>
            <a:ext cx="674227" cy="0"/>
          </a:xfrm>
          <a:prstGeom prst="straightConnector1">
            <a:avLst/>
          </a:prstGeom>
          <a:ln>
            <a:solidFill>
              <a:srgbClr val="92D05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95" name="그룹 794"/>
          <p:cNvGrpSpPr/>
          <p:nvPr/>
        </p:nvGrpSpPr>
        <p:grpSpPr>
          <a:xfrm>
            <a:off x="4661103" y="5414805"/>
            <a:ext cx="282874" cy="243972"/>
            <a:chOff x="4571482" y="3838188"/>
            <a:chExt cx="300082" cy="258814"/>
          </a:xfrm>
        </p:grpSpPr>
        <p:cxnSp>
          <p:nvCxnSpPr>
            <p:cNvPr id="833" name="직선 연결선 832"/>
            <p:cNvCxnSpPr/>
            <p:nvPr/>
          </p:nvCxnSpPr>
          <p:spPr>
            <a:xfrm>
              <a:off x="4657905" y="3838188"/>
              <a:ext cx="99639" cy="8486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34" name="TextBox 833"/>
            <p:cNvSpPr txBox="1"/>
            <p:nvPr/>
          </p:nvSpPr>
          <p:spPr>
            <a:xfrm>
              <a:off x="4571482" y="3881558"/>
              <a:ext cx="30008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16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</p:grpSp>
      <p:grpSp>
        <p:nvGrpSpPr>
          <p:cNvPr id="796" name="그룹 795"/>
          <p:cNvGrpSpPr/>
          <p:nvPr/>
        </p:nvGrpSpPr>
        <p:grpSpPr>
          <a:xfrm>
            <a:off x="4929703" y="5929569"/>
            <a:ext cx="282874" cy="243972"/>
            <a:chOff x="4571482" y="3838188"/>
            <a:chExt cx="300082" cy="258814"/>
          </a:xfrm>
        </p:grpSpPr>
        <p:cxnSp>
          <p:nvCxnSpPr>
            <p:cNvPr id="831" name="직선 연결선 830"/>
            <p:cNvCxnSpPr/>
            <p:nvPr/>
          </p:nvCxnSpPr>
          <p:spPr>
            <a:xfrm>
              <a:off x="4657905" y="3838188"/>
              <a:ext cx="99639" cy="8486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32" name="TextBox 831"/>
            <p:cNvSpPr txBox="1"/>
            <p:nvPr/>
          </p:nvSpPr>
          <p:spPr>
            <a:xfrm>
              <a:off x="4571482" y="3881558"/>
              <a:ext cx="30008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16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</p:grpSp>
      <p:cxnSp>
        <p:nvCxnSpPr>
          <p:cNvPr id="797" name="직선 연결선 796"/>
          <p:cNvCxnSpPr/>
          <p:nvPr/>
        </p:nvCxnSpPr>
        <p:spPr>
          <a:xfrm>
            <a:off x="4475070" y="6463685"/>
            <a:ext cx="2022" cy="1627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8" name="직선 연결선 797"/>
          <p:cNvCxnSpPr/>
          <p:nvPr/>
        </p:nvCxnSpPr>
        <p:spPr>
          <a:xfrm>
            <a:off x="4473082" y="6635452"/>
            <a:ext cx="24528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9" name="직선 연결선 798"/>
          <p:cNvCxnSpPr>
            <a:endCxn id="811" idx="3"/>
          </p:cNvCxnSpPr>
          <p:nvPr/>
        </p:nvCxnSpPr>
        <p:spPr>
          <a:xfrm flipH="1" flipV="1">
            <a:off x="6925342" y="2784939"/>
            <a:ext cx="1" cy="38505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0" name="직선 연결선 799"/>
          <p:cNvCxnSpPr/>
          <p:nvPr/>
        </p:nvCxnSpPr>
        <p:spPr>
          <a:xfrm>
            <a:off x="4412765" y="6506767"/>
            <a:ext cx="120418" cy="10686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1" name="TextBox 800"/>
          <p:cNvSpPr txBox="1"/>
          <p:nvPr/>
        </p:nvSpPr>
        <p:spPr>
          <a:xfrm>
            <a:off x="4482286" y="6458651"/>
            <a:ext cx="282874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16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802" name="직선 연결선 801"/>
          <p:cNvCxnSpPr/>
          <p:nvPr/>
        </p:nvCxnSpPr>
        <p:spPr>
          <a:xfrm>
            <a:off x="4914660" y="3060323"/>
            <a:ext cx="889485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3" name="직선 연결선 802"/>
          <p:cNvCxnSpPr/>
          <p:nvPr/>
        </p:nvCxnSpPr>
        <p:spPr>
          <a:xfrm>
            <a:off x="5801901" y="3060323"/>
            <a:ext cx="0" cy="2059855"/>
          </a:xfrm>
          <a:prstGeom prst="line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04" name="그룹 803"/>
          <p:cNvGrpSpPr/>
          <p:nvPr/>
        </p:nvGrpSpPr>
        <p:grpSpPr>
          <a:xfrm>
            <a:off x="5753148" y="4009705"/>
            <a:ext cx="306093" cy="203089"/>
            <a:chOff x="4657905" y="3760992"/>
            <a:chExt cx="324714" cy="215444"/>
          </a:xfrm>
        </p:grpSpPr>
        <p:cxnSp>
          <p:nvCxnSpPr>
            <p:cNvPr id="829" name="직선 연결선 828"/>
            <p:cNvCxnSpPr/>
            <p:nvPr/>
          </p:nvCxnSpPr>
          <p:spPr>
            <a:xfrm>
              <a:off x="4657905" y="3838188"/>
              <a:ext cx="99639" cy="8486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30" name="TextBox 829"/>
            <p:cNvSpPr txBox="1"/>
            <p:nvPr/>
          </p:nvSpPr>
          <p:spPr>
            <a:xfrm>
              <a:off x="4682537" y="3760992"/>
              <a:ext cx="30008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16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</p:grpSp>
      <p:cxnSp>
        <p:nvCxnSpPr>
          <p:cNvPr id="805" name="직선 연결선 804"/>
          <p:cNvCxnSpPr/>
          <p:nvPr/>
        </p:nvCxnSpPr>
        <p:spPr>
          <a:xfrm flipV="1">
            <a:off x="1606563" y="476508"/>
            <a:ext cx="0" cy="142545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6" name="직선 화살표 연결선 805"/>
          <p:cNvCxnSpPr/>
          <p:nvPr/>
        </p:nvCxnSpPr>
        <p:spPr>
          <a:xfrm>
            <a:off x="1080727" y="784052"/>
            <a:ext cx="2444" cy="29570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7" name="직선 연결선 806"/>
          <p:cNvCxnSpPr/>
          <p:nvPr/>
        </p:nvCxnSpPr>
        <p:spPr>
          <a:xfrm>
            <a:off x="1606563" y="1019538"/>
            <a:ext cx="833634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8" name="직선 연결선 807"/>
          <p:cNvCxnSpPr/>
          <p:nvPr/>
        </p:nvCxnSpPr>
        <p:spPr>
          <a:xfrm>
            <a:off x="2440198" y="624893"/>
            <a:ext cx="0" cy="394645"/>
          </a:xfrm>
          <a:prstGeom prst="line">
            <a:avLst/>
          </a:prstGeom>
          <a:ln>
            <a:head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9" name="직선 연결선 808"/>
          <p:cNvCxnSpPr/>
          <p:nvPr/>
        </p:nvCxnSpPr>
        <p:spPr>
          <a:xfrm>
            <a:off x="7709952" y="1766203"/>
            <a:ext cx="0" cy="2805037"/>
          </a:xfrm>
          <a:prstGeom prst="line">
            <a:avLst/>
          </a:prstGeom>
          <a:ln>
            <a:head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0" name="직선 연결선 809"/>
          <p:cNvCxnSpPr/>
          <p:nvPr/>
        </p:nvCxnSpPr>
        <p:spPr>
          <a:xfrm>
            <a:off x="6921179" y="4571241"/>
            <a:ext cx="788772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1" name="사다리꼴 810"/>
          <p:cNvSpPr/>
          <p:nvPr/>
        </p:nvSpPr>
        <p:spPr>
          <a:xfrm rot="5400000" flipV="1">
            <a:off x="6726000" y="2532219"/>
            <a:ext cx="398684" cy="142340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ko-KR" sz="6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</a:t>
            </a:r>
            <a:endParaRPr lang="en-US" altLang="ko-KR" sz="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endParaRPr lang="en-US" altLang="ko-KR" sz="600" dirty="0" smtClean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r>
              <a:rPr lang="en-US" altLang="ko-KR" sz="6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0</a:t>
            </a:r>
            <a:endParaRPr lang="ko-KR" altLang="en-US" sz="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814" name="직선 연결선 813"/>
          <p:cNvCxnSpPr/>
          <p:nvPr/>
        </p:nvCxnSpPr>
        <p:spPr>
          <a:xfrm>
            <a:off x="4725117" y="3054389"/>
            <a:ext cx="0" cy="339392"/>
          </a:xfrm>
          <a:prstGeom prst="line">
            <a:avLst/>
          </a:prstGeom>
          <a:ln>
            <a:solidFill>
              <a:srgbClr val="FFC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5" name="TextBox 814"/>
          <p:cNvSpPr txBox="1"/>
          <p:nvPr/>
        </p:nvSpPr>
        <p:spPr>
          <a:xfrm>
            <a:off x="4314524" y="2919924"/>
            <a:ext cx="482337" cy="15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" dirty="0" smtClean="0">
                <a:latin typeface="Adobe Fan Heiti Std B" pitchFamily="34" charset="-128"/>
                <a:ea typeface="Adobe Fan Heiti Std B" pitchFamily="34" charset="-128"/>
              </a:rPr>
              <a:t>Offset &lt;3:0&gt;</a:t>
            </a:r>
            <a:endParaRPr lang="ko-KR" altLang="en-US" sz="5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819" name="TextBox 818"/>
          <p:cNvSpPr txBox="1"/>
          <p:nvPr/>
        </p:nvSpPr>
        <p:spPr>
          <a:xfrm>
            <a:off x="4005212" y="1852691"/>
            <a:ext cx="480825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Adobe Fan Heiti Std B" pitchFamily="34" charset="-128"/>
                <a:ea typeface="Adobe Fan Heiti Std B" pitchFamily="34" charset="-128"/>
              </a:rPr>
              <a:t>R1 &lt;7:4&gt;</a:t>
            </a:r>
            <a:endParaRPr lang="ko-KR" altLang="en-US" sz="6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822" name="직선 연결선 821"/>
          <p:cNvCxnSpPr/>
          <p:nvPr/>
        </p:nvCxnSpPr>
        <p:spPr>
          <a:xfrm flipH="1">
            <a:off x="7010718" y="2544962"/>
            <a:ext cx="3382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3" name="TextBox 822"/>
          <p:cNvSpPr txBox="1"/>
          <p:nvPr/>
        </p:nvSpPr>
        <p:spPr>
          <a:xfrm>
            <a:off x="6978716" y="2513415"/>
            <a:ext cx="476292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WDSEL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827" name="TextBox 826"/>
          <p:cNvSpPr txBox="1"/>
          <p:nvPr/>
        </p:nvSpPr>
        <p:spPr>
          <a:xfrm>
            <a:off x="4370705" y="1850413"/>
            <a:ext cx="535224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Adobe Fan Heiti Std B" pitchFamily="34" charset="-128"/>
                <a:ea typeface="Adobe Fan Heiti Std B" pitchFamily="34" charset="-128"/>
              </a:rPr>
              <a:t>RD &lt;11:8&gt;</a:t>
            </a:r>
            <a:endParaRPr lang="ko-KR" altLang="en-US" sz="6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828" name="TextBox 827"/>
          <p:cNvSpPr txBox="1"/>
          <p:nvPr/>
        </p:nvSpPr>
        <p:spPr>
          <a:xfrm>
            <a:off x="384630" y="6292741"/>
            <a:ext cx="5164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latin typeface="Adobe 고딕 Std B" pitchFamily="34" charset="-127"/>
                <a:ea typeface="Adobe 고딕 Std B" pitchFamily="34" charset="-127"/>
              </a:rPr>
              <a:t>STR</a:t>
            </a:r>
            <a:endParaRPr lang="ko-KR" altLang="en-US" sz="1400" b="1" dirty="0">
              <a:latin typeface="Adobe 고딕 Std B" pitchFamily="34" charset="-127"/>
              <a:ea typeface="Adobe 고딕 Std B" pitchFamily="34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3748161" y="1988840"/>
            <a:ext cx="434372" cy="184666"/>
            <a:chOff x="5842960" y="2092206"/>
            <a:chExt cx="434372" cy="184666"/>
          </a:xfrm>
        </p:grpSpPr>
        <p:sp>
          <p:nvSpPr>
            <p:cNvPr id="211" name="사다리꼴 210"/>
            <p:cNvSpPr/>
            <p:nvPr/>
          </p:nvSpPr>
          <p:spPr>
            <a:xfrm flipV="1">
              <a:off x="5842960" y="2105942"/>
              <a:ext cx="398684" cy="142340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ko-KR" altLang="en-US" sz="6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212" name="TextBox 211"/>
            <p:cNvSpPr txBox="1"/>
            <p:nvPr/>
          </p:nvSpPr>
          <p:spPr>
            <a:xfrm>
              <a:off x="5848111" y="2092206"/>
              <a:ext cx="429221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dirty="0" smtClean="0">
                  <a:latin typeface="HY견고딕" pitchFamily="18" charset="-127"/>
                  <a:ea typeface="HY견고딕" pitchFamily="18" charset="-127"/>
                </a:rPr>
                <a:t>1    0</a:t>
              </a:r>
              <a:endParaRPr lang="ko-KR" altLang="en-US" sz="600" dirty="0">
                <a:latin typeface="HY견고딕" pitchFamily="18" charset="-127"/>
                <a:ea typeface="HY견고딕" pitchFamily="18" charset="-127"/>
              </a:endParaRPr>
            </a:p>
          </p:txBody>
        </p:sp>
      </p:grpSp>
      <p:cxnSp>
        <p:nvCxnSpPr>
          <p:cNvPr id="223" name="직선 연결선 222"/>
          <p:cNvCxnSpPr/>
          <p:nvPr/>
        </p:nvCxnSpPr>
        <p:spPr>
          <a:xfrm>
            <a:off x="4053918" y="1900364"/>
            <a:ext cx="0" cy="93238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4" name="직선 연결선 223"/>
          <p:cNvCxnSpPr/>
          <p:nvPr/>
        </p:nvCxnSpPr>
        <p:spPr>
          <a:xfrm>
            <a:off x="4796869" y="1903555"/>
            <a:ext cx="0" cy="93238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5" name="직선 연결선 224"/>
          <p:cNvCxnSpPr/>
          <p:nvPr/>
        </p:nvCxnSpPr>
        <p:spPr>
          <a:xfrm>
            <a:off x="4893899" y="2140016"/>
            <a:ext cx="0" cy="124144"/>
          </a:xfrm>
          <a:prstGeom prst="line">
            <a:avLst/>
          </a:prstGeom>
          <a:ln>
            <a:solidFill>
              <a:srgbClr val="FFC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6" name="그룹 225"/>
          <p:cNvGrpSpPr/>
          <p:nvPr/>
        </p:nvGrpSpPr>
        <p:grpSpPr>
          <a:xfrm>
            <a:off x="4676176" y="1990435"/>
            <a:ext cx="434372" cy="184666"/>
            <a:chOff x="5842960" y="2092206"/>
            <a:chExt cx="434372" cy="184666"/>
          </a:xfrm>
        </p:grpSpPr>
        <p:sp>
          <p:nvSpPr>
            <p:cNvPr id="227" name="사다리꼴 226"/>
            <p:cNvSpPr/>
            <p:nvPr/>
          </p:nvSpPr>
          <p:spPr>
            <a:xfrm flipV="1">
              <a:off x="5842960" y="2105942"/>
              <a:ext cx="398684" cy="142340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ko-KR" altLang="en-US" sz="6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228" name="TextBox 227"/>
            <p:cNvSpPr txBox="1"/>
            <p:nvPr/>
          </p:nvSpPr>
          <p:spPr>
            <a:xfrm>
              <a:off x="5848111" y="2092206"/>
              <a:ext cx="429221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dirty="0" smtClean="0">
                  <a:latin typeface="HY견고딕" pitchFamily="18" charset="-127"/>
                  <a:ea typeface="HY견고딕" pitchFamily="18" charset="-127"/>
                </a:rPr>
                <a:t>1     0</a:t>
              </a:r>
              <a:endParaRPr lang="ko-KR" altLang="en-US" sz="600" dirty="0">
                <a:latin typeface="HY견고딕" pitchFamily="18" charset="-127"/>
                <a:ea typeface="HY견고딕" pitchFamily="18" charset="-127"/>
              </a:endParaRPr>
            </a:p>
          </p:txBody>
        </p:sp>
      </p:grpSp>
      <p:cxnSp>
        <p:nvCxnSpPr>
          <p:cNvPr id="229" name="직선 연결선 228"/>
          <p:cNvCxnSpPr/>
          <p:nvPr/>
        </p:nvCxnSpPr>
        <p:spPr>
          <a:xfrm>
            <a:off x="4981933" y="1901960"/>
            <a:ext cx="0" cy="9323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0" name="직선 연결선 229"/>
          <p:cNvCxnSpPr/>
          <p:nvPr/>
        </p:nvCxnSpPr>
        <p:spPr>
          <a:xfrm flipH="1">
            <a:off x="4144501" y="2048368"/>
            <a:ext cx="33778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2" name="TextBox 231"/>
          <p:cNvSpPr txBox="1"/>
          <p:nvPr/>
        </p:nvSpPr>
        <p:spPr>
          <a:xfrm>
            <a:off x="4071392" y="2010771"/>
            <a:ext cx="5421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RA1SEL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234" name="직선 연결선 233"/>
          <p:cNvCxnSpPr/>
          <p:nvPr/>
        </p:nvCxnSpPr>
        <p:spPr>
          <a:xfrm flipH="1">
            <a:off x="5069557" y="2032795"/>
            <a:ext cx="33778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5" name="TextBox 234"/>
          <p:cNvSpPr txBox="1"/>
          <p:nvPr/>
        </p:nvSpPr>
        <p:spPr>
          <a:xfrm>
            <a:off x="4996448" y="1995198"/>
            <a:ext cx="5421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RA2SEL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231" name="직선 연결선 230"/>
          <p:cNvCxnSpPr>
            <a:stCxn id="237" idx="0"/>
          </p:cNvCxnSpPr>
          <p:nvPr/>
        </p:nvCxnSpPr>
        <p:spPr>
          <a:xfrm>
            <a:off x="3089551" y="2581586"/>
            <a:ext cx="255268" cy="1263"/>
          </a:xfrm>
          <a:prstGeom prst="line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3" name="TextBox 232"/>
          <p:cNvSpPr txBox="1"/>
          <p:nvPr/>
        </p:nvSpPr>
        <p:spPr>
          <a:xfrm>
            <a:off x="2653103" y="2746276"/>
            <a:ext cx="51488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Adobe Fan Heiti Std B" pitchFamily="34" charset="-128"/>
                <a:ea typeface="Adobe Fan Heiti Std B" pitchFamily="34" charset="-128"/>
              </a:rPr>
              <a:t>RD &lt;11:8&gt;</a:t>
            </a:r>
            <a:endParaRPr lang="ko-KR" altLang="en-US" sz="6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237" name="사다리꼴 236"/>
          <p:cNvSpPr/>
          <p:nvPr/>
        </p:nvSpPr>
        <p:spPr>
          <a:xfrm rot="16200000" flipV="1">
            <a:off x="2819039" y="2510416"/>
            <a:ext cx="398684" cy="142340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ko-KR" sz="6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</a:t>
            </a:r>
            <a:endParaRPr lang="en-US" altLang="ko-KR" sz="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endParaRPr lang="en-US" altLang="ko-KR" sz="600" dirty="0" smtClean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r>
              <a:rPr lang="en-US" altLang="ko-KR" sz="6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0</a:t>
            </a:r>
            <a:endParaRPr lang="ko-KR" altLang="en-US" sz="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241" name="직선 연결선 240"/>
          <p:cNvCxnSpPr/>
          <p:nvPr/>
        </p:nvCxnSpPr>
        <p:spPr>
          <a:xfrm>
            <a:off x="2730410" y="2484704"/>
            <a:ext cx="203975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2" name="직선 연결선 241"/>
          <p:cNvCxnSpPr/>
          <p:nvPr/>
        </p:nvCxnSpPr>
        <p:spPr>
          <a:xfrm>
            <a:off x="2729200" y="2668854"/>
            <a:ext cx="203975" cy="0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3" name="TextBox 242"/>
          <p:cNvSpPr txBox="1"/>
          <p:nvPr/>
        </p:nvSpPr>
        <p:spPr>
          <a:xfrm>
            <a:off x="2643852" y="2224800"/>
            <a:ext cx="46519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Adobe Fan Heiti Std B" pitchFamily="34" charset="-128"/>
                <a:ea typeface="Adobe Fan Heiti Std B" pitchFamily="34" charset="-128"/>
              </a:rPr>
              <a:t>R2 &lt;3:0&gt;</a:t>
            </a:r>
            <a:endParaRPr lang="ko-KR" altLang="en-US" sz="6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244" name="TextBox 243"/>
          <p:cNvSpPr txBox="1"/>
          <p:nvPr/>
        </p:nvSpPr>
        <p:spPr>
          <a:xfrm>
            <a:off x="2875558" y="2029678"/>
            <a:ext cx="5036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WASEL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245" name="직선 연결선 244"/>
          <p:cNvCxnSpPr/>
          <p:nvPr/>
        </p:nvCxnSpPr>
        <p:spPr>
          <a:xfrm>
            <a:off x="3029041" y="2222794"/>
            <a:ext cx="0" cy="181253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6" name="직선 연결선 245"/>
          <p:cNvCxnSpPr/>
          <p:nvPr/>
        </p:nvCxnSpPr>
        <p:spPr>
          <a:xfrm flipH="1">
            <a:off x="2290604" y="4194135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7" name="직선 연결선 246"/>
          <p:cNvCxnSpPr/>
          <p:nvPr/>
        </p:nvCxnSpPr>
        <p:spPr>
          <a:xfrm>
            <a:off x="2447770" y="4111250"/>
            <a:ext cx="0" cy="20622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8" name="직선 연결선 247"/>
          <p:cNvCxnSpPr/>
          <p:nvPr/>
        </p:nvCxnSpPr>
        <p:spPr>
          <a:xfrm flipH="1">
            <a:off x="2290604" y="4372474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9" name="직선 연결선 248"/>
          <p:cNvCxnSpPr/>
          <p:nvPr/>
        </p:nvCxnSpPr>
        <p:spPr>
          <a:xfrm flipH="1">
            <a:off x="2290604" y="4550813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0" name="직선 연결선 249"/>
          <p:cNvCxnSpPr/>
          <p:nvPr/>
        </p:nvCxnSpPr>
        <p:spPr>
          <a:xfrm flipH="1">
            <a:off x="2290604" y="4729152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1" name="직선 연결선 250"/>
          <p:cNvCxnSpPr/>
          <p:nvPr/>
        </p:nvCxnSpPr>
        <p:spPr>
          <a:xfrm flipH="1">
            <a:off x="2290604" y="4907491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2" name="직선 연결선 251"/>
          <p:cNvCxnSpPr/>
          <p:nvPr/>
        </p:nvCxnSpPr>
        <p:spPr>
          <a:xfrm flipH="1">
            <a:off x="2290604" y="5085830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3" name="TextBox 252"/>
          <p:cNvSpPr txBox="1"/>
          <p:nvPr/>
        </p:nvSpPr>
        <p:spPr>
          <a:xfrm>
            <a:off x="1887425" y="4072880"/>
            <a:ext cx="46571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800">
                <a:latin typeface="Adobe Fan Heiti Std B" pitchFamily="34" charset="-128"/>
                <a:ea typeface="Adobe Fan Heiti Std B" pitchFamily="34" charset="-128"/>
              </a:defRPr>
            </a:lvl1pPr>
          </a:lstStyle>
          <a:p>
            <a:r>
              <a:rPr lang="en-US" altLang="ko-KR" dirty="0"/>
              <a:t>ALUFN</a:t>
            </a:r>
            <a:endParaRPr lang="ko-KR" altLang="en-US" dirty="0"/>
          </a:p>
        </p:txBody>
      </p:sp>
      <p:sp>
        <p:nvSpPr>
          <p:cNvPr id="259" name="TextBox 258"/>
          <p:cNvSpPr txBox="1"/>
          <p:nvPr/>
        </p:nvSpPr>
        <p:spPr>
          <a:xfrm>
            <a:off x="1937411" y="4957149"/>
            <a:ext cx="402250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BSEL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260" name="직선 연결선 259"/>
          <p:cNvCxnSpPr/>
          <p:nvPr/>
        </p:nvCxnSpPr>
        <p:spPr>
          <a:xfrm flipH="1">
            <a:off x="2290604" y="5264169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1" name="TextBox 260"/>
          <p:cNvSpPr txBox="1"/>
          <p:nvPr/>
        </p:nvSpPr>
        <p:spPr>
          <a:xfrm>
            <a:off x="1879026" y="5136813"/>
            <a:ext cx="46571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PCSEL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262" name="직선 연결선 261"/>
          <p:cNvCxnSpPr/>
          <p:nvPr/>
        </p:nvCxnSpPr>
        <p:spPr>
          <a:xfrm flipH="1">
            <a:off x="2290604" y="5442508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3" name="직선 연결선 262"/>
          <p:cNvCxnSpPr/>
          <p:nvPr/>
        </p:nvCxnSpPr>
        <p:spPr>
          <a:xfrm flipH="1">
            <a:off x="2290604" y="5620847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4" name="TextBox 263"/>
          <p:cNvSpPr txBox="1"/>
          <p:nvPr/>
        </p:nvSpPr>
        <p:spPr>
          <a:xfrm>
            <a:off x="1883689" y="5310806"/>
            <a:ext cx="4940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ADSEL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265" name="TextBox 264"/>
          <p:cNvSpPr txBox="1"/>
          <p:nvPr/>
        </p:nvSpPr>
        <p:spPr>
          <a:xfrm>
            <a:off x="1833085" y="5845904"/>
            <a:ext cx="5421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RA1SEL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266" name="직선 연결선 265"/>
          <p:cNvCxnSpPr/>
          <p:nvPr/>
        </p:nvCxnSpPr>
        <p:spPr>
          <a:xfrm flipH="1">
            <a:off x="2290604" y="6155865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7" name="직선 연결선 266"/>
          <p:cNvCxnSpPr/>
          <p:nvPr/>
        </p:nvCxnSpPr>
        <p:spPr>
          <a:xfrm flipH="1">
            <a:off x="2290604" y="5977525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8" name="TextBox 267"/>
          <p:cNvSpPr txBox="1"/>
          <p:nvPr/>
        </p:nvSpPr>
        <p:spPr>
          <a:xfrm>
            <a:off x="1833085" y="6030560"/>
            <a:ext cx="5421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RA2SEL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269" name="TextBox 268"/>
          <p:cNvSpPr txBox="1"/>
          <p:nvPr/>
        </p:nvSpPr>
        <p:spPr>
          <a:xfrm>
            <a:off x="1869810" y="5499070"/>
            <a:ext cx="476292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WDSEL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270" name="TextBox 269"/>
          <p:cNvSpPr txBox="1"/>
          <p:nvPr/>
        </p:nvSpPr>
        <p:spPr>
          <a:xfrm>
            <a:off x="1930403" y="4248143"/>
            <a:ext cx="414338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800">
                <a:latin typeface="Adobe Fan Heiti Std B" pitchFamily="34" charset="-128"/>
                <a:ea typeface="Adobe Fan Heiti Std B" pitchFamily="34" charset="-128"/>
              </a:defRPr>
            </a:lvl1pPr>
          </a:lstStyle>
          <a:p>
            <a:r>
              <a:rPr lang="en-US" altLang="ko-KR" dirty="0"/>
              <a:t>WERF</a:t>
            </a:r>
            <a:endParaRPr lang="ko-KR" altLang="en-US" dirty="0"/>
          </a:p>
        </p:txBody>
      </p:sp>
      <p:sp>
        <p:nvSpPr>
          <p:cNvPr id="271" name="TextBox 270"/>
          <p:cNvSpPr txBox="1"/>
          <p:nvPr/>
        </p:nvSpPr>
        <p:spPr>
          <a:xfrm>
            <a:off x="1925935" y="4418329"/>
            <a:ext cx="426426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WEDF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272" name="TextBox 271"/>
          <p:cNvSpPr txBox="1"/>
          <p:nvPr/>
        </p:nvSpPr>
        <p:spPr>
          <a:xfrm>
            <a:off x="1924295" y="4599942"/>
            <a:ext cx="412826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WESF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273" name="TextBox 272"/>
          <p:cNvSpPr txBox="1"/>
          <p:nvPr/>
        </p:nvSpPr>
        <p:spPr>
          <a:xfrm>
            <a:off x="1936467" y="4772665"/>
            <a:ext cx="42351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LRSF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274" name="직선 연결선 273"/>
          <p:cNvCxnSpPr/>
          <p:nvPr/>
        </p:nvCxnSpPr>
        <p:spPr>
          <a:xfrm flipH="1">
            <a:off x="2290604" y="5799186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5" name="TextBox 274"/>
          <p:cNvSpPr txBox="1"/>
          <p:nvPr/>
        </p:nvSpPr>
        <p:spPr>
          <a:xfrm>
            <a:off x="1866176" y="5666328"/>
            <a:ext cx="5036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WASEL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276" name="직선 연결선 275"/>
          <p:cNvCxnSpPr/>
          <p:nvPr/>
        </p:nvCxnSpPr>
        <p:spPr>
          <a:xfrm>
            <a:off x="1083173" y="1748298"/>
            <a:ext cx="0" cy="13446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7" name="직선 연결선 276"/>
          <p:cNvCxnSpPr/>
          <p:nvPr/>
        </p:nvCxnSpPr>
        <p:spPr>
          <a:xfrm flipH="1">
            <a:off x="1083175" y="398973"/>
            <a:ext cx="923425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8" name="직선 연결선 277"/>
          <p:cNvCxnSpPr/>
          <p:nvPr/>
        </p:nvCxnSpPr>
        <p:spPr>
          <a:xfrm>
            <a:off x="2086477" y="2934470"/>
            <a:ext cx="0" cy="156668"/>
          </a:xfrm>
          <a:prstGeom prst="line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9" name="직선 연결선 278"/>
          <p:cNvCxnSpPr/>
          <p:nvPr/>
        </p:nvCxnSpPr>
        <p:spPr>
          <a:xfrm>
            <a:off x="1083172" y="3091695"/>
            <a:ext cx="1006113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0" name="직선 연결선 279"/>
          <p:cNvCxnSpPr/>
          <p:nvPr/>
        </p:nvCxnSpPr>
        <p:spPr>
          <a:xfrm>
            <a:off x="2002152" y="398973"/>
            <a:ext cx="1" cy="2401351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1" name="직선 연결선 280"/>
          <p:cNvCxnSpPr/>
          <p:nvPr/>
        </p:nvCxnSpPr>
        <p:spPr>
          <a:xfrm>
            <a:off x="1887163" y="2934859"/>
            <a:ext cx="0" cy="3302453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6939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직사각형 630"/>
          <p:cNvSpPr/>
          <p:nvPr/>
        </p:nvSpPr>
        <p:spPr>
          <a:xfrm>
            <a:off x="724140" y="1079753"/>
            <a:ext cx="716969" cy="2101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PC</a:t>
            </a:r>
            <a:endParaRPr lang="ko-KR" altLang="en-US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632" name="직선 화살표 연결선 631"/>
          <p:cNvCxnSpPr>
            <a:stCxn id="631" idx="2"/>
          </p:cNvCxnSpPr>
          <p:nvPr/>
        </p:nvCxnSpPr>
        <p:spPr>
          <a:xfrm>
            <a:off x="1082624" y="1289853"/>
            <a:ext cx="0" cy="32119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3" name="직사각형 632"/>
          <p:cNvSpPr/>
          <p:nvPr/>
        </p:nvSpPr>
        <p:spPr>
          <a:xfrm>
            <a:off x="834991" y="1602843"/>
            <a:ext cx="496364" cy="1454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+2</a:t>
            </a:r>
            <a:endParaRPr lang="ko-KR" altLang="en-US" sz="105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635" name="직선 연결선 634"/>
          <p:cNvCxnSpPr/>
          <p:nvPr/>
        </p:nvCxnSpPr>
        <p:spPr>
          <a:xfrm>
            <a:off x="1083172" y="1901961"/>
            <a:ext cx="52339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6" name="직사각형 635"/>
          <p:cNvSpPr/>
          <p:nvPr/>
        </p:nvSpPr>
        <p:spPr>
          <a:xfrm>
            <a:off x="2081714" y="1095183"/>
            <a:ext cx="1289695" cy="6710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Instruction</a:t>
            </a:r>
          </a:p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Memory</a:t>
            </a:r>
            <a:endParaRPr lang="ko-KR" altLang="en-US" sz="14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637" name="TextBox 636"/>
          <p:cNvSpPr txBox="1"/>
          <p:nvPr/>
        </p:nvSpPr>
        <p:spPr>
          <a:xfrm>
            <a:off x="2058408" y="1329148"/>
            <a:ext cx="237542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A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38" name="TextBox 637"/>
          <p:cNvSpPr txBox="1"/>
          <p:nvPr/>
        </p:nvSpPr>
        <p:spPr>
          <a:xfrm>
            <a:off x="2600990" y="1590503"/>
            <a:ext cx="251142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100"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D</a:t>
            </a:r>
            <a:endParaRPr lang="ko-KR" altLang="en-US" sz="800" dirty="0">
              <a:latin typeface="Adobe Fan Heiti Std B" pitchFamily="34" charset="-128"/>
            </a:endParaRPr>
          </a:p>
        </p:txBody>
      </p:sp>
      <p:cxnSp>
        <p:nvCxnSpPr>
          <p:cNvPr id="639" name="직선 연결선 638"/>
          <p:cNvCxnSpPr>
            <a:endCxn id="636" idx="1"/>
          </p:cNvCxnSpPr>
          <p:nvPr/>
        </p:nvCxnSpPr>
        <p:spPr>
          <a:xfrm>
            <a:off x="1082624" y="1430693"/>
            <a:ext cx="99908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0" name="직선 연결선 639"/>
          <p:cNvCxnSpPr>
            <a:stCxn id="636" idx="2"/>
          </p:cNvCxnSpPr>
          <p:nvPr/>
        </p:nvCxnSpPr>
        <p:spPr>
          <a:xfrm>
            <a:off x="2726561" y="1766203"/>
            <a:ext cx="0" cy="2116356"/>
          </a:xfrm>
          <a:prstGeom prst="line">
            <a:avLst/>
          </a:prstGeom>
          <a:ln>
            <a:solidFill>
              <a:srgbClr val="FFC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1" name="직사각형 640"/>
          <p:cNvSpPr/>
          <p:nvPr/>
        </p:nvSpPr>
        <p:spPr>
          <a:xfrm>
            <a:off x="2089285" y="3901149"/>
            <a:ext cx="716969" cy="2101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CLU</a:t>
            </a:r>
            <a:endParaRPr lang="ko-KR" altLang="en-US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642" name="직사각형 641"/>
          <p:cNvSpPr/>
          <p:nvPr/>
        </p:nvSpPr>
        <p:spPr>
          <a:xfrm>
            <a:off x="3344819" y="2247339"/>
            <a:ext cx="2402344" cy="6710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Register Bank</a:t>
            </a:r>
            <a:endParaRPr lang="ko-KR" altLang="en-US" sz="14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643" name="TextBox 642"/>
          <p:cNvSpPr txBox="1"/>
          <p:nvPr/>
        </p:nvSpPr>
        <p:spPr>
          <a:xfrm>
            <a:off x="3797304" y="2247339"/>
            <a:ext cx="349361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800">
                <a:latin typeface="Adobe Fan Heiti Std B" pitchFamily="34" charset="-128"/>
                <a:ea typeface="Adobe Fan Heiti Std B" pitchFamily="34" charset="-128"/>
              </a:defRPr>
            </a:lvl1pPr>
          </a:lstStyle>
          <a:p>
            <a:r>
              <a:rPr lang="en-US" altLang="ko-KR" dirty="0"/>
              <a:t>RA1</a:t>
            </a:r>
            <a:endParaRPr lang="ko-KR" altLang="en-US" dirty="0"/>
          </a:p>
        </p:txBody>
      </p:sp>
      <p:sp>
        <p:nvSpPr>
          <p:cNvPr id="644" name="TextBox 643"/>
          <p:cNvSpPr txBox="1"/>
          <p:nvPr/>
        </p:nvSpPr>
        <p:spPr>
          <a:xfrm>
            <a:off x="4728982" y="2262565"/>
            <a:ext cx="349361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RA2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45" name="TextBox 644"/>
          <p:cNvSpPr txBox="1"/>
          <p:nvPr/>
        </p:nvSpPr>
        <p:spPr>
          <a:xfrm>
            <a:off x="3797304" y="2700043"/>
            <a:ext cx="35389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RD1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46" name="TextBox 645"/>
          <p:cNvSpPr txBox="1"/>
          <p:nvPr/>
        </p:nvSpPr>
        <p:spPr>
          <a:xfrm>
            <a:off x="4728982" y="2715270"/>
            <a:ext cx="35389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RD2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47" name="TextBox 646"/>
          <p:cNvSpPr txBox="1"/>
          <p:nvPr/>
        </p:nvSpPr>
        <p:spPr>
          <a:xfrm>
            <a:off x="3344819" y="2481304"/>
            <a:ext cx="32669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WA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48" name="TextBox 647"/>
          <p:cNvSpPr txBox="1"/>
          <p:nvPr/>
        </p:nvSpPr>
        <p:spPr>
          <a:xfrm>
            <a:off x="5407769" y="2481304"/>
            <a:ext cx="331228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WD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49" name="TextBox 648"/>
          <p:cNvSpPr txBox="1"/>
          <p:nvPr/>
        </p:nvSpPr>
        <p:spPr>
          <a:xfrm>
            <a:off x="5407769" y="2684393"/>
            <a:ext cx="314608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WE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650" name="직선 연결선 649"/>
          <p:cNvCxnSpPr/>
          <p:nvPr/>
        </p:nvCxnSpPr>
        <p:spPr>
          <a:xfrm>
            <a:off x="3868854" y="1901960"/>
            <a:ext cx="0" cy="93238"/>
          </a:xfrm>
          <a:prstGeom prst="line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1" name="사다리꼴 650"/>
          <p:cNvSpPr/>
          <p:nvPr/>
        </p:nvSpPr>
        <p:spPr>
          <a:xfrm flipV="1">
            <a:off x="3685739" y="4030143"/>
            <a:ext cx="1579344" cy="796423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652" name="TextBox 651"/>
          <p:cNvSpPr txBox="1"/>
          <p:nvPr/>
        </p:nvSpPr>
        <p:spPr>
          <a:xfrm>
            <a:off x="4263709" y="4304772"/>
            <a:ext cx="423405" cy="2466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latin typeface="Adobe 고딕 Std B" pitchFamily="34" charset="-127"/>
                <a:ea typeface="Adobe 고딕 Std B" pitchFamily="34" charset="-127"/>
              </a:rPr>
              <a:t>ALU</a:t>
            </a:r>
            <a:endParaRPr lang="ko-KR" altLang="en-US" sz="1100" dirty="0"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653" name="직선 연결선 652"/>
          <p:cNvCxnSpPr/>
          <p:nvPr/>
        </p:nvCxnSpPr>
        <p:spPr>
          <a:xfrm>
            <a:off x="4914660" y="2912373"/>
            <a:ext cx="0" cy="482918"/>
          </a:xfrm>
          <a:prstGeom prst="line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5" name="TextBox 654"/>
          <p:cNvSpPr txBox="1"/>
          <p:nvPr/>
        </p:nvSpPr>
        <p:spPr>
          <a:xfrm>
            <a:off x="3303530" y="4414018"/>
            <a:ext cx="474781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ALUFN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662" name="직선 연결선 661"/>
          <p:cNvCxnSpPr>
            <a:stCxn id="651" idx="1"/>
          </p:cNvCxnSpPr>
          <p:nvPr/>
        </p:nvCxnSpPr>
        <p:spPr>
          <a:xfrm flipH="1" flipV="1">
            <a:off x="3344819" y="4428076"/>
            <a:ext cx="440474" cy="2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4" name="직선 연결선 663"/>
          <p:cNvCxnSpPr/>
          <p:nvPr/>
        </p:nvCxnSpPr>
        <p:spPr>
          <a:xfrm flipH="1" flipV="1">
            <a:off x="5750895" y="2785937"/>
            <a:ext cx="440474" cy="2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5" name="TextBox 664"/>
          <p:cNvSpPr txBox="1"/>
          <p:nvPr/>
        </p:nvSpPr>
        <p:spPr>
          <a:xfrm>
            <a:off x="5798908" y="2781637"/>
            <a:ext cx="42340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WERF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89" name="TextBox 688"/>
          <p:cNvSpPr txBox="1"/>
          <p:nvPr/>
        </p:nvSpPr>
        <p:spPr>
          <a:xfrm>
            <a:off x="2133620" y="3613980"/>
            <a:ext cx="650066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Adobe Fan Heiti Std B" pitchFamily="34" charset="-128"/>
                <a:ea typeface="Adobe Fan Heiti Std B" pitchFamily="34" charset="-128"/>
              </a:rPr>
              <a:t>OP &lt;15:12&gt;</a:t>
            </a:r>
            <a:endParaRPr lang="ko-KR" altLang="en-US" sz="7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90" name="TextBox 689"/>
          <p:cNvSpPr txBox="1"/>
          <p:nvPr/>
        </p:nvSpPr>
        <p:spPr>
          <a:xfrm>
            <a:off x="3430042" y="1845669"/>
            <a:ext cx="523136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Adobe Fan Heiti Std B" pitchFamily="34" charset="-128"/>
                <a:ea typeface="Adobe Fan Heiti Std B" pitchFamily="34" charset="-128"/>
              </a:rPr>
              <a:t>RD &lt;11:8&gt;</a:t>
            </a:r>
            <a:endParaRPr lang="ko-KR" altLang="en-US" sz="6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91" name="TextBox 690"/>
          <p:cNvSpPr txBox="1"/>
          <p:nvPr/>
        </p:nvSpPr>
        <p:spPr>
          <a:xfrm>
            <a:off x="4915373" y="1849586"/>
            <a:ext cx="46519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Adobe Fan Heiti Std B" pitchFamily="34" charset="-128"/>
                <a:ea typeface="Adobe Fan Heiti Std B" pitchFamily="34" charset="-128"/>
              </a:rPr>
              <a:t>R2 &lt;3:0&gt;</a:t>
            </a:r>
            <a:endParaRPr lang="ko-KR" altLang="en-US" sz="6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92" name="TextBox 691"/>
          <p:cNvSpPr txBox="1"/>
          <p:nvPr/>
        </p:nvSpPr>
        <p:spPr>
          <a:xfrm>
            <a:off x="2280142" y="3454280"/>
            <a:ext cx="432471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Adobe Fan Heiti Std B" pitchFamily="34" charset="-128"/>
                <a:ea typeface="Adobe Fan Heiti Std B" pitchFamily="34" charset="-128"/>
              </a:rPr>
              <a:t>F &lt;7:6&gt;</a:t>
            </a:r>
            <a:endParaRPr lang="ko-KR" altLang="en-US" sz="7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693" name="직선 연결선 692"/>
          <p:cNvCxnSpPr/>
          <p:nvPr/>
        </p:nvCxnSpPr>
        <p:spPr>
          <a:xfrm>
            <a:off x="2735872" y="3055898"/>
            <a:ext cx="1993109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4" name="직선 연결선 693"/>
          <p:cNvCxnSpPr/>
          <p:nvPr/>
        </p:nvCxnSpPr>
        <p:spPr>
          <a:xfrm>
            <a:off x="4525346" y="3054389"/>
            <a:ext cx="0" cy="339392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5" name="TextBox 694"/>
          <p:cNvSpPr txBox="1"/>
          <p:nvPr/>
        </p:nvSpPr>
        <p:spPr>
          <a:xfrm>
            <a:off x="2706988" y="2865807"/>
            <a:ext cx="684821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Adobe Fan Heiti Std B" pitchFamily="34" charset="-128"/>
                <a:ea typeface="Adobe Fan Heiti Std B" pitchFamily="34" charset="-128"/>
              </a:rPr>
              <a:t>Operand &lt;5:0&gt;</a:t>
            </a:r>
            <a:endParaRPr lang="ko-KR" altLang="en-US" sz="7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696" name="직선 연결선 695"/>
          <p:cNvCxnSpPr/>
          <p:nvPr/>
        </p:nvCxnSpPr>
        <p:spPr>
          <a:xfrm>
            <a:off x="4348155" y="3253197"/>
            <a:ext cx="0" cy="142094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7" name="사다리꼴 696"/>
          <p:cNvSpPr/>
          <p:nvPr/>
        </p:nvSpPr>
        <p:spPr>
          <a:xfrm flipV="1">
            <a:off x="4225094" y="3377333"/>
            <a:ext cx="819338" cy="154766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698" name="TextBox 697"/>
          <p:cNvSpPr txBox="1"/>
          <p:nvPr/>
        </p:nvSpPr>
        <p:spPr>
          <a:xfrm>
            <a:off x="4225094" y="3377333"/>
            <a:ext cx="80121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 smtClean="0">
                <a:latin typeface="HY견고딕" pitchFamily="18" charset="-127"/>
                <a:ea typeface="HY견고딕" pitchFamily="18" charset="-127"/>
              </a:rPr>
              <a:t> 3     2      1    0</a:t>
            </a:r>
            <a:endParaRPr lang="ko-KR" altLang="en-US" sz="600" dirty="0"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699" name="직선 연결선 698"/>
          <p:cNvCxnSpPr/>
          <p:nvPr/>
        </p:nvCxnSpPr>
        <p:spPr>
          <a:xfrm>
            <a:off x="4728982" y="3539555"/>
            <a:ext cx="0" cy="482918"/>
          </a:xfrm>
          <a:prstGeom prst="line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0" name="TextBox 699"/>
          <p:cNvSpPr txBox="1"/>
          <p:nvPr/>
        </p:nvSpPr>
        <p:spPr>
          <a:xfrm>
            <a:off x="3806082" y="3013183"/>
            <a:ext cx="737709" cy="15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" dirty="0" smtClean="0">
                <a:latin typeface="Adobe Fan Heiti Std B" pitchFamily="34" charset="-128"/>
                <a:ea typeface="Adobe Fan Heiti Std B" pitchFamily="34" charset="-128"/>
              </a:rPr>
              <a:t>Immediate Value &lt;5:0&gt;</a:t>
            </a:r>
            <a:endParaRPr lang="ko-KR" altLang="en-US" sz="500" dirty="0">
              <a:latin typeface="Adobe Fan Heiti Std B" pitchFamily="34" charset="-128"/>
              <a:ea typeface="HY견고딕" pitchFamily="18" charset="-127"/>
            </a:endParaRPr>
          </a:p>
        </p:txBody>
      </p:sp>
      <p:grpSp>
        <p:nvGrpSpPr>
          <p:cNvPr id="701" name="그룹 700"/>
          <p:cNvGrpSpPr/>
          <p:nvPr/>
        </p:nvGrpSpPr>
        <p:grpSpPr>
          <a:xfrm>
            <a:off x="4674204" y="3708245"/>
            <a:ext cx="306093" cy="203089"/>
            <a:chOff x="4657905" y="3760992"/>
            <a:chExt cx="324714" cy="215444"/>
          </a:xfrm>
        </p:grpSpPr>
        <p:cxnSp>
          <p:nvCxnSpPr>
            <p:cNvPr id="837" name="직선 연결선 836"/>
            <p:cNvCxnSpPr/>
            <p:nvPr/>
          </p:nvCxnSpPr>
          <p:spPr>
            <a:xfrm>
              <a:off x="4657905" y="3838188"/>
              <a:ext cx="99639" cy="8486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38" name="TextBox 837"/>
            <p:cNvSpPr txBox="1"/>
            <p:nvPr/>
          </p:nvSpPr>
          <p:spPr>
            <a:xfrm>
              <a:off x="4682537" y="3760992"/>
              <a:ext cx="30008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16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</p:grpSp>
      <p:cxnSp>
        <p:nvCxnSpPr>
          <p:cNvPr id="702" name="직선 연결선 701"/>
          <p:cNvCxnSpPr/>
          <p:nvPr/>
        </p:nvCxnSpPr>
        <p:spPr>
          <a:xfrm>
            <a:off x="3965884" y="2138421"/>
            <a:ext cx="0" cy="124144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3" name="직선 연결선 702"/>
          <p:cNvCxnSpPr/>
          <p:nvPr/>
        </p:nvCxnSpPr>
        <p:spPr>
          <a:xfrm>
            <a:off x="3965884" y="2909491"/>
            <a:ext cx="0" cy="1112983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4" name="직선 연결선 703"/>
          <p:cNvCxnSpPr/>
          <p:nvPr/>
        </p:nvCxnSpPr>
        <p:spPr>
          <a:xfrm>
            <a:off x="3179310" y="3060323"/>
            <a:ext cx="0" cy="181253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5" name="직선 연결선 704"/>
          <p:cNvCxnSpPr/>
          <p:nvPr/>
        </p:nvCxnSpPr>
        <p:spPr>
          <a:xfrm>
            <a:off x="3179310" y="3241576"/>
            <a:ext cx="116358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6" name="직선 연결선 705"/>
          <p:cNvCxnSpPr/>
          <p:nvPr/>
        </p:nvCxnSpPr>
        <p:spPr>
          <a:xfrm flipV="1">
            <a:off x="3294668" y="3162015"/>
            <a:ext cx="0" cy="182362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7" name="직선 연결선 706"/>
          <p:cNvCxnSpPr/>
          <p:nvPr/>
        </p:nvCxnSpPr>
        <p:spPr>
          <a:xfrm>
            <a:off x="3292423" y="3162015"/>
            <a:ext cx="317768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8" name="직선 연결선 707"/>
          <p:cNvCxnSpPr/>
          <p:nvPr/>
        </p:nvCxnSpPr>
        <p:spPr>
          <a:xfrm>
            <a:off x="3293849" y="3340519"/>
            <a:ext cx="317768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9" name="직선 연결선 708"/>
          <p:cNvCxnSpPr/>
          <p:nvPr/>
        </p:nvCxnSpPr>
        <p:spPr>
          <a:xfrm>
            <a:off x="3759681" y="3255900"/>
            <a:ext cx="588475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0" name="TextBox 709"/>
          <p:cNvSpPr txBox="1"/>
          <p:nvPr/>
        </p:nvSpPr>
        <p:spPr>
          <a:xfrm>
            <a:off x="2962431" y="3293307"/>
            <a:ext cx="693888" cy="15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" dirty="0" smtClean="0">
                <a:latin typeface="Adobe Fan Heiti Std B" pitchFamily="34" charset="-128"/>
                <a:ea typeface="Adobe Fan Heiti Std B" pitchFamily="34" charset="-128"/>
              </a:rPr>
              <a:t>Constant Value&lt;3:0&gt;</a:t>
            </a:r>
            <a:endParaRPr lang="ko-KR" altLang="en-US" sz="5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711" name="TextBox 710"/>
          <p:cNvSpPr txBox="1"/>
          <p:nvPr/>
        </p:nvSpPr>
        <p:spPr>
          <a:xfrm>
            <a:off x="3093209" y="3003661"/>
            <a:ext cx="600200" cy="15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" dirty="0" smtClean="0">
                <a:latin typeface="Adobe Fan Heiti Std B" pitchFamily="34" charset="-128"/>
                <a:ea typeface="Adobe Fan Heiti Std B" pitchFamily="34" charset="-128"/>
              </a:rPr>
              <a:t>Shift Value &lt;5:4&gt;</a:t>
            </a:r>
            <a:endParaRPr lang="ko-KR" altLang="en-US" sz="500" dirty="0">
              <a:latin typeface="Adobe Fan Heiti Std B" pitchFamily="34" charset="-128"/>
              <a:ea typeface="HY견고딕" pitchFamily="18" charset="-127"/>
            </a:endParaRPr>
          </a:p>
        </p:txBody>
      </p:sp>
      <p:grpSp>
        <p:nvGrpSpPr>
          <p:cNvPr id="712" name="그룹 711"/>
          <p:cNvGrpSpPr/>
          <p:nvPr/>
        </p:nvGrpSpPr>
        <p:grpSpPr>
          <a:xfrm>
            <a:off x="3918385" y="3708245"/>
            <a:ext cx="306093" cy="203089"/>
            <a:chOff x="4657905" y="3760992"/>
            <a:chExt cx="324714" cy="215444"/>
          </a:xfrm>
        </p:grpSpPr>
        <p:cxnSp>
          <p:nvCxnSpPr>
            <p:cNvPr id="835" name="직선 연결선 834"/>
            <p:cNvCxnSpPr/>
            <p:nvPr/>
          </p:nvCxnSpPr>
          <p:spPr>
            <a:xfrm>
              <a:off x="4657905" y="3838188"/>
              <a:ext cx="99639" cy="8486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36" name="TextBox 835"/>
            <p:cNvSpPr txBox="1"/>
            <p:nvPr/>
          </p:nvSpPr>
          <p:spPr>
            <a:xfrm>
              <a:off x="4682537" y="3760992"/>
              <a:ext cx="30008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16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</p:grpSp>
      <p:cxnSp>
        <p:nvCxnSpPr>
          <p:cNvPr id="714" name="직선 연결선 713"/>
          <p:cNvCxnSpPr/>
          <p:nvPr/>
        </p:nvCxnSpPr>
        <p:spPr>
          <a:xfrm flipH="1">
            <a:off x="5030963" y="3468324"/>
            <a:ext cx="3382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5" name="TextBox 714"/>
          <p:cNvSpPr txBox="1"/>
          <p:nvPr/>
        </p:nvSpPr>
        <p:spPr>
          <a:xfrm>
            <a:off x="4998961" y="3436778"/>
            <a:ext cx="402250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BSEL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717" name="직사각형 716"/>
          <p:cNvSpPr/>
          <p:nvPr/>
        </p:nvSpPr>
        <p:spPr>
          <a:xfrm>
            <a:off x="3618906" y="3123319"/>
            <a:ext cx="145408" cy="2704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Rtl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S</a:t>
            </a:r>
            <a:endParaRPr lang="ko-KR" altLang="en-US" sz="10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718" name="TextBox 717"/>
          <p:cNvSpPr txBox="1"/>
          <p:nvPr/>
        </p:nvSpPr>
        <p:spPr>
          <a:xfrm>
            <a:off x="8009913" y="1826689"/>
            <a:ext cx="684821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Adobe Fan Heiti Std B" pitchFamily="34" charset="-128"/>
                <a:ea typeface="Adobe Fan Heiti Std B" pitchFamily="34" charset="-128"/>
              </a:rPr>
              <a:t>CPSR F &lt;7:4&gt;</a:t>
            </a:r>
            <a:endParaRPr lang="ko-KR" altLang="en-US" sz="7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719" name="직선 연결선 718"/>
          <p:cNvCxnSpPr/>
          <p:nvPr/>
        </p:nvCxnSpPr>
        <p:spPr>
          <a:xfrm flipH="1">
            <a:off x="8378546" y="1568760"/>
            <a:ext cx="3382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0" name="TextBox 719"/>
          <p:cNvSpPr txBox="1"/>
          <p:nvPr/>
        </p:nvSpPr>
        <p:spPr>
          <a:xfrm>
            <a:off x="8346544" y="1537214"/>
            <a:ext cx="412826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WESF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721" name="TextBox 720"/>
          <p:cNvSpPr txBox="1"/>
          <p:nvPr/>
        </p:nvSpPr>
        <p:spPr>
          <a:xfrm>
            <a:off x="8105319" y="1487505"/>
            <a:ext cx="314608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WE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722" name="TextBox 721"/>
          <p:cNvSpPr txBox="1"/>
          <p:nvPr/>
        </p:nvSpPr>
        <p:spPr>
          <a:xfrm>
            <a:off x="7036857" y="1285466"/>
            <a:ext cx="237542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A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723" name="TextBox 722"/>
          <p:cNvSpPr txBox="1"/>
          <p:nvPr/>
        </p:nvSpPr>
        <p:spPr>
          <a:xfrm>
            <a:off x="7579439" y="1546822"/>
            <a:ext cx="310073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100"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WD</a:t>
            </a:r>
            <a:endParaRPr lang="ko-KR" altLang="en-US" sz="800" dirty="0">
              <a:latin typeface="Adobe Fan Heiti Std B" pitchFamily="34" charset="-128"/>
            </a:endParaRPr>
          </a:p>
        </p:txBody>
      </p:sp>
      <p:sp>
        <p:nvSpPr>
          <p:cNvPr id="724" name="TextBox 723"/>
          <p:cNvSpPr txBox="1"/>
          <p:nvPr/>
        </p:nvSpPr>
        <p:spPr>
          <a:xfrm>
            <a:off x="7556017" y="1051501"/>
            <a:ext cx="29798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100"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RD</a:t>
            </a:r>
            <a:endParaRPr lang="ko-KR" altLang="en-US" sz="800" dirty="0">
              <a:latin typeface="Adobe Fan Heiti Std B" pitchFamily="34" charset="-128"/>
            </a:endParaRPr>
          </a:p>
        </p:txBody>
      </p:sp>
      <p:sp>
        <p:nvSpPr>
          <p:cNvPr id="725" name="직사각형 724"/>
          <p:cNvSpPr/>
          <p:nvPr/>
        </p:nvSpPr>
        <p:spPr>
          <a:xfrm>
            <a:off x="5966855" y="1291053"/>
            <a:ext cx="716969" cy="2101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SP</a:t>
            </a:r>
            <a:endParaRPr lang="ko-KR" altLang="en-US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726" name="직선 화살표 연결선 725"/>
          <p:cNvCxnSpPr/>
          <p:nvPr/>
        </p:nvCxnSpPr>
        <p:spPr>
          <a:xfrm>
            <a:off x="6324792" y="1509287"/>
            <a:ext cx="0" cy="182762"/>
          </a:xfrm>
          <a:prstGeom prst="straightConnector1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7" name="직선 연결선 726"/>
          <p:cNvCxnSpPr/>
          <p:nvPr/>
        </p:nvCxnSpPr>
        <p:spPr>
          <a:xfrm>
            <a:off x="6325339" y="1698324"/>
            <a:ext cx="523391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8" name="직선 연결선 727"/>
          <p:cNvCxnSpPr/>
          <p:nvPr/>
        </p:nvCxnSpPr>
        <p:spPr>
          <a:xfrm flipV="1">
            <a:off x="6848730" y="815902"/>
            <a:ext cx="0" cy="882424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9" name="직선 연결선 728"/>
          <p:cNvCxnSpPr/>
          <p:nvPr/>
        </p:nvCxnSpPr>
        <p:spPr>
          <a:xfrm flipH="1">
            <a:off x="6324792" y="815902"/>
            <a:ext cx="523940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0" name="직선 화살표 연결선 729"/>
          <p:cNvCxnSpPr>
            <a:stCxn id="731" idx="2"/>
            <a:endCxn id="725" idx="0"/>
          </p:cNvCxnSpPr>
          <p:nvPr/>
        </p:nvCxnSpPr>
        <p:spPr>
          <a:xfrm>
            <a:off x="6325339" y="1121213"/>
            <a:ext cx="1" cy="1698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1" name="직사각형 730"/>
          <p:cNvSpPr/>
          <p:nvPr/>
        </p:nvSpPr>
        <p:spPr>
          <a:xfrm>
            <a:off x="6077156" y="975759"/>
            <a:ext cx="496364" cy="1454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ALU</a:t>
            </a:r>
            <a:endParaRPr lang="ko-KR" altLang="en-US" sz="8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732" name="직선 화살표 연결선 731"/>
          <p:cNvCxnSpPr>
            <a:endCxn id="731" idx="0"/>
          </p:cNvCxnSpPr>
          <p:nvPr/>
        </p:nvCxnSpPr>
        <p:spPr>
          <a:xfrm flipH="1">
            <a:off x="6325339" y="815902"/>
            <a:ext cx="1" cy="159857"/>
          </a:xfrm>
          <a:prstGeom prst="straightConnector1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3" name="직선 연결선 732"/>
          <p:cNvCxnSpPr>
            <a:stCxn id="725" idx="3"/>
            <a:endCxn id="734" idx="1"/>
          </p:cNvCxnSpPr>
          <p:nvPr/>
        </p:nvCxnSpPr>
        <p:spPr>
          <a:xfrm flipV="1">
            <a:off x="6683823" y="1394778"/>
            <a:ext cx="397749" cy="1324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4" name="직사각형 733"/>
          <p:cNvSpPr/>
          <p:nvPr/>
        </p:nvSpPr>
        <p:spPr>
          <a:xfrm>
            <a:off x="7081572" y="1059268"/>
            <a:ext cx="1289695" cy="6710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Stack</a:t>
            </a:r>
          </a:p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Memory</a:t>
            </a:r>
            <a:endParaRPr lang="ko-KR" altLang="en-US" sz="14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735" name="직선 연결선 734"/>
          <p:cNvCxnSpPr/>
          <p:nvPr/>
        </p:nvCxnSpPr>
        <p:spPr>
          <a:xfrm flipV="1">
            <a:off x="7695441" y="842120"/>
            <a:ext cx="0" cy="201316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6" name="직선 연결선 735"/>
          <p:cNvCxnSpPr/>
          <p:nvPr/>
        </p:nvCxnSpPr>
        <p:spPr>
          <a:xfrm flipH="1">
            <a:off x="6921179" y="842120"/>
            <a:ext cx="789876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7" name="직선 연결선 736"/>
          <p:cNvCxnSpPr>
            <a:stCxn id="811" idx="1"/>
          </p:cNvCxnSpPr>
          <p:nvPr/>
        </p:nvCxnSpPr>
        <p:spPr>
          <a:xfrm flipH="1" flipV="1">
            <a:off x="6921179" y="842126"/>
            <a:ext cx="4164" cy="1579715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8" name="직선 연결선 737"/>
          <p:cNvCxnSpPr>
            <a:endCxn id="811" idx="0"/>
          </p:cNvCxnSpPr>
          <p:nvPr/>
        </p:nvCxnSpPr>
        <p:spPr>
          <a:xfrm>
            <a:off x="5747446" y="2598681"/>
            <a:ext cx="1106726" cy="4709"/>
          </a:xfrm>
          <a:prstGeom prst="line">
            <a:avLst/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9" name="직사각형 738"/>
          <p:cNvSpPr/>
          <p:nvPr/>
        </p:nvSpPr>
        <p:spPr>
          <a:xfrm>
            <a:off x="7637320" y="4854363"/>
            <a:ext cx="716969" cy="2101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CPSR</a:t>
            </a:r>
            <a:endParaRPr lang="ko-KR" altLang="en-US" sz="11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740" name="직선 연결선 739"/>
          <p:cNvCxnSpPr/>
          <p:nvPr/>
        </p:nvCxnSpPr>
        <p:spPr>
          <a:xfrm flipH="1">
            <a:off x="7847094" y="5240388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1" name="직선 연결선 740"/>
          <p:cNvCxnSpPr/>
          <p:nvPr/>
        </p:nvCxnSpPr>
        <p:spPr>
          <a:xfrm flipH="1">
            <a:off x="7998912" y="5073682"/>
            <a:ext cx="1" cy="14561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2" name="직선 연결선 741"/>
          <p:cNvCxnSpPr/>
          <p:nvPr/>
        </p:nvCxnSpPr>
        <p:spPr>
          <a:xfrm flipH="1">
            <a:off x="7847095" y="5471127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3" name="직선 연결선 742"/>
          <p:cNvCxnSpPr/>
          <p:nvPr/>
        </p:nvCxnSpPr>
        <p:spPr>
          <a:xfrm flipH="1">
            <a:off x="7847095" y="5701866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4" name="직선 연결선 743"/>
          <p:cNvCxnSpPr/>
          <p:nvPr/>
        </p:nvCxnSpPr>
        <p:spPr>
          <a:xfrm flipH="1">
            <a:off x="7847093" y="6163345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5" name="직선 연결선 744"/>
          <p:cNvCxnSpPr/>
          <p:nvPr/>
        </p:nvCxnSpPr>
        <p:spPr>
          <a:xfrm flipH="1">
            <a:off x="7838102" y="6394084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6" name="TextBox 745"/>
          <p:cNvSpPr txBox="1"/>
          <p:nvPr/>
        </p:nvSpPr>
        <p:spPr>
          <a:xfrm>
            <a:off x="7650833" y="5146096"/>
            <a:ext cx="222431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Adobe Fan Heiti Std B" pitchFamily="34" charset="-128"/>
                <a:ea typeface="Adobe Fan Heiti Std B" pitchFamily="34" charset="-128"/>
              </a:rPr>
              <a:t>Z</a:t>
            </a:r>
            <a:endParaRPr lang="ko-KR" altLang="en-US" sz="7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747" name="직선 연결선 746"/>
          <p:cNvCxnSpPr/>
          <p:nvPr/>
        </p:nvCxnSpPr>
        <p:spPr>
          <a:xfrm flipH="1">
            <a:off x="7838102" y="5932605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8" name="TextBox 747"/>
          <p:cNvSpPr txBox="1"/>
          <p:nvPr/>
        </p:nvSpPr>
        <p:spPr>
          <a:xfrm>
            <a:off x="7650833" y="5376835"/>
            <a:ext cx="234519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Adobe Fan Heiti Std B" pitchFamily="34" charset="-128"/>
                <a:ea typeface="Adobe Fan Heiti Std B" pitchFamily="34" charset="-128"/>
              </a:rPr>
              <a:t>N</a:t>
            </a:r>
            <a:endParaRPr lang="ko-KR" altLang="en-US" sz="7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749" name="TextBox 748"/>
          <p:cNvSpPr txBox="1"/>
          <p:nvPr/>
        </p:nvSpPr>
        <p:spPr>
          <a:xfrm>
            <a:off x="7650833" y="5602615"/>
            <a:ext cx="226964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Adobe Fan Heiti Std B" pitchFamily="34" charset="-128"/>
                <a:ea typeface="Adobe Fan Heiti Std B" pitchFamily="34" charset="-128"/>
              </a:rPr>
              <a:t>V</a:t>
            </a:r>
            <a:endParaRPr lang="ko-KR" altLang="en-US" sz="7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750" name="직선 연결선 749"/>
          <p:cNvCxnSpPr/>
          <p:nvPr/>
        </p:nvCxnSpPr>
        <p:spPr>
          <a:xfrm>
            <a:off x="7998913" y="1901961"/>
            <a:ext cx="0" cy="2937787"/>
          </a:xfrm>
          <a:prstGeom prst="line">
            <a:avLst/>
          </a:prstGeom>
          <a:ln>
            <a:solidFill>
              <a:srgbClr val="FFC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1" name="TextBox 750"/>
          <p:cNvSpPr txBox="1"/>
          <p:nvPr/>
        </p:nvSpPr>
        <p:spPr>
          <a:xfrm>
            <a:off x="8355284" y="4870593"/>
            <a:ext cx="393183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err="1" smtClean="0">
                <a:latin typeface="Adobe Fan Heiti Std B" pitchFamily="34" charset="-128"/>
                <a:ea typeface="Adobe Fan Heiti Std B" pitchFamily="34" charset="-128"/>
              </a:rPr>
              <a:t>BrYN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752" name="직선 연결선 751"/>
          <p:cNvCxnSpPr/>
          <p:nvPr/>
        </p:nvCxnSpPr>
        <p:spPr>
          <a:xfrm flipH="1">
            <a:off x="8370270" y="4884652"/>
            <a:ext cx="32446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3" name="직선 화살표 연결선 752"/>
          <p:cNvCxnSpPr/>
          <p:nvPr/>
        </p:nvCxnSpPr>
        <p:spPr>
          <a:xfrm>
            <a:off x="4477622" y="4959414"/>
            <a:ext cx="315969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4" name="직선 연결선 753"/>
          <p:cNvCxnSpPr/>
          <p:nvPr/>
        </p:nvCxnSpPr>
        <p:spPr>
          <a:xfrm>
            <a:off x="2726561" y="1901961"/>
            <a:ext cx="5272353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5" name="직선 연결선 754"/>
          <p:cNvCxnSpPr/>
          <p:nvPr/>
        </p:nvCxnSpPr>
        <p:spPr>
          <a:xfrm flipH="1">
            <a:off x="1267170" y="476508"/>
            <a:ext cx="33939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6" name="사다리꼴 755"/>
          <p:cNvSpPr/>
          <p:nvPr/>
        </p:nvSpPr>
        <p:spPr>
          <a:xfrm flipV="1">
            <a:off x="788334" y="611869"/>
            <a:ext cx="616117" cy="148921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757" name="TextBox 756"/>
          <p:cNvSpPr txBox="1"/>
          <p:nvPr/>
        </p:nvSpPr>
        <p:spPr>
          <a:xfrm>
            <a:off x="772524" y="612265"/>
            <a:ext cx="63671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HY견고딕" pitchFamily="18" charset="-127"/>
                <a:ea typeface="HY견고딕" pitchFamily="18" charset="-127"/>
              </a:rPr>
              <a:t>2      1      0</a:t>
            </a:r>
            <a:endParaRPr lang="ko-KR" altLang="en-US" sz="600" dirty="0"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758" name="직선 연결선 757"/>
          <p:cNvCxnSpPr/>
          <p:nvPr/>
        </p:nvCxnSpPr>
        <p:spPr>
          <a:xfrm flipH="1">
            <a:off x="449671" y="656439"/>
            <a:ext cx="3382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9" name="TextBox 758"/>
          <p:cNvSpPr txBox="1"/>
          <p:nvPr/>
        </p:nvSpPr>
        <p:spPr>
          <a:xfrm>
            <a:off x="399711" y="624893"/>
            <a:ext cx="46571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PCSEL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760" name="직선 화살표 연결선 759"/>
          <p:cNvCxnSpPr/>
          <p:nvPr/>
        </p:nvCxnSpPr>
        <p:spPr>
          <a:xfrm>
            <a:off x="1267170" y="475416"/>
            <a:ext cx="0" cy="14947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2" name="직선 화살표 연결선 761"/>
          <p:cNvCxnSpPr/>
          <p:nvPr/>
        </p:nvCxnSpPr>
        <p:spPr>
          <a:xfrm>
            <a:off x="1082837" y="398973"/>
            <a:ext cx="0" cy="207699"/>
          </a:xfrm>
          <a:prstGeom prst="straightConnector1">
            <a:avLst/>
          </a:prstGeom>
          <a:ln>
            <a:solidFill>
              <a:srgbClr val="92D05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3" name="직사각형 762"/>
          <p:cNvSpPr/>
          <p:nvPr/>
        </p:nvSpPr>
        <p:spPr>
          <a:xfrm>
            <a:off x="2081714" y="414792"/>
            <a:ext cx="716969" cy="2101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LR</a:t>
            </a:r>
            <a:endParaRPr lang="ko-KR" altLang="en-US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764" name="직선 연결선 763"/>
          <p:cNvCxnSpPr/>
          <p:nvPr/>
        </p:nvCxnSpPr>
        <p:spPr>
          <a:xfrm flipH="1">
            <a:off x="865426" y="272872"/>
            <a:ext cx="157477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5" name="직선 화살표 연결선 764"/>
          <p:cNvCxnSpPr/>
          <p:nvPr/>
        </p:nvCxnSpPr>
        <p:spPr>
          <a:xfrm>
            <a:off x="865426" y="272872"/>
            <a:ext cx="0" cy="33111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6" name="직선 연결선 765"/>
          <p:cNvCxnSpPr>
            <a:stCxn id="763" idx="0"/>
          </p:cNvCxnSpPr>
          <p:nvPr/>
        </p:nvCxnSpPr>
        <p:spPr>
          <a:xfrm flipH="1" flipV="1">
            <a:off x="2440197" y="272872"/>
            <a:ext cx="1" cy="1419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7" name="사다리꼴 766"/>
          <p:cNvSpPr/>
          <p:nvPr/>
        </p:nvSpPr>
        <p:spPr>
          <a:xfrm rot="10800000" flipV="1">
            <a:off x="1761973" y="2799995"/>
            <a:ext cx="480360" cy="134863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768" name="TextBox 767"/>
          <p:cNvSpPr txBox="1"/>
          <p:nvPr/>
        </p:nvSpPr>
        <p:spPr>
          <a:xfrm>
            <a:off x="1792047" y="2789935"/>
            <a:ext cx="48603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HY견고딕" pitchFamily="18" charset="-127"/>
                <a:ea typeface="HY견고딕" pitchFamily="18" charset="-127"/>
              </a:rPr>
              <a:t> 1      0 </a:t>
            </a:r>
            <a:endParaRPr lang="ko-KR" altLang="en-US" sz="6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69" name="TextBox 768"/>
          <p:cNvSpPr txBox="1"/>
          <p:nvPr/>
        </p:nvSpPr>
        <p:spPr>
          <a:xfrm>
            <a:off x="2231560" y="2811548"/>
            <a:ext cx="4122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err="1" smtClean="0">
                <a:latin typeface="Adobe Fan Heiti Std B" pitchFamily="34" charset="-128"/>
                <a:ea typeface="Adobe Fan Heiti Std B" pitchFamily="34" charset="-128"/>
              </a:rPr>
              <a:t>BrYN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770" name="직선 연결선 769"/>
          <p:cNvCxnSpPr/>
          <p:nvPr/>
        </p:nvCxnSpPr>
        <p:spPr>
          <a:xfrm flipH="1">
            <a:off x="2224261" y="2825607"/>
            <a:ext cx="361080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1" name="사다리꼴 770"/>
          <p:cNvSpPr/>
          <p:nvPr/>
        </p:nvSpPr>
        <p:spPr>
          <a:xfrm rot="10800000" flipV="1">
            <a:off x="2314100" y="749236"/>
            <a:ext cx="480360" cy="134863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772" name="직선 연결선 771"/>
          <p:cNvCxnSpPr/>
          <p:nvPr/>
        </p:nvCxnSpPr>
        <p:spPr>
          <a:xfrm>
            <a:off x="2633839" y="686330"/>
            <a:ext cx="0" cy="277549"/>
          </a:xfrm>
          <a:prstGeom prst="line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3" name="TextBox 772"/>
          <p:cNvSpPr txBox="1"/>
          <p:nvPr/>
        </p:nvSpPr>
        <p:spPr>
          <a:xfrm>
            <a:off x="2344173" y="739177"/>
            <a:ext cx="48603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HY견고딕" pitchFamily="18" charset="-127"/>
                <a:ea typeface="HY견고딕" pitchFamily="18" charset="-127"/>
              </a:rPr>
              <a:t> 1      0 </a:t>
            </a:r>
            <a:endParaRPr lang="ko-KR" altLang="en-US" sz="6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74" name="TextBox 773"/>
          <p:cNvSpPr txBox="1"/>
          <p:nvPr/>
        </p:nvSpPr>
        <p:spPr>
          <a:xfrm>
            <a:off x="2783686" y="760790"/>
            <a:ext cx="39305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Adobe Fan Heiti Std B" pitchFamily="34" charset="-128"/>
                <a:ea typeface="Adobe Fan Heiti Std B" pitchFamily="34" charset="-128"/>
              </a:rPr>
              <a:t>LRSF</a:t>
            </a:r>
            <a:endParaRPr lang="ko-KR" altLang="en-US" sz="7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775" name="직선 연결선 774"/>
          <p:cNvCxnSpPr/>
          <p:nvPr/>
        </p:nvCxnSpPr>
        <p:spPr>
          <a:xfrm flipH="1" flipV="1">
            <a:off x="2776387" y="774848"/>
            <a:ext cx="440474" cy="2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8" name="직선 연결선 777"/>
          <p:cNvCxnSpPr/>
          <p:nvPr/>
        </p:nvCxnSpPr>
        <p:spPr>
          <a:xfrm>
            <a:off x="1887672" y="6237312"/>
            <a:ext cx="2592162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9" name="직선 연결선 778"/>
          <p:cNvCxnSpPr/>
          <p:nvPr/>
        </p:nvCxnSpPr>
        <p:spPr>
          <a:xfrm flipH="1">
            <a:off x="4472974" y="4835103"/>
            <a:ext cx="2437" cy="1454506"/>
          </a:xfrm>
          <a:prstGeom prst="line">
            <a:avLst/>
          </a:prstGeom>
          <a:ln>
            <a:solidFill>
              <a:srgbClr val="92D05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0" name="직사각형 779"/>
          <p:cNvSpPr/>
          <p:nvPr/>
        </p:nvSpPr>
        <p:spPr>
          <a:xfrm>
            <a:off x="5154061" y="5120178"/>
            <a:ext cx="1289695" cy="6710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Data</a:t>
            </a:r>
          </a:p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Memory</a:t>
            </a:r>
            <a:endParaRPr lang="ko-KR" altLang="en-US" sz="14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781" name="TextBox 780"/>
          <p:cNvSpPr txBox="1"/>
          <p:nvPr/>
        </p:nvSpPr>
        <p:spPr>
          <a:xfrm>
            <a:off x="5130756" y="5354143"/>
            <a:ext cx="237542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A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782" name="TextBox 781"/>
          <p:cNvSpPr txBox="1"/>
          <p:nvPr/>
        </p:nvSpPr>
        <p:spPr>
          <a:xfrm>
            <a:off x="5673337" y="5615498"/>
            <a:ext cx="29798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100"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RD</a:t>
            </a:r>
            <a:endParaRPr lang="ko-KR" altLang="en-US" sz="800" dirty="0">
              <a:latin typeface="Adobe Fan Heiti Std B" pitchFamily="34" charset="-128"/>
            </a:endParaRPr>
          </a:p>
        </p:txBody>
      </p:sp>
      <p:sp>
        <p:nvSpPr>
          <p:cNvPr id="783" name="TextBox 782"/>
          <p:cNvSpPr txBox="1"/>
          <p:nvPr/>
        </p:nvSpPr>
        <p:spPr>
          <a:xfrm>
            <a:off x="5649917" y="5120178"/>
            <a:ext cx="310073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100"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WD</a:t>
            </a:r>
            <a:endParaRPr lang="ko-KR" altLang="en-US" sz="800" dirty="0">
              <a:latin typeface="Adobe Fan Heiti Std B" pitchFamily="34" charset="-128"/>
            </a:endParaRPr>
          </a:p>
        </p:txBody>
      </p:sp>
      <p:sp>
        <p:nvSpPr>
          <p:cNvPr id="784" name="TextBox 783"/>
          <p:cNvSpPr txBox="1"/>
          <p:nvPr/>
        </p:nvSpPr>
        <p:spPr>
          <a:xfrm>
            <a:off x="6122878" y="5120178"/>
            <a:ext cx="35540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100"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R/W</a:t>
            </a:r>
            <a:endParaRPr lang="ko-KR" altLang="en-US" sz="800" dirty="0">
              <a:latin typeface="Adobe Fan Heiti Std B" pitchFamily="34" charset="-128"/>
            </a:endParaRPr>
          </a:p>
        </p:txBody>
      </p:sp>
      <p:cxnSp>
        <p:nvCxnSpPr>
          <p:cNvPr id="785" name="직선 연결선 784"/>
          <p:cNvCxnSpPr/>
          <p:nvPr/>
        </p:nvCxnSpPr>
        <p:spPr>
          <a:xfrm flipH="1">
            <a:off x="6457951" y="5215211"/>
            <a:ext cx="3382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6" name="TextBox 785"/>
          <p:cNvSpPr txBox="1"/>
          <p:nvPr/>
        </p:nvSpPr>
        <p:spPr>
          <a:xfrm>
            <a:off x="6425949" y="5183663"/>
            <a:ext cx="426426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WEDF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787" name="사다리꼴 786"/>
          <p:cNvSpPr/>
          <p:nvPr/>
        </p:nvSpPr>
        <p:spPr>
          <a:xfrm flipV="1">
            <a:off x="4359518" y="6300524"/>
            <a:ext cx="423611" cy="148921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788" name="TextBox 787"/>
          <p:cNvSpPr txBox="1"/>
          <p:nvPr/>
        </p:nvSpPr>
        <p:spPr>
          <a:xfrm>
            <a:off x="4359518" y="6289609"/>
            <a:ext cx="46038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HY견고딕" pitchFamily="18" charset="-127"/>
                <a:ea typeface="HY견고딕" pitchFamily="18" charset="-127"/>
              </a:rPr>
              <a:t>0       1</a:t>
            </a:r>
            <a:endParaRPr lang="ko-KR" altLang="en-US" sz="600" dirty="0"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789" name="직선 연결선 788"/>
          <p:cNvCxnSpPr/>
          <p:nvPr/>
        </p:nvCxnSpPr>
        <p:spPr>
          <a:xfrm flipH="1">
            <a:off x="4769661" y="6385671"/>
            <a:ext cx="3382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0" name="TextBox 789"/>
          <p:cNvSpPr txBox="1"/>
          <p:nvPr/>
        </p:nvSpPr>
        <p:spPr>
          <a:xfrm>
            <a:off x="4737658" y="6354123"/>
            <a:ext cx="4940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ADSEL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791" name="직선 연결선 790"/>
          <p:cNvCxnSpPr/>
          <p:nvPr/>
        </p:nvCxnSpPr>
        <p:spPr>
          <a:xfrm>
            <a:off x="4661873" y="5974681"/>
            <a:ext cx="0" cy="325843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2" name="직선 연결선 791"/>
          <p:cNvCxnSpPr/>
          <p:nvPr/>
        </p:nvCxnSpPr>
        <p:spPr>
          <a:xfrm flipH="1">
            <a:off x="4660444" y="5974682"/>
            <a:ext cx="114145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3" name="직선 연결선 792"/>
          <p:cNvCxnSpPr>
            <a:stCxn id="780" idx="2"/>
          </p:cNvCxnSpPr>
          <p:nvPr/>
        </p:nvCxnSpPr>
        <p:spPr>
          <a:xfrm>
            <a:off x="5798908" y="5791198"/>
            <a:ext cx="0" cy="1834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4" name="직선 화살표 연결선 793"/>
          <p:cNvCxnSpPr>
            <a:endCxn id="780" idx="1"/>
          </p:cNvCxnSpPr>
          <p:nvPr/>
        </p:nvCxnSpPr>
        <p:spPr>
          <a:xfrm>
            <a:off x="4479834" y="5455688"/>
            <a:ext cx="67422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95" name="그룹 794"/>
          <p:cNvGrpSpPr/>
          <p:nvPr/>
        </p:nvGrpSpPr>
        <p:grpSpPr>
          <a:xfrm>
            <a:off x="4661103" y="5414805"/>
            <a:ext cx="282874" cy="243972"/>
            <a:chOff x="4571482" y="3838188"/>
            <a:chExt cx="300082" cy="258814"/>
          </a:xfrm>
        </p:grpSpPr>
        <p:cxnSp>
          <p:nvCxnSpPr>
            <p:cNvPr id="833" name="직선 연결선 832"/>
            <p:cNvCxnSpPr/>
            <p:nvPr/>
          </p:nvCxnSpPr>
          <p:spPr>
            <a:xfrm>
              <a:off x="4657905" y="3838188"/>
              <a:ext cx="99639" cy="8486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34" name="TextBox 833"/>
            <p:cNvSpPr txBox="1"/>
            <p:nvPr/>
          </p:nvSpPr>
          <p:spPr>
            <a:xfrm>
              <a:off x="4571482" y="3881558"/>
              <a:ext cx="30008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16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</p:grpSp>
      <p:grpSp>
        <p:nvGrpSpPr>
          <p:cNvPr id="796" name="그룹 795"/>
          <p:cNvGrpSpPr/>
          <p:nvPr/>
        </p:nvGrpSpPr>
        <p:grpSpPr>
          <a:xfrm>
            <a:off x="4929703" y="5929569"/>
            <a:ext cx="282874" cy="243972"/>
            <a:chOff x="4571482" y="3838188"/>
            <a:chExt cx="300082" cy="258814"/>
          </a:xfrm>
        </p:grpSpPr>
        <p:cxnSp>
          <p:nvCxnSpPr>
            <p:cNvPr id="831" name="직선 연결선 830"/>
            <p:cNvCxnSpPr/>
            <p:nvPr/>
          </p:nvCxnSpPr>
          <p:spPr>
            <a:xfrm>
              <a:off x="4657905" y="3838188"/>
              <a:ext cx="99639" cy="8486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32" name="TextBox 831"/>
            <p:cNvSpPr txBox="1"/>
            <p:nvPr/>
          </p:nvSpPr>
          <p:spPr>
            <a:xfrm>
              <a:off x="4571482" y="3881558"/>
              <a:ext cx="30008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16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</p:grpSp>
      <p:cxnSp>
        <p:nvCxnSpPr>
          <p:cNvPr id="797" name="직선 연결선 796"/>
          <p:cNvCxnSpPr/>
          <p:nvPr/>
        </p:nvCxnSpPr>
        <p:spPr>
          <a:xfrm>
            <a:off x="4475070" y="6463685"/>
            <a:ext cx="2022" cy="162744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8" name="직선 연결선 797"/>
          <p:cNvCxnSpPr/>
          <p:nvPr/>
        </p:nvCxnSpPr>
        <p:spPr>
          <a:xfrm>
            <a:off x="4473082" y="6635452"/>
            <a:ext cx="2452860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9" name="직선 연결선 798"/>
          <p:cNvCxnSpPr>
            <a:endCxn id="811" idx="3"/>
          </p:cNvCxnSpPr>
          <p:nvPr/>
        </p:nvCxnSpPr>
        <p:spPr>
          <a:xfrm flipH="1" flipV="1">
            <a:off x="6925342" y="2784939"/>
            <a:ext cx="1" cy="3850513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0" name="직선 연결선 799"/>
          <p:cNvCxnSpPr/>
          <p:nvPr/>
        </p:nvCxnSpPr>
        <p:spPr>
          <a:xfrm>
            <a:off x="4412765" y="6506767"/>
            <a:ext cx="120418" cy="10686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1" name="TextBox 800"/>
          <p:cNvSpPr txBox="1"/>
          <p:nvPr/>
        </p:nvSpPr>
        <p:spPr>
          <a:xfrm>
            <a:off x="4482286" y="6458651"/>
            <a:ext cx="282874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16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802" name="직선 연결선 801"/>
          <p:cNvCxnSpPr/>
          <p:nvPr/>
        </p:nvCxnSpPr>
        <p:spPr>
          <a:xfrm>
            <a:off x="4914660" y="3060323"/>
            <a:ext cx="889485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3" name="직선 연결선 802"/>
          <p:cNvCxnSpPr/>
          <p:nvPr/>
        </p:nvCxnSpPr>
        <p:spPr>
          <a:xfrm>
            <a:off x="5801901" y="3060323"/>
            <a:ext cx="0" cy="2059855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04" name="그룹 803"/>
          <p:cNvGrpSpPr/>
          <p:nvPr/>
        </p:nvGrpSpPr>
        <p:grpSpPr>
          <a:xfrm>
            <a:off x="5753148" y="4009705"/>
            <a:ext cx="306093" cy="203089"/>
            <a:chOff x="4657905" y="3760992"/>
            <a:chExt cx="324714" cy="215444"/>
          </a:xfrm>
        </p:grpSpPr>
        <p:cxnSp>
          <p:nvCxnSpPr>
            <p:cNvPr id="829" name="직선 연결선 828"/>
            <p:cNvCxnSpPr/>
            <p:nvPr/>
          </p:nvCxnSpPr>
          <p:spPr>
            <a:xfrm>
              <a:off x="4657905" y="3838188"/>
              <a:ext cx="99639" cy="8486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30" name="TextBox 829"/>
            <p:cNvSpPr txBox="1"/>
            <p:nvPr/>
          </p:nvSpPr>
          <p:spPr>
            <a:xfrm>
              <a:off x="4682537" y="3760992"/>
              <a:ext cx="30008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16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</p:grpSp>
      <p:cxnSp>
        <p:nvCxnSpPr>
          <p:cNvPr id="805" name="직선 연결선 804"/>
          <p:cNvCxnSpPr/>
          <p:nvPr/>
        </p:nvCxnSpPr>
        <p:spPr>
          <a:xfrm flipV="1">
            <a:off x="1606563" y="476508"/>
            <a:ext cx="0" cy="14254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6" name="직선 화살표 연결선 805"/>
          <p:cNvCxnSpPr/>
          <p:nvPr/>
        </p:nvCxnSpPr>
        <p:spPr>
          <a:xfrm>
            <a:off x="1080727" y="784052"/>
            <a:ext cx="2444" cy="295701"/>
          </a:xfrm>
          <a:prstGeom prst="straightConnector1">
            <a:avLst/>
          </a:prstGeom>
          <a:ln>
            <a:solidFill>
              <a:srgbClr val="92D05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7" name="직선 연결선 806"/>
          <p:cNvCxnSpPr/>
          <p:nvPr/>
        </p:nvCxnSpPr>
        <p:spPr>
          <a:xfrm>
            <a:off x="1606563" y="1019538"/>
            <a:ext cx="83363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8" name="직선 연결선 807"/>
          <p:cNvCxnSpPr/>
          <p:nvPr/>
        </p:nvCxnSpPr>
        <p:spPr>
          <a:xfrm>
            <a:off x="2440198" y="624893"/>
            <a:ext cx="0" cy="394645"/>
          </a:xfrm>
          <a:prstGeom prst="line">
            <a:avLst/>
          </a:prstGeom>
          <a:ln>
            <a:solidFill>
              <a:schemeClr val="tx1"/>
            </a:solidFill>
            <a:head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9" name="직선 연결선 808"/>
          <p:cNvCxnSpPr/>
          <p:nvPr/>
        </p:nvCxnSpPr>
        <p:spPr>
          <a:xfrm>
            <a:off x="7709952" y="1766203"/>
            <a:ext cx="0" cy="2805037"/>
          </a:xfrm>
          <a:prstGeom prst="line">
            <a:avLst/>
          </a:prstGeom>
          <a:ln>
            <a:head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0" name="직선 연결선 809"/>
          <p:cNvCxnSpPr/>
          <p:nvPr/>
        </p:nvCxnSpPr>
        <p:spPr>
          <a:xfrm>
            <a:off x="6921179" y="4571241"/>
            <a:ext cx="788772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1" name="사다리꼴 810"/>
          <p:cNvSpPr/>
          <p:nvPr/>
        </p:nvSpPr>
        <p:spPr>
          <a:xfrm rot="5400000" flipV="1">
            <a:off x="6726000" y="2532219"/>
            <a:ext cx="398684" cy="142340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ko-KR" sz="6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</a:t>
            </a:r>
            <a:endParaRPr lang="en-US" altLang="ko-KR" sz="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endParaRPr lang="en-US" altLang="ko-KR" sz="600" dirty="0" smtClean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r>
              <a:rPr lang="en-US" altLang="ko-KR" sz="6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0</a:t>
            </a:r>
            <a:endParaRPr lang="ko-KR" altLang="en-US" sz="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814" name="직선 연결선 813"/>
          <p:cNvCxnSpPr/>
          <p:nvPr/>
        </p:nvCxnSpPr>
        <p:spPr>
          <a:xfrm>
            <a:off x="4725117" y="3054389"/>
            <a:ext cx="0" cy="339392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5" name="TextBox 814"/>
          <p:cNvSpPr txBox="1"/>
          <p:nvPr/>
        </p:nvSpPr>
        <p:spPr>
          <a:xfrm>
            <a:off x="4314524" y="2919924"/>
            <a:ext cx="482337" cy="15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" dirty="0" smtClean="0">
                <a:latin typeface="Adobe Fan Heiti Std B" pitchFamily="34" charset="-128"/>
                <a:ea typeface="Adobe Fan Heiti Std B" pitchFamily="34" charset="-128"/>
              </a:rPr>
              <a:t>Offset &lt;3:0&gt;</a:t>
            </a:r>
            <a:endParaRPr lang="ko-KR" altLang="en-US" sz="5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819" name="TextBox 818"/>
          <p:cNvSpPr txBox="1"/>
          <p:nvPr/>
        </p:nvSpPr>
        <p:spPr>
          <a:xfrm>
            <a:off x="4005212" y="1852691"/>
            <a:ext cx="480825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Adobe Fan Heiti Std B" pitchFamily="34" charset="-128"/>
                <a:ea typeface="Adobe Fan Heiti Std B" pitchFamily="34" charset="-128"/>
              </a:rPr>
              <a:t>R1 &lt;7:4&gt;</a:t>
            </a:r>
            <a:endParaRPr lang="ko-KR" altLang="en-US" sz="6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822" name="직선 연결선 821"/>
          <p:cNvCxnSpPr/>
          <p:nvPr/>
        </p:nvCxnSpPr>
        <p:spPr>
          <a:xfrm flipH="1">
            <a:off x="7010718" y="2544962"/>
            <a:ext cx="3382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3" name="TextBox 822"/>
          <p:cNvSpPr txBox="1"/>
          <p:nvPr/>
        </p:nvSpPr>
        <p:spPr>
          <a:xfrm>
            <a:off x="6978716" y="2513415"/>
            <a:ext cx="476292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WDSEL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827" name="TextBox 826"/>
          <p:cNvSpPr txBox="1"/>
          <p:nvPr/>
        </p:nvSpPr>
        <p:spPr>
          <a:xfrm>
            <a:off x="4370705" y="1850413"/>
            <a:ext cx="535224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Adobe Fan Heiti Std B" pitchFamily="34" charset="-128"/>
                <a:ea typeface="Adobe Fan Heiti Std B" pitchFamily="34" charset="-128"/>
              </a:rPr>
              <a:t>RD &lt;11:8&gt;</a:t>
            </a:r>
            <a:endParaRPr lang="ko-KR" altLang="en-US" sz="6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828" name="TextBox 827"/>
          <p:cNvSpPr txBox="1"/>
          <p:nvPr/>
        </p:nvSpPr>
        <p:spPr>
          <a:xfrm>
            <a:off x="384630" y="6292741"/>
            <a:ext cx="296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latin typeface="Adobe 고딕 Std B" pitchFamily="34" charset="-127"/>
                <a:ea typeface="Adobe 고딕 Std B" pitchFamily="34" charset="-127"/>
              </a:rPr>
              <a:t>B</a:t>
            </a:r>
            <a:endParaRPr lang="ko-KR" altLang="en-US" sz="1400" b="1" dirty="0">
              <a:latin typeface="Adobe 고딕 Std B" pitchFamily="34" charset="-127"/>
              <a:ea typeface="Adobe 고딕 Std B" pitchFamily="34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3748161" y="1988840"/>
            <a:ext cx="434372" cy="184666"/>
            <a:chOff x="5842960" y="2092206"/>
            <a:chExt cx="434372" cy="184666"/>
          </a:xfrm>
        </p:grpSpPr>
        <p:sp>
          <p:nvSpPr>
            <p:cNvPr id="211" name="사다리꼴 210"/>
            <p:cNvSpPr/>
            <p:nvPr/>
          </p:nvSpPr>
          <p:spPr>
            <a:xfrm flipV="1">
              <a:off x="5842960" y="2105942"/>
              <a:ext cx="398684" cy="142340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ko-KR" altLang="en-US" sz="6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212" name="TextBox 211"/>
            <p:cNvSpPr txBox="1"/>
            <p:nvPr/>
          </p:nvSpPr>
          <p:spPr>
            <a:xfrm>
              <a:off x="5848111" y="2092206"/>
              <a:ext cx="429221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dirty="0" smtClean="0">
                  <a:latin typeface="HY견고딕" pitchFamily="18" charset="-127"/>
                  <a:ea typeface="HY견고딕" pitchFamily="18" charset="-127"/>
                </a:rPr>
                <a:t>1    0</a:t>
              </a:r>
              <a:endParaRPr lang="ko-KR" altLang="en-US" sz="600" dirty="0">
                <a:latin typeface="HY견고딕" pitchFamily="18" charset="-127"/>
                <a:ea typeface="HY견고딕" pitchFamily="18" charset="-127"/>
              </a:endParaRPr>
            </a:p>
          </p:txBody>
        </p:sp>
      </p:grpSp>
      <p:cxnSp>
        <p:nvCxnSpPr>
          <p:cNvPr id="223" name="직선 연결선 222"/>
          <p:cNvCxnSpPr/>
          <p:nvPr/>
        </p:nvCxnSpPr>
        <p:spPr>
          <a:xfrm>
            <a:off x="4053918" y="1900364"/>
            <a:ext cx="0" cy="9323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4" name="직선 연결선 223"/>
          <p:cNvCxnSpPr/>
          <p:nvPr/>
        </p:nvCxnSpPr>
        <p:spPr>
          <a:xfrm>
            <a:off x="4796869" y="1903555"/>
            <a:ext cx="0" cy="93238"/>
          </a:xfrm>
          <a:prstGeom prst="line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5" name="직선 연결선 224"/>
          <p:cNvCxnSpPr/>
          <p:nvPr/>
        </p:nvCxnSpPr>
        <p:spPr>
          <a:xfrm>
            <a:off x="4893899" y="2140016"/>
            <a:ext cx="0" cy="124144"/>
          </a:xfrm>
          <a:prstGeom prst="line">
            <a:avLst/>
          </a:prstGeom>
          <a:ln>
            <a:solidFill>
              <a:srgbClr val="FFC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6" name="그룹 225"/>
          <p:cNvGrpSpPr/>
          <p:nvPr/>
        </p:nvGrpSpPr>
        <p:grpSpPr>
          <a:xfrm>
            <a:off x="4676176" y="1990435"/>
            <a:ext cx="434372" cy="184666"/>
            <a:chOff x="5842960" y="2092206"/>
            <a:chExt cx="434372" cy="184666"/>
          </a:xfrm>
        </p:grpSpPr>
        <p:sp>
          <p:nvSpPr>
            <p:cNvPr id="227" name="사다리꼴 226"/>
            <p:cNvSpPr/>
            <p:nvPr/>
          </p:nvSpPr>
          <p:spPr>
            <a:xfrm flipV="1">
              <a:off x="5842960" y="2105942"/>
              <a:ext cx="398684" cy="142340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ko-KR" altLang="en-US" sz="6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228" name="TextBox 227"/>
            <p:cNvSpPr txBox="1"/>
            <p:nvPr/>
          </p:nvSpPr>
          <p:spPr>
            <a:xfrm>
              <a:off x="5848111" y="2092206"/>
              <a:ext cx="429221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dirty="0" smtClean="0">
                  <a:latin typeface="HY견고딕" pitchFamily="18" charset="-127"/>
                  <a:ea typeface="HY견고딕" pitchFamily="18" charset="-127"/>
                </a:rPr>
                <a:t>1     0</a:t>
              </a:r>
              <a:endParaRPr lang="ko-KR" altLang="en-US" sz="600" dirty="0">
                <a:latin typeface="HY견고딕" pitchFamily="18" charset="-127"/>
                <a:ea typeface="HY견고딕" pitchFamily="18" charset="-127"/>
              </a:endParaRPr>
            </a:p>
          </p:txBody>
        </p:sp>
      </p:grpSp>
      <p:cxnSp>
        <p:nvCxnSpPr>
          <p:cNvPr id="229" name="직선 연결선 228"/>
          <p:cNvCxnSpPr/>
          <p:nvPr/>
        </p:nvCxnSpPr>
        <p:spPr>
          <a:xfrm>
            <a:off x="4981933" y="1901960"/>
            <a:ext cx="0" cy="93238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0" name="직선 연결선 229"/>
          <p:cNvCxnSpPr/>
          <p:nvPr/>
        </p:nvCxnSpPr>
        <p:spPr>
          <a:xfrm flipH="1">
            <a:off x="4144501" y="2048368"/>
            <a:ext cx="33778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2" name="TextBox 231"/>
          <p:cNvSpPr txBox="1"/>
          <p:nvPr/>
        </p:nvSpPr>
        <p:spPr>
          <a:xfrm>
            <a:off x="4071392" y="2010771"/>
            <a:ext cx="5421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RA1SEL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234" name="직선 연결선 233"/>
          <p:cNvCxnSpPr/>
          <p:nvPr/>
        </p:nvCxnSpPr>
        <p:spPr>
          <a:xfrm flipH="1">
            <a:off x="5069557" y="2032795"/>
            <a:ext cx="33778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5" name="TextBox 234"/>
          <p:cNvSpPr txBox="1"/>
          <p:nvPr/>
        </p:nvSpPr>
        <p:spPr>
          <a:xfrm>
            <a:off x="4996448" y="1995198"/>
            <a:ext cx="5421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RA2SEL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231" name="직선 연결선 230"/>
          <p:cNvCxnSpPr>
            <a:stCxn id="237" idx="0"/>
          </p:cNvCxnSpPr>
          <p:nvPr/>
        </p:nvCxnSpPr>
        <p:spPr>
          <a:xfrm>
            <a:off x="3089551" y="2581586"/>
            <a:ext cx="255268" cy="1263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3" name="TextBox 232"/>
          <p:cNvSpPr txBox="1"/>
          <p:nvPr/>
        </p:nvSpPr>
        <p:spPr>
          <a:xfrm>
            <a:off x="2653103" y="2746276"/>
            <a:ext cx="51488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Adobe Fan Heiti Std B" pitchFamily="34" charset="-128"/>
                <a:ea typeface="Adobe Fan Heiti Std B" pitchFamily="34" charset="-128"/>
              </a:rPr>
              <a:t>RD &lt;11:8&gt;</a:t>
            </a:r>
            <a:endParaRPr lang="ko-KR" altLang="en-US" sz="6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237" name="사다리꼴 236"/>
          <p:cNvSpPr/>
          <p:nvPr/>
        </p:nvSpPr>
        <p:spPr>
          <a:xfrm rot="16200000" flipV="1">
            <a:off x="2819039" y="2510416"/>
            <a:ext cx="398684" cy="142340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ko-KR" sz="6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</a:t>
            </a:r>
            <a:endParaRPr lang="en-US" altLang="ko-KR" sz="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endParaRPr lang="en-US" altLang="ko-KR" sz="600" dirty="0" smtClean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r>
              <a:rPr lang="en-US" altLang="ko-KR" sz="6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0</a:t>
            </a:r>
            <a:endParaRPr lang="ko-KR" altLang="en-US" sz="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241" name="직선 연결선 240"/>
          <p:cNvCxnSpPr/>
          <p:nvPr/>
        </p:nvCxnSpPr>
        <p:spPr>
          <a:xfrm>
            <a:off x="2730410" y="2484704"/>
            <a:ext cx="203975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2" name="직선 연결선 241"/>
          <p:cNvCxnSpPr/>
          <p:nvPr/>
        </p:nvCxnSpPr>
        <p:spPr>
          <a:xfrm>
            <a:off x="2729200" y="2668854"/>
            <a:ext cx="203975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3" name="TextBox 242"/>
          <p:cNvSpPr txBox="1"/>
          <p:nvPr/>
        </p:nvSpPr>
        <p:spPr>
          <a:xfrm>
            <a:off x="2643852" y="2224800"/>
            <a:ext cx="46519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Adobe Fan Heiti Std B" pitchFamily="34" charset="-128"/>
                <a:ea typeface="Adobe Fan Heiti Std B" pitchFamily="34" charset="-128"/>
              </a:rPr>
              <a:t>R2 &lt;3:0&gt;</a:t>
            </a:r>
            <a:endParaRPr lang="ko-KR" altLang="en-US" sz="6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244" name="TextBox 243"/>
          <p:cNvSpPr txBox="1"/>
          <p:nvPr/>
        </p:nvSpPr>
        <p:spPr>
          <a:xfrm>
            <a:off x="2875558" y="2029678"/>
            <a:ext cx="5036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WASEL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245" name="직선 연결선 244"/>
          <p:cNvCxnSpPr/>
          <p:nvPr/>
        </p:nvCxnSpPr>
        <p:spPr>
          <a:xfrm>
            <a:off x="3029041" y="2222794"/>
            <a:ext cx="0" cy="181253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6" name="직선 연결선 245"/>
          <p:cNvCxnSpPr/>
          <p:nvPr/>
        </p:nvCxnSpPr>
        <p:spPr>
          <a:xfrm flipH="1">
            <a:off x="2290604" y="4194135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7" name="직선 연결선 246"/>
          <p:cNvCxnSpPr/>
          <p:nvPr/>
        </p:nvCxnSpPr>
        <p:spPr>
          <a:xfrm>
            <a:off x="2447770" y="4111250"/>
            <a:ext cx="0" cy="20622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8" name="직선 연결선 247"/>
          <p:cNvCxnSpPr/>
          <p:nvPr/>
        </p:nvCxnSpPr>
        <p:spPr>
          <a:xfrm flipH="1">
            <a:off x="2290604" y="4372474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9" name="직선 연결선 248"/>
          <p:cNvCxnSpPr/>
          <p:nvPr/>
        </p:nvCxnSpPr>
        <p:spPr>
          <a:xfrm flipH="1">
            <a:off x="2290604" y="4550813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0" name="직선 연결선 249"/>
          <p:cNvCxnSpPr/>
          <p:nvPr/>
        </p:nvCxnSpPr>
        <p:spPr>
          <a:xfrm flipH="1">
            <a:off x="2290604" y="4729152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1" name="직선 연결선 250"/>
          <p:cNvCxnSpPr/>
          <p:nvPr/>
        </p:nvCxnSpPr>
        <p:spPr>
          <a:xfrm flipH="1">
            <a:off x="2290604" y="4907491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2" name="직선 연결선 251"/>
          <p:cNvCxnSpPr/>
          <p:nvPr/>
        </p:nvCxnSpPr>
        <p:spPr>
          <a:xfrm flipH="1">
            <a:off x="2290604" y="5085830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3" name="TextBox 252"/>
          <p:cNvSpPr txBox="1"/>
          <p:nvPr/>
        </p:nvSpPr>
        <p:spPr>
          <a:xfrm>
            <a:off x="1887425" y="4072880"/>
            <a:ext cx="46571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800">
                <a:latin typeface="Adobe Fan Heiti Std B" pitchFamily="34" charset="-128"/>
                <a:ea typeface="Adobe Fan Heiti Std B" pitchFamily="34" charset="-128"/>
              </a:defRPr>
            </a:lvl1pPr>
          </a:lstStyle>
          <a:p>
            <a:r>
              <a:rPr lang="en-US" altLang="ko-KR" dirty="0"/>
              <a:t>ALUFN</a:t>
            </a:r>
            <a:endParaRPr lang="ko-KR" altLang="en-US" dirty="0"/>
          </a:p>
        </p:txBody>
      </p:sp>
      <p:sp>
        <p:nvSpPr>
          <p:cNvPr id="259" name="TextBox 258"/>
          <p:cNvSpPr txBox="1"/>
          <p:nvPr/>
        </p:nvSpPr>
        <p:spPr>
          <a:xfrm>
            <a:off x="1937411" y="4957149"/>
            <a:ext cx="402250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BSEL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260" name="직선 연결선 259"/>
          <p:cNvCxnSpPr/>
          <p:nvPr/>
        </p:nvCxnSpPr>
        <p:spPr>
          <a:xfrm flipH="1">
            <a:off x="2290604" y="5264169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1" name="TextBox 260"/>
          <p:cNvSpPr txBox="1"/>
          <p:nvPr/>
        </p:nvSpPr>
        <p:spPr>
          <a:xfrm>
            <a:off x="1879026" y="5136813"/>
            <a:ext cx="46571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PCSEL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262" name="직선 연결선 261"/>
          <p:cNvCxnSpPr/>
          <p:nvPr/>
        </p:nvCxnSpPr>
        <p:spPr>
          <a:xfrm flipH="1">
            <a:off x="2290604" y="5442508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3" name="직선 연결선 262"/>
          <p:cNvCxnSpPr/>
          <p:nvPr/>
        </p:nvCxnSpPr>
        <p:spPr>
          <a:xfrm flipH="1">
            <a:off x="2290604" y="5620847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4" name="TextBox 263"/>
          <p:cNvSpPr txBox="1"/>
          <p:nvPr/>
        </p:nvSpPr>
        <p:spPr>
          <a:xfrm>
            <a:off x="1883689" y="5310806"/>
            <a:ext cx="4940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ADSEL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265" name="TextBox 264"/>
          <p:cNvSpPr txBox="1"/>
          <p:nvPr/>
        </p:nvSpPr>
        <p:spPr>
          <a:xfrm>
            <a:off x="1833085" y="5845904"/>
            <a:ext cx="5421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RA1SEL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266" name="직선 연결선 265"/>
          <p:cNvCxnSpPr/>
          <p:nvPr/>
        </p:nvCxnSpPr>
        <p:spPr>
          <a:xfrm flipH="1">
            <a:off x="2290604" y="6155865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7" name="직선 연결선 266"/>
          <p:cNvCxnSpPr/>
          <p:nvPr/>
        </p:nvCxnSpPr>
        <p:spPr>
          <a:xfrm flipH="1">
            <a:off x="2290604" y="5977525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8" name="TextBox 267"/>
          <p:cNvSpPr txBox="1"/>
          <p:nvPr/>
        </p:nvSpPr>
        <p:spPr>
          <a:xfrm>
            <a:off x="1833085" y="6030560"/>
            <a:ext cx="5421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RA2SEL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269" name="TextBox 268"/>
          <p:cNvSpPr txBox="1"/>
          <p:nvPr/>
        </p:nvSpPr>
        <p:spPr>
          <a:xfrm>
            <a:off x="1869810" y="5499070"/>
            <a:ext cx="476292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WDSEL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270" name="TextBox 269"/>
          <p:cNvSpPr txBox="1"/>
          <p:nvPr/>
        </p:nvSpPr>
        <p:spPr>
          <a:xfrm>
            <a:off x="1930403" y="4248143"/>
            <a:ext cx="414338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800">
                <a:latin typeface="Adobe Fan Heiti Std B" pitchFamily="34" charset="-128"/>
                <a:ea typeface="Adobe Fan Heiti Std B" pitchFamily="34" charset="-128"/>
              </a:defRPr>
            </a:lvl1pPr>
          </a:lstStyle>
          <a:p>
            <a:r>
              <a:rPr lang="en-US" altLang="ko-KR" dirty="0"/>
              <a:t>WERF</a:t>
            </a:r>
            <a:endParaRPr lang="ko-KR" altLang="en-US" dirty="0"/>
          </a:p>
        </p:txBody>
      </p:sp>
      <p:sp>
        <p:nvSpPr>
          <p:cNvPr id="271" name="TextBox 270"/>
          <p:cNvSpPr txBox="1"/>
          <p:nvPr/>
        </p:nvSpPr>
        <p:spPr>
          <a:xfrm>
            <a:off x="1925935" y="4418329"/>
            <a:ext cx="426426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WEDF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272" name="TextBox 271"/>
          <p:cNvSpPr txBox="1"/>
          <p:nvPr/>
        </p:nvSpPr>
        <p:spPr>
          <a:xfrm>
            <a:off x="1924295" y="4599942"/>
            <a:ext cx="412826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WESF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273" name="TextBox 272"/>
          <p:cNvSpPr txBox="1"/>
          <p:nvPr/>
        </p:nvSpPr>
        <p:spPr>
          <a:xfrm>
            <a:off x="1936467" y="4772665"/>
            <a:ext cx="42351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LRSF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274" name="직선 연결선 273"/>
          <p:cNvCxnSpPr/>
          <p:nvPr/>
        </p:nvCxnSpPr>
        <p:spPr>
          <a:xfrm flipH="1">
            <a:off x="2290604" y="5799186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5" name="TextBox 274"/>
          <p:cNvSpPr txBox="1"/>
          <p:nvPr/>
        </p:nvSpPr>
        <p:spPr>
          <a:xfrm>
            <a:off x="1866176" y="5666328"/>
            <a:ext cx="5036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WASEL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238" name="직선 연결선 237"/>
          <p:cNvCxnSpPr/>
          <p:nvPr/>
        </p:nvCxnSpPr>
        <p:spPr>
          <a:xfrm>
            <a:off x="1083173" y="1748298"/>
            <a:ext cx="0" cy="13446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9" name="직선 연결선 238"/>
          <p:cNvCxnSpPr/>
          <p:nvPr/>
        </p:nvCxnSpPr>
        <p:spPr>
          <a:xfrm flipH="1">
            <a:off x="1083175" y="398973"/>
            <a:ext cx="923425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0" name="직선 연결선 239"/>
          <p:cNvCxnSpPr/>
          <p:nvPr/>
        </p:nvCxnSpPr>
        <p:spPr>
          <a:xfrm>
            <a:off x="2086477" y="2934470"/>
            <a:ext cx="0" cy="15666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4" name="직선 연결선 253"/>
          <p:cNvCxnSpPr/>
          <p:nvPr/>
        </p:nvCxnSpPr>
        <p:spPr>
          <a:xfrm>
            <a:off x="1083172" y="3091695"/>
            <a:ext cx="100611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5" name="직선 연결선 254"/>
          <p:cNvCxnSpPr/>
          <p:nvPr/>
        </p:nvCxnSpPr>
        <p:spPr>
          <a:xfrm>
            <a:off x="2002152" y="398973"/>
            <a:ext cx="1" cy="2401351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6" name="직선 연결선 255"/>
          <p:cNvCxnSpPr/>
          <p:nvPr/>
        </p:nvCxnSpPr>
        <p:spPr>
          <a:xfrm>
            <a:off x="1887163" y="2934859"/>
            <a:ext cx="0" cy="3302453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8998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직사각형 630"/>
          <p:cNvSpPr/>
          <p:nvPr/>
        </p:nvSpPr>
        <p:spPr>
          <a:xfrm>
            <a:off x="724140" y="1079753"/>
            <a:ext cx="716969" cy="2101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PC</a:t>
            </a:r>
            <a:endParaRPr lang="ko-KR" altLang="en-US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632" name="직선 화살표 연결선 631"/>
          <p:cNvCxnSpPr>
            <a:stCxn id="631" idx="2"/>
          </p:cNvCxnSpPr>
          <p:nvPr/>
        </p:nvCxnSpPr>
        <p:spPr>
          <a:xfrm>
            <a:off x="1082624" y="1289853"/>
            <a:ext cx="0" cy="32119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3" name="직사각형 632"/>
          <p:cNvSpPr/>
          <p:nvPr/>
        </p:nvSpPr>
        <p:spPr>
          <a:xfrm>
            <a:off x="834991" y="1602843"/>
            <a:ext cx="496364" cy="1454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+2</a:t>
            </a:r>
            <a:endParaRPr lang="ko-KR" altLang="en-US" sz="105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635" name="직선 연결선 634"/>
          <p:cNvCxnSpPr/>
          <p:nvPr/>
        </p:nvCxnSpPr>
        <p:spPr>
          <a:xfrm>
            <a:off x="1083172" y="1901961"/>
            <a:ext cx="52339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6" name="직사각형 635"/>
          <p:cNvSpPr/>
          <p:nvPr/>
        </p:nvSpPr>
        <p:spPr>
          <a:xfrm>
            <a:off x="2081714" y="1095183"/>
            <a:ext cx="1289695" cy="6710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Instruction</a:t>
            </a:r>
          </a:p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Memory</a:t>
            </a:r>
            <a:endParaRPr lang="ko-KR" altLang="en-US" sz="14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637" name="TextBox 636"/>
          <p:cNvSpPr txBox="1"/>
          <p:nvPr/>
        </p:nvSpPr>
        <p:spPr>
          <a:xfrm>
            <a:off x="2058408" y="1329148"/>
            <a:ext cx="237542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A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38" name="TextBox 637"/>
          <p:cNvSpPr txBox="1"/>
          <p:nvPr/>
        </p:nvSpPr>
        <p:spPr>
          <a:xfrm>
            <a:off x="2600990" y="1590503"/>
            <a:ext cx="251142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100"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D</a:t>
            </a:r>
            <a:endParaRPr lang="ko-KR" altLang="en-US" sz="800" dirty="0">
              <a:latin typeface="Adobe Fan Heiti Std B" pitchFamily="34" charset="-128"/>
            </a:endParaRPr>
          </a:p>
        </p:txBody>
      </p:sp>
      <p:cxnSp>
        <p:nvCxnSpPr>
          <p:cNvPr id="639" name="직선 연결선 638"/>
          <p:cNvCxnSpPr>
            <a:endCxn id="636" idx="1"/>
          </p:cNvCxnSpPr>
          <p:nvPr/>
        </p:nvCxnSpPr>
        <p:spPr>
          <a:xfrm>
            <a:off x="1082624" y="1430693"/>
            <a:ext cx="99908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0" name="직선 연결선 639"/>
          <p:cNvCxnSpPr>
            <a:stCxn id="636" idx="2"/>
          </p:cNvCxnSpPr>
          <p:nvPr/>
        </p:nvCxnSpPr>
        <p:spPr>
          <a:xfrm>
            <a:off x="2726561" y="1766203"/>
            <a:ext cx="0" cy="2116356"/>
          </a:xfrm>
          <a:prstGeom prst="line">
            <a:avLst/>
          </a:prstGeom>
          <a:ln>
            <a:solidFill>
              <a:srgbClr val="FFC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1" name="직사각형 640"/>
          <p:cNvSpPr/>
          <p:nvPr/>
        </p:nvSpPr>
        <p:spPr>
          <a:xfrm>
            <a:off x="2089285" y="3901149"/>
            <a:ext cx="716969" cy="2101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CLU</a:t>
            </a:r>
            <a:endParaRPr lang="ko-KR" altLang="en-US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642" name="직사각형 641"/>
          <p:cNvSpPr/>
          <p:nvPr/>
        </p:nvSpPr>
        <p:spPr>
          <a:xfrm>
            <a:off x="3344819" y="2247339"/>
            <a:ext cx="2402344" cy="6710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Register Bank</a:t>
            </a:r>
            <a:endParaRPr lang="ko-KR" altLang="en-US" sz="14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643" name="TextBox 642"/>
          <p:cNvSpPr txBox="1"/>
          <p:nvPr/>
        </p:nvSpPr>
        <p:spPr>
          <a:xfrm>
            <a:off x="3797304" y="2247339"/>
            <a:ext cx="349361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800">
                <a:latin typeface="Adobe Fan Heiti Std B" pitchFamily="34" charset="-128"/>
                <a:ea typeface="Adobe Fan Heiti Std B" pitchFamily="34" charset="-128"/>
              </a:defRPr>
            </a:lvl1pPr>
          </a:lstStyle>
          <a:p>
            <a:r>
              <a:rPr lang="en-US" altLang="ko-KR" dirty="0"/>
              <a:t>RA1</a:t>
            </a:r>
            <a:endParaRPr lang="ko-KR" altLang="en-US" dirty="0"/>
          </a:p>
        </p:txBody>
      </p:sp>
      <p:sp>
        <p:nvSpPr>
          <p:cNvPr id="644" name="TextBox 643"/>
          <p:cNvSpPr txBox="1"/>
          <p:nvPr/>
        </p:nvSpPr>
        <p:spPr>
          <a:xfrm>
            <a:off x="4728982" y="2262565"/>
            <a:ext cx="349361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RA2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45" name="TextBox 644"/>
          <p:cNvSpPr txBox="1"/>
          <p:nvPr/>
        </p:nvSpPr>
        <p:spPr>
          <a:xfrm>
            <a:off x="3797304" y="2700043"/>
            <a:ext cx="35389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RD1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46" name="TextBox 645"/>
          <p:cNvSpPr txBox="1"/>
          <p:nvPr/>
        </p:nvSpPr>
        <p:spPr>
          <a:xfrm>
            <a:off x="4728982" y="2715270"/>
            <a:ext cx="35389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RD2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47" name="TextBox 646"/>
          <p:cNvSpPr txBox="1"/>
          <p:nvPr/>
        </p:nvSpPr>
        <p:spPr>
          <a:xfrm>
            <a:off x="3344819" y="2481304"/>
            <a:ext cx="32669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WA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48" name="TextBox 647"/>
          <p:cNvSpPr txBox="1"/>
          <p:nvPr/>
        </p:nvSpPr>
        <p:spPr>
          <a:xfrm>
            <a:off x="5407769" y="2481304"/>
            <a:ext cx="331228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WD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49" name="TextBox 648"/>
          <p:cNvSpPr txBox="1"/>
          <p:nvPr/>
        </p:nvSpPr>
        <p:spPr>
          <a:xfrm>
            <a:off x="5407769" y="2684393"/>
            <a:ext cx="314608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WE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650" name="직선 연결선 649"/>
          <p:cNvCxnSpPr/>
          <p:nvPr/>
        </p:nvCxnSpPr>
        <p:spPr>
          <a:xfrm>
            <a:off x="3868854" y="1901960"/>
            <a:ext cx="0" cy="93238"/>
          </a:xfrm>
          <a:prstGeom prst="line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1" name="사다리꼴 650"/>
          <p:cNvSpPr/>
          <p:nvPr/>
        </p:nvSpPr>
        <p:spPr>
          <a:xfrm flipV="1">
            <a:off x="3685739" y="4030143"/>
            <a:ext cx="1579344" cy="796423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652" name="TextBox 651"/>
          <p:cNvSpPr txBox="1"/>
          <p:nvPr/>
        </p:nvSpPr>
        <p:spPr>
          <a:xfrm>
            <a:off x="4263709" y="4304772"/>
            <a:ext cx="423405" cy="2466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latin typeface="Adobe 고딕 Std B" pitchFamily="34" charset="-127"/>
                <a:ea typeface="Adobe 고딕 Std B" pitchFamily="34" charset="-127"/>
              </a:rPr>
              <a:t>ALU</a:t>
            </a:r>
            <a:endParaRPr lang="ko-KR" altLang="en-US" sz="1100" dirty="0"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653" name="직선 연결선 652"/>
          <p:cNvCxnSpPr/>
          <p:nvPr/>
        </p:nvCxnSpPr>
        <p:spPr>
          <a:xfrm>
            <a:off x="4914660" y="2912373"/>
            <a:ext cx="0" cy="482918"/>
          </a:xfrm>
          <a:prstGeom prst="line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5" name="TextBox 654"/>
          <p:cNvSpPr txBox="1"/>
          <p:nvPr/>
        </p:nvSpPr>
        <p:spPr>
          <a:xfrm>
            <a:off x="3303530" y="4414018"/>
            <a:ext cx="474781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ALUFN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662" name="직선 연결선 661"/>
          <p:cNvCxnSpPr>
            <a:stCxn id="651" idx="1"/>
          </p:cNvCxnSpPr>
          <p:nvPr/>
        </p:nvCxnSpPr>
        <p:spPr>
          <a:xfrm flipH="1" flipV="1">
            <a:off x="3344819" y="4428076"/>
            <a:ext cx="440474" cy="2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4" name="직선 연결선 663"/>
          <p:cNvCxnSpPr/>
          <p:nvPr/>
        </p:nvCxnSpPr>
        <p:spPr>
          <a:xfrm flipH="1" flipV="1">
            <a:off x="5750895" y="2785937"/>
            <a:ext cx="440474" cy="2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5" name="TextBox 664"/>
          <p:cNvSpPr txBox="1"/>
          <p:nvPr/>
        </p:nvSpPr>
        <p:spPr>
          <a:xfrm>
            <a:off x="5798908" y="2781637"/>
            <a:ext cx="42340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WERF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89" name="TextBox 688"/>
          <p:cNvSpPr txBox="1"/>
          <p:nvPr/>
        </p:nvSpPr>
        <p:spPr>
          <a:xfrm>
            <a:off x="2133620" y="3613980"/>
            <a:ext cx="650066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Adobe Fan Heiti Std B" pitchFamily="34" charset="-128"/>
                <a:ea typeface="Adobe Fan Heiti Std B" pitchFamily="34" charset="-128"/>
              </a:rPr>
              <a:t>OP &lt;15:12&gt;</a:t>
            </a:r>
            <a:endParaRPr lang="ko-KR" altLang="en-US" sz="7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90" name="TextBox 689"/>
          <p:cNvSpPr txBox="1"/>
          <p:nvPr/>
        </p:nvSpPr>
        <p:spPr>
          <a:xfrm>
            <a:off x="3430042" y="1845669"/>
            <a:ext cx="523136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Adobe Fan Heiti Std B" pitchFamily="34" charset="-128"/>
                <a:ea typeface="Adobe Fan Heiti Std B" pitchFamily="34" charset="-128"/>
              </a:rPr>
              <a:t>RD &lt;11:8&gt;</a:t>
            </a:r>
            <a:endParaRPr lang="ko-KR" altLang="en-US" sz="6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91" name="TextBox 690"/>
          <p:cNvSpPr txBox="1"/>
          <p:nvPr/>
        </p:nvSpPr>
        <p:spPr>
          <a:xfrm>
            <a:off x="4915373" y="1849586"/>
            <a:ext cx="46519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Adobe Fan Heiti Std B" pitchFamily="34" charset="-128"/>
                <a:ea typeface="Adobe Fan Heiti Std B" pitchFamily="34" charset="-128"/>
              </a:rPr>
              <a:t>R2 &lt;3:0&gt;</a:t>
            </a:r>
            <a:endParaRPr lang="ko-KR" altLang="en-US" sz="6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92" name="TextBox 691"/>
          <p:cNvSpPr txBox="1"/>
          <p:nvPr/>
        </p:nvSpPr>
        <p:spPr>
          <a:xfrm>
            <a:off x="2280142" y="3454280"/>
            <a:ext cx="432471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Adobe Fan Heiti Std B" pitchFamily="34" charset="-128"/>
                <a:ea typeface="Adobe Fan Heiti Std B" pitchFamily="34" charset="-128"/>
              </a:rPr>
              <a:t>F &lt;7:6&gt;</a:t>
            </a:r>
            <a:endParaRPr lang="ko-KR" altLang="en-US" sz="7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693" name="직선 연결선 692"/>
          <p:cNvCxnSpPr/>
          <p:nvPr/>
        </p:nvCxnSpPr>
        <p:spPr>
          <a:xfrm>
            <a:off x="2735872" y="3055898"/>
            <a:ext cx="1993109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4" name="직선 연결선 693"/>
          <p:cNvCxnSpPr/>
          <p:nvPr/>
        </p:nvCxnSpPr>
        <p:spPr>
          <a:xfrm>
            <a:off x="4525346" y="3054389"/>
            <a:ext cx="0" cy="339392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5" name="TextBox 694"/>
          <p:cNvSpPr txBox="1"/>
          <p:nvPr/>
        </p:nvSpPr>
        <p:spPr>
          <a:xfrm>
            <a:off x="2706988" y="2865807"/>
            <a:ext cx="684821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Adobe Fan Heiti Std B" pitchFamily="34" charset="-128"/>
                <a:ea typeface="Adobe Fan Heiti Std B" pitchFamily="34" charset="-128"/>
              </a:rPr>
              <a:t>Operand &lt;5:0&gt;</a:t>
            </a:r>
            <a:endParaRPr lang="ko-KR" altLang="en-US" sz="7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696" name="직선 연결선 695"/>
          <p:cNvCxnSpPr/>
          <p:nvPr/>
        </p:nvCxnSpPr>
        <p:spPr>
          <a:xfrm>
            <a:off x="4348155" y="3253197"/>
            <a:ext cx="0" cy="142094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7" name="사다리꼴 696"/>
          <p:cNvSpPr/>
          <p:nvPr/>
        </p:nvSpPr>
        <p:spPr>
          <a:xfrm flipV="1">
            <a:off x="4225094" y="3377333"/>
            <a:ext cx="819338" cy="154766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698" name="TextBox 697"/>
          <p:cNvSpPr txBox="1"/>
          <p:nvPr/>
        </p:nvSpPr>
        <p:spPr>
          <a:xfrm>
            <a:off x="4225094" y="3377333"/>
            <a:ext cx="80121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 smtClean="0">
                <a:latin typeface="HY견고딕" pitchFamily="18" charset="-127"/>
                <a:ea typeface="HY견고딕" pitchFamily="18" charset="-127"/>
              </a:rPr>
              <a:t> 3     2      1    0</a:t>
            </a:r>
            <a:endParaRPr lang="ko-KR" altLang="en-US" sz="600" dirty="0"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699" name="직선 연결선 698"/>
          <p:cNvCxnSpPr/>
          <p:nvPr/>
        </p:nvCxnSpPr>
        <p:spPr>
          <a:xfrm>
            <a:off x="4728982" y="3539555"/>
            <a:ext cx="0" cy="482918"/>
          </a:xfrm>
          <a:prstGeom prst="line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0" name="TextBox 699"/>
          <p:cNvSpPr txBox="1"/>
          <p:nvPr/>
        </p:nvSpPr>
        <p:spPr>
          <a:xfrm>
            <a:off x="3806082" y="3013183"/>
            <a:ext cx="737709" cy="15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" dirty="0" smtClean="0">
                <a:latin typeface="Adobe Fan Heiti Std B" pitchFamily="34" charset="-128"/>
                <a:ea typeface="Adobe Fan Heiti Std B" pitchFamily="34" charset="-128"/>
              </a:rPr>
              <a:t>Immediate Value &lt;5:0&gt;</a:t>
            </a:r>
            <a:endParaRPr lang="ko-KR" altLang="en-US" sz="500" dirty="0">
              <a:latin typeface="Adobe Fan Heiti Std B" pitchFamily="34" charset="-128"/>
              <a:ea typeface="HY견고딕" pitchFamily="18" charset="-127"/>
            </a:endParaRPr>
          </a:p>
        </p:txBody>
      </p:sp>
      <p:grpSp>
        <p:nvGrpSpPr>
          <p:cNvPr id="701" name="그룹 700"/>
          <p:cNvGrpSpPr/>
          <p:nvPr/>
        </p:nvGrpSpPr>
        <p:grpSpPr>
          <a:xfrm>
            <a:off x="4674204" y="3708245"/>
            <a:ext cx="306093" cy="203089"/>
            <a:chOff x="4657905" y="3760992"/>
            <a:chExt cx="324714" cy="215444"/>
          </a:xfrm>
        </p:grpSpPr>
        <p:cxnSp>
          <p:nvCxnSpPr>
            <p:cNvPr id="837" name="직선 연결선 836"/>
            <p:cNvCxnSpPr/>
            <p:nvPr/>
          </p:nvCxnSpPr>
          <p:spPr>
            <a:xfrm>
              <a:off x="4657905" y="3838188"/>
              <a:ext cx="99639" cy="8486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38" name="TextBox 837"/>
            <p:cNvSpPr txBox="1"/>
            <p:nvPr/>
          </p:nvSpPr>
          <p:spPr>
            <a:xfrm>
              <a:off x="4682537" y="3760992"/>
              <a:ext cx="30008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16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</p:grpSp>
      <p:cxnSp>
        <p:nvCxnSpPr>
          <p:cNvPr id="702" name="직선 연결선 701"/>
          <p:cNvCxnSpPr/>
          <p:nvPr/>
        </p:nvCxnSpPr>
        <p:spPr>
          <a:xfrm>
            <a:off x="3965884" y="2138421"/>
            <a:ext cx="0" cy="124144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3" name="직선 연결선 702"/>
          <p:cNvCxnSpPr/>
          <p:nvPr/>
        </p:nvCxnSpPr>
        <p:spPr>
          <a:xfrm>
            <a:off x="3965884" y="2909491"/>
            <a:ext cx="0" cy="1112983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4" name="직선 연결선 703"/>
          <p:cNvCxnSpPr/>
          <p:nvPr/>
        </p:nvCxnSpPr>
        <p:spPr>
          <a:xfrm>
            <a:off x="3179310" y="3060323"/>
            <a:ext cx="0" cy="181253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5" name="직선 연결선 704"/>
          <p:cNvCxnSpPr/>
          <p:nvPr/>
        </p:nvCxnSpPr>
        <p:spPr>
          <a:xfrm>
            <a:off x="3179310" y="3241576"/>
            <a:ext cx="116358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6" name="직선 연결선 705"/>
          <p:cNvCxnSpPr/>
          <p:nvPr/>
        </p:nvCxnSpPr>
        <p:spPr>
          <a:xfrm flipV="1">
            <a:off x="3294668" y="3162015"/>
            <a:ext cx="0" cy="182362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7" name="직선 연결선 706"/>
          <p:cNvCxnSpPr/>
          <p:nvPr/>
        </p:nvCxnSpPr>
        <p:spPr>
          <a:xfrm>
            <a:off x="3292423" y="3162015"/>
            <a:ext cx="317768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8" name="직선 연결선 707"/>
          <p:cNvCxnSpPr/>
          <p:nvPr/>
        </p:nvCxnSpPr>
        <p:spPr>
          <a:xfrm>
            <a:off x="3293849" y="3340519"/>
            <a:ext cx="317768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9" name="직선 연결선 708"/>
          <p:cNvCxnSpPr/>
          <p:nvPr/>
        </p:nvCxnSpPr>
        <p:spPr>
          <a:xfrm>
            <a:off x="3759681" y="3255900"/>
            <a:ext cx="588475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0" name="TextBox 709"/>
          <p:cNvSpPr txBox="1"/>
          <p:nvPr/>
        </p:nvSpPr>
        <p:spPr>
          <a:xfrm>
            <a:off x="2962431" y="3293307"/>
            <a:ext cx="693888" cy="15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" dirty="0" smtClean="0">
                <a:latin typeface="Adobe Fan Heiti Std B" pitchFamily="34" charset="-128"/>
                <a:ea typeface="Adobe Fan Heiti Std B" pitchFamily="34" charset="-128"/>
              </a:rPr>
              <a:t>Constant Value&lt;3:0&gt;</a:t>
            </a:r>
            <a:endParaRPr lang="ko-KR" altLang="en-US" sz="5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711" name="TextBox 710"/>
          <p:cNvSpPr txBox="1"/>
          <p:nvPr/>
        </p:nvSpPr>
        <p:spPr>
          <a:xfrm>
            <a:off x="3093209" y="3003661"/>
            <a:ext cx="600200" cy="15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" dirty="0" smtClean="0">
                <a:latin typeface="Adobe Fan Heiti Std B" pitchFamily="34" charset="-128"/>
                <a:ea typeface="Adobe Fan Heiti Std B" pitchFamily="34" charset="-128"/>
              </a:rPr>
              <a:t>Shift Value &lt;5:4&gt;</a:t>
            </a:r>
            <a:endParaRPr lang="ko-KR" altLang="en-US" sz="500" dirty="0">
              <a:latin typeface="Adobe Fan Heiti Std B" pitchFamily="34" charset="-128"/>
              <a:ea typeface="HY견고딕" pitchFamily="18" charset="-127"/>
            </a:endParaRPr>
          </a:p>
        </p:txBody>
      </p:sp>
      <p:grpSp>
        <p:nvGrpSpPr>
          <p:cNvPr id="712" name="그룹 711"/>
          <p:cNvGrpSpPr/>
          <p:nvPr/>
        </p:nvGrpSpPr>
        <p:grpSpPr>
          <a:xfrm>
            <a:off x="3918385" y="3708245"/>
            <a:ext cx="306093" cy="203089"/>
            <a:chOff x="4657905" y="3760992"/>
            <a:chExt cx="324714" cy="215444"/>
          </a:xfrm>
        </p:grpSpPr>
        <p:cxnSp>
          <p:nvCxnSpPr>
            <p:cNvPr id="835" name="직선 연결선 834"/>
            <p:cNvCxnSpPr/>
            <p:nvPr/>
          </p:nvCxnSpPr>
          <p:spPr>
            <a:xfrm>
              <a:off x="4657905" y="3838188"/>
              <a:ext cx="99639" cy="8486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36" name="TextBox 835"/>
            <p:cNvSpPr txBox="1"/>
            <p:nvPr/>
          </p:nvSpPr>
          <p:spPr>
            <a:xfrm>
              <a:off x="4682537" y="3760992"/>
              <a:ext cx="30008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16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</p:grpSp>
      <p:cxnSp>
        <p:nvCxnSpPr>
          <p:cNvPr id="714" name="직선 연결선 713"/>
          <p:cNvCxnSpPr/>
          <p:nvPr/>
        </p:nvCxnSpPr>
        <p:spPr>
          <a:xfrm flipH="1">
            <a:off x="5030963" y="3468324"/>
            <a:ext cx="3382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5" name="TextBox 714"/>
          <p:cNvSpPr txBox="1"/>
          <p:nvPr/>
        </p:nvSpPr>
        <p:spPr>
          <a:xfrm>
            <a:off x="4998961" y="3436778"/>
            <a:ext cx="402250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BSEL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717" name="직사각형 716"/>
          <p:cNvSpPr/>
          <p:nvPr/>
        </p:nvSpPr>
        <p:spPr>
          <a:xfrm>
            <a:off x="3618906" y="3123319"/>
            <a:ext cx="145408" cy="2704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Rtl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S</a:t>
            </a:r>
            <a:endParaRPr lang="ko-KR" altLang="en-US" sz="10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718" name="TextBox 717"/>
          <p:cNvSpPr txBox="1"/>
          <p:nvPr/>
        </p:nvSpPr>
        <p:spPr>
          <a:xfrm>
            <a:off x="8009913" y="1826689"/>
            <a:ext cx="684821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Adobe Fan Heiti Std B" pitchFamily="34" charset="-128"/>
                <a:ea typeface="Adobe Fan Heiti Std B" pitchFamily="34" charset="-128"/>
              </a:rPr>
              <a:t>CPSR F &lt;7:4&gt;</a:t>
            </a:r>
            <a:endParaRPr lang="ko-KR" altLang="en-US" sz="7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719" name="직선 연결선 718"/>
          <p:cNvCxnSpPr/>
          <p:nvPr/>
        </p:nvCxnSpPr>
        <p:spPr>
          <a:xfrm flipH="1">
            <a:off x="8378546" y="1568760"/>
            <a:ext cx="3382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0" name="TextBox 719"/>
          <p:cNvSpPr txBox="1"/>
          <p:nvPr/>
        </p:nvSpPr>
        <p:spPr>
          <a:xfrm>
            <a:off x="8346544" y="1537214"/>
            <a:ext cx="412826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WESF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721" name="TextBox 720"/>
          <p:cNvSpPr txBox="1"/>
          <p:nvPr/>
        </p:nvSpPr>
        <p:spPr>
          <a:xfrm>
            <a:off x="8105319" y="1487505"/>
            <a:ext cx="314608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WE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722" name="TextBox 721"/>
          <p:cNvSpPr txBox="1"/>
          <p:nvPr/>
        </p:nvSpPr>
        <p:spPr>
          <a:xfrm>
            <a:off x="7036857" y="1285466"/>
            <a:ext cx="237542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A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723" name="TextBox 722"/>
          <p:cNvSpPr txBox="1"/>
          <p:nvPr/>
        </p:nvSpPr>
        <p:spPr>
          <a:xfrm>
            <a:off x="7579439" y="1546822"/>
            <a:ext cx="310073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100"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WD</a:t>
            </a:r>
            <a:endParaRPr lang="ko-KR" altLang="en-US" sz="800" dirty="0">
              <a:latin typeface="Adobe Fan Heiti Std B" pitchFamily="34" charset="-128"/>
            </a:endParaRPr>
          </a:p>
        </p:txBody>
      </p:sp>
      <p:sp>
        <p:nvSpPr>
          <p:cNvPr id="724" name="TextBox 723"/>
          <p:cNvSpPr txBox="1"/>
          <p:nvPr/>
        </p:nvSpPr>
        <p:spPr>
          <a:xfrm>
            <a:off x="7556017" y="1051501"/>
            <a:ext cx="29798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100"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RD</a:t>
            </a:r>
            <a:endParaRPr lang="ko-KR" altLang="en-US" sz="800" dirty="0">
              <a:latin typeface="Adobe Fan Heiti Std B" pitchFamily="34" charset="-128"/>
            </a:endParaRPr>
          </a:p>
        </p:txBody>
      </p:sp>
      <p:sp>
        <p:nvSpPr>
          <p:cNvPr id="725" name="직사각형 724"/>
          <p:cNvSpPr/>
          <p:nvPr/>
        </p:nvSpPr>
        <p:spPr>
          <a:xfrm>
            <a:off x="5966855" y="1291053"/>
            <a:ext cx="716969" cy="2101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SP</a:t>
            </a:r>
            <a:endParaRPr lang="ko-KR" altLang="en-US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726" name="직선 화살표 연결선 725"/>
          <p:cNvCxnSpPr/>
          <p:nvPr/>
        </p:nvCxnSpPr>
        <p:spPr>
          <a:xfrm>
            <a:off x="6324792" y="1509287"/>
            <a:ext cx="0" cy="182762"/>
          </a:xfrm>
          <a:prstGeom prst="straightConnector1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7" name="직선 연결선 726"/>
          <p:cNvCxnSpPr/>
          <p:nvPr/>
        </p:nvCxnSpPr>
        <p:spPr>
          <a:xfrm>
            <a:off x="6325339" y="1698324"/>
            <a:ext cx="523391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8" name="직선 연결선 727"/>
          <p:cNvCxnSpPr/>
          <p:nvPr/>
        </p:nvCxnSpPr>
        <p:spPr>
          <a:xfrm flipV="1">
            <a:off x="6848730" y="815902"/>
            <a:ext cx="0" cy="882424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9" name="직선 연결선 728"/>
          <p:cNvCxnSpPr/>
          <p:nvPr/>
        </p:nvCxnSpPr>
        <p:spPr>
          <a:xfrm flipH="1">
            <a:off x="6324792" y="815902"/>
            <a:ext cx="523940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0" name="직선 화살표 연결선 729"/>
          <p:cNvCxnSpPr>
            <a:stCxn id="731" idx="2"/>
            <a:endCxn id="725" idx="0"/>
          </p:cNvCxnSpPr>
          <p:nvPr/>
        </p:nvCxnSpPr>
        <p:spPr>
          <a:xfrm>
            <a:off x="6325339" y="1121213"/>
            <a:ext cx="1" cy="1698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1" name="직사각형 730"/>
          <p:cNvSpPr/>
          <p:nvPr/>
        </p:nvSpPr>
        <p:spPr>
          <a:xfrm>
            <a:off x="6077156" y="975759"/>
            <a:ext cx="496364" cy="1454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ALU</a:t>
            </a:r>
            <a:endParaRPr lang="ko-KR" altLang="en-US" sz="8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732" name="직선 화살표 연결선 731"/>
          <p:cNvCxnSpPr>
            <a:endCxn id="731" idx="0"/>
          </p:cNvCxnSpPr>
          <p:nvPr/>
        </p:nvCxnSpPr>
        <p:spPr>
          <a:xfrm flipH="1">
            <a:off x="6325339" y="815902"/>
            <a:ext cx="1" cy="159857"/>
          </a:xfrm>
          <a:prstGeom prst="straightConnector1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3" name="직선 연결선 732"/>
          <p:cNvCxnSpPr>
            <a:stCxn id="725" idx="3"/>
            <a:endCxn id="734" idx="1"/>
          </p:cNvCxnSpPr>
          <p:nvPr/>
        </p:nvCxnSpPr>
        <p:spPr>
          <a:xfrm flipV="1">
            <a:off x="6683823" y="1394778"/>
            <a:ext cx="397749" cy="1324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4" name="직사각형 733"/>
          <p:cNvSpPr/>
          <p:nvPr/>
        </p:nvSpPr>
        <p:spPr>
          <a:xfrm>
            <a:off x="7081572" y="1059268"/>
            <a:ext cx="1289695" cy="6710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Stack</a:t>
            </a:r>
          </a:p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Memory</a:t>
            </a:r>
            <a:endParaRPr lang="ko-KR" altLang="en-US" sz="14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735" name="직선 연결선 734"/>
          <p:cNvCxnSpPr/>
          <p:nvPr/>
        </p:nvCxnSpPr>
        <p:spPr>
          <a:xfrm flipV="1">
            <a:off x="7695441" y="842120"/>
            <a:ext cx="0" cy="201316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6" name="직선 연결선 735"/>
          <p:cNvCxnSpPr/>
          <p:nvPr/>
        </p:nvCxnSpPr>
        <p:spPr>
          <a:xfrm flipH="1">
            <a:off x="6921179" y="842120"/>
            <a:ext cx="789876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7" name="직선 연결선 736"/>
          <p:cNvCxnSpPr>
            <a:stCxn id="811" idx="1"/>
          </p:cNvCxnSpPr>
          <p:nvPr/>
        </p:nvCxnSpPr>
        <p:spPr>
          <a:xfrm flipH="1" flipV="1">
            <a:off x="6921179" y="842126"/>
            <a:ext cx="4164" cy="1579715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8" name="직선 연결선 737"/>
          <p:cNvCxnSpPr>
            <a:endCxn id="811" idx="0"/>
          </p:cNvCxnSpPr>
          <p:nvPr/>
        </p:nvCxnSpPr>
        <p:spPr>
          <a:xfrm>
            <a:off x="5747446" y="2598681"/>
            <a:ext cx="1106726" cy="4709"/>
          </a:xfrm>
          <a:prstGeom prst="line">
            <a:avLst/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9" name="직사각형 738"/>
          <p:cNvSpPr/>
          <p:nvPr/>
        </p:nvSpPr>
        <p:spPr>
          <a:xfrm>
            <a:off x="7637320" y="4854363"/>
            <a:ext cx="716969" cy="2101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CPSR</a:t>
            </a:r>
            <a:endParaRPr lang="ko-KR" altLang="en-US" sz="11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740" name="직선 연결선 739"/>
          <p:cNvCxnSpPr/>
          <p:nvPr/>
        </p:nvCxnSpPr>
        <p:spPr>
          <a:xfrm flipH="1">
            <a:off x="7847094" y="5240388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1" name="직선 연결선 740"/>
          <p:cNvCxnSpPr/>
          <p:nvPr/>
        </p:nvCxnSpPr>
        <p:spPr>
          <a:xfrm flipH="1">
            <a:off x="7998912" y="5073682"/>
            <a:ext cx="1" cy="14561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2" name="직선 연결선 741"/>
          <p:cNvCxnSpPr/>
          <p:nvPr/>
        </p:nvCxnSpPr>
        <p:spPr>
          <a:xfrm flipH="1">
            <a:off x="7847095" y="5471127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3" name="직선 연결선 742"/>
          <p:cNvCxnSpPr/>
          <p:nvPr/>
        </p:nvCxnSpPr>
        <p:spPr>
          <a:xfrm flipH="1">
            <a:off x="7847095" y="5701866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4" name="직선 연결선 743"/>
          <p:cNvCxnSpPr/>
          <p:nvPr/>
        </p:nvCxnSpPr>
        <p:spPr>
          <a:xfrm flipH="1">
            <a:off x="7847093" y="6163345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5" name="직선 연결선 744"/>
          <p:cNvCxnSpPr/>
          <p:nvPr/>
        </p:nvCxnSpPr>
        <p:spPr>
          <a:xfrm flipH="1">
            <a:off x="7838102" y="6394084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6" name="TextBox 745"/>
          <p:cNvSpPr txBox="1"/>
          <p:nvPr/>
        </p:nvSpPr>
        <p:spPr>
          <a:xfrm>
            <a:off x="7650833" y="5146096"/>
            <a:ext cx="222431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Adobe Fan Heiti Std B" pitchFamily="34" charset="-128"/>
                <a:ea typeface="Adobe Fan Heiti Std B" pitchFamily="34" charset="-128"/>
              </a:rPr>
              <a:t>Z</a:t>
            </a:r>
            <a:endParaRPr lang="ko-KR" altLang="en-US" sz="7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747" name="직선 연결선 746"/>
          <p:cNvCxnSpPr/>
          <p:nvPr/>
        </p:nvCxnSpPr>
        <p:spPr>
          <a:xfrm flipH="1">
            <a:off x="7838102" y="5932605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8" name="TextBox 747"/>
          <p:cNvSpPr txBox="1"/>
          <p:nvPr/>
        </p:nvSpPr>
        <p:spPr>
          <a:xfrm>
            <a:off x="7650833" y="5376835"/>
            <a:ext cx="234519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Adobe Fan Heiti Std B" pitchFamily="34" charset="-128"/>
                <a:ea typeface="Adobe Fan Heiti Std B" pitchFamily="34" charset="-128"/>
              </a:rPr>
              <a:t>N</a:t>
            </a:r>
            <a:endParaRPr lang="ko-KR" altLang="en-US" sz="7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749" name="TextBox 748"/>
          <p:cNvSpPr txBox="1"/>
          <p:nvPr/>
        </p:nvSpPr>
        <p:spPr>
          <a:xfrm>
            <a:off x="7650833" y="5602615"/>
            <a:ext cx="226964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Adobe Fan Heiti Std B" pitchFamily="34" charset="-128"/>
                <a:ea typeface="Adobe Fan Heiti Std B" pitchFamily="34" charset="-128"/>
              </a:rPr>
              <a:t>V</a:t>
            </a:r>
            <a:endParaRPr lang="ko-KR" altLang="en-US" sz="7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750" name="직선 연결선 749"/>
          <p:cNvCxnSpPr/>
          <p:nvPr/>
        </p:nvCxnSpPr>
        <p:spPr>
          <a:xfrm>
            <a:off x="7998913" y="1901961"/>
            <a:ext cx="0" cy="2937787"/>
          </a:xfrm>
          <a:prstGeom prst="line">
            <a:avLst/>
          </a:prstGeom>
          <a:ln>
            <a:solidFill>
              <a:srgbClr val="FFC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1" name="TextBox 750"/>
          <p:cNvSpPr txBox="1"/>
          <p:nvPr/>
        </p:nvSpPr>
        <p:spPr>
          <a:xfrm>
            <a:off x="8355284" y="4870593"/>
            <a:ext cx="393183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err="1" smtClean="0">
                <a:latin typeface="Adobe Fan Heiti Std B" pitchFamily="34" charset="-128"/>
                <a:ea typeface="Adobe Fan Heiti Std B" pitchFamily="34" charset="-128"/>
              </a:rPr>
              <a:t>BrYN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752" name="직선 연결선 751"/>
          <p:cNvCxnSpPr/>
          <p:nvPr/>
        </p:nvCxnSpPr>
        <p:spPr>
          <a:xfrm flipH="1">
            <a:off x="8370270" y="4884652"/>
            <a:ext cx="32446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3" name="직선 화살표 연결선 752"/>
          <p:cNvCxnSpPr/>
          <p:nvPr/>
        </p:nvCxnSpPr>
        <p:spPr>
          <a:xfrm>
            <a:off x="4477622" y="4959414"/>
            <a:ext cx="315969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4" name="직선 연결선 753"/>
          <p:cNvCxnSpPr/>
          <p:nvPr/>
        </p:nvCxnSpPr>
        <p:spPr>
          <a:xfrm>
            <a:off x="2726561" y="1901961"/>
            <a:ext cx="5272353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5" name="직선 연결선 754"/>
          <p:cNvCxnSpPr/>
          <p:nvPr/>
        </p:nvCxnSpPr>
        <p:spPr>
          <a:xfrm flipH="1">
            <a:off x="1267170" y="476508"/>
            <a:ext cx="33939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6" name="사다리꼴 755"/>
          <p:cNvSpPr/>
          <p:nvPr/>
        </p:nvSpPr>
        <p:spPr>
          <a:xfrm flipV="1">
            <a:off x="788334" y="611869"/>
            <a:ext cx="616117" cy="148921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757" name="TextBox 756"/>
          <p:cNvSpPr txBox="1"/>
          <p:nvPr/>
        </p:nvSpPr>
        <p:spPr>
          <a:xfrm>
            <a:off x="772524" y="612265"/>
            <a:ext cx="63671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HY견고딕" pitchFamily="18" charset="-127"/>
                <a:ea typeface="HY견고딕" pitchFamily="18" charset="-127"/>
              </a:rPr>
              <a:t>2      1      0</a:t>
            </a:r>
            <a:endParaRPr lang="ko-KR" altLang="en-US" sz="600" dirty="0"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758" name="직선 연결선 757"/>
          <p:cNvCxnSpPr/>
          <p:nvPr/>
        </p:nvCxnSpPr>
        <p:spPr>
          <a:xfrm flipH="1">
            <a:off x="449671" y="656439"/>
            <a:ext cx="3382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9" name="TextBox 758"/>
          <p:cNvSpPr txBox="1"/>
          <p:nvPr/>
        </p:nvSpPr>
        <p:spPr>
          <a:xfrm>
            <a:off x="399711" y="624893"/>
            <a:ext cx="46571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PCSEL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760" name="직선 화살표 연결선 759"/>
          <p:cNvCxnSpPr/>
          <p:nvPr/>
        </p:nvCxnSpPr>
        <p:spPr>
          <a:xfrm>
            <a:off x="1267170" y="475416"/>
            <a:ext cx="0" cy="14947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2" name="직선 화살표 연결선 761"/>
          <p:cNvCxnSpPr/>
          <p:nvPr/>
        </p:nvCxnSpPr>
        <p:spPr>
          <a:xfrm>
            <a:off x="1082837" y="398973"/>
            <a:ext cx="0" cy="207699"/>
          </a:xfrm>
          <a:prstGeom prst="straightConnector1">
            <a:avLst/>
          </a:prstGeom>
          <a:ln>
            <a:solidFill>
              <a:srgbClr val="92D05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3" name="직사각형 762"/>
          <p:cNvSpPr/>
          <p:nvPr/>
        </p:nvSpPr>
        <p:spPr>
          <a:xfrm>
            <a:off x="2081714" y="414792"/>
            <a:ext cx="716969" cy="2101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LR</a:t>
            </a:r>
            <a:endParaRPr lang="ko-KR" altLang="en-US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764" name="직선 연결선 763"/>
          <p:cNvCxnSpPr/>
          <p:nvPr/>
        </p:nvCxnSpPr>
        <p:spPr>
          <a:xfrm flipH="1">
            <a:off x="865426" y="272872"/>
            <a:ext cx="157477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5" name="직선 화살표 연결선 764"/>
          <p:cNvCxnSpPr/>
          <p:nvPr/>
        </p:nvCxnSpPr>
        <p:spPr>
          <a:xfrm>
            <a:off x="865426" y="272872"/>
            <a:ext cx="0" cy="33111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6" name="직선 연결선 765"/>
          <p:cNvCxnSpPr>
            <a:stCxn id="763" idx="0"/>
          </p:cNvCxnSpPr>
          <p:nvPr/>
        </p:nvCxnSpPr>
        <p:spPr>
          <a:xfrm flipH="1" flipV="1">
            <a:off x="2440197" y="272872"/>
            <a:ext cx="1" cy="1419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7" name="사다리꼴 766"/>
          <p:cNvSpPr/>
          <p:nvPr/>
        </p:nvSpPr>
        <p:spPr>
          <a:xfrm rot="10800000" flipV="1">
            <a:off x="1761973" y="2799995"/>
            <a:ext cx="480360" cy="134863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768" name="TextBox 767"/>
          <p:cNvSpPr txBox="1"/>
          <p:nvPr/>
        </p:nvSpPr>
        <p:spPr>
          <a:xfrm>
            <a:off x="1792047" y="2789935"/>
            <a:ext cx="48603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HY견고딕" pitchFamily="18" charset="-127"/>
                <a:ea typeface="HY견고딕" pitchFamily="18" charset="-127"/>
              </a:rPr>
              <a:t> 1      0 </a:t>
            </a:r>
            <a:endParaRPr lang="ko-KR" altLang="en-US" sz="6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69" name="TextBox 768"/>
          <p:cNvSpPr txBox="1"/>
          <p:nvPr/>
        </p:nvSpPr>
        <p:spPr>
          <a:xfrm>
            <a:off x="2231560" y="2811548"/>
            <a:ext cx="4122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err="1" smtClean="0">
                <a:latin typeface="Adobe Fan Heiti Std B" pitchFamily="34" charset="-128"/>
                <a:ea typeface="Adobe Fan Heiti Std B" pitchFamily="34" charset="-128"/>
              </a:rPr>
              <a:t>BrYN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770" name="직선 연결선 769"/>
          <p:cNvCxnSpPr/>
          <p:nvPr/>
        </p:nvCxnSpPr>
        <p:spPr>
          <a:xfrm flipH="1">
            <a:off x="2224261" y="2825607"/>
            <a:ext cx="361080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1" name="사다리꼴 770"/>
          <p:cNvSpPr/>
          <p:nvPr/>
        </p:nvSpPr>
        <p:spPr>
          <a:xfrm rot="10800000" flipV="1">
            <a:off x="2314100" y="749236"/>
            <a:ext cx="480360" cy="134863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772" name="직선 연결선 771"/>
          <p:cNvCxnSpPr/>
          <p:nvPr/>
        </p:nvCxnSpPr>
        <p:spPr>
          <a:xfrm>
            <a:off x="2633839" y="686330"/>
            <a:ext cx="0" cy="277549"/>
          </a:xfrm>
          <a:prstGeom prst="line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3" name="TextBox 772"/>
          <p:cNvSpPr txBox="1"/>
          <p:nvPr/>
        </p:nvSpPr>
        <p:spPr>
          <a:xfrm>
            <a:off x="2344173" y="739177"/>
            <a:ext cx="48603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HY견고딕" pitchFamily="18" charset="-127"/>
                <a:ea typeface="HY견고딕" pitchFamily="18" charset="-127"/>
              </a:rPr>
              <a:t> 1      0 </a:t>
            </a:r>
            <a:endParaRPr lang="ko-KR" altLang="en-US" sz="6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74" name="TextBox 773"/>
          <p:cNvSpPr txBox="1"/>
          <p:nvPr/>
        </p:nvSpPr>
        <p:spPr>
          <a:xfrm>
            <a:off x="2783686" y="760790"/>
            <a:ext cx="39305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Adobe Fan Heiti Std B" pitchFamily="34" charset="-128"/>
                <a:ea typeface="Adobe Fan Heiti Std B" pitchFamily="34" charset="-128"/>
              </a:rPr>
              <a:t>LRSF</a:t>
            </a:r>
            <a:endParaRPr lang="ko-KR" altLang="en-US" sz="7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775" name="직선 연결선 774"/>
          <p:cNvCxnSpPr/>
          <p:nvPr/>
        </p:nvCxnSpPr>
        <p:spPr>
          <a:xfrm flipH="1" flipV="1">
            <a:off x="2776387" y="774848"/>
            <a:ext cx="440474" cy="2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8" name="직선 연결선 777"/>
          <p:cNvCxnSpPr/>
          <p:nvPr/>
        </p:nvCxnSpPr>
        <p:spPr>
          <a:xfrm>
            <a:off x="1887672" y="6237312"/>
            <a:ext cx="2592162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9" name="직선 연결선 778"/>
          <p:cNvCxnSpPr/>
          <p:nvPr/>
        </p:nvCxnSpPr>
        <p:spPr>
          <a:xfrm flipH="1">
            <a:off x="4472974" y="4835103"/>
            <a:ext cx="2437" cy="1454506"/>
          </a:xfrm>
          <a:prstGeom prst="line">
            <a:avLst/>
          </a:prstGeom>
          <a:ln>
            <a:solidFill>
              <a:srgbClr val="92D05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0" name="직사각형 779"/>
          <p:cNvSpPr/>
          <p:nvPr/>
        </p:nvSpPr>
        <p:spPr>
          <a:xfrm>
            <a:off x="5154061" y="5120178"/>
            <a:ext cx="1289695" cy="6710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Data</a:t>
            </a:r>
          </a:p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Memory</a:t>
            </a:r>
            <a:endParaRPr lang="ko-KR" altLang="en-US" sz="14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781" name="TextBox 780"/>
          <p:cNvSpPr txBox="1"/>
          <p:nvPr/>
        </p:nvSpPr>
        <p:spPr>
          <a:xfrm>
            <a:off x="5130756" y="5354143"/>
            <a:ext cx="237542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A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782" name="TextBox 781"/>
          <p:cNvSpPr txBox="1"/>
          <p:nvPr/>
        </p:nvSpPr>
        <p:spPr>
          <a:xfrm>
            <a:off x="5673337" y="5615498"/>
            <a:ext cx="29798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100"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RD</a:t>
            </a:r>
            <a:endParaRPr lang="ko-KR" altLang="en-US" sz="800" dirty="0">
              <a:latin typeface="Adobe Fan Heiti Std B" pitchFamily="34" charset="-128"/>
            </a:endParaRPr>
          </a:p>
        </p:txBody>
      </p:sp>
      <p:sp>
        <p:nvSpPr>
          <p:cNvPr id="783" name="TextBox 782"/>
          <p:cNvSpPr txBox="1"/>
          <p:nvPr/>
        </p:nvSpPr>
        <p:spPr>
          <a:xfrm>
            <a:off x="5649917" y="5120178"/>
            <a:ext cx="310073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100"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WD</a:t>
            </a:r>
            <a:endParaRPr lang="ko-KR" altLang="en-US" sz="800" dirty="0">
              <a:latin typeface="Adobe Fan Heiti Std B" pitchFamily="34" charset="-128"/>
            </a:endParaRPr>
          </a:p>
        </p:txBody>
      </p:sp>
      <p:sp>
        <p:nvSpPr>
          <p:cNvPr id="784" name="TextBox 783"/>
          <p:cNvSpPr txBox="1"/>
          <p:nvPr/>
        </p:nvSpPr>
        <p:spPr>
          <a:xfrm>
            <a:off x="6122878" y="5120178"/>
            <a:ext cx="35540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100"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R/W</a:t>
            </a:r>
            <a:endParaRPr lang="ko-KR" altLang="en-US" sz="800" dirty="0">
              <a:latin typeface="Adobe Fan Heiti Std B" pitchFamily="34" charset="-128"/>
            </a:endParaRPr>
          </a:p>
        </p:txBody>
      </p:sp>
      <p:cxnSp>
        <p:nvCxnSpPr>
          <p:cNvPr id="785" name="직선 연결선 784"/>
          <p:cNvCxnSpPr/>
          <p:nvPr/>
        </p:nvCxnSpPr>
        <p:spPr>
          <a:xfrm flipH="1">
            <a:off x="6457951" y="5215211"/>
            <a:ext cx="3382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6" name="TextBox 785"/>
          <p:cNvSpPr txBox="1"/>
          <p:nvPr/>
        </p:nvSpPr>
        <p:spPr>
          <a:xfrm>
            <a:off x="6425949" y="5183663"/>
            <a:ext cx="426426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WEDF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787" name="사다리꼴 786"/>
          <p:cNvSpPr/>
          <p:nvPr/>
        </p:nvSpPr>
        <p:spPr>
          <a:xfrm flipV="1">
            <a:off x="4359518" y="6300524"/>
            <a:ext cx="423611" cy="148921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788" name="TextBox 787"/>
          <p:cNvSpPr txBox="1"/>
          <p:nvPr/>
        </p:nvSpPr>
        <p:spPr>
          <a:xfrm>
            <a:off x="4359518" y="6289609"/>
            <a:ext cx="46038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HY견고딕" pitchFamily="18" charset="-127"/>
                <a:ea typeface="HY견고딕" pitchFamily="18" charset="-127"/>
              </a:rPr>
              <a:t>0       1</a:t>
            </a:r>
            <a:endParaRPr lang="ko-KR" altLang="en-US" sz="600" dirty="0"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789" name="직선 연결선 788"/>
          <p:cNvCxnSpPr/>
          <p:nvPr/>
        </p:nvCxnSpPr>
        <p:spPr>
          <a:xfrm flipH="1">
            <a:off x="4769661" y="6385671"/>
            <a:ext cx="3382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0" name="TextBox 789"/>
          <p:cNvSpPr txBox="1"/>
          <p:nvPr/>
        </p:nvSpPr>
        <p:spPr>
          <a:xfrm>
            <a:off x="4737658" y="6354123"/>
            <a:ext cx="4940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ADSEL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791" name="직선 연결선 790"/>
          <p:cNvCxnSpPr/>
          <p:nvPr/>
        </p:nvCxnSpPr>
        <p:spPr>
          <a:xfrm>
            <a:off x="4661873" y="5974681"/>
            <a:ext cx="0" cy="325843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2" name="직선 연결선 791"/>
          <p:cNvCxnSpPr/>
          <p:nvPr/>
        </p:nvCxnSpPr>
        <p:spPr>
          <a:xfrm flipH="1">
            <a:off x="4660444" y="5974682"/>
            <a:ext cx="114145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3" name="직선 연결선 792"/>
          <p:cNvCxnSpPr>
            <a:stCxn id="780" idx="2"/>
          </p:cNvCxnSpPr>
          <p:nvPr/>
        </p:nvCxnSpPr>
        <p:spPr>
          <a:xfrm>
            <a:off x="5798908" y="5791198"/>
            <a:ext cx="0" cy="1834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4" name="직선 화살표 연결선 793"/>
          <p:cNvCxnSpPr>
            <a:endCxn id="780" idx="1"/>
          </p:cNvCxnSpPr>
          <p:nvPr/>
        </p:nvCxnSpPr>
        <p:spPr>
          <a:xfrm>
            <a:off x="4479834" y="5455688"/>
            <a:ext cx="67422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95" name="그룹 794"/>
          <p:cNvGrpSpPr/>
          <p:nvPr/>
        </p:nvGrpSpPr>
        <p:grpSpPr>
          <a:xfrm>
            <a:off x="4661103" y="5414805"/>
            <a:ext cx="282874" cy="243972"/>
            <a:chOff x="4571482" y="3838188"/>
            <a:chExt cx="300082" cy="258814"/>
          </a:xfrm>
        </p:grpSpPr>
        <p:cxnSp>
          <p:nvCxnSpPr>
            <p:cNvPr id="833" name="직선 연결선 832"/>
            <p:cNvCxnSpPr/>
            <p:nvPr/>
          </p:nvCxnSpPr>
          <p:spPr>
            <a:xfrm>
              <a:off x="4657905" y="3838188"/>
              <a:ext cx="99639" cy="8486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34" name="TextBox 833"/>
            <p:cNvSpPr txBox="1"/>
            <p:nvPr/>
          </p:nvSpPr>
          <p:spPr>
            <a:xfrm>
              <a:off x="4571482" y="3881558"/>
              <a:ext cx="30008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16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</p:grpSp>
      <p:grpSp>
        <p:nvGrpSpPr>
          <p:cNvPr id="796" name="그룹 795"/>
          <p:cNvGrpSpPr/>
          <p:nvPr/>
        </p:nvGrpSpPr>
        <p:grpSpPr>
          <a:xfrm>
            <a:off x="4929703" y="5929569"/>
            <a:ext cx="282874" cy="243972"/>
            <a:chOff x="4571482" y="3838188"/>
            <a:chExt cx="300082" cy="258814"/>
          </a:xfrm>
        </p:grpSpPr>
        <p:cxnSp>
          <p:nvCxnSpPr>
            <p:cNvPr id="831" name="직선 연결선 830"/>
            <p:cNvCxnSpPr/>
            <p:nvPr/>
          </p:nvCxnSpPr>
          <p:spPr>
            <a:xfrm>
              <a:off x="4657905" y="3838188"/>
              <a:ext cx="99639" cy="8486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32" name="TextBox 831"/>
            <p:cNvSpPr txBox="1"/>
            <p:nvPr/>
          </p:nvSpPr>
          <p:spPr>
            <a:xfrm>
              <a:off x="4571482" y="3881558"/>
              <a:ext cx="30008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16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</p:grpSp>
      <p:cxnSp>
        <p:nvCxnSpPr>
          <p:cNvPr id="797" name="직선 연결선 796"/>
          <p:cNvCxnSpPr/>
          <p:nvPr/>
        </p:nvCxnSpPr>
        <p:spPr>
          <a:xfrm>
            <a:off x="4475070" y="6463685"/>
            <a:ext cx="2022" cy="162744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8" name="직선 연결선 797"/>
          <p:cNvCxnSpPr/>
          <p:nvPr/>
        </p:nvCxnSpPr>
        <p:spPr>
          <a:xfrm>
            <a:off x="4473082" y="6635452"/>
            <a:ext cx="2452860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9" name="직선 연결선 798"/>
          <p:cNvCxnSpPr>
            <a:endCxn id="811" idx="3"/>
          </p:cNvCxnSpPr>
          <p:nvPr/>
        </p:nvCxnSpPr>
        <p:spPr>
          <a:xfrm flipH="1" flipV="1">
            <a:off x="6925342" y="2784939"/>
            <a:ext cx="1" cy="3850513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0" name="직선 연결선 799"/>
          <p:cNvCxnSpPr/>
          <p:nvPr/>
        </p:nvCxnSpPr>
        <p:spPr>
          <a:xfrm>
            <a:off x="4412765" y="6506767"/>
            <a:ext cx="120418" cy="10686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1" name="TextBox 800"/>
          <p:cNvSpPr txBox="1"/>
          <p:nvPr/>
        </p:nvSpPr>
        <p:spPr>
          <a:xfrm>
            <a:off x="4482286" y="6458651"/>
            <a:ext cx="282874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16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802" name="직선 연결선 801"/>
          <p:cNvCxnSpPr/>
          <p:nvPr/>
        </p:nvCxnSpPr>
        <p:spPr>
          <a:xfrm>
            <a:off x="4914660" y="3060323"/>
            <a:ext cx="889485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3" name="직선 연결선 802"/>
          <p:cNvCxnSpPr/>
          <p:nvPr/>
        </p:nvCxnSpPr>
        <p:spPr>
          <a:xfrm>
            <a:off x="5801901" y="3060323"/>
            <a:ext cx="0" cy="2059855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04" name="그룹 803"/>
          <p:cNvGrpSpPr/>
          <p:nvPr/>
        </p:nvGrpSpPr>
        <p:grpSpPr>
          <a:xfrm>
            <a:off x="5753148" y="4009705"/>
            <a:ext cx="306093" cy="203089"/>
            <a:chOff x="4657905" y="3760992"/>
            <a:chExt cx="324714" cy="215444"/>
          </a:xfrm>
        </p:grpSpPr>
        <p:cxnSp>
          <p:nvCxnSpPr>
            <p:cNvPr id="829" name="직선 연결선 828"/>
            <p:cNvCxnSpPr/>
            <p:nvPr/>
          </p:nvCxnSpPr>
          <p:spPr>
            <a:xfrm>
              <a:off x="4657905" y="3838188"/>
              <a:ext cx="99639" cy="8486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30" name="TextBox 829"/>
            <p:cNvSpPr txBox="1"/>
            <p:nvPr/>
          </p:nvSpPr>
          <p:spPr>
            <a:xfrm>
              <a:off x="4682537" y="3760992"/>
              <a:ext cx="30008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16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</p:grpSp>
      <p:cxnSp>
        <p:nvCxnSpPr>
          <p:cNvPr id="805" name="직선 연결선 804"/>
          <p:cNvCxnSpPr/>
          <p:nvPr/>
        </p:nvCxnSpPr>
        <p:spPr>
          <a:xfrm flipV="1">
            <a:off x="1606563" y="476508"/>
            <a:ext cx="0" cy="142545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6" name="직선 화살표 연결선 805"/>
          <p:cNvCxnSpPr/>
          <p:nvPr/>
        </p:nvCxnSpPr>
        <p:spPr>
          <a:xfrm>
            <a:off x="1080727" y="784052"/>
            <a:ext cx="2444" cy="295701"/>
          </a:xfrm>
          <a:prstGeom prst="straightConnector1">
            <a:avLst/>
          </a:prstGeom>
          <a:ln>
            <a:solidFill>
              <a:srgbClr val="92D05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7" name="직선 연결선 806"/>
          <p:cNvCxnSpPr/>
          <p:nvPr/>
        </p:nvCxnSpPr>
        <p:spPr>
          <a:xfrm>
            <a:off x="1606563" y="1019538"/>
            <a:ext cx="83363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8" name="직선 연결선 807"/>
          <p:cNvCxnSpPr/>
          <p:nvPr/>
        </p:nvCxnSpPr>
        <p:spPr>
          <a:xfrm>
            <a:off x="2440198" y="624893"/>
            <a:ext cx="0" cy="394645"/>
          </a:xfrm>
          <a:prstGeom prst="line">
            <a:avLst/>
          </a:prstGeom>
          <a:ln>
            <a:solidFill>
              <a:srgbClr val="FF0000"/>
            </a:solidFill>
            <a:head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9" name="직선 연결선 808"/>
          <p:cNvCxnSpPr/>
          <p:nvPr/>
        </p:nvCxnSpPr>
        <p:spPr>
          <a:xfrm>
            <a:off x="7709952" y="1766203"/>
            <a:ext cx="0" cy="2805037"/>
          </a:xfrm>
          <a:prstGeom prst="line">
            <a:avLst/>
          </a:prstGeom>
          <a:ln>
            <a:head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0" name="직선 연결선 809"/>
          <p:cNvCxnSpPr/>
          <p:nvPr/>
        </p:nvCxnSpPr>
        <p:spPr>
          <a:xfrm>
            <a:off x="6921179" y="4571241"/>
            <a:ext cx="788772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1" name="사다리꼴 810"/>
          <p:cNvSpPr/>
          <p:nvPr/>
        </p:nvSpPr>
        <p:spPr>
          <a:xfrm rot="5400000" flipV="1">
            <a:off x="6726000" y="2532219"/>
            <a:ext cx="398684" cy="142340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ko-KR" sz="6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</a:t>
            </a:r>
            <a:endParaRPr lang="en-US" altLang="ko-KR" sz="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endParaRPr lang="en-US" altLang="ko-KR" sz="600" dirty="0" smtClean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r>
              <a:rPr lang="en-US" altLang="ko-KR" sz="6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0</a:t>
            </a:r>
            <a:endParaRPr lang="ko-KR" altLang="en-US" sz="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814" name="직선 연결선 813"/>
          <p:cNvCxnSpPr/>
          <p:nvPr/>
        </p:nvCxnSpPr>
        <p:spPr>
          <a:xfrm>
            <a:off x="4725117" y="3054389"/>
            <a:ext cx="0" cy="339392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5" name="TextBox 814"/>
          <p:cNvSpPr txBox="1"/>
          <p:nvPr/>
        </p:nvSpPr>
        <p:spPr>
          <a:xfrm>
            <a:off x="4314524" y="2919924"/>
            <a:ext cx="482337" cy="15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" dirty="0" smtClean="0">
                <a:latin typeface="Adobe Fan Heiti Std B" pitchFamily="34" charset="-128"/>
                <a:ea typeface="Adobe Fan Heiti Std B" pitchFamily="34" charset="-128"/>
              </a:rPr>
              <a:t>Offset &lt;3:0&gt;</a:t>
            </a:r>
            <a:endParaRPr lang="ko-KR" altLang="en-US" sz="5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819" name="TextBox 818"/>
          <p:cNvSpPr txBox="1"/>
          <p:nvPr/>
        </p:nvSpPr>
        <p:spPr>
          <a:xfrm>
            <a:off x="4005212" y="1852691"/>
            <a:ext cx="480825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Adobe Fan Heiti Std B" pitchFamily="34" charset="-128"/>
                <a:ea typeface="Adobe Fan Heiti Std B" pitchFamily="34" charset="-128"/>
              </a:rPr>
              <a:t>R1 &lt;7:4&gt;</a:t>
            </a:r>
            <a:endParaRPr lang="ko-KR" altLang="en-US" sz="6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822" name="직선 연결선 821"/>
          <p:cNvCxnSpPr/>
          <p:nvPr/>
        </p:nvCxnSpPr>
        <p:spPr>
          <a:xfrm flipH="1">
            <a:off x="7010718" y="2544962"/>
            <a:ext cx="3382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3" name="TextBox 822"/>
          <p:cNvSpPr txBox="1"/>
          <p:nvPr/>
        </p:nvSpPr>
        <p:spPr>
          <a:xfrm>
            <a:off x="6978716" y="2513415"/>
            <a:ext cx="476292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WDSEL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827" name="TextBox 826"/>
          <p:cNvSpPr txBox="1"/>
          <p:nvPr/>
        </p:nvSpPr>
        <p:spPr>
          <a:xfrm>
            <a:off x="4370705" y="1850413"/>
            <a:ext cx="535224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Adobe Fan Heiti Std B" pitchFamily="34" charset="-128"/>
                <a:ea typeface="Adobe Fan Heiti Std B" pitchFamily="34" charset="-128"/>
              </a:rPr>
              <a:t>RD &lt;11:8&gt;</a:t>
            </a:r>
            <a:endParaRPr lang="ko-KR" altLang="en-US" sz="6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828" name="TextBox 827"/>
          <p:cNvSpPr txBox="1"/>
          <p:nvPr/>
        </p:nvSpPr>
        <p:spPr>
          <a:xfrm>
            <a:off x="384630" y="6292741"/>
            <a:ext cx="3898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latin typeface="Adobe 고딕 Std B" pitchFamily="34" charset="-127"/>
                <a:ea typeface="Adobe 고딕 Std B" pitchFamily="34" charset="-127"/>
              </a:rPr>
              <a:t>BL</a:t>
            </a:r>
            <a:endParaRPr lang="ko-KR" altLang="en-US" sz="1400" b="1" dirty="0">
              <a:latin typeface="Adobe 고딕 Std B" pitchFamily="34" charset="-127"/>
              <a:ea typeface="Adobe 고딕 Std B" pitchFamily="34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3748161" y="1988840"/>
            <a:ext cx="434372" cy="184666"/>
            <a:chOff x="5842960" y="2092206"/>
            <a:chExt cx="434372" cy="184666"/>
          </a:xfrm>
        </p:grpSpPr>
        <p:sp>
          <p:nvSpPr>
            <p:cNvPr id="211" name="사다리꼴 210"/>
            <p:cNvSpPr/>
            <p:nvPr/>
          </p:nvSpPr>
          <p:spPr>
            <a:xfrm flipV="1">
              <a:off x="5842960" y="2105942"/>
              <a:ext cx="398684" cy="142340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ko-KR" altLang="en-US" sz="6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212" name="TextBox 211"/>
            <p:cNvSpPr txBox="1"/>
            <p:nvPr/>
          </p:nvSpPr>
          <p:spPr>
            <a:xfrm>
              <a:off x="5848111" y="2092206"/>
              <a:ext cx="429221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dirty="0" smtClean="0">
                  <a:latin typeface="HY견고딕" pitchFamily="18" charset="-127"/>
                  <a:ea typeface="HY견고딕" pitchFamily="18" charset="-127"/>
                </a:rPr>
                <a:t>1    0</a:t>
              </a:r>
              <a:endParaRPr lang="ko-KR" altLang="en-US" sz="600" dirty="0">
                <a:latin typeface="HY견고딕" pitchFamily="18" charset="-127"/>
                <a:ea typeface="HY견고딕" pitchFamily="18" charset="-127"/>
              </a:endParaRPr>
            </a:p>
          </p:txBody>
        </p:sp>
      </p:grpSp>
      <p:cxnSp>
        <p:nvCxnSpPr>
          <p:cNvPr id="223" name="직선 연결선 222"/>
          <p:cNvCxnSpPr/>
          <p:nvPr/>
        </p:nvCxnSpPr>
        <p:spPr>
          <a:xfrm>
            <a:off x="4053918" y="1900364"/>
            <a:ext cx="0" cy="9323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4" name="직선 연결선 223"/>
          <p:cNvCxnSpPr/>
          <p:nvPr/>
        </p:nvCxnSpPr>
        <p:spPr>
          <a:xfrm>
            <a:off x="4796869" y="1903555"/>
            <a:ext cx="0" cy="93238"/>
          </a:xfrm>
          <a:prstGeom prst="line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5" name="직선 연결선 224"/>
          <p:cNvCxnSpPr/>
          <p:nvPr/>
        </p:nvCxnSpPr>
        <p:spPr>
          <a:xfrm>
            <a:off x="4893899" y="2140016"/>
            <a:ext cx="0" cy="124144"/>
          </a:xfrm>
          <a:prstGeom prst="line">
            <a:avLst/>
          </a:prstGeom>
          <a:ln>
            <a:solidFill>
              <a:srgbClr val="FFC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6" name="그룹 225"/>
          <p:cNvGrpSpPr/>
          <p:nvPr/>
        </p:nvGrpSpPr>
        <p:grpSpPr>
          <a:xfrm>
            <a:off x="4676176" y="1990435"/>
            <a:ext cx="434372" cy="184666"/>
            <a:chOff x="5842960" y="2092206"/>
            <a:chExt cx="434372" cy="184666"/>
          </a:xfrm>
        </p:grpSpPr>
        <p:sp>
          <p:nvSpPr>
            <p:cNvPr id="227" name="사다리꼴 226"/>
            <p:cNvSpPr/>
            <p:nvPr/>
          </p:nvSpPr>
          <p:spPr>
            <a:xfrm flipV="1">
              <a:off x="5842960" y="2105942"/>
              <a:ext cx="398684" cy="142340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ko-KR" altLang="en-US" sz="6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228" name="TextBox 227"/>
            <p:cNvSpPr txBox="1"/>
            <p:nvPr/>
          </p:nvSpPr>
          <p:spPr>
            <a:xfrm>
              <a:off x="5848111" y="2092206"/>
              <a:ext cx="429221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dirty="0" smtClean="0">
                  <a:latin typeface="HY견고딕" pitchFamily="18" charset="-127"/>
                  <a:ea typeface="HY견고딕" pitchFamily="18" charset="-127"/>
                </a:rPr>
                <a:t>1     0</a:t>
              </a:r>
              <a:endParaRPr lang="ko-KR" altLang="en-US" sz="600" dirty="0">
                <a:latin typeface="HY견고딕" pitchFamily="18" charset="-127"/>
                <a:ea typeface="HY견고딕" pitchFamily="18" charset="-127"/>
              </a:endParaRPr>
            </a:p>
          </p:txBody>
        </p:sp>
      </p:grpSp>
      <p:cxnSp>
        <p:nvCxnSpPr>
          <p:cNvPr id="229" name="직선 연결선 228"/>
          <p:cNvCxnSpPr/>
          <p:nvPr/>
        </p:nvCxnSpPr>
        <p:spPr>
          <a:xfrm>
            <a:off x="4981933" y="1901960"/>
            <a:ext cx="0" cy="93238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0" name="직선 연결선 229"/>
          <p:cNvCxnSpPr/>
          <p:nvPr/>
        </p:nvCxnSpPr>
        <p:spPr>
          <a:xfrm flipH="1">
            <a:off x="4144501" y="2048368"/>
            <a:ext cx="33778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2" name="TextBox 231"/>
          <p:cNvSpPr txBox="1"/>
          <p:nvPr/>
        </p:nvSpPr>
        <p:spPr>
          <a:xfrm>
            <a:off x="4071392" y="2010771"/>
            <a:ext cx="5421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RA1SEL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234" name="직선 연결선 233"/>
          <p:cNvCxnSpPr/>
          <p:nvPr/>
        </p:nvCxnSpPr>
        <p:spPr>
          <a:xfrm flipH="1">
            <a:off x="5069557" y="2032795"/>
            <a:ext cx="33778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5" name="TextBox 234"/>
          <p:cNvSpPr txBox="1"/>
          <p:nvPr/>
        </p:nvSpPr>
        <p:spPr>
          <a:xfrm>
            <a:off x="4996448" y="1995198"/>
            <a:ext cx="5421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RA2SEL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231" name="직선 연결선 230"/>
          <p:cNvCxnSpPr>
            <a:stCxn id="237" idx="0"/>
          </p:cNvCxnSpPr>
          <p:nvPr/>
        </p:nvCxnSpPr>
        <p:spPr>
          <a:xfrm>
            <a:off x="3089551" y="2581586"/>
            <a:ext cx="255268" cy="1263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3" name="TextBox 232"/>
          <p:cNvSpPr txBox="1"/>
          <p:nvPr/>
        </p:nvSpPr>
        <p:spPr>
          <a:xfrm>
            <a:off x="2653103" y="2746276"/>
            <a:ext cx="51488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Adobe Fan Heiti Std B" pitchFamily="34" charset="-128"/>
                <a:ea typeface="Adobe Fan Heiti Std B" pitchFamily="34" charset="-128"/>
              </a:rPr>
              <a:t>RD &lt;11:8&gt;</a:t>
            </a:r>
            <a:endParaRPr lang="ko-KR" altLang="en-US" sz="6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237" name="사다리꼴 236"/>
          <p:cNvSpPr/>
          <p:nvPr/>
        </p:nvSpPr>
        <p:spPr>
          <a:xfrm rot="16200000" flipV="1">
            <a:off x="2819039" y="2510416"/>
            <a:ext cx="398684" cy="142340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ko-KR" sz="6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</a:t>
            </a:r>
            <a:endParaRPr lang="en-US" altLang="ko-KR" sz="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endParaRPr lang="en-US" altLang="ko-KR" sz="600" dirty="0" smtClean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r>
              <a:rPr lang="en-US" altLang="ko-KR" sz="6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0</a:t>
            </a:r>
            <a:endParaRPr lang="ko-KR" altLang="en-US" sz="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241" name="직선 연결선 240"/>
          <p:cNvCxnSpPr/>
          <p:nvPr/>
        </p:nvCxnSpPr>
        <p:spPr>
          <a:xfrm>
            <a:off x="2730410" y="2484704"/>
            <a:ext cx="203975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2" name="직선 연결선 241"/>
          <p:cNvCxnSpPr/>
          <p:nvPr/>
        </p:nvCxnSpPr>
        <p:spPr>
          <a:xfrm>
            <a:off x="2729200" y="2668854"/>
            <a:ext cx="203975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3" name="TextBox 242"/>
          <p:cNvSpPr txBox="1"/>
          <p:nvPr/>
        </p:nvSpPr>
        <p:spPr>
          <a:xfrm>
            <a:off x="2643852" y="2224800"/>
            <a:ext cx="46519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Adobe Fan Heiti Std B" pitchFamily="34" charset="-128"/>
                <a:ea typeface="Adobe Fan Heiti Std B" pitchFamily="34" charset="-128"/>
              </a:rPr>
              <a:t>R2 &lt;3:0&gt;</a:t>
            </a:r>
            <a:endParaRPr lang="ko-KR" altLang="en-US" sz="6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244" name="TextBox 243"/>
          <p:cNvSpPr txBox="1"/>
          <p:nvPr/>
        </p:nvSpPr>
        <p:spPr>
          <a:xfrm>
            <a:off x="2875558" y="2029678"/>
            <a:ext cx="5036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WASEL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245" name="직선 연결선 244"/>
          <p:cNvCxnSpPr/>
          <p:nvPr/>
        </p:nvCxnSpPr>
        <p:spPr>
          <a:xfrm>
            <a:off x="3029041" y="2222794"/>
            <a:ext cx="0" cy="181253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6" name="직선 연결선 245"/>
          <p:cNvCxnSpPr/>
          <p:nvPr/>
        </p:nvCxnSpPr>
        <p:spPr>
          <a:xfrm flipH="1">
            <a:off x="2290604" y="4194135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7" name="직선 연결선 246"/>
          <p:cNvCxnSpPr/>
          <p:nvPr/>
        </p:nvCxnSpPr>
        <p:spPr>
          <a:xfrm>
            <a:off x="2447770" y="4111250"/>
            <a:ext cx="0" cy="20622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8" name="직선 연결선 247"/>
          <p:cNvCxnSpPr/>
          <p:nvPr/>
        </p:nvCxnSpPr>
        <p:spPr>
          <a:xfrm flipH="1">
            <a:off x="2290604" y="4372474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9" name="직선 연결선 248"/>
          <p:cNvCxnSpPr/>
          <p:nvPr/>
        </p:nvCxnSpPr>
        <p:spPr>
          <a:xfrm flipH="1">
            <a:off x="2290604" y="4550813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0" name="직선 연결선 249"/>
          <p:cNvCxnSpPr/>
          <p:nvPr/>
        </p:nvCxnSpPr>
        <p:spPr>
          <a:xfrm flipH="1">
            <a:off x="2290604" y="4729152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1" name="직선 연결선 250"/>
          <p:cNvCxnSpPr/>
          <p:nvPr/>
        </p:nvCxnSpPr>
        <p:spPr>
          <a:xfrm flipH="1">
            <a:off x="2290604" y="4907491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2" name="직선 연결선 251"/>
          <p:cNvCxnSpPr/>
          <p:nvPr/>
        </p:nvCxnSpPr>
        <p:spPr>
          <a:xfrm flipH="1">
            <a:off x="2290604" y="5085830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3" name="TextBox 252"/>
          <p:cNvSpPr txBox="1"/>
          <p:nvPr/>
        </p:nvSpPr>
        <p:spPr>
          <a:xfrm>
            <a:off x="1887425" y="4072880"/>
            <a:ext cx="46571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800">
                <a:latin typeface="Adobe Fan Heiti Std B" pitchFamily="34" charset="-128"/>
                <a:ea typeface="Adobe Fan Heiti Std B" pitchFamily="34" charset="-128"/>
              </a:defRPr>
            </a:lvl1pPr>
          </a:lstStyle>
          <a:p>
            <a:r>
              <a:rPr lang="en-US" altLang="ko-KR" dirty="0"/>
              <a:t>ALUFN</a:t>
            </a:r>
            <a:endParaRPr lang="ko-KR" altLang="en-US" dirty="0"/>
          </a:p>
        </p:txBody>
      </p:sp>
      <p:sp>
        <p:nvSpPr>
          <p:cNvPr id="259" name="TextBox 258"/>
          <p:cNvSpPr txBox="1"/>
          <p:nvPr/>
        </p:nvSpPr>
        <p:spPr>
          <a:xfrm>
            <a:off x="1937411" y="4957149"/>
            <a:ext cx="402250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BSEL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260" name="직선 연결선 259"/>
          <p:cNvCxnSpPr/>
          <p:nvPr/>
        </p:nvCxnSpPr>
        <p:spPr>
          <a:xfrm flipH="1">
            <a:off x="2290604" y="5264169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1" name="TextBox 260"/>
          <p:cNvSpPr txBox="1"/>
          <p:nvPr/>
        </p:nvSpPr>
        <p:spPr>
          <a:xfrm>
            <a:off x="1879026" y="5136813"/>
            <a:ext cx="46571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PCSEL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262" name="직선 연결선 261"/>
          <p:cNvCxnSpPr/>
          <p:nvPr/>
        </p:nvCxnSpPr>
        <p:spPr>
          <a:xfrm flipH="1">
            <a:off x="2290604" y="5442508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3" name="직선 연결선 262"/>
          <p:cNvCxnSpPr/>
          <p:nvPr/>
        </p:nvCxnSpPr>
        <p:spPr>
          <a:xfrm flipH="1">
            <a:off x="2290604" y="5620847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4" name="TextBox 263"/>
          <p:cNvSpPr txBox="1"/>
          <p:nvPr/>
        </p:nvSpPr>
        <p:spPr>
          <a:xfrm>
            <a:off x="1883689" y="5310806"/>
            <a:ext cx="4940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ADSEL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265" name="TextBox 264"/>
          <p:cNvSpPr txBox="1"/>
          <p:nvPr/>
        </p:nvSpPr>
        <p:spPr>
          <a:xfrm>
            <a:off x="1833085" y="5845904"/>
            <a:ext cx="5421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RA1SEL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266" name="직선 연결선 265"/>
          <p:cNvCxnSpPr/>
          <p:nvPr/>
        </p:nvCxnSpPr>
        <p:spPr>
          <a:xfrm flipH="1">
            <a:off x="2290604" y="6155865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7" name="직선 연결선 266"/>
          <p:cNvCxnSpPr/>
          <p:nvPr/>
        </p:nvCxnSpPr>
        <p:spPr>
          <a:xfrm flipH="1">
            <a:off x="2290604" y="5977525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8" name="TextBox 267"/>
          <p:cNvSpPr txBox="1"/>
          <p:nvPr/>
        </p:nvSpPr>
        <p:spPr>
          <a:xfrm>
            <a:off x="1833085" y="6030560"/>
            <a:ext cx="5421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RA2SEL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269" name="TextBox 268"/>
          <p:cNvSpPr txBox="1"/>
          <p:nvPr/>
        </p:nvSpPr>
        <p:spPr>
          <a:xfrm>
            <a:off x="1869810" y="5499070"/>
            <a:ext cx="476292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WDSEL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270" name="TextBox 269"/>
          <p:cNvSpPr txBox="1"/>
          <p:nvPr/>
        </p:nvSpPr>
        <p:spPr>
          <a:xfrm>
            <a:off x="1930403" y="4248143"/>
            <a:ext cx="414338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800">
                <a:latin typeface="Adobe Fan Heiti Std B" pitchFamily="34" charset="-128"/>
                <a:ea typeface="Adobe Fan Heiti Std B" pitchFamily="34" charset="-128"/>
              </a:defRPr>
            </a:lvl1pPr>
          </a:lstStyle>
          <a:p>
            <a:r>
              <a:rPr lang="en-US" altLang="ko-KR" dirty="0"/>
              <a:t>WERF</a:t>
            </a:r>
            <a:endParaRPr lang="ko-KR" altLang="en-US" dirty="0"/>
          </a:p>
        </p:txBody>
      </p:sp>
      <p:sp>
        <p:nvSpPr>
          <p:cNvPr id="271" name="TextBox 270"/>
          <p:cNvSpPr txBox="1"/>
          <p:nvPr/>
        </p:nvSpPr>
        <p:spPr>
          <a:xfrm>
            <a:off x="1925935" y="4418329"/>
            <a:ext cx="426426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WEDF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272" name="TextBox 271"/>
          <p:cNvSpPr txBox="1"/>
          <p:nvPr/>
        </p:nvSpPr>
        <p:spPr>
          <a:xfrm>
            <a:off x="1924295" y="4599942"/>
            <a:ext cx="412826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WESF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273" name="TextBox 272"/>
          <p:cNvSpPr txBox="1"/>
          <p:nvPr/>
        </p:nvSpPr>
        <p:spPr>
          <a:xfrm>
            <a:off x="1936467" y="4772665"/>
            <a:ext cx="42351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LRSF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274" name="직선 연결선 273"/>
          <p:cNvCxnSpPr/>
          <p:nvPr/>
        </p:nvCxnSpPr>
        <p:spPr>
          <a:xfrm flipH="1">
            <a:off x="2290604" y="5799186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5" name="TextBox 274"/>
          <p:cNvSpPr txBox="1"/>
          <p:nvPr/>
        </p:nvSpPr>
        <p:spPr>
          <a:xfrm>
            <a:off x="1866176" y="5666328"/>
            <a:ext cx="5036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WASEL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238" name="직선 연결선 237"/>
          <p:cNvCxnSpPr/>
          <p:nvPr/>
        </p:nvCxnSpPr>
        <p:spPr>
          <a:xfrm>
            <a:off x="1083173" y="1748298"/>
            <a:ext cx="0" cy="13446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9" name="직선 연결선 238"/>
          <p:cNvCxnSpPr/>
          <p:nvPr/>
        </p:nvCxnSpPr>
        <p:spPr>
          <a:xfrm flipH="1">
            <a:off x="1083175" y="398973"/>
            <a:ext cx="923425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0" name="직선 연결선 239"/>
          <p:cNvCxnSpPr/>
          <p:nvPr/>
        </p:nvCxnSpPr>
        <p:spPr>
          <a:xfrm>
            <a:off x="2086477" y="2934470"/>
            <a:ext cx="0" cy="15666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4" name="직선 연결선 253"/>
          <p:cNvCxnSpPr/>
          <p:nvPr/>
        </p:nvCxnSpPr>
        <p:spPr>
          <a:xfrm>
            <a:off x="1083172" y="3091695"/>
            <a:ext cx="100611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5" name="직선 연결선 254"/>
          <p:cNvCxnSpPr/>
          <p:nvPr/>
        </p:nvCxnSpPr>
        <p:spPr>
          <a:xfrm>
            <a:off x="2002152" y="398973"/>
            <a:ext cx="1" cy="2401351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6" name="직선 연결선 255"/>
          <p:cNvCxnSpPr/>
          <p:nvPr/>
        </p:nvCxnSpPr>
        <p:spPr>
          <a:xfrm>
            <a:off x="1887163" y="2934859"/>
            <a:ext cx="0" cy="3302453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4373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직사각형 630"/>
          <p:cNvSpPr/>
          <p:nvPr/>
        </p:nvSpPr>
        <p:spPr>
          <a:xfrm>
            <a:off x="724140" y="1079753"/>
            <a:ext cx="716969" cy="2101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PC</a:t>
            </a:r>
            <a:endParaRPr lang="ko-KR" altLang="en-US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632" name="직선 화살표 연결선 631"/>
          <p:cNvCxnSpPr>
            <a:stCxn id="631" idx="2"/>
          </p:cNvCxnSpPr>
          <p:nvPr/>
        </p:nvCxnSpPr>
        <p:spPr>
          <a:xfrm>
            <a:off x="1082624" y="1289853"/>
            <a:ext cx="0" cy="32119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3" name="직사각형 632"/>
          <p:cNvSpPr/>
          <p:nvPr/>
        </p:nvSpPr>
        <p:spPr>
          <a:xfrm>
            <a:off x="834991" y="1602843"/>
            <a:ext cx="496364" cy="1454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+2</a:t>
            </a:r>
            <a:endParaRPr lang="ko-KR" altLang="en-US" sz="105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635" name="직선 연결선 634"/>
          <p:cNvCxnSpPr/>
          <p:nvPr/>
        </p:nvCxnSpPr>
        <p:spPr>
          <a:xfrm>
            <a:off x="1083172" y="1901961"/>
            <a:ext cx="52339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6" name="직사각형 635"/>
          <p:cNvSpPr/>
          <p:nvPr/>
        </p:nvSpPr>
        <p:spPr>
          <a:xfrm>
            <a:off x="2081714" y="1095183"/>
            <a:ext cx="1289695" cy="6710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Instruction</a:t>
            </a:r>
          </a:p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Memory</a:t>
            </a:r>
            <a:endParaRPr lang="ko-KR" altLang="en-US" sz="14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637" name="TextBox 636"/>
          <p:cNvSpPr txBox="1"/>
          <p:nvPr/>
        </p:nvSpPr>
        <p:spPr>
          <a:xfrm>
            <a:off x="2058408" y="1329148"/>
            <a:ext cx="237542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A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38" name="TextBox 637"/>
          <p:cNvSpPr txBox="1"/>
          <p:nvPr/>
        </p:nvSpPr>
        <p:spPr>
          <a:xfrm>
            <a:off x="2600990" y="1590503"/>
            <a:ext cx="251142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100"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D</a:t>
            </a:r>
            <a:endParaRPr lang="ko-KR" altLang="en-US" sz="800" dirty="0">
              <a:latin typeface="Adobe Fan Heiti Std B" pitchFamily="34" charset="-128"/>
            </a:endParaRPr>
          </a:p>
        </p:txBody>
      </p:sp>
      <p:cxnSp>
        <p:nvCxnSpPr>
          <p:cNvPr id="639" name="직선 연결선 638"/>
          <p:cNvCxnSpPr>
            <a:endCxn id="636" idx="1"/>
          </p:cNvCxnSpPr>
          <p:nvPr/>
        </p:nvCxnSpPr>
        <p:spPr>
          <a:xfrm>
            <a:off x="1082624" y="1430693"/>
            <a:ext cx="99908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0" name="직선 연결선 639"/>
          <p:cNvCxnSpPr>
            <a:stCxn id="636" idx="2"/>
          </p:cNvCxnSpPr>
          <p:nvPr/>
        </p:nvCxnSpPr>
        <p:spPr>
          <a:xfrm>
            <a:off x="2726561" y="1766203"/>
            <a:ext cx="0" cy="2116356"/>
          </a:xfrm>
          <a:prstGeom prst="line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1" name="직사각형 640"/>
          <p:cNvSpPr/>
          <p:nvPr/>
        </p:nvSpPr>
        <p:spPr>
          <a:xfrm>
            <a:off x="2089285" y="3901149"/>
            <a:ext cx="716969" cy="2101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CLU</a:t>
            </a:r>
            <a:endParaRPr lang="ko-KR" altLang="en-US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642" name="직사각형 641"/>
          <p:cNvSpPr/>
          <p:nvPr/>
        </p:nvSpPr>
        <p:spPr>
          <a:xfrm>
            <a:off x="3344819" y="2247339"/>
            <a:ext cx="2402344" cy="6710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Register Bank</a:t>
            </a:r>
            <a:endParaRPr lang="ko-KR" altLang="en-US" sz="14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643" name="TextBox 642"/>
          <p:cNvSpPr txBox="1"/>
          <p:nvPr/>
        </p:nvSpPr>
        <p:spPr>
          <a:xfrm>
            <a:off x="3797304" y="2247339"/>
            <a:ext cx="349361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800">
                <a:latin typeface="Adobe Fan Heiti Std B" pitchFamily="34" charset="-128"/>
                <a:ea typeface="Adobe Fan Heiti Std B" pitchFamily="34" charset="-128"/>
              </a:defRPr>
            </a:lvl1pPr>
          </a:lstStyle>
          <a:p>
            <a:r>
              <a:rPr lang="en-US" altLang="ko-KR" dirty="0"/>
              <a:t>RA1</a:t>
            </a:r>
            <a:endParaRPr lang="ko-KR" altLang="en-US" dirty="0"/>
          </a:p>
        </p:txBody>
      </p:sp>
      <p:sp>
        <p:nvSpPr>
          <p:cNvPr id="644" name="TextBox 643"/>
          <p:cNvSpPr txBox="1"/>
          <p:nvPr/>
        </p:nvSpPr>
        <p:spPr>
          <a:xfrm>
            <a:off x="4728982" y="2262565"/>
            <a:ext cx="349361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RA2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45" name="TextBox 644"/>
          <p:cNvSpPr txBox="1"/>
          <p:nvPr/>
        </p:nvSpPr>
        <p:spPr>
          <a:xfrm>
            <a:off x="3797304" y="2700043"/>
            <a:ext cx="35389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RD1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46" name="TextBox 645"/>
          <p:cNvSpPr txBox="1"/>
          <p:nvPr/>
        </p:nvSpPr>
        <p:spPr>
          <a:xfrm>
            <a:off x="4728982" y="2715270"/>
            <a:ext cx="35389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RD2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47" name="TextBox 646"/>
          <p:cNvSpPr txBox="1"/>
          <p:nvPr/>
        </p:nvSpPr>
        <p:spPr>
          <a:xfrm>
            <a:off x="3344819" y="2481304"/>
            <a:ext cx="32669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WA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48" name="TextBox 647"/>
          <p:cNvSpPr txBox="1"/>
          <p:nvPr/>
        </p:nvSpPr>
        <p:spPr>
          <a:xfrm>
            <a:off x="5407769" y="2481304"/>
            <a:ext cx="331228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WD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49" name="TextBox 648"/>
          <p:cNvSpPr txBox="1"/>
          <p:nvPr/>
        </p:nvSpPr>
        <p:spPr>
          <a:xfrm>
            <a:off x="5407769" y="2684393"/>
            <a:ext cx="314608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WE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650" name="직선 연결선 649"/>
          <p:cNvCxnSpPr/>
          <p:nvPr/>
        </p:nvCxnSpPr>
        <p:spPr>
          <a:xfrm>
            <a:off x="3868854" y="1901960"/>
            <a:ext cx="0" cy="93238"/>
          </a:xfrm>
          <a:prstGeom prst="line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1" name="사다리꼴 650"/>
          <p:cNvSpPr/>
          <p:nvPr/>
        </p:nvSpPr>
        <p:spPr>
          <a:xfrm flipV="1">
            <a:off x="3685739" y="4030143"/>
            <a:ext cx="1579344" cy="796423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652" name="TextBox 651"/>
          <p:cNvSpPr txBox="1"/>
          <p:nvPr/>
        </p:nvSpPr>
        <p:spPr>
          <a:xfrm>
            <a:off x="4263709" y="4304772"/>
            <a:ext cx="423405" cy="2466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latin typeface="Adobe 고딕 Std B" pitchFamily="34" charset="-127"/>
                <a:ea typeface="Adobe 고딕 Std B" pitchFamily="34" charset="-127"/>
              </a:rPr>
              <a:t>ALU</a:t>
            </a:r>
            <a:endParaRPr lang="ko-KR" altLang="en-US" sz="1100" dirty="0"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653" name="직선 연결선 652"/>
          <p:cNvCxnSpPr/>
          <p:nvPr/>
        </p:nvCxnSpPr>
        <p:spPr>
          <a:xfrm>
            <a:off x="4914660" y="2912373"/>
            <a:ext cx="0" cy="482918"/>
          </a:xfrm>
          <a:prstGeom prst="line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5" name="TextBox 654"/>
          <p:cNvSpPr txBox="1"/>
          <p:nvPr/>
        </p:nvSpPr>
        <p:spPr>
          <a:xfrm>
            <a:off x="3303530" y="4414018"/>
            <a:ext cx="474781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ALUFN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662" name="직선 연결선 661"/>
          <p:cNvCxnSpPr>
            <a:stCxn id="651" idx="1"/>
          </p:cNvCxnSpPr>
          <p:nvPr/>
        </p:nvCxnSpPr>
        <p:spPr>
          <a:xfrm flipH="1" flipV="1">
            <a:off x="3344819" y="4428076"/>
            <a:ext cx="440474" cy="2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4" name="직선 연결선 663"/>
          <p:cNvCxnSpPr/>
          <p:nvPr/>
        </p:nvCxnSpPr>
        <p:spPr>
          <a:xfrm flipH="1" flipV="1">
            <a:off x="5750895" y="2785937"/>
            <a:ext cx="440474" cy="2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5" name="TextBox 664"/>
          <p:cNvSpPr txBox="1"/>
          <p:nvPr/>
        </p:nvSpPr>
        <p:spPr>
          <a:xfrm>
            <a:off x="5798908" y="2781637"/>
            <a:ext cx="42340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WERF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89" name="TextBox 688"/>
          <p:cNvSpPr txBox="1"/>
          <p:nvPr/>
        </p:nvSpPr>
        <p:spPr>
          <a:xfrm>
            <a:off x="2133620" y="3613980"/>
            <a:ext cx="650066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Adobe Fan Heiti Std B" pitchFamily="34" charset="-128"/>
                <a:ea typeface="Adobe Fan Heiti Std B" pitchFamily="34" charset="-128"/>
              </a:rPr>
              <a:t>OP &lt;15:12&gt;</a:t>
            </a:r>
            <a:endParaRPr lang="ko-KR" altLang="en-US" sz="7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90" name="TextBox 689"/>
          <p:cNvSpPr txBox="1"/>
          <p:nvPr/>
        </p:nvSpPr>
        <p:spPr>
          <a:xfrm>
            <a:off x="3430042" y="1845669"/>
            <a:ext cx="523136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Adobe Fan Heiti Std B" pitchFamily="34" charset="-128"/>
                <a:ea typeface="Adobe Fan Heiti Std B" pitchFamily="34" charset="-128"/>
              </a:rPr>
              <a:t>RD &lt;11:8&gt;</a:t>
            </a:r>
            <a:endParaRPr lang="ko-KR" altLang="en-US" sz="6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91" name="TextBox 690"/>
          <p:cNvSpPr txBox="1"/>
          <p:nvPr/>
        </p:nvSpPr>
        <p:spPr>
          <a:xfrm>
            <a:off x="4915373" y="1849586"/>
            <a:ext cx="46519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Adobe Fan Heiti Std B" pitchFamily="34" charset="-128"/>
                <a:ea typeface="Adobe Fan Heiti Std B" pitchFamily="34" charset="-128"/>
              </a:rPr>
              <a:t>R2 &lt;3:0&gt;</a:t>
            </a:r>
            <a:endParaRPr lang="ko-KR" altLang="en-US" sz="6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92" name="TextBox 691"/>
          <p:cNvSpPr txBox="1"/>
          <p:nvPr/>
        </p:nvSpPr>
        <p:spPr>
          <a:xfrm>
            <a:off x="2280142" y="3454280"/>
            <a:ext cx="432471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Adobe Fan Heiti Std B" pitchFamily="34" charset="-128"/>
                <a:ea typeface="Adobe Fan Heiti Std B" pitchFamily="34" charset="-128"/>
              </a:rPr>
              <a:t>F &lt;7:6&gt;</a:t>
            </a:r>
            <a:endParaRPr lang="ko-KR" altLang="en-US" sz="7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693" name="직선 연결선 692"/>
          <p:cNvCxnSpPr/>
          <p:nvPr/>
        </p:nvCxnSpPr>
        <p:spPr>
          <a:xfrm>
            <a:off x="2735872" y="3055898"/>
            <a:ext cx="1993109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4" name="직선 연결선 693"/>
          <p:cNvCxnSpPr/>
          <p:nvPr/>
        </p:nvCxnSpPr>
        <p:spPr>
          <a:xfrm>
            <a:off x="4525346" y="3054389"/>
            <a:ext cx="0" cy="339392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5" name="TextBox 694"/>
          <p:cNvSpPr txBox="1"/>
          <p:nvPr/>
        </p:nvSpPr>
        <p:spPr>
          <a:xfrm>
            <a:off x="2706988" y="2865807"/>
            <a:ext cx="684821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Adobe Fan Heiti Std B" pitchFamily="34" charset="-128"/>
                <a:ea typeface="Adobe Fan Heiti Std B" pitchFamily="34" charset="-128"/>
              </a:rPr>
              <a:t>Operand &lt;5:0&gt;</a:t>
            </a:r>
            <a:endParaRPr lang="ko-KR" altLang="en-US" sz="7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696" name="직선 연결선 695"/>
          <p:cNvCxnSpPr/>
          <p:nvPr/>
        </p:nvCxnSpPr>
        <p:spPr>
          <a:xfrm>
            <a:off x="4348155" y="3253197"/>
            <a:ext cx="0" cy="142094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7" name="사다리꼴 696"/>
          <p:cNvSpPr/>
          <p:nvPr/>
        </p:nvSpPr>
        <p:spPr>
          <a:xfrm flipV="1">
            <a:off x="4225094" y="3377333"/>
            <a:ext cx="819338" cy="154766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698" name="TextBox 697"/>
          <p:cNvSpPr txBox="1"/>
          <p:nvPr/>
        </p:nvSpPr>
        <p:spPr>
          <a:xfrm>
            <a:off x="4225094" y="3377333"/>
            <a:ext cx="80121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 smtClean="0">
                <a:latin typeface="HY견고딕" pitchFamily="18" charset="-127"/>
                <a:ea typeface="HY견고딕" pitchFamily="18" charset="-127"/>
              </a:rPr>
              <a:t> 3     2      1    0</a:t>
            </a:r>
            <a:endParaRPr lang="ko-KR" altLang="en-US" sz="600" dirty="0"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699" name="직선 연결선 698"/>
          <p:cNvCxnSpPr/>
          <p:nvPr/>
        </p:nvCxnSpPr>
        <p:spPr>
          <a:xfrm>
            <a:off x="4728982" y="3539555"/>
            <a:ext cx="0" cy="482918"/>
          </a:xfrm>
          <a:prstGeom prst="line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0" name="TextBox 699"/>
          <p:cNvSpPr txBox="1"/>
          <p:nvPr/>
        </p:nvSpPr>
        <p:spPr>
          <a:xfrm>
            <a:off x="3806082" y="3013183"/>
            <a:ext cx="737709" cy="15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" dirty="0" smtClean="0">
                <a:latin typeface="Adobe Fan Heiti Std B" pitchFamily="34" charset="-128"/>
                <a:ea typeface="Adobe Fan Heiti Std B" pitchFamily="34" charset="-128"/>
              </a:rPr>
              <a:t>Immediate Value &lt;5:0&gt;</a:t>
            </a:r>
            <a:endParaRPr lang="ko-KR" altLang="en-US" sz="500" dirty="0">
              <a:latin typeface="Adobe Fan Heiti Std B" pitchFamily="34" charset="-128"/>
              <a:ea typeface="HY견고딕" pitchFamily="18" charset="-127"/>
            </a:endParaRPr>
          </a:p>
        </p:txBody>
      </p:sp>
      <p:grpSp>
        <p:nvGrpSpPr>
          <p:cNvPr id="701" name="그룹 700"/>
          <p:cNvGrpSpPr/>
          <p:nvPr/>
        </p:nvGrpSpPr>
        <p:grpSpPr>
          <a:xfrm>
            <a:off x="4674204" y="3708245"/>
            <a:ext cx="306093" cy="203089"/>
            <a:chOff x="4657905" y="3760992"/>
            <a:chExt cx="324714" cy="215444"/>
          </a:xfrm>
        </p:grpSpPr>
        <p:cxnSp>
          <p:nvCxnSpPr>
            <p:cNvPr id="837" name="직선 연결선 836"/>
            <p:cNvCxnSpPr/>
            <p:nvPr/>
          </p:nvCxnSpPr>
          <p:spPr>
            <a:xfrm>
              <a:off x="4657905" y="3838188"/>
              <a:ext cx="99639" cy="8486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38" name="TextBox 837"/>
            <p:cNvSpPr txBox="1"/>
            <p:nvPr/>
          </p:nvSpPr>
          <p:spPr>
            <a:xfrm>
              <a:off x="4682537" y="3760992"/>
              <a:ext cx="30008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16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</p:grpSp>
      <p:cxnSp>
        <p:nvCxnSpPr>
          <p:cNvPr id="702" name="직선 연결선 701"/>
          <p:cNvCxnSpPr/>
          <p:nvPr/>
        </p:nvCxnSpPr>
        <p:spPr>
          <a:xfrm>
            <a:off x="3965884" y="2138421"/>
            <a:ext cx="0" cy="124144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3" name="직선 연결선 702"/>
          <p:cNvCxnSpPr/>
          <p:nvPr/>
        </p:nvCxnSpPr>
        <p:spPr>
          <a:xfrm>
            <a:off x="3965884" y="2909491"/>
            <a:ext cx="0" cy="1112983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4" name="직선 연결선 703"/>
          <p:cNvCxnSpPr/>
          <p:nvPr/>
        </p:nvCxnSpPr>
        <p:spPr>
          <a:xfrm>
            <a:off x="3179310" y="3060323"/>
            <a:ext cx="0" cy="181253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5" name="직선 연결선 704"/>
          <p:cNvCxnSpPr/>
          <p:nvPr/>
        </p:nvCxnSpPr>
        <p:spPr>
          <a:xfrm>
            <a:off x="3179310" y="3241576"/>
            <a:ext cx="116358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6" name="직선 연결선 705"/>
          <p:cNvCxnSpPr/>
          <p:nvPr/>
        </p:nvCxnSpPr>
        <p:spPr>
          <a:xfrm flipV="1">
            <a:off x="3294668" y="3162015"/>
            <a:ext cx="0" cy="182362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7" name="직선 연결선 706"/>
          <p:cNvCxnSpPr/>
          <p:nvPr/>
        </p:nvCxnSpPr>
        <p:spPr>
          <a:xfrm>
            <a:off x="3292423" y="3162015"/>
            <a:ext cx="317768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8" name="직선 연결선 707"/>
          <p:cNvCxnSpPr/>
          <p:nvPr/>
        </p:nvCxnSpPr>
        <p:spPr>
          <a:xfrm>
            <a:off x="3293849" y="3340519"/>
            <a:ext cx="317768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9" name="직선 연결선 708"/>
          <p:cNvCxnSpPr/>
          <p:nvPr/>
        </p:nvCxnSpPr>
        <p:spPr>
          <a:xfrm>
            <a:off x="3759681" y="3255900"/>
            <a:ext cx="588475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0" name="TextBox 709"/>
          <p:cNvSpPr txBox="1"/>
          <p:nvPr/>
        </p:nvSpPr>
        <p:spPr>
          <a:xfrm>
            <a:off x="2962431" y="3293307"/>
            <a:ext cx="693888" cy="15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" dirty="0" smtClean="0">
                <a:latin typeface="Adobe Fan Heiti Std B" pitchFamily="34" charset="-128"/>
                <a:ea typeface="Adobe Fan Heiti Std B" pitchFamily="34" charset="-128"/>
              </a:rPr>
              <a:t>Constant Value&lt;3:0&gt;</a:t>
            </a:r>
            <a:endParaRPr lang="ko-KR" altLang="en-US" sz="5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711" name="TextBox 710"/>
          <p:cNvSpPr txBox="1"/>
          <p:nvPr/>
        </p:nvSpPr>
        <p:spPr>
          <a:xfrm>
            <a:off x="3093209" y="3003661"/>
            <a:ext cx="600200" cy="15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" dirty="0" smtClean="0">
                <a:latin typeface="Adobe Fan Heiti Std B" pitchFamily="34" charset="-128"/>
                <a:ea typeface="Adobe Fan Heiti Std B" pitchFamily="34" charset="-128"/>
              </a:rPr>
              <a:t>Shift Value &lt;5:4&gt;</a:t>
            </a:r>
            <a:endParaRPr lang="ko-KR" altLang="en-US" sz="500" dirty="0">
              <a:latin typeface="Adobe Fan Heiti Std B" pitchFamily="34" charset="-128"/>
              <a:ea typeface="HY견고딕" pitchFamily="18" charset="-127"/>
            </a:endParaRPr>
          </a:p>
        </p:txBody>
      </p:sp>
      <p:grpSp>
        <p:nvGrpSpPr>
          <p:cNvPr id="712" name="그룹 711"/>
          <p:cNvGrpSpPr/>
          <p:nvPr/>
        </p:nvGrpSpPr>
        <p:grpSpPr>
          <a:xfrm>
            <a:off x="3918385" y="3708245"/>
            <a:ext cx="306093" cy="203089"/>
            <a:chOff x="4657905" y="3760992"/>
            <a:chExt cx="324714" cy="215444"/>
          </a:xfrm>
        </p:grpSpPr>
        <p:cxnSp>
          <p:nvCxnSpPr>
            <p:cNvPr id="835" name="직선 연결선 834"/>
            <p:cNvCxnSpPr/>
            <p:nvPr/>
          </p:nvCxnSpPr>
          <p:spPr>
            <a:xfrm>
              <a:off x="4657905" y="3838188"/>
              <a:ext cx="99639" cy="8486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36" name="TextBox 835"/>
            <p:cNvSpPr txBox="1"/>
            <p:nvPr/>
          </p:nvSpPr>
          <p:spPr>
            <a:xfrm>
              <a:off x="4682537" y="3760992"/>
              <a:ext cx="30008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16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</p:grpSp>
      <p:cxnSp>
        <p:nvCxnSpPr>
          <p:cNvPr id="714" name="직선 연결선 713"/>
          <p:cNvCxnSpPr/>
          <p:nvPr/>
        </p:nvCxnSpPr>
        <p:spPr>
          <a:xfrm flipH="1">
            <a:off x="5030963" y="3468324"/>
            <a:ext cx="3382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5" name="TextBox 714"/>
          <p:cNvSpPr txBox="1"/>
          <p:nvPr/>
        </p:nvSpPr>
        <p:spPr>
          <a:xfrm>
            <a:off x="4998961" y="3436778"/>
            <a:ext cx="402250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BSEL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717" name="직사각형 716"/>
          <p:cNvSpPr/>
          <p:nvPr/>
        </p:nvSpPr>
        <p:spPr>
          <a:xfrm>
            <a:off x="3618906" y="3123319"/>
            <a:ext cx="145408" cy="2704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Rtl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S</a:t>
            </a:r>
            <a:endParaRPr lang="ko-KR" altLang="en-US" sz="10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718" name="TextBox 717"/>
          <p:cNvSpPr txBox="1"/>
          <p:nvPr/>
        </p:nvSpPr>
        <p:spPr>
          <a:xfrm>
            <a:off x="8009913" y="1826689"/>
            <a:ext cx="684821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Adobe Fan Heiti Std B" pitchFamily="34" charset="-128"/>
                <a:ea typeface="Adobe Fan Heiti Std B" pitchFamily="34" charset="-128"/>
              </a:rPr>
              <a:t>CPSR F &lt;7:4&gt;</a:t>
            </a:r>
            <a:endParaRPr lang="ko-KR" altLang="en-US" sz="7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719" name="직선 연결선 718"/>
          <p:cNvCxnSpPr/>
          <p:nvPr/>
        </p:nvCxnSpPr>
        <p:spPr>
          <a:xfrm flipH="1">
            <a:off x="8378546" y="1568760"/>
            <a:ext cx="3382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0" name="TextBox 719"/>
          <p:cNvSpPr txBox="1"/>
          <p:nvPr/>
        </p:nvSpPr>
        <p:spPr>
          <a:xfrm>
            <a:off x="8346544" y="1537214"/>
            <a:ext cx="412826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WESF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721" name="TextBox 720"/>
          <p:cNvSpPr txBox="1"/>
          <p:nvPr/>
        </p:nvSpPr>
        <p:spPr>
          <a:xfrm>
            <a:off x="8105319" y="1487505"/>
            <a:ext cx="314608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WE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722" name="TextBox 721"/>
          <p:cNvSpPr txBox="1"/>
          <p:nvPr/>
        </p:nvSpPr>
        <p:spPr>
          <a:xfrm>
            <a:off x="7036857" y="1285466"/>
            <a:ext cx="237542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A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723" name="TextBox 722"/>
          <p:cNvSpPr txBox="1"/>
          <p:nvPr/>
        </p:nvSpPr>
        <p:spPr>
          <a:xfrm>
            <a:off x="7579439" y="1546822"/>
            <a:ext cx="310073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100"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WD</a:t>
            </a:r>
            <a:endParaRPr lang="ko-KR" altLang="en-US" sz="800" dirty="0">
              <a:latin typeface="Adobe Fan Heiti Std B" pitchFamily="34" charset="-128"/>
            </a:endParaRPr>
          </a:p>
        </p:txBody>
      </p:sp>
      <p:sp>
        <p:nvSpPr>
          <p:cNvPr id="724" name="TextBox 723"/>
          <p:cNvSpPr txBox="1"/>
          <p:nvPr/>
        </p:nvSpPr>
        <p:spPr>
          <a:xfrm>
            <a:off x="7556017" y="1051501"/>
            <a:ext cx="29798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100"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RD</a:t>
            </a:r>
            <a:endParaRPr lang="ko-KR" altLang="en-US" sz="800" dirty="0">
              <a:latin typeface="Adobe Fan Heiti Std B" pitchFamily="34" charset="-128"/>
            </a:endParaRPr>
          </a:p>
        </p:txBody>
      </p:sp>
      <p:sp>
        <p:nvSpPr>
          <p:cNvPr id="725" name="직사각형 724"/>
          <p:cNvSpPr/>
          <p:nvPr/>
        </p:nvSpPr>
        <p:spPr>
          <a:xfrm>
            <a:off x="5966855" y="1291053"/>
            <a:ext cx="716969" cy="2101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SP</a:t>
            </a:r>
            <a:endParaRPr lang="ko-KR" altLang="en-US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726" name="직선 화살표 연결선 725"/>
          <p:cNvCxnSpPr/>
          <p:nvPr/>
        </p:nvCxnSpPr>
        <p:spPr>
          <a:xfrm>
            <a:off x="6324792" y="1509287"/>
            <a:ext cx="0" cy="182762"/>
          </a:xfrm>
          <a:prstGeom prst="straightConnector1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7" name="직선 연결선 726"/>
          <p:cNvCxnSpPr/>
          <p:nvPr/>
        </p:nvCxnSpPr>
        <p:spPr>
          <a:xfrm>
            <a:off x="6325339" y="1698324"/>
            <a:ext cx="523391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8" name="직선 연결선 727"/>
          <p:cNvCxnSpPr/>
          <p:nvPr/>
        </p:nvCxnSpPr>
        <p:spPr>
          <a:xfrm flipV="1">
            <a:off x="6848730" y="815902"/>
            <a:ext cx="0" cy="882424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9" name="직선 연결선 728"/>
          <p:cNvCxnSpPr/>
          <p:nvPr/>
        </p:nvCxnSpPr>
        <p:spPr>
          <a:xfrm flipH="1">
            <a:off x="6324792" y="815902"/>
            <a:ext cx="523940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0" name="직선 화살표 연결선 729"/>
          <p:cNvCxnSpPr>
            <a:stCxn id="731" idx="2"/>
            <a:endCxn id="725" idx="0"/>
          </p:cNvCxnSpPr>
          <p:nvPr/>
        </p:nvCxnSpPr>
        <p:spPr>
          <a:xfrm>
            <a:off x="6325339" y="1121213"/>
            <a:ext cx="1" cy="1698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1" name="직사각형 730"/>
          <p:cNvSpPr/>
          <p:nvPr/>
        </p:nvSpPr>
        <p:spPr>
          <a:xfrm>
            <a:off x="6077156" y="975759"/>
            <a:ext cx="496364" cy="1454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ALU</a:t>
            </a:r>
            <a:endParaRPr lang="ko-KR" altLang="en-US" sz="8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732" name="직선 화살표 연결선 731"/>
          <p:cNvCxnSpPr>
            <a:endCxn id="731" idx="0"/>
          </p:cNvCxnSpPr>
          <p:nvPr/>
        </p:nvCxnSpPr>
        <p:spPr>
          <a:xfrm flipH="1">
            <a:off x="6325339" y="815902"/>
            <a:ext cx="1" cy="159857"/>
          </a:xfrm>
          <a:prstGeom prst="straightConnector1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3" name="직선 연결선 732"/>
          <p:cNvCxnSpPr>
            <a:stCxn id="725" idx="3"/>
            <a:endCxn id="734" idx="1"/>
          </p:cNvCxnSpPr>
          <p:nvPr/>
        </p:nvCxnSpPr>
        <p:spPr>
          <a:xfrm flipV="1">
            <a:off x="6683823" y="1394778"/>
            <a:ext cx="397749" cy="1324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4" name="직사각형 733"/>
          <p:cNvSpPr/>
          <p:nvPr/>
        </p:nvSpPr>
        <p:spPr>
          <a:xfrm>
            <a:off x="7081572" y="1059268"/>
            <a:ext cx="1289695" cy="6710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Stack</a:t>
            </a:r>
          </a:p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Memory</a:t>
            </a:r>
            <a:endParaRPr lang="ko-KR" altLang="en-US" sz="14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735" name="직선 연결선 734"/>
          <p:cNvCxnSpPr/>
          <p:nvPr/>
        </p:nvCxnSpPr>
        <p:spPr>
          <a:xfrm flipV="1">
            <a:off x="7695441" y="842120"/>
            <a:ext cx="0" cy="201316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6" name="직선 연결선 735"/>
          <p:cNvCxnSpPr/>
          <p:nvPr/>
        </p:nvCxnSpPr>
        <p:spPr>
          <a:xfrm flipH="1">
            <a:off x="6921179" y="842120"/>
            <a:ext cx="789876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7" name="직선 연결선 736"/>
          <p:cNvCxnSpPr>
            <a:stCxn id="811" idx="1"/>
          </p:cNvCxnSpPr>
          <p:nvPr/>
        </p:nvCxnSpPr>
        <p:spPr>
          <a:xfrm flipH="1" flipV="1">
            <a:off x="6921179" y="842126"/>
            <a:ext cx="4164" cy="1579715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8" name="직선 연결선 737"/>
          <p:cNvCxnSpPr>
            <a:endCxn id="811" idx="0"/>
          </p:cNvCxnSpPr>
          <p:nvPr/>
        </p:nvCxnSpPr>
        <p:spPr>
          <a:xfrm>
            <a:off x="5747446" y="2598681"/>
            <a:ext cx="1106726" cy="4709"/>
          </a:xfrm>
          <a:prstGeom prst="line">
            <a:avLst/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9" name="직사각형 738"/>
          <p:cNvSpPr/>
          <p:nvPr/>
        </p:nvSpPr>
        <p:spPr>
          <a:xfrm>
            <a:off x="7637320" y="4854363"/>
            <a:ext cx="716969" cy="2101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CPSR</a:t>
            </a:r>
            <a:endParaRPr lang="ko-KR" altLang="en-US" sz="11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740" name="직선 연결선 739"/>
          <p:cNvCxnSpPr/>
          <p:nvPr/>
        </p:nvCxnSpPr>
        <p:spPr>
          <a:xfrm flipH="1">
            <a:off x="7847094" y="5240388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1" name="직선 연결선 740"/>
          <p:cNvCxnSpPr/>
          <p:nvPr/>
        </p:nvCxnSpPr>
        <p:spPr>
          <a:xfrm flipH="1">
            <a:off x="7998912" y="5073682"/>
            <a:ext cx="1" cy="14561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2" name="직선 연결선 741"/>
          <p:cNvCxnSpPr/>
          <p:nvPr/>
        </p:nvCxnSpPr>
        <p:spPr>
          <a:xfrm flipH="1">
            <a:off x="7847095" y="5471127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3" name="직선 연결선 742"/>
          <p:cNvCxnSpPr/>
          <p:nvPr/>
        </p:nvCxnSpPr>
        <p:spPr>
          <a:xfrm flipH="1">
            <a:off x="7847095" y="5701866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4" name="직선 연결선 743"/>
          <p:cNvCxnSpPr/>
          <p:nvPr/>
        </p:nvCxnSpPr>
        <p:spPr>
          <a:xfrm flipH="1">
            <a:off x="7847093" y="6163345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5" name="직선 연결선 744"/>
          <p:cNvCxnSpPr/>
          <p:nvPr/>
        </p:nvCxnSpPr>
        <p:spPr>
          <a:xfrm flipH="1">
            <a:off x="7838102" y="6394084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6" name="TextBox 745"/>
          <p:cNvSpPr txBox="1"/>
          <p:nvPr/>
        </p:nvSpPr>
        <p:spPr>
          <a:xfrm>
            <a:off x="7650833" y="5146096"/>
            <a:ext cx="222431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Adobe Fan Heiti Std B" pitchFamily="34" charset="-128"/>
                <a:ea typeface="Adobe Fan Heiti Std B" pitchFamily="34" charset="-128"/>
              </a:rPr>
              <a:t>Z</a:t>
            </a:r>
            <a:endParaRPr lang="ko-KR" altLang="en-US" sz="7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747" name="직선 연결선 746"/>
          <p:cNvCxnSpPr/>
          <p:nvPr/>
        </p:nvCxnSpPr>
        <p:spPr>
          <a:xfrm flipH="1">
            <a:off x="7838102" y="5932605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8" name="TextBox 747"/>
          <p:cNvSpPr txBox="1"/>
          <p:nvPr/>
        </p:nvSpPr>
        <p:spPr>
          <a:xfrm>
            <a:off x="7650833" y="5376835"/>
            <a:ext cx="234519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Adobe Fan Heiti Std B" pitchFamily="34" charset="-128"/>
                <a:ea typeface="Adobe Fan Heiti Std B" pitchFamily="34" charset="-128"/>
              </a:rPr>
              <a:t>N</a:t>
            </a:r>
            <a:endParaRPr lang="ko-KR" altLang="en-US" sz="7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749" name="TextBox 748"/>
          <p:cNvSpPr txBox="1"/>
          <p:nvPr/>
        </p:nvSpPr>
        <p:spPr>
          <a:xfrm>
            <a:off x="7650833" y="5602615"/>
            <a:ext cx="226964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Adobe Fan Heiti Std B" pitchFamily="34" charset="-128"/>
                <a:ea typeface="Adobe Fan Heiti Std B" pitchFamily="34" charset="-128"/>
              </a:rPr>
              <a:t>V</a:t>
            </a:r>
            <a:endParaRPr lang="ko-KR" altLang="en-US" sz="7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750" name="직선 연결선 749"/>
          <p:cNvCxnSpPr/>
          <p:nvPr/>
        </p:nvCxnSpPr>
        <p:spPr>
          <a:xfrm>
            <a:off x="7998913" y="1901961"/>
            <a:ext cx="0" cy="2937787"/>
          </a:xfrm>
          <a:prstGeom prst="line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1" name="TextBox 750"/>
          <p:cNvSpPr txBox="1"/>
          <p:nvPr/>
        </p:nvSpPr>
        <p:spPr>
          <a:xfrm>
            <a:off x="8355284" y="4870593"/>
            <a:ext cx="393183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err="1" smtClean="0">
                <a:latin typeface="Adobe Fan Heiti Std B" pitchFamily="34" charset="-128"/>
                <a:ea typeface="Adobe Fan Heiti Std B" pitchFamily="34" charset="-128"/>
              </a:rPr>
              <a:t>BrYN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752" name="직선 연결선 751"/>
          <p:cNvCxnSpPr/>
          <p:nvPr/>
        </p:nvCxnSpPr>
        <p:spPr>
          <a:xfrm flipH="1">
            <a:off x="8370270" y="4884652"/>
            <a:ext cx="32446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3" name="직선 화살표 연결선 752"/>
          <p:cNvCxnSpPr/>
          <p:nvPr/>
        </p:nvCxnSpPr>
        <p:spPr>
          <a:xfrm>
            <a:off x="4477622" y="4959414"/>
            <a:ext cx="315969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4" name="직선 연결선 753"/>
          <p:cNvCxnSpPr/>
          <p:nvPr/>
        </p:nvCxnSpPr>
        <p:spPr>
          <a:xfrm>
            <a:off x="2726561" y="1901961"/>
            <a:ext cx="527235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5" name="직선 연결선 754"/>
          <p:cNvCxnSpPr/>
          <p:nvPr/>
        </p:nvCxnSpPr>
        <p:spPr>
          <a:xfrm flipH="1">
            <a:off x="1267170" y="476508"/>
            <a:ext cx="33939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6" name="사다리꼴 755"/>
          <p:cNvSpPr/>
          <p:nvPr/>
        </p:nvSpPr>
        <p:spPr>
          <a:xfrm flipV="1">
            <a:off x="788334" y="611869"/>
            <a:ext cx="616117" cy="148921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757" name="TextBox 756"/>
          <p:cNvSpPr txBox="1"/>
          <p:nvPr/>
        </p:nvSpPr>
        <p:spPr>
          <a:xfrm>
            <a:off x="772524" y="612265"/>
            <a:ext cx="63671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HY견고딕" pitchFamily="18" charset="-127"/>
                <a:ea typeface="HY견고딕" pitchFamily="18" charset="-127"/>
              </a:rPr>
              <a:t>2      1      0</a:t>
            </a:r>
            <a:endParaRPr lang="ko-KR" altLang="en-US" sz="600" dirty="0"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758" name="직선 연결선 757"/>
          <p:cNvCxnSpPr/>
          <p:nvPr/>
        </p:nvCxnSpPr>
        <p:spPr>
          <a:xfrm flipH="1">
            <a:off x="449671" y="656439"/>
            <a:ext cx="3382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9" name="TextBox 758"/>
          <p:cNvSpPr txBox="1"/>
          <p:nvPr/>
        </p:nvSpPr>
        <p:spPr>
          <a:xfrm>
            <a:off x="399711" y="624893"/>
            <a:ext cx="46571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PCSEL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760" name="직선 화살표 연결선 759"/>
          <p:cNvCxnSpPr/>
          <p:nvPr/>
        </p:nvCxnSpPr>
        <p:spPr>
          <a:xfrm>
            <a:off x="1267170" y="475416"/>
            <a:ext cx="0" cy="14947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2" name="직선 화살표 연결선 761"/>
          <p:cNvCxnSpPr/>
          <p:nvPr/>
        </p:nvCxnSpPr>
        <p:spPr>
          <a:xfrm>
            <a:off x="1082837" y="398973"/>
            <a:ext cx="0" cy="20769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3" name="직사각형 762"/>
          <p:cNvSpPr/>
          <p:nvPr/>
        </p:nvSpPr>
        <p:spPr>
          <a:xfrm>
            <a:off x="2081714" y="414792"/>
            <a:ext cx="716969" cy="2101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LR</a:t>
            </a:r>
            <a:endParaRPr lang="ko-KR" altLang="en-US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764" name="직선 연결선 763"/>
          <p:cNvCxnSpPr/>
          <p:nvPr/>
        </p:nvCxnSpPr>
        <p:spPr>
          <a:xfrm flipH="1">
            <a:off x="865426" y="272872"/>
            <a:ext cx="157477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5" name="직선 화살표 연결선 764"/>
          <p:cNvCxnSpPr/>
          <p:nvPr/>
        </p:nvCxnSpPr>
        <p:spPr>
          <a:xfrm>
            <a:off x="865426" y="272872"/>
            <a:ext cx="0" cy="33111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6" name="직선 연결선 765"/>
          <p:cNvCxnSpPr>
            <a:stCxn id="763" idx="0"/>
          </p:cNvCxnSpPr>
          <p:nvPr/>
        </p:nvCxnSpPr>
        <p:spPr>
          <a:xfrm flipH="1" flipV="1">
            <a:off x="2440197" y="272872"/>
            <a:ext cx="1" cy="1419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7" name="사다리꼴 766"/>
          <p:cNvSpPr/>
          <p:nvPr/>
        </p:nvSpPr>
        <p:spPr>
          <a:xfrm rot="10800000" flipV="1">
            <a:off x="1761973" y="2799995"/>
            <a:ext cx="480360" cy="134863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768" name="TextBox 767"/>
          <p:cNvSpPr txBox="1"/>
          <p:nvPr/>
        </p:nvSpPr>
        <p:spPr>
          <a:xfrm>
            <a:off x="1792047" y="2789935"/>
            <a:ext cx="48603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HY견고딕" pitchFamily="18" charset="-127"/>
                <a:ea typeface="HY견고딕" pitchFamily="18" charset="-127"/>
              </a:rPr>
              <a:t> 1      0 </a:t>
            </a:r>
            <a:endParaRPr lang="ko-KR" altLang="en-US" sz="6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69" name="TextBox 768"/>
          <p:cNvSpPr txBox="1"/>
          <p:nvPr/>
        </p:nvSpPr>
        <p:spPr>
          <a:xfrm>
            <a:off x="2231560" y="2811548"/>
            <a:ext cx="4122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err="1" smtClean="0">
                <a:latin typeface="Adobe Fan Heiti Std B" pitchFamily="34" charset="-128"/>
                <a:ea typeface="Adobe Fan Heiti Std B" pitchFamily="34" charset="-128"/>
              </a:rPr>
              <a:t>BrYN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770" name="직선 연결선 769"/>
          <p:cNvCxnSpPr/>
          <p:nvPr/>
        </p:nvCxnSpPr>
        <p:spPr>
          <a:xfrm flipH="1">
            <a:off x="2224261" y="2825607"/>
            <a:ext cx="361080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1" name="사다리꼴 770"/>
          <p:cNvSpPr/>
          <p:nvPr/>
        </p:nvSpPr>
        <p:spPr>
          <a:xfrm rot="10800000" flipV="1">
            <a:off x="2314100" y="749236"/>
            <a:ext cx="480360" cy="134863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772" name="직선 연결선 771"/>
          <p:cNvCxnSpPr/>
          <p:nvPr/>
        </p:nvCxnSpPr>
        <p:spPr>
          <a:xfrm>
            <a:off x="2633839" y="686330"/>
            <a:ext cx="0" cy="277549"/>
          </a:xfrm>
          <a:prstGeom prst="line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3" name="TextBox 772"/>
          <p:cNvSpPr txBox="1"/>
          <p:nvPr/>
        </p:nvSpPr>
        <p:spPr>
          <a:xfrm>
            <a:off x="2344173" y="739177"/>
            <a:ext cx="48603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HY견고딕" pitchFamily="18" charset="-127"/>
                <a:ea typeface="HY견고딕" pitchFamily="18" charset="-127"/>
              </a:rPr>
              <a:t> 1      0 </a:t>
            </a:r>
            <a:endParaRPr lang="ko-KR" altLang="en-US" sz="6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74" name="TextBox 773"/>
          <p:cNvSpPr txBox="1"/>
          <p:nvPr/>
        </p:nvSpPr>
        <p:spPr>
          <a:xfrm>
            <a:off x="2783686" y="760790"/>
            <a:ext cx="39305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Adobe Fan Heiti Std B" pitchFamily="34" charset="-128"/>
                <a:ea typeface="Adobe Fan Heiti Std B" pitchFamily="34" charset="-128"/>
              </a:rPr>
              <a:t>LRSF</a:t>
            </a:r>
            <a:endParaRPr lang="ko-KR" altLang="en-US" sz="7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775" name="직선 연결선 774"/>
          <p:cNvCxnSpPr/>
          <p:nvPr/>
        </p:nvCxnSpPr>
        <p:spPr>
          <a:xfrm flipH="1" flipV="1">
            <a:off x="2776387" y="774848"/>
            <a:ext cx="440474" cy="2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8" name="직선 연결선 777"/>
          <p:cNvCxnSpPr/>
          <p:nvPr/>
        </p:nvCxnSpPr>
        <p:spPr>
          <a:xfrm>
            <a:off x="1887672" y="6237312"/>
            <a:ext cx="25921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9" name="직선 연결선 778"/>
          <p:cNvCxnSpPr/>
          <p:nvPr/>
        </p:nvCxnSpPr>
        <p:spPr>
          <a:xfrm flipH="1">
            <a:off x="4472974" y="4835103"/>
            <a:ext cx="2437" cy="1454506"/>
          </a:xfrm>
          <a:prstGeom prst="line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0" name="직사각형 779"/>
          <p:cNvSpPr/>
          <p:nvPr/>
        </p:nvSpPr>
        <p:spPr>
          <a:xfrm>
            <a:off x="5154061" y="5120178"/>
            <a:ext cx="1289695" cy="6710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Data</a:t>
            </a:r>
          </a:p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Memory</a:t>
            </a:r>
            <a:endParaRPr lang="ko-KR" altLang="en-US" sz="14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781" name="TextBox 780"/>
          <p:cNvSpPr txBox="1"/>
          <p:nvPr/>
        </p:nvSpPr>
        <p:spPr>
          <a:xfrm>
            <a:off x="5130756" y="5354143"/>
            <a:ext cx="237542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A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782" name="TextBox 781"/>
          <p:cNvSpPr txBox="1"/>
          <p:nvPr/>
        </p:nvSpPr>
        <p:spPr>
          <a:xfrm>
            <a:off x="5673337" y="5615498"/>
            <a:ext cx="29798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100"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RD</a:t>
            </a:r>
            <a:endParaRPr lang="ko-KR" altLang="en-US" sz="800" dirty="0">
              <a:latin typeface="Adobe Fan Heiti Std B" pitchFamily="34" charset="-128"/>
            </a:endParaRPr>
          </a:p>
        </p:txBody>
      </p:sp>
      <p:sp>
        <p:nvSpPr>
          <p:cNvPr id="783" name="TextBox 782"/>
          <p:cNvSpPr txBox="1"/>
          <p:nvPr/>
        </p:nvSpPr>
        <p:spPr>
          <a:xfrm>
            <a:off x="5649917" y="5120178"/>
            <a:ext cx="310073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100"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WD</a:t>
            </a:r>
            <a:endParaRPr lang="ko-KR" altLang="en-US" sz="800" dirty="0">
              <a:latin typeface="Adobe Fan Heiti Std B" pitchFamily="34" charset="-128"/>
            </a:endParaRPr>
          </a:p>
        </p:txBody>
      </p:sp>
      <p:sp>
        <p:nvSpPr>
          <p:cNvPr id="784" name="TextBox 783"/>
          <p:cNvSpPr txBox="1"/>
          <p:nvPr/>
        </p:nvSpPr>
        <p:spPr>
          <a:xfrm>
            <a:off x="6122878" y="5120178"/>
            <a:ext cx="35540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100"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R/W</a:t>
            </a:r>
            <a:endParaRPr lang="ko-KR" altLang="en-US" sz="800" dirty="0">
              <a:latin typeface="Adobe Fan Heiti Std B" pitchFamily="34" charset="-128"/>
            </a:endParaRPr>
          </a:p>
        </p:txBody>
      </p:sp>
      <p:cxnSp>
        <p:nvCxnSpPr>
          <p:cNvPr id="785" name="직선 연결선 784"/>
          <p:cNvCxnSpPr/>
          <p:nvPr/>
        </p:nvCxnSpPr>
        <p:spPr>
          <a:xfrm flipH="1">
            <a:off x="6457951" y="5215211"/>
            <a:ext cx="3382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6" name="TextBox 785"/>
          <p:cNvSpPr txBox="1"/>
          <p:nvPr/>
        </p:nvSpPr>
        <p:spPr>
          <a:xfrm>
            <a:off x="6425949" y="5183663"/>
            <a:ext cx="426426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WEDF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787" name="사다리꼴 786"/>
          <p:cNvSpPr/>
          <p:nvPr/>
        </p:nvSpPr>
        <p:spPr>
          <a:xfrm flipV="1">
            <a:off x="4359518" y="6300524"/>
            <a:ext cx="423611" cy="148921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788" name="TextBox 787"/>
          <p:cNvSpPr txBox="1"/>
          <p:nvPr/>
        </p:nvSpPr>
        <p:spPr>
          <a:xfrm>
            <a:off x="4359518" y="6289609"/>
            <a:ext cx="46038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HY견고딕" pitchFamily="18" charset="-127"/>
                <a:ea typeface="HY견고딕" pitchFamily="18" charset="-127"/>
              </a:rPr>
              <a:t>0       1</a:t>
            </a:r>
            <a:endParaRPr lang="ko-KR" altLang="en-US" sz="600" dirty="0"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789" name="직선 연결선 788"/>
          <p:cNvCxnSpPr/>
          <p:nvPr/>
        </p:nvCxnSpPr>
        <p:spPr>
          <a:xfrm flipH="1">
            <a:off x="4769661" y="6385671"/>
            <a:ext cx="3382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0" name="TextBox 789"/>
          <p:cNvSpPr txBox="1"/>
          <p:nvPr/>
        </p:nvSpPr>
        <p:spPr>
          <a:xfrm>
            <a:off x="4737658" y="6354123"/>
            <a:ext cx="4940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ADSEL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791" name="직선 연결선 790"/>
          <p:cNvCxnSpPr/>
          <p:nvPr/>
        </p:nvCxnSpPr>
        <p:spPr>
          <a:xfrm>
            <a:off x="4661873" y="5974681"/>
            <a:ext cx="0" cy="325843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2" name="직선 연결선 791"/>
          <p:cNvCxnSpPr/>
          <p:nvPr/>
        </p:nvCxnSpPr>
        <p:spPr>
          <a:xfrm flipH="1">
            <a:off x="4660444" y="5974682"/>
            <a:ext cx="114145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3" name="직선 연결선 792"/>
          <p:cNvCxnSpPr>
            <a:stCxn id="780" idx="2"/>
          </p:cNvCxnSpPr>
          <p:nvPr/>
        </p:nvCxnSpPr>
        <p:spPr>
          <a:xfrm>
            <a:off x="5798908" y="5791198"/>
            <a:ext cx="0" cy="1834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4" name="직선 화살표 연결선 793"/>
          <p:cNvCxnSpPr>
            <a:endCxn id="780" idx="1"/>
          </p:cNvCxnSpPr>
          <p:nvPr/>
        </p:nvCxnSpPr>
        <p:spPr>
          <a:xfrm>
            <a:off x="4479834" y="5455688"/>
            <a:ext cx="67422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95" name="그룹 794"/>
          <p:cNvGrpSpPr/>
          <p:nvPr/>
        </p:nvGrpSpPr>
        <p:grpSpPr>
          <a:xfrm>
            <a:off x="4661103" y="5414805"/>
            <a:ext cx="282874" cy="243972"/>
            <a:chOff x="4571482" y="3838188"/>
            <a:chExt cx="300082" cy="258814"/>
          </a:xfrm>
        </p:grpSpPr>
        <p:cxnSp>
          <p:nvCxnSpPr>
            <p:cNvPr id="833" name="직선 연결선 832"/>
            <p:cNvCxnSpPr/>
            <p:nvPr/>
          </p:nvCxnSpPr>
          <p:spPr>
            <a:xfrm>
              <a:off x="4657905" y="3838188"/>
              <a:ext cx="99639" cy="8486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34" name="TextBox 833"/>
            <p:cNvSpPr txBox="1"/>
            <p:nvPr/>
          </p:nvSpPr>
          <p:spPr>
            <a:xfrm>
              <a:off x="4571482" y="3881558"/>
              <a:ext cx="30008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16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</p:grpSp>
      <p:grpSp>
        <p:nvGrpSpPr>
          <p:cNvPr id="796" name="그룹 795"/>
          <p:cNvGrpSpPr/>
          <p:nvPr/>
        </p:nvGrpSpPr>
        <p:grpSpPr>
          <a:xfrm>
            <a:off x="4929703" y="5929569"/>
            <a:ext cx="282874" cy="243972"/>
            <a:chOff x="4571482" y="3838188"/>
            <a:chExt cx="300082" cy="258814"/>
          </a:xfrm>
        </p:grpSpPr>
        <p:cxnSp>
          <p:nvCxnSpPr>
            <p:cNvPr id="831" name="직선 연결선 830"/>
            <p:cNvCxnSpPr/>
            <p:nvPr/>
          </p:nvCxnSpPr>
          <p:spPr>
            <a:xfrm>
              <a:off x="4657905" y="3838188"/>
              <a:ext cx="99639" cy="8486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32" name="TextBox 831"/>
            <p:cNvSpPr txBox="1"/>
            <p:nvPr/>
          </p:nvSpPr>
          <p:spPr>
            <a:xfrm>
              <a:off x="4571482" y="3881558"/>
              <a:ext cx="30008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16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</p:grpSp>
      <p:cxnSp>
        <p:nvCxnSpPr>
          <p:cNvPr id="797" name="직선 연결선 796"/>
          <p:cNvCxnSpPr/>
          <p:nvPr/>
        </p:nvCxnSpPr>
        <p:spPr>
          <a:xfrm>
            <a:off x="4475070" y="6463685"/>
            <a:ext cx="2022" cy="162744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8" name="직선 연결선 797"/>
          <p:cNvCxnSpPr/>
          <p:nvPr/>
        </p:nvCxnSpPr>
        <p:spPr>
          <a:xfrm>
            <a:off x="4473082" y="6635452"/>
            <a:ext cx="2452860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9" name="직선 연결선 798"/>
          <p:cNvCxnSpPr>
            <a:endCxn id="811" idx="3"/>
          </p:cNvCxnSpPr>
          <p:nvPr/>
        </p:nvCxnSpPr>
        <p:spPr>
          <a:xfrm flipH="1" flipV="1">
            <a:off x="6925342" y="2784939"/>
            <a:ext cx="1" cy="3850513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0" name="직선 연결선 799"/>
          <p:cNvCxnSpPr/>
          <p:nvPr/>
        </p:nvCxnSpPr>
        <p:spPr>
          <a:xfrm>
            <a:off x="4412765" y="6506767"/>
            <a:ext cx="120418" cy="10686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1" name="TextBox 800"/>
          <p:cNvSpPr txBox="1"/>
          <p:nvPr/>
        </p:nvSpPr>
        <p:spPr>
          <a:xfrm>
            <a:off x="4482286" y="6458651"/>
            <a:ext cx="282874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16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802" name="직선 연결선 801"/>
          <p:cNvCxnSpPr/>
          <p:nvPr/>
        </p:nvCxnSpPr>
        <p:spPr>
          <a:xfrm>
            <a:off x="4914660" y="3060323"/>
            <a:ext cx="889485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3" name="직선 연결선 802"/>
          <p:cNvCxnSpPr/>
          <p:nvPr/>
        </p:nvCxnSpPr>
        <p:spPr>
          <a:xfrm>
            <a:off x="5801901" y="3060323"/>
            <a:ext cx="0" cy="2059855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04" name="그룹 803"/>
          <p:cNvGrpSpPr/>
          <p:nvPr/>
        </p:nvGrpSpPr>
        <p:grpSpPr>
          <a:xfrm>
            <a:off x="5753148" y="4009705"/>
            <a:ext cx="306093" cy="203089"/>
            <a:chOff x="4657905" y="3760992"/>
            <a:chExt cx="324714" cy="215444"/>
          </a:xfrm>
        </p:grpSpPr>
        <p:cxnSp>
          <p:nvCxnSpPr>
            <p:cNvPr id="829" name="직선 연결선 828"/>
            <p:cNvCxnSpPr/>
            <p:nvPr/>
          </p:nvCxnSpPr>
          <p:spPr>
            <a:xfrm>
              <a:off x="4657905" y="3838188"/>
              <a:ext cx="99639" cy="8486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30" name="TextBox 829"/>
            <p:cNvSpPr txBox="1"/>
            <p:nvPr/>
          </p:nvSpPr>
          <p:spPr>
            <a:xfrm>
              <a:off x="4682537" y="3760992"/>
              <a:ext cx="30008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16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</p:grpSp>
      <p:cxnSp>
        <p:nvCxnSpPr>
          <p:cNvPr id="805" name="직선 연결선 804"/>
          <p:cNvCxnSpPr/>
          <p:nvPr/>
        </p:nvCxnSpPr>
        <p:spPr>
          <a:xfrm flipV="1">
            <a:off x="1606563" y="476508"/>
            <a:ext cx="0" cy="14254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6" name="직선 화살표 연결선 805"/>
          <p:cNvCxnSpPr/>
          <p:nvPr/>
        </p:nvCxnSpPr>
        <p:spPr>
          <a:xfrm>
            <a:off x="1080727" y="784052"/>
            <a:ext cx="2444" cy="295701"/>
          </a:xfrm>
          <a:prstGeom prst="straightConnector1">
            <a:avLst/>
          </a:prstGeom>
          <a:ln>
            <a:solidFill>
              <a:srgbClr val="FFC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7" name="직선 연결선 806"/>
          <p:cNvCxnSpPr/>
          <p:nvPr/>
        </p:nvCxnSpPr>
        <p:spPr>
          <a:xfrm>
            <a:off x="1606563" y="1019538"/>
            <a:ext cx="83363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8" name="직선 연결선 807"/>
          <p:cNvCxnSpPr/>
          <p:nvPr/>
        </p:nvCxnSpPr>
        <p:spPr>
          <a:xfrm>
            <a:off x="2440198" y="624893"/>
            <a:ext cx="0" cy="394645"/>
          </a:xfrm>
          <a:prstGeom prst="line">
            <a:avLst/>
          </a:prstGeom>
          <a:ln>
            <a:solidFill>
              <a:schemeClr val="tx1"/>
            </a:solidFill>
            <a:head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9" name="직선 연결선 808"/>
          <p:cNvCxnSpPr/>
          <p:nvPr/>
        </p:nvCxnSpPr>
        <p:spPr>
          <a:xfrm>
            <a:off x="7709952" y="1766203"/>
            <a:ext cx="0" cy="2805037"/>
          </a:xfrm>
          <a:prstGeom prst="line">
            <a:avLst/>
          </a:prstGeom>
          <a:ln>
            <a:head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0" name="직선 연결선 809"/>
          <p:cNvCxnSpPr/>
          <p:nvPr/>
        </p:nvCxnSpPr>
        <p:spPr>
          <a:xfrm>
            <a:off x="6921179" y="4571241"/>
            <a:ext cx="788772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1" name="사다리꼴 810"/>
          <p:cNvSpPr/>
          <p:nvPr/>
        </p:nvSpPr>
        <p:spPr>
          <a:xfrm rot="5400000" flipV="1">
            <a:off x="6726000" y="2532219"/>
            <a:ext cx="398684" cy="142340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ko-KR" sz="6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</a:t>
            </a:r>
            <a:endParaRPr lang="en-US" altLang="ko-KR" sz="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endParaRPr lang="en-US" altLang="ko-KR" sz="600" dirty="0" smtClean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r>
              <a:rPr lang="en-US" altLang="ko-KR" sz="6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0</a:t>
            </a:r>
            <a:endParaRPr lang="ko-KR" altLang="en-US" sz="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814" name="직선 연결선 813"/>
          <p:cNvCxnSpPr/>
          <p:nvPr/>
        </p:nvCxnSpPr>
        <p:spPr>
          <a:xfrm>
            <a:off x="4725117" y="3054389"/>
            <a:ext cx="0" cy="339392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5" name="TextBox 814"/>
          <p:cNvSpPr txBox="1"/>
          <p:nvPr/>
        </p:nvSpPr>
        <p:spPr>
          <a:xfrm>
            <a:off x="4314524" y="2919924"/>
            <a:ext cx="482337" cy="15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" dirty="0" smtClean="0">
                <a:latin typeface="Adobe Fan Heiti Std B" pitchFamily="34" charset="-128"/>
                <a:ea typeface="Adobe Fan Heiti Std B" pitchFamily="34" charset="-128"/>
              </a:rPr>
              <a:t>Offset &lt;3:0&gt;</a:t>
            </a:r>
            <a:endParaRPr lang="ko-KR" altLang="en-US" sz="5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819" name="TextBox 818"/>
          <p:cNvSpPr txBox="1"/>
          <p:nvPr/>
        </p:nvSpPr>
        <p:spPr>
          <a:xfrm>
            <a:off x="4005212" y="1852691"/>
            <a:ext cx="480825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Adobe Fan Heiti Std B" pitchFamily="34" charset="-128"/>
                <a:ea typeface="Adobe Fan Heiti Std B" pitchFamily="34" charset="-128"/>
              </a:rPr>
              <a:t>R1 &lt;7:4&gt;</a:t>
            </a:r>
            <a:endParaRPr lang="ko-KR" altLang="en-US" sz="6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822" name="직선 연결선 821"/>
          <p:cNvCxnSpPr/>
          <p:nvPr/>
        </p:nvCxnSpPr>
        <p:spPr>
          <a:xfrm flipH="1">
            <a:off x="7010718" y="2544962"/>
            <a:ext cx="3382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3" name="TextBox 822"/>
          <p:cNvSpPr txBox="1"/>
          <p:nvPr/>
        </p:nvSpPr>
        <p:spPr>
          <a:xfrm>
            <a:off x="6978716" y="2513415"/>
            <a:ext cx="476292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WDSEL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827" name="TextBox 826"/>
          <p:cNvSpPr txBox="1"/>
          <p:nvPr/>
        </p:nvSpPr>
        <p:spPr>
          <a:xfrm>
            <a:off x="4370705" y="1850413"/>
            <a:ext cx="535224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Adobe Fan Heiti Std B" pitchFamily="34" charset="-128"/>
                <a:ea typeface="Adobe Fan Heiti Std B" pitchFamily="34" charset="-128"/>
              </a:rPr>
              <a:t>RD &lt;11:8&gt;</a:t>
            </a:r>
            <a:endParaRPr lang="ko-KR" altLang="en-US" sz="6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828" name="TextBox 827"/>
          <p:cNvSpPr txBox="1"/>
          <p:nvPr/>
        </p:nvSpPr>
        <p:spPr>
          <a:xfrm>
            <a:off x="384630" y="6292741"/>
            <a:ext cx="5453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latin typeface="Adobe 고딕 Std B" pitchFamily="34" charset="-127"/>
                <a:ea typeface="Adobe 고딕 Std B" pitchFamily="34" charset="-127"/>
              </a:rPr>
              <a:t>IRET</a:t>
            </a:r>
            <a:endParaRPr lang="ko-KR" altLang="en-US" sz="1400" b="1" dirty="0">
              <a:latin typeface="Adobe 고딕 Std B" pitchFamily="34" charset="-127"/>
              <a:ea typeface="Adobe 고딕 Std B" pitchFamily="34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3748161" y="1988840"/>
            <a:ext cx="434372" cy="184666"/>
            <a:chOff x="5842960" y="2092206"/>
            <a:chExt cx="434372" cy="184666"/>
          </a:xfrm>
        </p:grpSpPr>
        <p:sp>
          <p:nvSpPr>
            <p:cNvPr id="211" name="사다리꼴 210"/>
            <p:cNvSpPr/>
            <p:nvPr/>
          </p:nvSpPr>
          <p:spPr>
            <a:xfrm flipV="1">
              <a:off x="5842960" y="2105942"/>
              <a:ext cx="398684" cy="142340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ko-KR" altLang="en-US" sz="6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212" name="TextBox 211"/>
            <p:cNvSpPr txBox="1"/>
            <p:nvPr/>
          </p:nvSpPr>
          <p:spPr>
            <a:xfrm>
              <a:off x="5848111" y="2092206"/>
              <a:ext cx="429221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dirty="0" smtClean="0">
                  <a:latin typeface="HY견고딕" pitchFamily="18" charset="-127"/>
                  <a:ea typeface="HY견고딕" pitchFamily="18" charset="-127"/>
                </a:rPr>
                <a:t>1    0</a:t>
              </a:r>
              <a:endParaRPr lang="ko-KR" altLang="en-US" sz="600" dirty="0">
                <a:latin typeface="HY견고딕" pitchFamily="18" charset="-127"/>
                <a:ea typeface="HY견고딕" pitchFamily="18" charset="-127"/>
              </a:endParaRPr>
            </a:p>
          </p:txBody>
        </p:sp>
      </p:grpSp>
      <p:cxnSp>
        <p:nvCxnSpPr>
          <p:cNvPr id="223" name="직선 연결선 222"/>
          <p:cNvCxnSpPr/>
          <p:nvPr/>
        </p:nvCxnSpPr>
        <p:spPr>
          <a:xfrm>
            <a:off x="4053918" y="1900364"/>
            <a:ext cx="0" cy="9323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4" name="직선 연결선 223"/>
          <p:cNvCxnSpPr/>
          <p:nvPr/>
        </p:nvCxnSpPr>
        <p:spPr>
          <a:xfrm>
            <a:off x="4796869" y="1903555"/>
            <a:ext cx="0" cy="93238"/>
          </a:xfrm>
          <a:prstGeom prst="line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5" name="직선 연결선 224"/>
          <p:cNvCxnSpPr/>
          <p:nvPr/>
        </p:nvCxnSpPr>
        <p:spPr>
          <a:xfrm>
            <a:off x="4893899" y="2140016"/>
            <a:ext cx="0" cy="124144"/>
          </a:xfrm>
          <a:prstGeom prst="line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6" name="그룹 225"/>
          <p:cNvGrpSpPr/>
          <p:nvPr/>
        </p:nvGrpSpPr>
        <p:grpSpPr>
          <a:xfrm>
            <a:off x="4676176" y="1990435"/>
            <a:ext cx="434372" cy="184666"/>
            <a:chOff x="5842960" y="2092206"/>
            <a:chExt cx="434372" cy="184666"/>
          </a:xfrm>
        </p:grpSpPr>
        <p:sp>
          <p:nvSpPr>
            <p:cNvPr id="227" name="사다리꼴 226"/>
            <p:cNvSpPr/>
            <p:nvPr/>
          </p:nvSpPr>
          <p:spPr>
            <a:xfrm flipV="1">
              <a:off x="5842960" y="2105942"/>
              <a:ext cx="398684" cy="142340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ko-KR" altLang="en-US" sz="6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228" name="TextBox 227"/>
            <p:cNvSpPr txBox="1"/>
            <p:nvPr/>
          </p:nvSpPr>
          <p:spPr>
            <a:xfrm>
              <a:off x="5848111" y="2092206"/>
              <a:ext cx="429221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dirty="0" smtClean="0">
                  <a:latin typeface="HY견고딕" pitchFamily="18" charset="-127"/>
                  <a:ea typeface="HY견고딕" pitchFamily="18" charset="-127"/>
                </a:rPr>
                <a:t>1     0</a:t>
              </a:r>
              <a:endParaRPr lang="ko-KR" altLang="en-US" sz="600" dirty="0">
                <a:latin typeface="HY견고딕" pitchFamily="18" charset="-127"/>
                <a:ea typeface="HY견고딕" pitchFamily="18" charset="-127"/>
              </a:endParaRPr>
            </a:p>
          </p:txBody>
        </p:sp>
      </p:grpSp>
      <p:cxnSp>
        <p:nvCxnSpPr>
          <p:cNvPr id="229" name="직선 연결선 228"/>
          <p:cNvCxnSpPr/>
          <p:nvPr/>
        </p:nvCxnSpPr>
        <p:spPr>
          <a:xfrm>
            <a:off x="4981933" y="1901960"/>
            <a:ext cx="0" cy="932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0" name="직선 연결선 229"/>
          <p:cNvCxnSpPr/>
          <p:nvPr/>
        </p:nvCxnSpPr>
        <p:spPr>
          <a:xfrm flipH="1">
            <a:off x="4144501" y="2048368"/>
            <a:ext cx="33778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2" name="TextBox 231"/>
          <p:cNvSpPr txBox="1"/>
          <p:nvPr/>
        </p:nvSpPr>
        <p:spPr>
          <a:xfrm>
            <a:off x="4071392" y="2010771"/>
            <a:ext cx="5421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RA1SEL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234" name="직선 연결선 233"/>
          <p:cNvCxnSpPr/>
          <p:nvPr/>
        </p:nvCxnSpPr>
        <p:spPr>
          <a:xfrm flipH="1">
            <a:off x="5069557" y="2032795"/>
            <a:ext cx="33778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5" name="TextBox 234"/>
          <p:cNvSpPr txBox="1"/>
          <p:nvPr/>
        </p:nvSpPr>
        <p:spPr>
          <a:xfrm>
            <a:off x="4996448" y="1995198"/>
            <a:ext cx="5421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RA2SEL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231" name="직선 연결선 230"/>
          <p:cNvCxnSpPr>
            <a:stCxn id="237" idx="0"/>
          </p:cNvCxnSpPr>
          <p:nvPr/>
        </p:nvCxnSpPr>
        <p:spPr>
          <a:xfrm>
            <a:off x="3089551" y="2581586"/>
            <a:ext cx="255268" cy="1263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3" name="TextBox 232"/>
          <p:cNvSpPr txBox="1"/>
          <p:nvPr/>
        </p:nvSpPr>
        <p:spPr>
          <a:xfrm>
            <a:off x="2653103" y="2746276"/>
            <a:ext cx="51488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Adobe Fan Heiti Std B" pitchFamily="34" charset="-128"/>
                <a:ea typeface="Adobe Fan Heiti Std B" pitchFamily="34" charset="-128"/>
              </a:rPr>
              <a:t>RD &lt;11:8&gt;</a:t>
            </a:r>
            <a:endParaRPr lang="ko-KR" altLang="en-US" sz="6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237" name="사다리꼴 236"/>
          <p:cNvSpPr/>
          <p:nvPr/>
        </p:nvSpPr>
        <p:spPr>
          <a:xfrm rot="16200000" flipV="1">
            <a:off x="2819039" y="2510416"/>
            <a:ext cx="398684" cy="142340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ko-KR" sz="6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</a:t>
            </a:r>
            <a:endParaRPr lang="en-US" altLang="ko-KR" sz="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endParaRPr lang="en-US" altLang="ko-KR" sz="600" dirty="0" smtClean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r>
              <a:rPr lang="en-US" altLang="ko-KR" sz="6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0</a:t>
            </a:r>
            <a:endParaRPr lang="ko-KR" altLang="en-US" sz="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241" name="직선 연결선 240"/>
          <p:cNvCxnSpPr/>
          <p:nvPr/>
        </p:nvCxnSpPr>
        <p:spPr>
          <a:xfrm>
            <a:off x="2730410" y="2484704"/>
            <a:ext cx="203975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2" name="직선 연결선 241"/>
          <p:cNvCxnSpPr/>
          <p:nvPr/>
        </p:nvCxnSpPr>
        <p:spPr>
          <a:xfrm>
            <a:off x="2729200" y="2668854"/>
            <a:ext cx="203975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3" name="TextBox 242"/>
          <p:cNvSpPr txBox="1"/>
          <p:nvPr/>
        </p:nvSpPr>
        <p:spPr>
          <a:xfrm>
            <a:off x="2643852" y="2224800"/>
            <a:ext cx="46519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Adobe Fan Heiti Std B" pitchFamily="34" charset="-128"/>
                <a:ea typeface="Adobe Fan Heiti Std B" pitchFamily="34" charset="-128"/>
              </a:rPr>
              <a:t>R2 &lt;3:0&gt;</a:t>
            </a:r>
            <a:endParaRPr lang="ko-KR" altLang="en-US" sz="6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244" name="TextBox 243"/>
          <p:cNvSpPr txBox="1"/>
          <p:nvPr/>
        </p:nvSpPr>
        <p:spPr>
          <a:xfrm>
            <a:off x="2875558" y="2029678"/>
            <a:ext cx="5036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WASEL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245" name="직선 연결선 244"/>
          <p:cNvCxnSpPr/>
          <p:nvPr/>
        </p:nvCxnSpPr>
        <p:spPr>
          <a:xfrm>
            <a:off x="3029041" y="2222794"/>
            <a:ext cx="0" cy="181253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6" name="직선 연결선 245"/>
          <p:cNvCxnSpPr/>
          <p:nvPr/>
        </p:nvCxnSpPr>
        <p:spPr>
          <a:xfrm flipH="1">
            <a:off x="2290604" y="4194135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7" name="직선 연결선 246"/>
          <p:cNvCxnSpPr/>
          <p:nvPr/>
        </p:nvCxnSpPr>
        <p:spPr>
          <a:xfrm>
            <a:off x="2447770" y="4111250"/>
            <a:ext cx="0" cy="20622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8" name="직선 연결선 247"/>
          <p:cNvCxnSpPr/>
          <p:nvPr/>
        </p:nvCxnSpPr>
        <p:spPr>
          <a:xfrm flipH="1">
            <a:off x="2290604" y="4372474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9" name="직선 연결선 248"/>
          <p:cNvCxnSpPr/>
          <p:nvPr/>
        </p:nvCxnSpPr>
        <p:spPr>
          <a:xfrm flipH="1">
            <a:off x="2290604" y="4550813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0" name="직선 연결선 249"/>
          <p:cNvCxnSpPr/>
          <p:nvPr/>
        </p:nvCxnSpPr>
        <p:spPr>
          <a:xfrm flipH="1">
            <a:off x="2290604" y="4729152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1" name="직선 연결선 250"/>
          <p:cNvCxnSpPr/>
          <p:nvPr/>
        </p:nvCxnSpPr>
        <p:spPr>
          <a:xfrm flipH="1">
            <a:off x="2290604" y="4907491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2" name="직선 연결선 251"/>
          <p:cNvCxnSpPr/>
          <p:nvPr/>
        </p:nvCxnSpPr>
        <p:spPr>
          <a:xfrm flipH="1">
            <a:off x="2290604" y="5085830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3" name="TextBox 252"/>
          <p:cNvSpPr txBox="1"/>
          <p:nvPr/>
        </p:nvSpPr>
        <p:spPr>
          <a:xfrm>
            <a:off x="1887425" y="4072880"/>
            <a:ext cx="46571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800">
                <a:latin typeface="Adobe Fan Heiti Std B" pitchFamily="34" charset="-128"/>
                <a:ea typeface="Adobe Fan Heiti Std B" pitchFamily="34" charset="-128"/>
              </a:defRPr>
            </a:lvl1pPr>
          </a:lstStyle>
          <a:p>
            <a:r>
              <a:rPr lang="en-US" altLang="ko-KR" dirty="0"/>
              <a:t>ALUFN</a:t>
            </a:r>
            <a:endParaRPr lang="ko-KR" altLang="en-US" dirty="0"/>
          </a:p>
        </p:txBody>
      </p:sp>
      <p:sp>
        <p:nvSpPr>
          <p:cNvPr id="259" name="TextBox 258"/>
          <p:cNvSpPr txBox="1"/>
          <p:nvPr/>
        </p:nvSpPr>
        <p:spPr>
          <a:xfrm>
            <a:off x="1937411" y="4957149"/>
            <a:ext cx="402250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BSEL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260" name="직선 연결선 259"/>
          <p:cNvCxnSpPr/>
          <p:nvPr/>
        </p:nvCxnSpPr>
        <p:spPr>
          <a:xfrm flipH="1">
            <a:off x="2290604" y="5264169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1" name="TextBox 260"/>
          <p:cNvSpPr txBox="1"/>
          <p:nvPr/>
        </p:nvSpPr>
        <p:spPr>
          <a:xfrm>
            <a:off x="1879026" y="5136813"/>
            <a:ext cx="46571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PCSEL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262" name="직선 연결선 261"/>
          <p:cNvCxnSpPr/>
          <p:nvPr/>
        </p:nvCxnSpPr>
        <p:spPr>
          <a:xfrm flipH="1">
            <a:off x="2290604" y="5442508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3" name="직선 연결선 262"/>
          <p:cNvCxnSpPr/>
          <p:nvPr/>
        </p:nvCxnSpPr>
        <p:spPr>
          <a:xfrm flipH="1">
            <a:off x="2290604" y="5620847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4" name="TextBox 263"/>
          <p:cNvSpPr txBox="1"/>
          <p:nvPr/>
        </p:nvSpPr>
        <p:spPr>
          <a:xfrm>
            <a:off x="1883689" y="5310806"/>
            <a:ext cx="4940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ADSEL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265" name="TextBox 264"/>
          <p:cNvSpPr txBox="1"/>
          <p:nvPr/>
        </p:nvSpPr>
        <p:spPr>
          <a:xfrm>
            <a:off x="1833085" y="5845904"/>
            <a:ext cx="5421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RA1SEL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266" name="직선 연결선 265"/>
          <p:cNvCxnSpPr/>
          <p:nvPr/>
        </p:nvCxnSpPr>
        <p:spPr>
          <a:xfrm flipH="1">
            <a:off x="2290604" y="6155865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7" name="직선 연결선 266"/>
          <p:cNvCxnSpPr/>
          <p:nvPr/>
        </p:nvCxnSpPr>
        <p:spPr>
          <a:xfrm flipH="1">
            <a:off x="2290604" y="5977525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8" name="TextBox 267"/>
          <p:cNvSpPr txBox="1"/>
          <p:nvPr/>
        </p:nvSpPr>
        <p:spPr>
          <a:xfrm>
            <a:off x="1833085" y="6030560"/>
            <a:ext cx="5421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RA2SEL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269" name="TextBox 268"/>
          <p:cNvSpPr txBox="1"/>
          <p:nvPr/>
        </p:nvSpPr>
        <p:spPr>
          <a:xfrm>
            <a:off x="1869810" y="5499070"/>
            <a:ext cx="476292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WDSEL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270" name="TextBox 269"/>
          <p:cNvSpPr txBox="1"/>
          <p:nvPr/>
        </p:nvSpPr>
        <p:spPr>
          <a:xfrm>
            <a:off x="1930403" y="4248143"/>
            <a:ext cx="414338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800">
                <a:latin typeface="Adobe Fan Heiti Std B" pitchFamily="34" charset="-128"/>
                <a:ea typeface="Adobe Fan Heiti Std B" pitchFamily="34" charset="-128"/>
              </a:defRPr>
            </a:lvl1pPr>
          </a:lstStyle>
          <a:p>
            <a:r>
              <a:rPr lang="en-US" altLang="ko-KR" dirty="0"/>
              <a:t>WERF</a:t>
            </a:r>
            <a:endParaRPr lang="ko-KR" altLang="en-US" dirty="0"/>
          </a:p>
        </p:txBody>
      </p:sp>
      <p:sp>
        <p:nvSpPr>
          <p:cNvPr id="271" name="TextBox 270"/>
          <p:cNvSpPr txBox="1"/>
          <p:nvPr/>
        </p:nvSpPr>
        <p:spPr>
          <a:xfrm>
            <a:off x="1925935" y="4418329"/>
            <a:ext cx="426426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WEDF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272" name="TextBox 271"/>
          <p:cNvSpPr txBox="1"/>
          <p:nvPr/>
        </p:nvSpPr>
        <p:spPr>
          <a:xfrm>
            <a:off x="1924295" y="4599942"/>
            <a:ext cx="412826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WESF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273" name="TextBox 272"/>
          <p:cNvSpPr txBox="1"/>
          <p:nvPr/>
        </p:nvSpPr>
        <p:spPr>
          <a:xfrm>
            <a:off x="1936467" y="4772665"/>
            <a:ext cx="42351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LRSF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274" name="직선 연결선 273"/>
          <p:cNvCxnSpPr/>
          <p:nvPr/>
        </p:nvCxnSpPr>
        <p:spPr>
          <a:xfrm flipH="1">
            <a:off x="2290604" y="5799186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5" name="TextBox 274"/>
          <p:cNvSpPr txBox="1"/>
          <p:nvPr/>
        </p:nvSpPr>
        <p:spPr>
          <a:xfrm>
            <a:off x="1866176" y="5666328"/>
            <a:ext cx="5036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WASEL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238" name="직선 연결선 237"/>
          <p:cNvCxnSpPr/>
          <p:nvPr/>
        </p:nvCxnSpPr>
        <p:spPr>
          <a:xfrm>
            <a:off x="1083173" y="1748298"/>
            <a:ext cx="0" cy="13446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9" name="직선 연결선 238"/>
          <p:cNvCxnSpPr/>
          <p:nvPr/>
        </p:nvCxnSpPr>
        <p:spPr>
          <a:xfrm flipH="1">
            <a:off x="1083175" y="398973"/>
            <a:ext cx="9234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0" name="직선 연결선 239"/>
          <p:cNvCxnSpPr/>
          <p:nvPr/>
        </p:nvCxnSpPr>
        <p:spPr>
          <a:xfrm>
            <a:off x="2086477" y="2934470"/>
            <a:ext cx="0" cy="1566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4" name="직선 연결선 253"/>
          <p:cNvCxnSpPr/>
          <p:nvPr/>
        </p:nvCxnSpPr>
        <p:spPr>
          <a:xfrm>
            <a:off x="1083172" y="3091695"/>
            <a:ext cx="100611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5" name="직선 연결선 254"/>
          <p:cNvCxnSpPr/>
          <p:nvPr/>
        </p:nvCxnSpPr>
        <p:spPr>
          <a:xfrm>
            <a:off x="2002152" y="398973"/>
            <a:ext cx="1" cy="24013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6" name="직선 연결선 255"/>
          <p:cNvCxnSpPr/>
          <p:nvPr/>
        </p:nvCxnSpPr>
        <p:spPr>
          <a:xfrm>
            <a:off x="1887163" y="2934859"/>
            <a:ext cx="0" cy="33024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965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직사각형 630"/>
          <p:cNvSpPr/>
          <p:nvPr/>
        </p:nvSpPr>
        <p:spPr>
          <a:xfrm>
            <a:off x="724140" y="1079753"/>
            <a:ext cx="716969" cy="2101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PC</a:t>
            </a:r>
            <a:endParaRPr lang="ko-KR" altLang="en-US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632" name="직선 화살표 연결선 631"/>
          <p:cNvCxnSpPr>
            <a:stCxn id="631" idx="2"/>
          </p:cNvCxnSpPr>
          <p:nvPr/>
        </p:nvCxnSpPr>
        <p:spPr>
          <a:xfrm>
            <a:off x="1082624" y="1289853"/>
            <a:ext cx="0" cy="32119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3" name="직사각형 632"/>
          <p:cNvSpPr/>
          <p:nvPr/>
        </p:nvSpPr>
        <p:spPr>
          <a:xfrm>
            <a:off x="834991" y="1602843"/>
            <a:ext cx="496364" cy="1454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+2</a:t>
            </a:r>
            <a:endParaRPr lang="ko-KR" altLang="en-US" sz="105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635" name="직선 연결선 634"/>
          <p:cNvCxnSpPr/>
          <p:nvPr/>
        </p:nvCxnSpPr>
        <p:spPr>
          <a:xfrm>
            <a:off x="1083172" y="1901961"/>
            <a:ext cx="52339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6" name="직사각형 635"/>
          <p:cNvSpPr/>
          <p:nvPr/>
        </p:nvSpPr>
        <p:spPr>
          <a:xfrm>
            <a:off x="2081714" y="1095183"/>
            <a:ext cx="1289695" cy="6710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Instruction</a:t>
            </a:r>
          </a:p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Memory</a:t>
            </a:r>
            <a:endParaRPr lang="ko-KR" altLang="en-US" sz="14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637" name="TextBox 636"/>
          <p:cNvSpPr txBox="1"/>
          <p:nvPr/>
        </p:nvSpPr>
        <p:spPr>
          <a:xfrm>
            <a:off x="2058408" y="1329148"/>
            <a:ext cx="237542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A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38" name="TextBox 637"/>
          <p:cNvSpPr txBox="1"/>
          <p:nvPr/>
        </p:nvSpPr>
        <p:spPr>
          <a:xfrm>
            <a:off x="2600990" y="1590503"/>
            <a:ext cx="251142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100"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D</a:t>
            </a:r>
            <a:endParaRPr lang="ko-KR" altLang="en-US" sz="800" dirty="0">
              <a:latin typeface="Adobe Fan Heiti Std B" pitchFamily="34" charset="-128"/>
            </a:endParaRPr>
          </a:p>
        </p:txBody>
      </p:sp>
      <p:cxnSp>
        <p:nvCxnSpPr>
          <p:cNvPr id="639" name="직선 연결선 638"/>
          <p:cNvCxnSpPr>
            <a:endCxn id="636" idx="1"/>
          </p:cNvCxnSpPr>
          <p:nvPr/>
        </p:nvCxnSpPr>
        <p:spPr>
          <a:xfrm>
            <a:off x="1082624" y="1430693"/>
            <a:ext cx="99908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0" name="직선 연결선 639"/>
          <p:cNvCxnSpPr>
            <a:stCxn id="636" idx="2"/>
          </p:cNvCxnSpPr>
          <p:nvPr/>
        </p:nvCxnSpPr>
        <p:spPr>
          <a:xfrm>
            <a:off x="2726561" y="1766203"/>
            <a:ext cx="0" cy="2116356"/>
          </a:xfrm>
          <a:prstGeom prst="line">
            <a:avLst/>
          </a:prstGeom>
          <a:ln>
            <a:solidFill>
              <a:srgbClr val="FFC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1" name="직사각형 640"/>
          <p:cNvSpPr/>
          <p:nvPr/>
        </p:nvSpPr>
        <p:spPr>
          <a:xfrm>
            <a:off x="2089285" y="3901149"/>
            <a:ext cx="716969" cy="2101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CLU</a:t>
            </a:r>
            <a:endParaRPr lang="ko-KR" altLang="en-US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642" name="직사각형 641"/>
          <p:cNvSpPr/>
          <p:nvPr/>
        </p:nvSpPr>
        <p:spPr>
          <a:xfrm>
            <a:off x="3344819" y="2247339"/>
            <a:ext cx="2402344" cy="6710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Register Bank</a:t>
            </a:r>
            <a:endParaRPr lang="ko-KR" altLang="en-US" sz="14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643" name="TextBox 642"/>
          <p:cNvSpPr txBox="1"/>
          <p:nvPr/>
        </p:nvSpPr>
        <p:spPr>
          <a:xfrm>
            <a:off x="3797304" y="2247339"/>
            <a:ext cx="349361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800">
                <a:latin typeface="Adobe Fan Heiti Std B" pitchFamily="34" charset="-128"/>
                <a:ea typeface="Adobe Fan Heiti Std B" pitchFamily="34" charset="-128"/>
              </a:defRPr>
            </a:lvl1pPr>
          </a:lstStyle>
          <a:p>
            <a:r>
              <a:rPr lang="en-US" altLang="ko-KR" dirty="0"/>
              <a:t>RA1</a:t>
            </a:r>
            <a:endParaRPr lang="ko-KR" altLang="en-US" dirty="0"/>
          </a:p>
        </p:txBody>
      </p:sp>
      <p:sp>
        <p:nvSpPr>
          <p:cNvPr id="644" name="TextBox 643"/>
          <p:cNvSpPr txBox="1"/>
          <p:nvPr/>
        </p:nvSpPr>
        <p:spPr>
          <a:xfrm>
            <a:off x="4728982" y="2262565"/>
            <a:ext cx="349361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RA2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45" name="TextBox 644"/>
          <p:cNvSpPr txBox="1"/>
          <p:nvPr/>
        </p:nvSpPr>
        <p:spPr>
          <a:xfrm>
            <a:off x="3797304" y="2700043"/>
            <a:ext cx="35389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RD1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46" name="TextBox 645"/>
          <p:cNvSpPr txBox="1"/>
          <p:nvPr/>
        </p:nvSpPr>
        <p:spPr>
          <a:xfrm>
            <a:off x="4728982" y="2715270"/>
            <a:ext cx="35389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RD2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47" name="TextBox 646"/>
          <p:cNvSpPr txBox="1"/>
          <p:nvPr/>
        </p:nvSpPr>
        <p:spPr>
          <a:xfrm>
            <a:off x="3344819" y="2481304"/>
            <a:ext cx="32669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WA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48" name="TextBox 647"/>
          <p:cNvSpPr txBox="1"/>
          <p:nvPr/>
        </p:nvSpPr>
        <p:spPr>
          <a:xfrm>
            <a:off x="5407769" y="2481304"/>
            <a:ext cx="331228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WD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49" name="TextBox 648"/>
          <p:cNvSpPr txBox="1"/>
          <p:nvPr/>
        </p:nvSpPr>
        <p:spPr>
          <a:xfrm>
            <a:off x="5407769" y="2684393"/>
            <a:ext cx="314608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WE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650" name="직선 연결선 649"/>
          <p:cNvCxnSpPr/>
          <p:nvPr/>
        </p:nvCxnSpPr>
        <p:spPr>
          <a:xfrm>
            <a:off x="3868854" y="1901960"/>
            <a:ext cx="0" cy="93238"/>
          </a:xfrm>
          <a:prstGeom prst="line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1" name="사다리꼴 650"/>
          <p:cNvSpPr/>
          <p:nvPr/>
        </p:nvSpPr>
        <p:spPr>
          <a:xfrm flipV="1">
            <a:off x="3685739" y="4030143"/>
            <a:ext cx="1579344" cy="796423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652" name="TextBox 651"/>
          <p:cNvSpPr txBox="1"/>
          <p:nvPr/>
        </p:nvSpPr>
        <p:spPr>
          <a:xfrm>
            <a:off x="4263709" y="4304772"/>
            <a:ext cx="423405" cy="2466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latin typeface="Adobe 고딕 Std B" pitchFamily="34" charset="-127"/>
                <a:ea typeface="Adobe 고딕 Std B" pitchFamily="34" charset="-127"/>
              </a:rPr>
              <a:t>ALU</a:t>
            </a:r>
            <a:endParaRPr lang="ko-KR" altLang="en-US" sz="1100" dirty="0"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653" name="직선 연결선 652"/>
          <p:cNvCxnSpPr/>
          <p:nvPr/>
        </p:nvCxnSpPr>
        <p:spPr>
          <a:xfrm>
            <a:off x="4914660" y="2912373"/>
            <a:ext cx="0" cy="482918"/>
          </a:xfrm>
          <a:prstGeom prst="line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4" name="직선 연결선 653"/>
          <p:cNvCxnSpPr/>
          <p:nvPr/>
        </p:nvCxnSpPr>
        <p:spPr>
          <a:xfrm flipH="1">
            <a:off x="2290604" y="4194135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5" name="TextBox 654"/>
          <p:cNvSpPr txBox="1"/>
          <p:nvPr/>
        </p:nvSpPr>
        <p:spPr>
          <a:xfrm>
            <a:off x="3303530" y="4414018"/>
            <a:ext cx="474781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ALUFN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656" name="직선 연결선 655"/>
          <p:cNvCxnSpPr>
            <a:stCxn id="641" idx="2"/>
          </p:cNvCxnSpPr>
          <p:nvPr/>
        </p:nvCxnSpPr>
        <p:spPr>
          <a:xfrm>
            <a:off x="2447770" y="4111250"/>
            <a:ext cx="0" cy="20622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7" name="직선 연결선 656"/>
          <p:cNvCxnSpPr/>
          <p:nvPr/>
        </p:nvCxnSpPr>
        <p:spPr>
          <a:xfrm flipH="1">
            <a:off x="2290604" y="4372474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8" name="직선 연결선 657"/>
          <p:cNvCxnSpPr/>
          <p:nvPr/>
        </p:nvCxnSpPr>
        <p:spPr>
          <a:xfrm flipH="1">
            <a:off x="2290604" y="4550813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9" name="직선 연결선 658"/>
          <p:cNvCxnSpPr/>
          <p:nvPr/>
        </p:nvCxnSpPr>
        <p:spPr>
          <a:xfrm flipH="1">
            <a:off x="2290604" y="4729152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0" name="직선 연결선 659"/>
          <p:cNvCxnSpPr/>
          <p:nvPr/>
        </p:nvCxnSpPr>
        <p:spPr>
          <a:xfrm flipH="1">
            <a:off x="2290604" y="4907491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1" name="직선 연결선 660"/>
          <p:cNvCxnSpPr/>
          <p:nvPr/>
        </p:nvCxnSpPr>
        <p:spPr>
          <a:xfrm flipH="1">
            <a:off x="2290604" y="5085830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2" name="직선 연결선 661"/>
          <p:cNvCxnSpPr>
            <a:stCxn id="651" idx="1"/>
          </p:cNvCxnSpPr>
          <p:nvPr/>
        </p:nvCxnSpPr>
        <p:spPr>
          <a:xfrm flipH="1" flipV="1">
            <a:off x="3344819" y="4428076"/>
            <a:ext cx="440474" cy="2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3" name="TextBox 662"/>
          <p:cNvSpPr txBox="1"/>
          <p:nvPr/>
        </p:nvSpPr>
        <p:spPr>
          <a:xfrm>
            <a:off x="1887425" y="4072880"/>
            <a:ext cx="46571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800">
                <a:latin typeface="Adobe Fan Heiti Std B" pitchFamily="34" charset="-128"/>
                <a:ea typeface="Adobe Fan Heiti Std B" pitchFamily="34" charset="-128"/>
              </a:defRPr>
            </a:lvl1pPr>
          </a:lstStyle>
          <a:p>
            <a:r>
              <a:rPr lang="en-US" altLang="ko-KR" dirty="0"/>
              <a:t>ALUFN</a:t>
            </a:r>
            <a:endParaRPr lang="ko-KR" altLang="en-US" dirty="0"/>
          </a:p>
        </p:txBody>
      </p:sp>
      <p:cxnSp>
        <p:nvCxnSpPr>
          <p:cNvPr id="664" name="직선 연결선 663"/>
          <p:cNvCxnSpPr/>
          <p:nvPr/>
        </p:nvCxnSpPr>
        <p:spPr>
          <a:xfrm flipH="1" flipV="1">
            <a:off x="5750895" y="2785937"/>
            <a:ext cx="440474" cy="2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5" name="TextBox 664"/>
          <p:cNvSpPr txBox="1"/>
          <p:nvPr/>
        </p:nvSpPr>
        <p:spPr>
          <a:xfrm>
            <a:off x="5798908" y="2781637"/>
            <a:ext cx="42340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WERF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89" name="TextBox 688"/>
          <p:cNvSpPr txBox="1"/>
          <p:nvPr/>
        </p:nvSpPr>
        <p:spPr>
          <a:xfrm>
            <a:off x="2133620" y="3613980"/>
            <a:ext cx="650066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Adobe Fan Heiti Std B" pitchFamily="34" charset="-128"/>
                <a:ea typeface="Adobe Fan Heiti Std B" pitchFamily="34" charset="-128"/>
              </a:rPr>
              <a:t>OP &lt;15:12&gt;</a:t>
            </a:r>
            <a:endParaRPr lang="ko-KR" altLang="en-US" sz="7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90" name="TextBox 689"/>
          <p:cNvSpPr txBox="1"/>
          <p:nvPr/>
        </p:nvSpPr>
        <p:spPr>
          <a:xfrm>
            <a:off x="3430042" y="1845669"/>
            <a:ext cx="523136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Adobe Fan Heiti Std B" pitchFamily="34" charset="-128"/>
                <a:ea typeface="Adobe Fan Heiti Std B" pitchFamily="34" charset="-128"/>
              </a:rPr>
              <a:t>RD &lt;11:8&gt;</a:t>
            </a:r>
            <a:endParaRPr lang="ko-KR" altLang="en-US" sz="6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91" name="TextBox 690"/>
          <p:cNvSpPr txBox="1"/>
          <p:nvPr/>
        </p:nvSpPr>
        <p:spPr>
          <a:xfrm>
            <a:off x="4915373" y="1849586"/>
            <a:ext cx="46519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Adobe Fan Heiti Std B" pitchFamily="34" charset="-128"/>
                <a:ea typeface="Adobe Fan Heiti Std B" pitchFamily="34" charset="-128"/>
              </a:rPr>
              <a:t>R2 &lt;3:0&gt;</a:t>
            </a:r>
            <a:endParaRPr lang="ko-KR" altLang="en-US" sz="6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92" name="TextBox 691"/>
          <p:cNvSpPr txBox="1"/>
          <p:nvPr/>
        </p:nvSpPr>
        <p:spPr>
          <a:xfrm>
            <a:off x="2280142" y="3454280"/>
            <a:ext cx="432471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Adobe Fan Heiti Std B" pitchFamily="34" charset="-128"/>
                <a:ea typeface="Adobe Fan Heiti Std B" pitchFamily="34" charset="-128"/>
              </a:rPr>
              <a:t>F &lt;7:6&gt;</a:t>
            </a:r>
            <a:endParaRPr lang="ko-KR" altLang="en-US" sz="7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693" name="직선 연결선 692"/>
          <p:cNvCxnSpPr/>
          <p:nvPr/>
        </p:nvCxnSpPr>
        <p:spPr>
          <a:xfrm>
            <a:off x="2735872" y="3055898"/>
            <a:ext cx="1993109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4" name="직선 연결선 693"/>
          <p:cNvCxnSpPr/>
          <p:nvPr/>
        </p:nvCxnSpPr>
        <p:spPr>
          <a:xfrm>
            <a:off x="4525346" y="3054389"/>
            <a:ext cx="0" cy="339392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5" name="TextBox 694"/>
          <p:cNvSpPr txBox="1"/>
          <p:nvPr/>
        </p:nvSpPr>
        <p:spPr>
          <a:xfrm>
            <a:off x="2706988" y="2865807"/>
            <a:ext cx="684821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Adobe Fan Heiti Std B" pitchFamily="34" charset="-128"/>
                <a:ea typeface="Adobe Fan Heiti Std B" pitchFamily="34" charset="-128"/>
              </a:rPr>
              <a:t>Operand &lt;5:0&gt;</a:t>
            </a:r>
            <a:endParaRPr lang="ko-KR" altLang="en-US" sz="7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696" name="직선 연결선 695"/>
          <p:cNvCxnSpPr/>
          <p:nvPr/>
        </p:nvCxnSpPr>
        <p:spPr>
          <a:xfrm>
            <a:off x="4348155" y="3253197"/>
            <a:ext cx="0" cy="142094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7" name="사다리꼴 696"/>
          <p:cNvSpPr/>
          <p:nvPr/>
        </p:nvSpPr>
        <p:spPr>
          <a:xfrm flipV="1">
            <a:off x="4225094" y="3377333"/>
            <a:ext cx="819338" cy="154766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698" name="TextBox 697"/>
          <p:cNvSpPr txBox="1"/>
          <p:nvPr/>
        </p:nvSpPr>
        <p:spPr>
          <a:xfrm>
            <a:off x="4225094" y="3377333"/>
            <a:ext cx="80121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 smtClean="0">
                <a:latin typeface="HY견고딕" pitchFamily="18" charset="-127"/>
                <a:ea typeface="HY견고딕" pitchFamily="18" charset="-127"/>
              </a:rPr>
              <a:t> 3     2      1    0</a:t>
            </a:r>
            <a:endParaRPr lang="ko-KR" altLang="en-US" sz="600" dirty="0"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699" name="직선 연결선 698"/>
          <p:cNvCxnSpPr/>
          <p:nvPr/>
        </p:nvCxnSpPr>
        <p:spPr>
          <a:xfrm>
            <a:off x="4728982" y="3539555"/>
            <a:ext cx="0" cy="482918"/>
          </a:xfrm>
          <a:prstGeom prst="line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0" name="TextBox 699"/>
          <p:cNvSpPr txBox="1"/>
          <p:nvPr/>
        </p:nvSpPr>
        <p:spPr>
          <a:xfrm>
            <a:off x="3806082" y="3013183"/>
            <a:ext cx="737709" cy="15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" dirty="0" smtClean="0">
                <a:latin typeface="Adobe Fan Heiti Std B" pitchFamily="34" charset="-128"/>
                <a:ea typeface="Adobe Fan Heiti Std B" pitchFamily="34" charset="-128"/>
              </a:rPr>
              <a:t>Immediate Value &lt;5:0&gt;</a:t>
            </a:r>
            <a:endParaRPr lang="ko-KR" altLang="en-US" sz="500" dirty="0">
              <a:latin typeface="Adobe Fan Heiti Std B" pitchFamily="34" charset="-128"/>
              <a:ea typeface="HY견고딕" pitchFamily="18" charset="-127"/>
            </a:endParaRPr>
          </a:p>
        </p:txBody>
      </p:sp>
      <p:grpSp>
        <p:nvGrpSpPr>
          <p:cNvPr id="701" name="그룹 700"/>
          <p:cNvGrpSpPr/>
          <p:nvPr/>
        </p:nvGrpSpPr>
        <p:grpSpPr>
          <a:xfrm>
            <a:off x="4674204" y="3708245"/>
            <a:ext cx="306093" cy="203089"/>
            <a:chOff x="4657905" y="3760992"/>
            <a:chExt cx="324714" cy="215444"/>
          </a:xfrm>
        </p:grpSpPr>
        <p:cxnSp>
          <p:nvCxnSpPr>
            <p:cNvPr id="837" name="직선 연결선 836"/>
            <p:cNvCxnSpPr/>
            <p:nvPr/>
          </p:nvCxnSpPr>
          <p:spPr>
            <a:xfrm>
              <a:off x="4657905" y="3838188"/>
              <a:ext cx="99639" cy="8486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38" name="TextBox 837"/>
            <p:cNvSpPr txBox="1"/>
            <p:nvPr/>
          </p:nvSpPr>
          <p:spPr>
            <a:xfrm>
              <a:off x="4682537" y="3760992"/>
              <a:ext cx="30008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16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</p:grpSp>
      <p:cxnSp>
        <p:nvCxnSpPr>
          <p:cNvPr id="702" name="직선 연결선 701"/>
          <p:cNvCxnSpPr/>
          <p:nvPr/>
        </p:nvCxnSpPr>
        <p:spPr>
          <a:xfrm>
            <a:off x="3965884" y="2138421"/>
            <a:ext cx="0" cy="124144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3" name="직선 연결선 702"/>
          <p:cNvCxnSpPr/>
          <p:nvPr/>
        </p:nvCxnSpPr>
        <p:spPr>
          <a:xfrm>
            <a:off x="3965884" y="2909491"/>
            <a:ext cx="0" cy="1112983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4" name="직선 연결선 703"/>
          <p:cNvCxnSpPr/>
          <p:nvPr/>
        </p:nvCxnSpPr>
        <p:spPr>
          <a:xfrm>
            <a:off x="3179310" y="3060323"/>
            <a:ext cx="0" cy="181253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5" name="직선 연결선 704"/>
          <p:cNvCxnSpPr/>
          <p:nvPr/>
        </p:nvCxnSpPr>
        <p:spPr>
          <a:xfrm>
            <a:off x="3179310" y="3241576"/>
            <a:ext cx="116358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6" name="직선 연결선 705"/>
          <p:cNvCxnSpPr/>
          <p:nvPr/>
        </p:nvCxnSpPr>
        <p:spPr>
          <a:xfrm flipV="1">
            <a:off x="3294668" y="3162015"/>
            <a:ext cx="0" cy="182362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7" name="직선 연결선 706"/>
          <p:cNvCxnSpPr/>
          <p:nvPr/>
        </p:nvCxnSpPr>
        <p:spPr>
          <a:xfrm>
            <a:off x="3292423" y="3162015"/>
            <a:ext cx="317768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8" name="직선 연결선 707"/>
          <p:cNvCxnSpPr/>
          <p:nvPr/>
        </p:nvCxnSpPr>
        <p:spPr>
          <a:xfrm>
            <a:off x="3293849" y="3340519"/>
            <a:ext cx="317768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9" name="직선 연결선 708"/>
          <p:cNvCxnSpPr/>
          <p:nvPr/>
        </p:nvCxnSpPr>
        <p:spPr>
          <a:xfrm>
            <a:off x="3759681" y="3255900"/>
            <a:ext cx="588475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0" name="TextBox 709"/>
          <p:cNvSpPr txBox="1"/>
          <p:nvPr/>
        </p:nvSpPr>
        <p:spPr>
          <a:xfrm>
            <a:off x="2962431" y="3293307"/>
            <a:ext cx="693888" cy="15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" dirty="0" smtClean="0">
                <a:latin typeface="Adobe Fan Heiti Std B" pitchFamily="34" charset="-128"/>
                <a:ea typeface="Adobe Fan Heiti Std B" pitchFamily="34" charset="-128"/>
              </a:rPr>
              <a:t>Constant Value&lt;3:0&gt;</a:t>
            </a:r>
            <a:endParaRPr lang="ko-KR" altLang="en-US" sz="5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711" name="TextBox 710"/>
          <p:cNvSpPr txBox="1"/>
          <p:nvPr/>
        </p:nvSpPr>
        <p:spPr>
          <a:xfrm>
            <a:off x="3093209" y="3003661"/>
            <a:ext cx="600200" cy="15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" dirty="0" smtClean="0">
                <a:latin typeface="Adobe Fan Heiti Std B" pitchFamily="34" charset="-128"/>
                <a:ea typeface="Adobe Fan Heiti Std B" pitchFamily="34" charset="-128"/>
              </a:rPr>
              <a:t>Shift Value &lt;5:4&gt;</a:t>
            </a:r>
            <a:endParaRPr lang="ko-KR" altLang="en-US" sz="500" dirty="0">
              <a:latin typeface="Adobe Fan Heiti Std B" pitchFamily="34" charset="-128"/>
              <a:ea typeface="HY견고딕" pitchFamily="18" charset="-127"/>
            </a:endParaRPr>
          </a:p>
        </p:txBody>
      </p:sp>
      <p:grpSp>
        <p:nvGrpSpPr>
          <p:cNvPr id="712" name="그룹 711"/>
          <p:cNvGrpSpPr/>
          <p:nvPr/>
        </p:nvGrpSpPr>
        <p:grpSpPr>
          <a:xfrm>
            <a:off x="3918385" y="3708245"/>
            <a:ext cx="306093" cy="203089"/>
            <a:chOff x="4657905" y="3760992"/>
            <a:chExt cx="324714" cy="215444"/>
          </a:xfrm>
        </p:grpSpPr>
        <p:cxnSp>
          <p:nvCxnSpPr>
            <p:cNvPr id="835" name="직선 연결선 834"/>
            <p:cNvCxnSpPr/>
            <p:nvPr/>
          </p:nvCxnSpPr>
          <p:spPr>
            <a:xfrm>
              <a:off x="4657905" y="3838188"/>
              <a:ext cx="99639" cy="8486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36" name="TextBox 835"/>
            <p:cNvSpPr txBox="1"/>
            <p:nvPr/>
          </p:nvSpPr>
          <p:spPr>
            <a:xfrm>
              <a:off x="4682537" y="3760992"/>
              <a:ext cx="30008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16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</p:grpSp>
      <p:cxnSp>
        <p:nvCxnSpPr>
          <p:cNvPr id="714" name="직선 연결선 713"/>
          <p:cNvCxnSpPr/>
          <p:nvPr/>
        </p:nvCxnSpPr>
        <p:spPr>
          <a:xfrm flipH="1">
            <a:off x="5030963" y="3468324"/>
            <a:ext cx="3382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5" name="TextBox 714"/>
          <p:cNvSpPr txBox="1"/>
          <p:nvPr/>
        </p:nvSpPr>
        <p:spPr>
          <a:xfrm>
            <a:off x="4998961" y="3436778"/>
            <a:ext cx="402250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BSEL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716" name="TextBox 715"/>
          <p:cNvSpPr txBox="1"/>
          <p:nvPr/>
        </p:nvSpPr>
        <p:spPr>
          <a:xfrm>
            <a:off x="1937411" y="4957149"/>
            <a:ext cx="402250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BSEL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717" name="직사각형 716"/>
          <p:cNvSpPr/>
          <p:nvPr/>
        </p:nvSpPr>
        <p:spPr>
          <a:xfrm>
            <a:off x="3618906" y="3123319"/>
            <a:ext cx="145408" cy="2704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Rtl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S</a:t>
            </a:r>
            <a:endParaRPr lang="ko-KR" altLang="en-US" sz="10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718" name="TextBox 717"/>
          <p:cNvSpPr txBox="1"/>
          <p:nvPr/>
        </p:nvSpPr>
        <p:spPr>
          <a:xfrm>
            <a:off x="8009913" y="1826689"/>
            <a:ext cx="684821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Adobe Fan Heiti Std B" pitchFamily="34" charset="-128"/>
                <a:ea typeface="Adobe Fan Heiti Std B" pitchFamily="34" charset="-128"/>
              </a:rPr>
              <a:t>CPSR F &lt;7:4&gt;</a:t>
            </a:r>
            <a:endParaRPr lang="ko-KR" altLang="en-US" sz="7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719" name="직선 연결선 718"/>
          <p:cNvCxnSpPr/>
          <p:nvPr/>
        </p:nvCxnSpPr>
        <p:spPr>
          <a:xfrm flipH="1">
            <a:off x="8378546" y="1568760"/>
            <a:ext cx="3382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0" name="TextBox 719"/>
          <p:cNvSpPr txBox="1"/>
          <p:nvPr/>
        </p:nvSpPr>
        <p:spPr>
          <a:xfrm>
            <a:off x="8346544" y="1537214"/>
            <a:ext cx="412826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WESF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721" name="TextBox 720"/>
          <p:cNvSpPr txBox="1"/>
          <p:nvPr/>
        </p:nvSpPr>
        <p:spPr>
          <a:xfrm>
            <a:off x="8105319" y="1487505"/>
            <a:ext cx="314608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WE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722" name="TextBox 721"/>
          <p:cNvSpPr txBox="1"/>
          <p:nvPr/>
        </p:nvSpPr>
        <p:spPr>
          <a:xfrm>
            <a:off x="7036857" y="1285466"/>
            <a:ext cx="237542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A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723" name="TextBox 722"/>
          <p:cNvSpPr txBox="1"/>
          <p:nvPr/>
        </p:nvSpPr>
        <p:spPr>
          <a:xfrm>
            <a:off x="7579439" y="1546822"/>
            <a:ext cx="310073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100"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WD</a:t>
            </a:r>
            <a:endParaRPr lang="ko-KR" altLang="en-US" sz="800" dirty="0">
              <a:latin typeface="Adobe Fan Heiti Std B" pitchFamily="34" charset="-128"/>
            </a:endParaRPr>
          </a:p>
        </p:txBody>
      </p:sp>
      <p:sp>
        <p:nvSpPr>
          <p:cNvPr id="724" name="TextBox 723"/>
          <p:cNvSpPr txBox="1"/>
          <p:nvPr/>
        </p:nvSpPr>
        <p:spPr>
          <a:xfrm>
            <a:off x="7556017" y="1051501"/>
            <a:ext cx="29798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100"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RD</a:t>
            </a:r>
            <a:endParaRPr lang="ko-KR" altLang="en-US" sz="800" dirty="0">
              <a:latin typeface="Adobe Fan Heiti Std B" pitchFamily="34" charset="-128"/>
            </a:endParaRPr>
          </a:p>
        </p:txBody>
      </p:sp>
      <p:sp>
        <p:nvSpPr>
          <p:cNvPr id="725" name="직사각형 724"/>
          <p:cNvSpPr/>
          <p:nvPr/>
        </p:nvSpPr>
        <p:spPr>
          <a:xfrm>
            <a:off x="5966855" y="1291053"/>
            <a:ext cx="716969" cy="2101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SP</a:t>
            </a:r>
            <a:endParaRPr lang="ko-KR" altLang="en-US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726" name="직선 화살표 연결선 725"/>
          <p:cNvCxnSpPr/>
          <p:nvPr/>
        </p:nvCxnSpPr>
        <p:spPr>
          <a:xfrm>
            <a:off x="6324792" y="1509287"/>
            <a:ext cx="0" cy="182762"/>
          </a:xfrm>
          <a:prstGeom prst="straightConnector1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7" name="직선 연결선 726"/>
          <p:cNvCxnSpPr/>
          <p:nvPr/>
        </p:nvCxnSpPr>
        <p:spPr>
          <a:xfrm>
            <a:off x="6325339" y="1698324"/>
            <a:ext cx="52339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8" name="직선 연결선 727"/>
          <p:cNvCxnSpPr/>
          <p:nvPr/>
        </p:nvCxnSpPr>
        <p:spPr>
          <a:xfrm flipV="1">
            <a:off x="6848730" y="815902"/>
            <a:ext cx="0" cy="88242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9" name="직선 연결선 728"/>
          <p:cNvCxnSpPr/>
          <p:nvPr/>
        </p:nvCxnSpPr>
        <p:spPr>
          <a:xfrm flipH="1">
            <a:off x="6324792" y="815902"/>
            <a:ext cx="52394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0" name="직선 화살표 연결선 729"/>
          <p:cNvCxnSpPr>
            <a:stCxn id="731" idx="2"/>
            <a:endCxn id="725" idx="0"/>
          </p:cNvCxnSpPr>
          <p:nvPr/>
        </p:nvCxnSpPr>
        <p:spPr>
          <a:xfrm>
            <a:off x="6325339" y="1121213"/>
            <a:ext cx="1" cy="169839"/>
          </a:xfrm>
          <a:prstGeom prst="straightConnector1">
            <a:avLst/>
          </a:prstGeom>
          <a:ln>
            <a:solidFill>
              <a:srgbClr val="FFC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1" name="직사각형 730"/>
          <p:cNvSpPr/>
          <p:nvPr/>
        </p:nvSpPr>
        <p:spPr>
          <a:xfrm>
            <a:off x="6077156" y="975759"/>
            <a:ext cx="496364" cy="1454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ALU</a:t>
            </a:r>
            <a:endParaRPr lang="ko-KR" altLang="en-US" sz="8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732" name="직선 화살표 연결선 731"/>
          <p:cNvCxnSpPr>
            <a:endCxn id="731" idx="0"/>
          </p:cNvCxnSpPr>
          <p:nvPr/>
        </p:nvCxnSpPr>
        <p:spPr>
          <a:xfrm flipH="1">
            <a:off x="6325339" y="815902"/>
            <a:ext cx="1" cy="159857"/>
          </a:xfrm>
          <a:prstGeom prst="straightConnector1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3" name="직선 연결선 732"/>
          <p:cNvCxnSpPr>
            <a:stCxn id="725" idx="3"/>
            <a:endCxn id="734" idx="1"/>
          </p:cNvCxnSpPr>
          <p:nvPr/>
        </p:nvCxnSpPr>
        <p:spPr>
          <a:xfrm flipV="1">
            <a:off x="6683823" y="1394778"/>
            <a:ext cx="397749" cy="1324"/>
          </a:xfrm>
          <a:prstGeom prst="line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4" name="직사각형 733"/>
          <p:cNvSpPr/>
          <p:nvPr/>
        </p:nvSpPr>
        <p:spPr>
          <a:xfrm>
            <a:off x="7081572" y="1059268"/>
            <a:ext cx="1289695" cy="6710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Stack</a:t>
            </a:r>
          </a:p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Memory</a:t>
            </a:r>
            <a:endParaRPr lang="ko-KR" altLang="en-US" sz="14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735" name="직선 연결선 734"/>
          <p:cNvCxnSpPr/>
          <p:nvPr/>
        </p:nvCxnSpPr>
        <p:spPr>
          <a:xfrm flipV="1">
            <a:off x="7695441" y="842120"/>
            <a:ext cx="0" cy="201316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6" name="직선 연결선 735"/>
          <p:cNvCxnSpPr/>
          <p:nvPr/>
        </p:nvCxnSpPr>
        <p:spPr>
          <a:xfrm flipH="1">
            <a:off x="6921179" y="842120"/>
            <a:ext cx="789876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7" name="직선 연결선 736"/>
          <p:cNvCxnSpPr>
            <a:stCxn id="811" idx="1"/>
          </p:cNvCxnSpPr>
          <p:nvPr/>
        </p:nvCxnSpPr>
        <p:spPr>
          <a:xfrm flipH="1" flipV="1">
            <a:off x="6921179" y="842126"/>
            <a:ext cx="4164" cy="1579715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8" name="직선 연결선 737"/>
          <p:cNvCxnSpPr>
            <a:endCxn id="811" idx="0"/>
          </p:cNvCxnSpPr>
          <p:nvPr/>
        </p:nvCxnSpPr>
        <p:spPr>
          <a:xfrm>
            <a:off x="5747446" y="2598681"/>
            <a:ext cx="1106726" cy="4709"/>
          </a:xfrm>
          <a:prstGeom prst="line">
            <a:avLst/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9" name="직사각형 738"/>
          <p:cNvSpPr/>
          <p:nvPr/>
        </p:nvSpPr>
        <p:spPr>
          <a:xfrm>
            <a:off x="7637320" y="4854363"/>
            <a:ext cx="716969" cy="2101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CPSR</a:t>
            </a:r>
            <a:endParaRPr lang="ko-KR" altLang="en-US" sz="11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740" name="직선 연결선 739"/>
          <p:cNvCxnSpPr/>
          <p:nvPr/>
        </p:nvCxnSpPr>
        <p:spPr>
          <a:xfrm flipH="1">
            <a:off x="7847094" y="5240388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1" name="직선 연결선 740"/>
          <p:cNvCxnSpPr/>
          <p:nvPr/>
        </p:nvCxnSpPr>
        <p:spPr>
          <a:xfrm flipH="1">
            <a:off x="7998912" y="5073682"/>
            <a:ext cx="1" cy="14561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2" name="직선 연결선 741"/>
          <p:cNvCxnSpPr/>
          <p:nvPr/>
        </p:nvCxnSpPr>
        <p:spPr>
          <a:xfrm flipH="1">
            <a:off x="7847095" y="5471127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3" name="직선 연결선 742"/>
          <p:cNvCxnSpPr/>
          <p:nvPr/>
        </p:nvCxnSpPr>
        <p:spPr>
          <a:xfrm flipH="1">
            <a:off x="7847095" y="5701866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4" name="직선 연결선 743"/>
          <p:cNvCxnSpPr/>
          <p:nvPr/>
        </p:nvCxnSpPr>
        <p:spPr>
          <a:xfrm flipH="1">
            <a:off x="7847093" y="6163345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5" name="직선 연결선 744"/>
          <p:cNvCxnSpPr/>
          <p:nvPr/>
        </p:nvCxnSpPr>
        <p:spPr>
          <a:xfrm flipH="1">
            <a:off x="7838102" y="6394084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6" name="TextBox 745"/>
          <p:cNvSpPr txBox="1"/>
          <p:nvPr/>
        </p:nvSpPr>
        <p:spPr>
          <a:xfrm>
            <a:off x="7650833" y="5146096"/>
            <a:ext cx="222431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Adobe Fan Heiti Std B" pitchFamily="34" charset="-128"/>
                <a:ea typeface="Adobe Fan Heiti Std B" pitchFamily="34" charset="-128"/>
              </a:rPr>
              <a:t>Z</a:t>
            </a:r>
            <a:endParaRPr lang="ko-KR" altLang="en-US" sz="7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747" name="직선 연결선 746"/>
          <p:cNvCxnSpPr/>
          <p:nvPr/>
        </p:nvCxnSpPr>
        <p:spPr>
          <a:xfrm flipH="1">
            <a:off x="7838102" y="5932605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8" name="TextBox 747"/>
          <p:cNvSpPr txBox="1"/>
          <p:nvPr/>
        </p:nvSpPr>
        <p:spPr>
          <a:xfrm>
            <a:off x="7650833" y="5376835"/>
            <a:ext cx="234519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Adobe Fan Heiti Std B" pitchFamily="34" charset="-128"/>
                <a:ea typeface="Adobe Fan Heiti Std B" pitchFamily="34" charset="-128"/>
              </a:rPr>
              <a:t>N</a:t>
            </a:r>
            <a:endParaRPr lang="ko-KR" altLang="en-US" sz="7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749" name="TextBox 748"/>
          <p:cNvSpPr txBox="1"/>
          <p:nvPr/>
        </p:nvSpPr>
        <p:spPr>
          <a:xfrm>
            <a:off x="7650833" y="5602615"/>
            <a:ext cx="226964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Adobe Fan Heiti Std B" pitchFamily="34" charset="-128"/>
                <a:ea typeface="Adobe Fan Heiti Std B" pitchFamily="34" charset="-128"/>
              </a:rPr>
              <a:t>V</a:t>
            </a:r>
            <a:endParaRPr lang="ko-KR" altLang="en-US" sz="7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750" name="직선 연결선 749"/>
          <p:cNvCxnSpPr/>
          <p:nvPr/>
        </p:nvCxnSpPr>
        <p:spPr>
          <a:xfrm>
            <a:off x="7998913" y="1901961"/>
            <a:ext cx="0" cy="2937787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1" name="TextBox 750"/>
          <p:cNvSpPr txBox="1"/>
          <p:nvPr/>
        </p:nvSpPr>
        <p:spPr>
          <a:xfrm>
            <a:off x="8355284" y="4870593"/>
            <a:ext cx="393183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err="1" smtClean="0">
                <a:latin typeface="Adobe Fan Heiti Std B" pitchFamily="34" charset="-128"/>
                <a:ea typeface="Adobe Fan Heiti Std B" pitchFamily="34" charset="-128"/>
              </a:rPr>
              <a:t>BrYN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752" name="직선 연결선 751"/>
          <p:cNvCxnSpPr/>
          <p:nvPr/>
        </p:nvCxnSpPr>
        <p:spPr>
          <a:xfrm flipH="1">
            <a:off x="8370270" y="4884652"/>
            <a:ext cx="32446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3" name="직선 화살표 연결선 752"/>
          <p:cNvCxnSpPr/>
          <p:nvPr/>
        </p:nvCxnSpPr>
        <p:spPr>
          <a:xfrm>
            <a:off x="4477622" y="4959414"/>
            <a:ext cx="315969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4" name="직선 연결선 753"/>
          <p:cNvCxnSpPr/>
          <p:nvPr/>
        </p:nvCxnSpPr>
        <p:spPr>
          <a:xfrm>
            <a:off x="2726561" y="1901961"/>
            <a:ext cx="5272353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5" name="직선 연결선 754"/>
          <p:cNvCxnSpPr/>
          <p:nvPr/>
        </p:nvCxnSpPr>
        <p:spPr>
          <a:xfrm flipH="1">
            <a:off x="1267170" y="476508"/>
            <a:ext cx="33939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6" name="사다리꼴 755"/>
          <p:cNvSpPr/>
          <p:nvPr/>
        </p:nvSpPr>
        <p:spPr>
          <a:xfrm flipV="1">
            <a:off x="788334" y="611869"/>
            <a:ext cx="616117" cy="148921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757" name="TextBox 756"/>
          <p:cNvSpPr txBox="1"/>
          <p:nvPr/>
        </p:nvSpPr>
        <p:spPr>
          <a:xfrm>
            <a:off x="772524" y="612265"/>
            <a:ext cx="63671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HY견고딕" pitchFamily="18" charset="-127"/>
                <a:ea typeface="HY견고딕" pitchFamily="18" charset="-127"/>
              </a:rPr>
              <a:t>2      1      0</a:t>
            </a:r>
            <a:endParaRPr lang="ko-KR" altLang="en-US" sz="600" dirty="0"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758" name="직선 연결선 757"/>
          <p:cNvCxnSpPr/>
          <p:nvPr/>
        </p:nvCxnSpPr>
        <p:spPr>
          <a:xfrm flipH="1">
            <a:off x="449671" y="656439"/>
            <a:ext cx="3382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9" name="TextBox 758"/>
          <p:cNvSpPr txBox="1"/>
          <p:nvPr/>
        </p:nvSpPr>
        <p:spPr>
          <a:xfrm>
            <a:off x="399711" y="624893"/>
            <a:ext cx="46571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PCSEL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760" name="직선 화살표 연결선 759"/>
          <p:cNvCxnSpPr/>
          <p:nvPr/>
        </p:nvCxnSpPr>
        <p:spPr>
          <a:xfrm>
            <a:off x="1267170" y="475416"/>
            <a:ext cx="0" cy="14947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2" name="직선 화살표 연결선 761"/>
          <p:cNvCxnSpPr/>
          <p:nvPr/>
        </p:nvCxnSpPr>
        <p:spPr>
          <a:xfrm>
            <a:off x="1082837" y="398973"/>
            <a:ext cx="0" cy="2076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3" name="직사각형 762"/>
          <p:cNvSpPr/>
          <p:nvPr/>
        </p:nvSpPr>
        <p:spPr>
          <a:xfrm>
            <a:off x="2081714" y="414792"/>
            <a:ext cx="716969" cy="2101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LR</a:t>
            </a:r>
            <a:endParaRPr lang="ko-KR" altLang="en-US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764" name="직선 연결선 763"/>
          <p:cNvCxnSpPr/>
          <p:nvPr/>
        </p:nvCxnSpPr>
        <p:spPr>
          <a:xfrm flipH="1">
            <a:off x="865426" y="272872"/>
            <a:ext cx="1574772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5" name="직선 화살표 연결선 764"/>
          <p:cNvCxnSpPr/>
          <p:nvPr/>
        </p:nvCxnSpPr>
        <p:spPr>
          <a:xfrm>
            <a:off x="865426" y="272872"/>
            <a:ext cx="0" cy="3311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6" name="직선 연결선 765"/>
          <p:cNvCxnSpPr>
            <a:stCxn id="763" idx="0"/>
          </p:cNvCxnSpPr>
          <p:nvPr/>
        </p:nvCxnSpPr>
        <p:spPr>
          <a:xfrm flipH="1" flipV="1">
            <a:off x="2440197" y="272872"/>
            <a:ext cx="1" cy="14192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7" name="사다리꼴 766"/>
          <p:cNvSpPr/>
          <p:nvPr/>
        </p:nvSpPr>
        <p:spPr>
          <a:xfrm rot="10800000" flipV="1">
            <a:off x="1761973" y="2799995"/>
            <a:ext cx="480360" cy="134863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768" name="TextBox 767"/>
          <p:cNvSpPr txBox="1"/>
          <p:nvPr/>
        </p:nvSpPr>
        <p:spPr>
          <a:xfrm>
            <a:off x="1792047" y="2789935"/>
            <a:ext cx="48603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HY견고딕" pitchFamily="18" charset="-127"/>
                <a:ea typeface="HY견고딕" pitchFamily="18" charset="-127"/>
              </a:rPr>
              <a:t> 1      0 </a:t>
            </a:r>
            <a:endParaRPr lang="ko-KR" altLang="en-US" sz="6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69" name="TextBox 768"/>
          <p:cNvSpPr txBox="1"/>
          <p:nvPr/>
        </p:nvSpPr>
        <p:spPr>
          <a:xfrm>
            <a:off x="2231560" y="2811548"/>
            <a:ext cx="4122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err="1" smtClean="0">
                <a:latin typeface="Adobe Fan Heiti Std B" pitchFamily="34" charset="-128"/>
                <a:ea typeface="Adobe Fan Heiti Std B" pitchFamily="34" charset="-128"/>
              </a:rPr>
              <a:t>BrYN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770" name="직선 연결선 769"/>
          <p:cNvCxnSpPr/>
          <p:nvPr/>
        </p:nvCxnSpPr>
        <p:spPr>
          <a:xfrm flipH="1">
            <a:off x="2224261" y="2825607"/>
            <a:ext cx="361080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1" name="사다리꼴 770"/>
          <p:cNvSpPr/>
          <p:nvPr/>
        </p:nvSpPr>
        <p:spPr>
          <a:xfrm rot="10800000" flipV="1">
            <a:off x="2314100" y="749236"/>
            <a:ext cx="480360" cy="134863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772" name="직선 연결선 771"/>
          <p:cNvCxnSpPr/>
          <p:nvPr/>
        </p:nvCxnSpPr>
        <p:spPr>
          <a:xfrm>
            <a:off x="2633839" y="686330"/>
            <a:ext cx="0" cy="277549"/>
          </a:xfrm>
          <a:prstGeom prst="line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3" name="TextBox 772"/>
          <p:cNvSpPr txBox="1"/>
          <p:nvPr/>
        </p:nvSpPr>
        <p:spPr>
          <a:xfrm>
            <a:off x="2344173" y="739177"/>
            <a:ext cx="48603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HY견고딕" pitchFamily="18" charset="-127"/>
                <a:ea typeface="HY견고딕" pitchFamily="18" charset="-127"/>
              </a:rPr>
              <a:t> 1      0 </a:t>
            </a:r>
            <a:endParaRPr lang="ko-KR" altLang="en-US" sz="6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74" name="TextBox 773"/>
          <p:cNvSpPr txBox="1"/>
          <p:nvPr/>
        </p:nvSpPr>
        <p:spPr>
          <a:xfrm>
            <a:off x="2783686" y="760790"/>
            <a:ext cx="39305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Adobe Fan Heiti Std B" pitchFamily="34" charset="-128"/>
                <a:ea typeface="Adobe Fan Heiti Std B" pitchFamily="34" charset="-128"/>
              </a:rPr>
              <a:t>LRSF</a:t>
            </a:r>
            <a:endParaRPr lang="ko-KR" altLang="en-US" sz="7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775" name="직선 연결선 774"/>
          <p:cNvCxnSpPr/>
          <p:nvPr/>
        </p:nvCxnSpPr>
        <p:spPr>
          <a:xfrm flipH="1" flipV="1">
            <a:off x="2776387" y="774848"/>
            <a:ext cx="440474" cy="2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8" name="직선 연결선 777"/>
          <p:cNvCxnSpPr/>
          <p:nvPr/>
        </p:nvCxnSpPr>
        <p:spPr>
          <a:xfrm>
            <a:off x="1887672" y="6237312"/>
            <a:ext cx="2592162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9" name="직선 연결선 778"/>
          <p:cNvCxnSpPr/>
          <p:nvPr/>
        </p:nvCxnSpPr>
        <p:spPr>
          <a:xfrm flipH="1">
            <a:off x="4472974" y="4835103"/>
            <a:ext cx="2437" cy="1454506"/>
          </a:xfrm>
          <a:prstGeom prst="line">
            <a:avLst/>
          </a:prstGeom>
          <a:ln>
            <a:solidFill>
              <a:srgbClr val="92D05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0" name="직사각형 779"/>
          <p:cNvSpPr/>
          <p:nvPr/>
        </p:nvSpPr>
        <p:spPr>
          <a:xfrm>
            <a:off x="5154061" y="5120178"/>
            <a:ext cx="1289695" cy="6710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Data</a:t>
            </a:r>
          </a:p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Memory</a:t>
            </a:r>
            <a:endParaRPr lang="ko-KR" altLang="en-US" sz="14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781" name="TextBox 780"/>
          <p:cNvSpPr txBox="1"/>
          <p:nvPr/>
        </p:nvSpPr>
        <p:spPr>
          <a:xfrm>
            <a:off x="5130756" y="5354143"/>
            <a:ext cx="237542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A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782" name="TextBox 781"/>
          <p:cNvSpPr txBox="1"/>
          <p:nvPr/>
        </p:nvSpPr>
        <p:spPr>
          <a:xfrm>
            <a:off x="5673337" y="5615498"/>
            <a:ext cx="29798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100"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RD</a:t>
            </a:r>
            <a:endParaRPr lang="ko-KR" altLang="en-US" sz="800" dirty="0">
              <a:latin typeface="Adobe Fan Heiti Std B" pitchFamily="34" charset="-128"/>
            </a:endParaRPr>
          </a:p>
        </p:txBody>
      </p:sp>
      <p:sp>
        <p:nvSpPr>
          <p:cNvPr id="783" name="TextBox 782"/>
          <p:cNvSpPr txBox="1"/>
          <p:nvPr/>
        </p:nvSpPr>
        <p:spPr>
          <a:xfrm>
            <a:off x="5649917" y="5120178"/>
            <a:ext cx="310073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100"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WD</a:t>
            </a:r>
            <a:endParaRPr lang="ko-KR" altLang="en-US" sz="800" dirty="0">
              <a:latin typeface="Adobe Fan Heiti Std B" pitchFamily="34" charset="-128"/>
            </a:endParaRPr>
          </a:p>
        </p:txBody>
      </p:sp>
      <p:sp>
        <p:nvSpPr>
          <p:cNvPr id="784" name="TextBox 783"/>
          <p:cNvSpPr txBox="1"/>
          <p:nvPr/>
        </p:nvSpPr>
        <p:spPr>
          <a:xfrm>
            <a:off x="6122878" y="5120178"/>
            <a:ext cx="35540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100"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R/W</a:t>
            </a:r>
            <a:endParaRPr lang="ko-KR" altLang="en-US" sz="800" dirty="0">
              <a:latin typeface="Adobe Fan Heiti Std B" pitchFamily="34" charset="-128"/>
            </a:endParaRPr>
          </a:p>
        </p:txBody>
      </p:sp>
      <p:cxnSp>
        <p:nvCxnSpPr>
          <p:cNvPr id="785" name="직선 연결선 784"/>
          <p:cNvCxnSpPr/>
          <p:nvPr/>
        </p:nvCxnSpPr>
        <p:spPr>
          <a:xfrm flipH="1">
            <a:off x="6457951" y="5215211"/>
            <a:ext cx="3382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6" name="TextBox 785"/>
          <p:cNvSpPr txBox="1"/>
          <p:nvPr/>
        </p:nvSpPr>
        <p:spPr>
          <a:xfrm>
            <a:off x="6425949" y="5183663"/>
            <a:ext cx="426426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WEDF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787" name="사다리꼴 786"/>
          <p:cNvSpPr/>
          <p:nvPr/>
        </p:nvSpPr>
        <p:spPr>
          <a:xfrm flipV="1">
            <a:off x="4359518" y="6300524"/>
            <a:ext cx="423611" cy="148921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788" name="TextBox 787"/>
          <p:cNvSpPr txBox="1"/>
          <p:nvPr/>
        </p:nvSpPr>
        <p:spPr>
          <a:xfrm>
            <a:off x="4359518" y="6289609"/>
            <a:ext cx="46038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HY견고딕" pitchFamily="18" charset="-127"/>
                <a:ea typeface="HY견고딕" pitchFamily="18" charset="-127"/>
              </a:rPr>
              <a:t>0       1</a:t>
            </a:r>
            <a:endParaRPr lang="ko-KR" altLang="en-US" sz="600" dirty="0"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789" name="직선 연결선 788"/>
          <p:cNvCxnSpPr/>
          <p:nvPr/>
        </p:nvCxnSpPr>
        <p:spPr>
          <a:xfrm flipH="1">
            <a:off x="4769661" y="6385671"/>
            <a:ext cx="3382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0" name="TextBox 789"/>
          <p:cNvSpPr txBox="1"/>
          <p:nvPr/>
        </p:nvSpPr>
        <p:spPr>
          <a:xfrm>
            <a:off x="4737658" y="6354123"/>
            <a:ext cx="4940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ADSEL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791" name="직선 연결선 790"/>
          <p:cNvCxnSpPr/>
          <p:nvPr/>
        </p:nvCxnSpPr>
        <p:spPr>
          <a:xfrm>
            <a:off x="4661873" y="5974681"/>
            <a:ext cx="0" cy="325843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2" name="직선 연결선 791"/>
          <p:cNvCxnSpPr/>
          <p:nvPr/>
        </p:nvCxnSpPr>
        <p:spPr>
          <a:xfrm flipH="1">
            <a:off x="4660444" y="5974682"/>
            <a:ext cx="114145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3" name="직선 연결선 792"/>
          <p:cNvCxnSpPr>
            <a:stCxn id="780" idx="2"/>
          </p:cNvCxnSpPr>
          <p:nvPr/>
        </p:nvCxnSpPr>
        <p:spPr>
          <a:xfrm>
            <a:off x="5798908" y="5791198"/>
            <a:ext cx="0" cy="1834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4" name="직선 화살표 연결선 793"/>
          <p:cNvCxnSpPr>
            <a:endCxn id="780" idx="1"/>
          </p:cNvCxnSpPr>
          <p:nvPr/>
        </p:nvCxnSpPr>
        <p:spPr>
          <a:xfrm>
            <a:off x="4479834" y="5455688"/>
            <a:ext cx="67422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95" name="그룹 794"/>
          <p:cNvGrpSpPr/>
          <p:nvPr/>
        </p:nvGrpSpPr>
        <p:grpSpPr>
          <a:xfrm>
            <a:off x="4661103" y="5414805"/>
            <a:ext cx="282874" cy="243972"/>
            <a:chOff x="4571482" y="3838188"/>
            <a:chExt cx="300082" cy="258814"/>
          </a:xfrm>
        </p:grpSpPr>
        <p:cxnSp>
          <p:nvCxnSpPr>
            <p:cNvPr id="833" name="직선 연결선 832"/>
            <p:cNvCxnSpPr/>
            <p:nvPr/>
          </p:nvCxnSpPr>
          <p:spPr>
            <a:xfrm>
              <a:off x="4657905" y="3838188"/>
              <a:ext cx="99639" cy="8486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34" name="TextBox 833"/>
            <p:cNvSpPr txBox="1"/>
            <p:nvPr/>
          </p:nvSpPr>
          <p:spPr>
            <a:xfrm>
              <a:off x="4571482" y="3881558"/>
              <a:ext cx="30008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16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</p:grpSp>
      <p:grpSp>
        <p:nvGrpSpPr>
          <p:cNvPr id="796" name="그룹 795"/>
          <p:cNvGrpSpPr/>
          <p:nvPr/>
        </p:nvGrpSpPr>
        <p:grpSpPr>
          <a:xfrm>
            <a:off x="4929703" y="5929569"/>
            <a:ext cx="282874" cy="243972"/>
            <a:chOff x="4571482" y="3838188"/>
            <a:chExt cx="300082" cy="258814"/>
          </a:xfrm>
        </p:grpSpPr>
        <p:cxnSp>
          <p:nvCxnSpPr>
            <p:cNvPr id="831" name="직선 연결선 830"/>
            <p:cNvCxnSpPr/>
            <p:nvPr/>
          </p:nvCxnSpPr>
          <p:spPr>
            <a:xfrm>
              <a:off x="4657905" y="3838188"/>
              <a:ext cx="99639" cy="8486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32" name="TextBox 831"/>
            <p:cNvSpPr txBox="1"/>
            <p:nvPr/>
          </p:nvSpPr>
          <p:spPr>
            <a:xfrm>
              <a:off x="4571482" y="3881558"/>
              <a:ext cx="30008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16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</p:grpSp>
      <p:cxnSp>
        <p:nvCxnSpPr>
          <p:cNvPr id="797" name="직선 연결선 796"/>
          <p:cNvCxnSpPr/>
          <p:nvPr/>
        </p:nvCxnSpPr>
        <p:spPr>
          <a:xfrm>
            <a:off x="4475070" y="6463685"/>
            <a:ext cx="2022" cy="162744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8" name="직선 연결선 797"/>
          <p:cNvCxnSpPr/>
          <p:nvPr/>
        </p:nvCxnSpPr>
        <p:spPr>
          <a:xfrm>
            <a:off x="4473082" y="6635452"/>
            <a:ext cx="2452860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9" name="직선 연결선 798"/>
          <p:cNvCxnSpPr>
            <a:endCxn id="811" idx="3"/>
          </p:cNvCxnSpPr>
          <p:nvPr/>
        </p:nvCxnSpPr>
        <p:spPr>
          <a:xfrm flipH="1" flipV="1">
            <a:off x="6925342" y="2784939"/>
            <a:ext cx="1" cy="3850513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0" name="직선 연결선 799"/>
          <p:cNvCxnSpPr/>
          <p:nvPr/>
        </p:nvCxnSpPr>
        <p:spPr>
          <a:xfrm>
            <a:off x="4412765" y="6506767"/>
            <a:ext cx="120418" cy="10686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1" name="TextBox 800"/>
          <p:cNvSpPr txBox="1"/>
          <p:nvPr/>
        </p:nvSpPr>
        <p:spPr>
          <a:xfrm>
            <a:off x="4482286" y="6458651"/>
            <a:ext cx="282874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16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802" name="직선 연결선 801"/>
          <p:cNvCxnSpPr/>
          <p:nvPr/>
        </p:nvCxnSpPr>
        <p:spPr>
          <a:xfrm>
            <a:off x="4914660" y="3060323"/>
            <a:ext cx="889485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3" name="직선 연결선 802"/>
          <p:cNvCxnSpPr/>
          <p:nvPr/>
        </p:nvCxnSpPr>
        <p:spPr>
          <a:xfrm>
            <a:off x="5801901" y="3060323"/>
            <a:ext cx="0" cy="2059855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04" name="그룹 803"/>
          <p:cNvGrpSpPr/>
          <p:nvPr/>
        </p:nvGrpSpPr>
        <p:grpSpPr>
          <a:xfrm>
            <a:off x="5753148" y="4009705"/>
            <a:ext cx="306093" cy="203089"/>
            <a:chOff x="4657905" y="3760992"/>
            <a:chExt cx="324714" cy="215444"/>
          </a:xfrm>
        </p:grpSpPr>
        <p:cxnSp>
          <p:nvCxnSpPr>
            <p:cNvPr id="829" name="직선 연결선 828"/>
            <p:cNvCxnSpPr/>
            <p:nvPr/>
          </p:nvCxnSpPr>
          <p:spPr>
            <a:xfrm>
              <a:off x="4657905" y="3838188"/>
              <a:ext cx="99639" cy="8486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30" name="TextBox 829"/>
            <p:cNvSpPr txBox="1"/>
            <p:nvPr/>
          </p:nvSpPr>
          <p:spPr>
            <a:xfrm>
              <a:off x="4682537" y="3760992"/>
              <a:ext cx="30008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16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</p:grpSp>
      <p:cxnSp>
        <p:nvCxnSpPr>
          <p:cNvPr id="805" name="직선 연결선 804"/>
          <p:cNvCxnSpPr/>
          <p:nvPr/>
        </p:nvCxnSpPr>
        <p:spPr>
          <a:xfrm flipV="1">
            <a:off x="1606563" y="476508"/>
            <a:ext cx="0" cy="142545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6" name="직선 화살표 연결선 805"/>
          <p:cNvCxnSpPr/>
          <p:nvPr/>
        </p:nvCxnSpPr>
        <p:spPr>
          <a:xfrm>
            <a:off x="1080727" y="784052"/>
            <a:ext cx="2444" cy="29570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7" name="직선 연결선 806"/>
          <p:cNvCxnSpPr/>
          <p:nvPr/>
        </p:nvCxnSpPr>
        <p:spPr>
          <a:xfrm>
            <a:off x="1606563" y="1019538"/>
            <a:ext cx="833634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8" name="직선 연결선 807"/>
          <p:cNvCxnSpPr/>
          <p:nvPr/>
        </p:nvCxnSpPr>
        <p:spPr>
          <a:xfrm>
            <a:off x="2440198" y="624893"/>
            <a:ext cx="0" cy="394645"/>
          </a:xfrm>
          <a:prstGeom prst="line">
            <a:avLst/>
          </a:prstGeom>
          <a:ln>
            <a:head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9" name="직선 연결선 808"/>
          <p:cNvCxnSpPr/>
          <p:nvPr/>
        </p:nvCxnSpPr>
        <p:spPr>
          <a:xfrm>
            <a:off x="7709952" y="1766203"/>
            <a:ext cx="0" cy="2805037"/>
          </a:xfrm>
          <a:prstGeom prst="line">
            <a:avLst/>
          </a:prstGeom>
          <a:ln>
            <a:solidFill>
              <a:srgbClr val="92D050"/>
            </a:solidFill>
            <a:head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0" name="직선 연결선 809"/>
          <p:cNvCxnSpPr/>
          <p:nvPr/>
        </p:nvCxnSpPr>
        <p:spPr>
          <a:xfrm>
            <a:off x="6921179" y="4571241"/>
            <a:ext cx="788772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1" name="사다리꼴 810"/>
          <p:cNvSpPr/>
          <p:nvPr/>
        </p:nvSpPr>
        <p:spPr>
          <a:xfrm rot="5400000" flipV="1">
            <a:off x="6726000" y="2532219"/>
            <a:ext cx="398684" cy="142340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ko-KR" sz="6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</a:t>
            </a:r>
            <a:endParaRPr lang="en-US" altLang="ko-KR" sz="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endParaRPr lang="en-US" altLang="ko-KR" sz="600" dirty="0" smtClean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r>
              <a:rPr lang="en-US" altLang="ko-KR" sz="6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0</a:t>
            </a:r>
            <a:endParaRPr lang="ko-KR" altLang="en-US" sz="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814" name="직선 연결선 813"/>
          <p:cNvCxnSpPr/>
          <p:nvPr/>
        </p:nvCxnSpPr>
        <p:spPr>
          <a:xfrm>
            <a:off x="4725117" y="3054389"/>
            <a:ext cx="0" cy="339392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5" name="TextBox 814"/>
          <p:cNvSpPr txBox="1"/>
          <p:nvPr/>
        </p:nvSpPr>
        <p:spPr>
          <a:xfrm>
            <a:off x="4314524" y="2919924"/>
            <a:ext cx="482337" cy="15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" dirty="0" smtClean="0">
                <a:latin typeface="Adobe Fan Heiti Std B" pitchFamily="34" charset="-128"/>
                <a:ea typeface="Adobe Fan Heiti Std B" pitchFamily="34" charset="-128"/>
              </a:rPr>
              <a:t>Offset &lt;3:0&gt;</a:t>
            </a:r>
            <a:endParaRPr lang="ko-KR" altLang="en-US" sz="5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817" name="직선 연결선 816"/>
          <p:cNvCxnSpPr/>
          <p:nvPr/>
        </p:nvCxnSpPr>
        <p:spPr>
          <a:xfrm flipH="1">
            <a:off x="2290604" y="5264169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8" name="TextBox 817"/>
          <p:cNvSpPr txBox="1"/>
          <p:nvPr/>
        </p:nvSpPr>
        <p:spPr>
          <a:xfrm>
            <a:off x="1879026" y="5136813"/>
            <a:ext cx="46571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PCSEL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819" name="TextBox 818"/>
          <p:cNvSpPr txBox="1"/>
          <p:nvPr/>
        </p:nvSpPr>
        <p:spPr>
          <a:xfrm>
            <a:off x="4005212" y="1852691"/>
            <a:ext cx="480825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Adobe Fan Heiti Std B" pitchFamily="34" charset="-128"/>
                <a:ea typeface="Adobe Fan Heiti Std B" pitchFamily="34" charset="-128"/>
              </a:rPr>
              <a:t>R1 &lt;7:4&gt;</a:t>
            </a:r>
            <a:endParaRPr lang="ko-KR" altLang="en-US" sz="6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822" name="직선 연결선 821"/>
          <p:cNvCxnSpPr/>
          <p:nvPr/>
        </p:nvCxnSpPr>
        <p:spPr>
          <a:xfrm flipH="1">
            <a:off x="7010718" y="2544962"/>
            <a:ext cx="3382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3" name="TextBox 822"/>
          <p:cNvSpPr txBox="1"/>
          <p:nvPr/>
        </p:nvSpPr>
        <p:spPr>
          <a:xfrm>
            <a:off x="6978716" y="2513415"/>
            <a:ext cx="476292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WDSEL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824" name="직선 연결선 823"/>
          <p:cNvCxnSpPr/>
          <p:nvPr/>
        </p:nvCxnSpPr>
        <p:spPr>
          <a:xfrm flipH="1">
            <a:off x="2290604" y="5442508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5" name="직선 연결선 824"/>
          <p:cNvCxnSpPr/>
          <p:nvPr/>
        </p:nvCxnSpPr>
        <p:spPr>
          <a:xfrm flipH="1">
            <a:off x="2290604" y="5620847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6" name="TextBox 825"/>
          <p:cNvSpPr txBox="1"/>
          <p:nvPr/>
        </p:nvSpPr>
        <p:spPr>
          <a:xfrm>
            <a:off x="1883689" y="5310806"/>
            <a:ext cx="4940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ADSEL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827" name="TextBox 826"/>
          <p:cNvSpPr txBox="1"/>
          <p:nvPr/>
        </p:nvSpPr>
        <p:spPr>
          <a:xfrm>
            <a:off x="4370705" y="1850413"/>
            <a:ext cx="535224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Adobe Fan Heiti Std B" pitchFamily="34" charset="-128"/>
                <a:ea typeface="Adobe Fan Heiti Std B" pitchFamily="34" charset="-128"/>
              </a:rPr>
              <a:t>RD &lt;11:8&gt;</a:t>
            </a:r>
            <a:endParaRPr lang="ko-KR" altLang="en-US" sz="6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828" name="TextBox 827"/>
          <p:cNvSpPr txBox="1"/>
          <p:nvPr/>
        </p:nvSpPr>
        <p:spPr>
          <a:xfrm>
            <a:off x="384630" y="6292741"/>
            <a:ext cx="6623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latin typeface="Adobe 고딕 Std B" pitchFamily="34" charset="-127"/>
                <a:ea typeface="Adobe 고딕 Std B" pitchFamily="34" charset="-127"/>
              </a:rPr>
              <a:t>PUSH</a:t>
            </a:r>
            <a:endParaRPr lang="ko-KR" altLang="en-US" sz="1400" b="1" dirty="0">
              <a:latin typeface="Adobe 고딕 Std B" pitchFamily="34" charset="-127"/>
              <a:ea typeface="Adobe 고딕 Std B" pitchFamily="34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3748161" y="1988840"/>
            <a:ext cx="434372" cy="184666"/>
            <a:chOff x="5842960" y="2092206"/>
            <a:chExt cx="434372" cy="184666"/>
          </a:xfrm>
        </p:grpSpPr>
        <p:sp>
          <p:nvSpPr>
            <p:cNvPr id="211" name="사다리꼴 210"/>
            <p:cNvSpPr/>
            <p:nvPr/>
          </p:nvSpPr>
          <p:spPr>
            <a:xfrm flipV="1">
              <a:off x="5842960" y="2105942"/>
              <a:ext cx="398684" cy="142340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ko-KR" altLang="en-US" sz="6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212" name="TextBox 211"/>
            <p:cNvSpPr txBox="1"/>
            <p:nvPr/>
          </p:nvSpPr>
          <p:spPr>
            <a:xfrm>
              <a:off x="5848111" y="2092206"/>
              <a:ext cx="429221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dirty="0" smtClean="0">
                  <a:latin typeface="HY견고딕" pitchFamily="18" charset="-127"/>
                  <a:ea typeface="HY견고딕" pitchFamily="18" charset="-127"/>
                </a:rPr>
                <a:t>1    0</a:t>
              </a:r>
              <a:endParaRPr lang="ko-KR" altLang="en-US" sz="600" dirty="0">
                <a:latin typeface="HY견고딕" pitchFamily="18" charset="-127"/>
                <a:ea typeface="HY견고딕" pitchFamily="18" charset="-127"/>
              </a:endParaRPr>
            </a:p>
          </p:txBody>
        </p:sp>
      </p:grpSp>
      <p:cxnSp>
        <p:nvCxnSpPr>
          <p:cNvPr id="223" name="직선 연결선 222"/>
          <p:cNvCxnSpPr/>
          <p:nvPr/>
        </p:nvCxnSpPr>
        <p:spPr>
          <a:xfrm>
            <a:off x="4053918" y="1900364"/>
            <a:ext cx="0" cy="9323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4" name="직선 연결선 223"/>
          <p:cNvCxnSpPr/>
          <p:nvPr/>
        </p:nvCxnSpPr>
        <p:spPr>
          <a:xfrm>
            <a:off x="4796869" y="1903555"/>
            <a:ext cx="0" cy="93238"/>
          </a:xfrm>
          <a:prstGeom prst="line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5" name="직선 연결선 224"/>
          <p:cNvCxnSpPr/>
          <p:nvPr/>
        </p:nvCxnSpPr>
        <p:spPr>
          <a:xfrm>
            <a:off x="4893899" y="2140016"/>
            <a:ext cx="0" cy="124144"/>
          </a:xfrm>
          <a:prstGeom prst="line">
            <a:avLst/>
          </a:prstGeom>
          <a:ln>
            <a:solidFill>
              <a:srgbClr val="FFC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6" name="그룹 225"/>
          <p:cNvGrpSpPr/>
          <p:nvPr/>
        </p:nvGrpSpPr>
        <p:grpSpPr>
          <a:xfrm>
            <a:off x="4676176" y="1990435"/>
            <a:ext cx="434372" cy="184666"/>
            <a:chOff x="5842960" y="2092206"/>
            <a:chExt cx="434372" cy="184666"/>
          </a:xfrm>
        </p:grpSpPr>
        <p:sp>
          <p:nvSpPr>
            <p:cNvPr id="227" name="사다리꼴 226"/>
            <p:cNvSpPr/>
            <p:nvPr/>
          </p:nvSpPr>
          <p:spPr>
            <a:xfrm flipV="1">
              <a:off x="5842960" y="2105942"/>
              <a:ext cx="398684" cy="142340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ko-KR" altLang="en-US" sz="6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228" name="TextBox 227"/>
            <p:cNvSpPr txBox="1"/>
            <p:nvPr/>
          </p:nvSpPr>
          <p:spPr>
            <a:xfrm>
              <a:off x="5848111" y="2092206"/>
              <a:ext cx="429221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dirty="0" smtClean="0">
                  <a:latin typeface="HY견고딕" pitchFamily="18" charset="-127"/>
                  <a:ea typeface="HY견고딕" pitchFamily="18" charset="-127"/>
                </a:rPr>
                <a:t>1     0</a:t>
              </a:r>
              <a:endParaRPr lang="ko-KR" altLang="en-US" sz="600" dirty="0">
                <a:latin typeface="HY견고딕" pitchFamily="18" charset="-127"/>
                <a:ea typeface="HY견고딕" pitchFamily="18" charset="-127"/>
              </a:endParaRPr>
            </a:p>
          </p:txBody>
        </p:sp>
      </p:grpSp>
      <p:cxnSp>
        <p:nvCxnSpPr>
          <p:cNvPr id="229" name="직선 연결선 228"/>
          <p:cNvCxnSpPr/>
          <p:nvPr/>
        </p:nvCxnSpPr>
        <p:spPr>
          <a:xfrm>
            <a:off x="4981933" y="1901960"/>
            <a:ext cx="0" cy="93238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0" name="직선 연결선 229"/>
          <p:cNvCxnSpPr/>
          <p:nvPr/>
        </p:nvCxnSpPr>
        <p:spPr>
          <a:xfrm flipH="1">
            <a:off x="4144501" y="2048368"/>
            <a:ext cx="33778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2" name="TextBox 231"/>
          <p:cNvSpPr txBox="1"/>
          <p:nvPr/>
        </p:nvSpPr>
        <p:spPr>
          <a:xfrm>
            <a:off x="4071392" y="2010771"/>
            <a:ext cx="5421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RA1SEL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234" name="직선 연결선 233"/>
          <p:cNvCxnSpPr/>
          <p:nvPr/>
        </p:nvCxnSpPr>
        <p:spPr>
          <a:xfrm flipH="1">
            <a:off x="5069557" y="2032795"/>
            <a:ext cx="33778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5" name="TextBox 234"/>
          <p:cNvSpPr txBox="1"/>
          <p:nvPr/>
        </p:nvSpPr>
        <p:spPr>
          <a:xfrm>
            <a:off x="4996448" y="1995198"/>
            <a:ext cx="5421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RA2SEL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236" name="TextBox 235"/>
          <p:cNvSpPr txBox="1"/>
          <p:nvPr/>
        </p:nvSpPr>
        <p:spPr>
          <a:xfrm>
            <a:off x="1833085" y="5845904"/>
            <a:ext cx="5421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RA1SEL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238" name="직선 연결선 237"/>
          <p:cNvCxnSpPr/>
          <p:nvPr/>
        </p:nvCxnSpPr>
        <p:spPr>
          <a:xfrm flipH="1">
            <a:off x="2290604" y="6155865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9" name="직선 연결선 238"/>
          <p:cNvCxnSpPr/>
          <p:nvPr/>
        </p:nvCxnSpPr>
        <p:spPr>
          <a:xfrm flipH="1">
            <a:off x="2290604" y="5977525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0" name="TextBox 239"/>
          <p:cNvSpPr txBox="1"/>
          <p:nvPr/>
        </p:nvSpPr>
        <p:spPr>
          <a:xfrm>
            <a:off x="1833085" y="6030560"/>
            <a:ext cx="5421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RA2SEL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254" name="TextBox 253"/>
          <p:cNvSpPr txBox="1"/>
          <p:nvPr/>
        </p:nvSpPr>
        <p:spPr>
          <a:xfrm>
            <a:off x="1869810" y="5499070"/>
            <a:ext cx="476292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WDSEL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255" name="TextBox 254"/>
          <p:cNvSpPr txBox="1"/>
          <p:nvPr/>
        </p:nvSpPr>
        <p:spPr>
          <a:xfrm>
            <a:off x="1930403" y="4248143"/>
            <a:ext cx="414338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800">
                <a:latin typeface="Adobe Fan Heiti Std B" pitchFamily="34" charset="-128"/>
                <a:ea typeface="Adobe Fan Heiti Std B" pitchFamily="34" charset="-128"/>
              </a:defRPr>
            </a:lvl1pPr>
          </a:lstStyle>
          <a:p>
            <a:r>
              <a:rPr lang="en-US" altLang="ko-KR" dirty="0"/>
              <a:t>WERF</a:t>
            </a:r>
            <a:endParaRPr lang="ko-KR" altLang="en-US" dirty="0"/>
          </a:p>
        </p:txBody>
      </p:sp>
      <p:sp>
        <p:nvSpPr>
          <p:cNvPr id="256" name="TextBox 255"/>
          <p:cNvSpPr txBox="1"/>
          <p:nvPr/>
        </p:nvSpPr>
        <p:spPr>
          <a:xfrm>
            <a:off x="1925935" y="4418329"/>
            <a:ext cx="426426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WEDF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257" name="TextBox 256"/>
          <p:cNvSpPr txBox="1"/>
          <p:nvPr/>
        </p:nvSpPr>
        <p:spPr>
          <a:xfrm>
            <a:off x="1924295" y="4599942"/>
            <a:ext cx="412826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WESF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258" name="TextBox 257"/>
          <p:cNvSpPr txBox="1"/>
          <p:nvPr/>
        </p:nvSpPr>
        <p:spPr>
          <a:xfrm>
            <a:off x="1936467" y="4772665"/>
            <a:ext cx="42351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LRSF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231" name="직선 연결선 230"/>
          <p:cNvCxnSpPr>
            <a:stCxn id="237" idx="0"/>
          </p:cNvCxnSpPr>
          <p:nvPr/>
        </p:nvCxnSpPr>
        <p:spPr>
          <a:xfrm>
            <a:off x="3089551" y="2581586"/>
            <a:ext cx="255268" cy="1263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3" name="TextBox 232"/>
          <p:cNvSpPr txBox="1"/>
          <p:nvPr/>
        </p:nvSpPr>
        <p:spPr>
          <a:xfrm>
            <a:off x="2653103" y="2746276"/>
            <a:ext cx="51488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Adobe Fan Heiti Std B" pitchFamily="34" charset="-128"/>
                <a:ea typeface="Adobe Fan Heiti Std B" pitchFamily="34" charset="-128"/>
              </a:rPr>
              <a:t>RD &lt;11:8&gt;</a:t>
            </a:r>
            <a:endParaRPr lang="ko-KR" altLang="en-US" sz="6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237" name="사다리꼴 236"/>
          <p:cNvSpPr/>
          <p:nvPr/>
        </p:nvSpPr>
        <p:spPr>
          <a:xfrm rot="16200000" flipV="1">
            <a:off x="2819039" y="2510416"/>
            <a:ext cx="398684" cy="142340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ko-KR" sz="6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</a:t>
            </a:r>
            <a:endParaRPr lang="en-US" altLang="ko-KR" sz="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endParaRPr lang="en-US" altLang="ko-KR" sz="600" dirty="0" smtClean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r>
              <a:rPr lang="en-US" altLang="ko-KR" sz="6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0</a:t>
            </a:r>
            <a:endParaRPr lang="ko-KR" altLang="en-US" sz="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241" name="직선 연결선 240"/>
          <p:cNvCxnSpPr/>
          <p:nvPr/>
        </p:nvCxnSpPr>
        <p:spPr>
          <a:xfrm>
            <a:off x="2730410" y="2484704"/>
            <a:ext cx="203975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2" name="직선 연결선 241"/>
          <p:cNvCxnSpPr/>
          <p:nvPr/>
        </p:nvCxnSpPr>
        <p:spPr>
          <a:xfrm>
            <a:off x="2729200" y="2668854"/>
            <a:ext cx="203975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3" name="TextBox 242"/>
          <p:cNvSpPr txBox="1"/>
          <p:nvPr/>
        </p:nvSpPr>
        <p:spPr>
          <a:xfrm>
            <a:off x="2643852" y="2224800"/>
            <a:ext cx="46519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Adobe Fan Heiti Std B" pitchFamily="34" charset="-128"/>
                <a:ea typeface="Adobe Fan Heiti Std B" pitchFamily="34" charset="-128"/>
              </a:rPr>
              <a:t>R2 &lt;3:0&gt;</a:t>
            </a:r>
            <a:endParaRPr lang="ko-KR" altLang="en-US" sz="6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244" name="TextBox 243"/>
          <p:cNvSpPr txBox="1"/>
          <p:nvPr/>
        </p:nvSpPr>
        <p:spPr>
          <a:xfrm>
            <a:off x="2875558" y="2029678"/>
            <a:ext cx="5036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WASEL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245" name="직선 연결선 244"/>
          <p:cNvCxnSpPr/>
          <p:nvPr/>
        </p:nvCxnSpPr>
        <p:spPr>
          <a:xfrm>
            <a:off x="3029041" y="2222794"/>
            <a:ext cx="0" cy="181253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6" name="직선 연결선 245"/>
          <p:cNvCxnSpPr/>
          <p:nvPr/>
        </p:nvCxnSpPr>
        <p:spPr>
          <a:xfrm flipH="1">
            <a:off x="2290604" y="5799186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7" name="TextBox 246"/>
          <p:cNvSpPr txBox="1"/>
          <p:nvPr/>
        </p:nvSpPr>
        <p:spPr>
          <a:xfrm>
            <a:off x="1866176" y="5666328"/>
            <a:ext cx="5036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WASEL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248" name="직선 연결선 247"/>
          <p:cNvCxnSpPr/>
          <p:nvPr/>
        </p:nvCxnSpPr>
        <p:spPr>
          <a:xfrm>
            <a:off x="1083173" y="1748298"/>
            <a:ext cx="0" cy="13446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9" name="직선 연결선 248"/>
          <p:cNvCxnSpPr/>
          <p:nvPr/>
        </p:nvCxnSpPr>
        <p:spPr>
          <a:xfrm flipH="1">
            <a:off x="1083175" y="398973"/>
            <a:ext cx="923425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0" name="직선 연결선 249"/>
          <p:cNvCxnSpPr/>
          <p:nvPr/>
        </p:nvCxnSpPr>
        <p:spPr>
          <a:xfrm>
            <a:off x="2086477" y="2934470"/>
            <a:ext cx="0" cy="156668"/>
          </a:xfrm>
          <a:prstGeom prst="line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1" name="직선 연결선 250"/>
          <p:cNvCxnSpPr/>
          <p:nvPr/>
        </p:nvCxnSpPr>
        <p:spPr>
          <a:xfrm>
            <a:off x="1083172" y="3091695"/>
            <a:ext cx="1006113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2" name="직선 연결선 251"/>
          <p:cNvCxnSpPr/>
          <p:nvPr/>
        </p:nvCxnSpPr>
        <p:spPr>
          <a:xfrm>
            <a:off x="2002152" y="398973"/>
            <a:ext cx="1" cy="2401351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3" name="직선 연결선 252"/>
          <p:cNvCxnSpPr/>
          <p:nvPr/>
        </p:nvCxnSpPr>
        <p:spPr>
          <a:xfrm>
            <a:off x="1887163" y="2934859"/>
            <a:ext cx="0" cy="3302453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3308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직사각형 630"/>
          <p:cNvSpPr/>
          <p:nvPr/>
        </p:nvSpPr>
        <p:spPr>
          <a:xfrm>
            <a:off x="724140" y="1079753"/>
            <a:ext cx="716969" cy="2101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PC</a:t>
            </a:r>
            <a:endParaRPr lang="ko-KR" altLang="en-US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632" name="직선 화살표 연결선 631"/>
          <p:cNvCxnSpPr>
            <a:stCxn id="631" idx="2"/>
          </p:cNvCxnSpPr>
          <p:nvPr/>
        </p:nvCxnSpPr>
        <p:spPr>
          <a:xfrm>
            <a:off x="1082624" y="1289853"/>
            <a:ext cx="0" cy="32119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3" name="직사각형 632"/>
          <p:cNvSpPr/>
          <p:nvPr/>
        </p:nvSpPr>
        <p:spPr>
          <a:xfrm>
            <a:off x="834991" y="1602843"/>
            <a:ext cx="496364" cy="1454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+2</a:t>
            </a:r>
            <a:endParaRPr lang="ko-KR" altLang="en-US" sz="105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635" name="직선 연결선 634"/>
          <p:cNvCxnSpPr/>
          <p:nvPr/>
        </p:nvCxnSpPr>
        <p:spPr>
          <a:xfrm>
            <a:off x="1083172" y="1901961"/>
            <a:ext cx="52339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6" name="직사각형 635"/>
          <p:cNvSpPr/>
          <p:nvPr/>
        </p:nvSpPr>
        <p:spPr>
          <a:xfrm>
            <a:off x="2081714" y="1095183"/>
            <a:ext cx="1289695" cy="6710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Instruction</a:t>
            </a:r>
          </a:p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Memory</a:t>
            </a:r>
            <a:endParaRPr lang="ko-KR" altLang="en-US" sz="14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637" name="TextBox 636"/>
          <p:cNvSpPr txBox="1"/>
          <p:nvPr/>
        </p:nvSpPr>
        <p:spPr>
          <a:xfrm>
            <a:off x="2058408" y="1329148"/>
            <a:ext cx="237542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A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38" name="TextBox 637"/>
          <p:cNvSpPr txBox="1"/>
          <p:nvPr/>
        </p:nvSpPr>
        <p:spPr>
          <a:xfrm>
            <a:off x="2600990" y="1590503"/>
            <a:ext cx="251142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100"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D</a:t>
            </a:r>
            <a:endParaRPr lang="ko-KR" altLang="en-US" sz="800" dirty="0">
              <a:latin typeface="Adobe Fan Heiti Std B" pitchFamily="34" charset="-128"/>
            </a:endParaRPr>
          </a:p>
        </p:txBody>
      </p:sp>
      <p:cxnSp>
        <p:nvCxnSpPr>
          <p:cNvPr id="639" name="직선 연결선 638"/>
          <p:cNvCxnSpPr>
            <a:endCxn id="636" idx="1"/>
          </p:cNvCxnSpPr>
          <p:nvPr/>
        </p:nvCxnSpPr>
        <p:spPr>
          <a:xfrm>
            <a:off x="1082624" y="1430693"/>
            <a:ext cx="99908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0" name="직선 연결선 639"/>
          <p:cNvCxnSpPr>
            <a:stCxn id="636" idx="2"/>
          </p:cNvCxnSpPr>
          <p:nvPr/>
        </p:nvCxnSpPr>
        <p:spPr>
          <a:xfrm>
            <a:off x="2726561" y="1766203"/>
            <a:ext cx="0" cy="2116356"/>
          </a:xfrm>
          <a:prstGeom prst="line">
            <a:avLst/>
          </a:prstGeom>
          <a:ln>
            <a:solidFill>
              <a:srgbClr val="FFC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1" name="직사각형 640"/>
          <p:cNvSpPr/>
          <p:nvPr/>
        </p:nvSpPr>
        <p:spPr>
          <a:xfrm>
            <a:off x="2089285" y="3901149"/>
            <a:ext cx="716969" cy="2101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CLU</a:t>
            </a:r>
            <a:endParaRPr lang="ko-KR" altLang="en-US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642" name="직사각형 641"/>
          <p:cNvSpPr/>
          <p:nvPr/>
        </p:nvSpPr>
        <p:spPr>
          <a:xfrm>
            <a:off x="3344819" y="2247339"/>
            <a:ext cx="2402344" cy="6710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Register Bank</a:t>
            </a:r>
            <a:endParaRPr lang="ko-KR" altLang="en-US" sz="14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643" name="TextBox 642"/>
          <p:cNvSpPr txBox="1"/>
          <p:nvPr/>
        </p:nvSpPr>
        <p:spPr>
          <a:xfrm>
            <a:off x="3797304" y="2247339"/>
            <a:ext cx="349361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800">
                <a:latin typeface="Adobe Fan Heiti Std B" pitchFamily="34" charset="-128"/>
                <a:ea typeface="Adobe Fan Heiti Std B" pitchFamily="34" charset="-128"/>
              </a:defRPr>
            </a:lvl1pPr>
          </a:lstStyle>
          <a:p>
            <a:r>
              <a:rPr lang="en-US" altLang="ko-KR" dirty="0"/>
              <a:t>RA1</a:t>
            </a:r>
            <a:endParaRPr lang="ko-KR" altLang="en-US" dirty="0"/>
          </a:p>
        </p:txBody>
      </p:sp>
      <p:sp>
        <p:nvSpPr>
          <p:cNvPr id="644" name="TextBox 643"/>
          <p:cNvSpPr txBox="1"/>
          <p:nvPr/>
        </p:nvSpPr>
        <p:spPr>
          <a:xfrm>
            <a:off x="4728982" y="2262565"/>
            <a:ext cx="349361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RA2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45" name="TextBox 644"/>
          <p:cNvSpPr txBox="1"/>
          <p:nvPr/>
        </p:nvSpPr>
        <p:spPr>
          <a:xfrm>
            <a:off x="3797304" y="2700043"/>
            <a:ext cx="35389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RD1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46" name="TextBox 645"/>
          <p:cNvSpPr txBox="1"/>
          <p:nvPr/>
        </p:nvSpPr>
        <p:spPr>
          <a:xfrm>
            <a:off x="4728982" y="2715270"/>
            <a:ext cx="35389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RD2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47" name="TextBox 646"/>
          <p:cNvSpPr txBox="1"/>
          <p:nvPr/>
        </p:nvSpPr>
        <p:spPr>
          <a:xfrm>
            <a:off x="3344819" y="2481304"/>
            <a:ext cx="32669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WA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48" name="TextBox 647"/>
          <p:cNvSpPr txBox="1"/>
          <p:nvPr/>
        </p:nvSpPr>
        <p:spPr>
          <a:xfrm>
            <a:off x="5407769" y="2481304"/>
            <a:ext cx="331228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WD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49" name="TextBox 648"/>
          <p:cNvSpPr txBox="1"/>
          <p:nvPr/>
        </p:nvSpPr>
        <p:spPr>
          <a:xfrm>
            <a:off x="5407769" y="2684393"/>
            <a:ext cx="314608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WE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650" name="직선 연결선 649"/>
          <p:cNvCxnSpPr/>
          <p:nvPr/>
        </p:nvCxnSpPr>
        <p:spPr>
          <a:xfrm>
            <a:off x="3868854" y="1901960"/>
            <a:ext cx="0" cy="93238"/>
          </a:xfrm>
          <a:prstGeom prst="line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1" name="사다리꼴 650"/>
          <p:cNvSpPr/>
          <p:nvPr/>
        </p:nvSpPr>
        <p:spPr>
          <a:xfrm flipV="1">
            <a:off x="3685739" y="4030143"/>
            <a:ext cx="1579344" cy="796423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652" name="TextBox 651"/>
          <p:cNvSpPr txBox="1"/>
          <p:nvPr/>
        </p:nvSpPr>
        <p:spPr>
          <a:xfrm>
            <a:off x="4263709" y="4304772"/>
            <a:ext cx="423405" cy="2466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latin typeface="Adobe 고딕 Std B" pitchFamily="34" charset="-127"/>
                <a:ea typeface="Adobe 고딕 Std B" pitchFamily="34" charset="-127"/>
              </a:rPr>
              <a:t>ALU</a:t>
            </a:r>
            <a:endParaRPr lang="ko-KR" altLang="en-US" sz="1100" dirty="0"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653" name="직선 연결선 652"/>
          <p:cNvCxnSpPr/>
          <p:nvPr/>
        </p:nvCxnSpPr>
        <p:spPr>
          <a:xfrm>
            <a:off x="4914660" y="2912373"/>
            <a:ext cx="0" cy="482918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5" name="TextBox 654"/>
          <p:cNvSpPr txBox="1"/>
          <p:nvPr/>
        </p:nvSpPr>
        <p:spPr>
          <a:xfrm>
            <a:off x="3303530" y="4414018"/>
            <a:ext cx="474781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ALUFN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662" name="직선 연결선 661"/>
          <p:cNvCxnSpPr>
            <a:stCxn id="651" idx="1"/>
          </p:cNvCxnSpPr>
          <p:nvPr/>
        </p:nvCxnSpPr>
        <p:spPr>
          <a:xfrm flipH="1" flipV="1">
            <a:off x="3344819" y="4428076"/>
            <a:ext cx="440474" cy="2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4" name="직선 연결선 663"/>
          <p:cNvCxnSpPr/>
          <p:nvPr/>
        </p:nvCxnSpPr>
        <p:spPr>
          <a:xfrm flipH="1" flipV="1">
            <a:off x="5750895" y="2785937"/>
            <a:ext cx="440474" cy="2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5" name="TextBox 664"/>
          <p:cNvSpPr txBox="1"/>
          <p:nvPr/>
        </p:nvSpPr>
        <p:spPr>
          <a:xfrm>
            <a:off x="5798908" y="2781637"/>
            <a:ext cx="42340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WERF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89" name="TextBox 688"/>
          <p:cNvSpPr txBox="1"/>
          <p:nvPr/>
        </p:nvSpPr>
        <p:spPr>
          <a:xfrm>
            <a:off x="2133620" y="3613980"/>
            <a:ext cx="650066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Adobe Fan Heiti Std B" pitchFamily="34" charset="-128"/>
                <a:ea typeface="Adobe Fan Heiti Std B" pitchFamily="34" charset="-128"/>
              </a:rPr>
              <a:t>OP &lt;15:12&gt;</a:t>
            </a:r>
            <a:endParaRPr lang="ko-KR" altLang="en-US" sz="7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90" name="TextBox 689"/>
          <p:cNvSpPr txBox="1"/>
          <p:nvPr/>
        </p:nvSpPr>
        <p:spPr>
          <a:xfrm>
            <a:off x="3430042" y="1845669"/>
            <a:ext cx="523136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Adobe Fan Heiti Std B" pitchFamily="34" charset="-128"/>
                <a:ea typeface="Adobe Fan Heiti Std B" pitchFamily="34" charset="-128"/>
              </a:rPr>
              <a:t>RD &lt;11:8&gt;</a:t>
            </a:r>
            <a:endParaRPr lang="ko-KR" altLang="en-US" sz="6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91" name="TextBox 690"/>
          <p:cNvSpPr txBox="1"/>
          <p:nvPr/>
        </p:nvSpPr>
        <p:spPr>
          <a:xfrm>
            <a:off x="4915373" y="1849586"/>
            <a:ext cx="46519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Adobe Fan Heiti Std B" pitchFamily="34" charset="-128"/>
                <a:ea typeface="Adobe Fan Heiti Std B" pitchFamily="34" charset="-128"/>
              </a:rPr>
              <a:t>R2 &lt;3:0&gt;</a:t>
            </a:r>
            <a:endParaRPr lang="ko-KR" altLang="en-US" sz="6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92" name="TextBox 691"/>
          <p:cNvSpPr txBox="1"/>
          <p:nvPr/>
        </p:nvSpPr>
        <p:spPr>
          <a:xfrm>
            <a:off x="2280142" y="3454280"/>
            <a:ext cx="432471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Adobe Fan Heiti Std B" pitchFamily="34" charset="-128"/>
                <a:ea typeface="Adobe Fan Heiti Std B" pitchFamily="34" charset="-128"/>
              </a:rPr>
              <a:t>F &lt;7:6&gt;</a:t>
            </a:r>
            <a:endParaRPr lang="ko-KR" altLang="en-US" sz="7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693" name="직선 연결선 692"/>
          <p:cNvCxnSpPr/>
          <p:nvPr/>
        </p:nvCxnSpPr>
        <p:spPr>
          <a:xfrm>
            <a:off x="2735872" y="3055898"/>
            <a:ext cx="1993109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4" name="직선 연결선 693"/>
          <p:cNvCxnSpPr/>
          <p:nvPr/>
        </p:nvCxnSpPr>
        <p:spPr>
          <a:xfrm>
            <a:off x="4525346" y="3054389"/>
            <a:ext cx="0" cy="339392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5" name="TextBox 694"/>
          <p:cNvSpPr txBox="1"/>
          <p:nvPr/>
        </p:nvSpPr>
        <p:spPr>
          <a:xfrm>
            <a:off x="2706988" y="2865807"/>
            <a:ext cx="684821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Adobe Fan Heiti Std B" pitchFamily="34" charset="-128"/>
                <a:ea typeface="Adobe Fan Heiti Std B" pitchFamily="34" charset="-128"/>
              </a:rPr>
              <a:t>Operand &lt;5:0&gt;</a:t>
            </a:r>
            <a:endParaRPr lang="ko-KR" altLang="en-US" sz="7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696" name="직선 연결선 695"/>
          <p:cNvCxnSpPr/>
          <p:nvPr/>
        </p:nvCxnSpPr>
        <p:spPr>
          <a:xfrm>
            <a:off x="4348155" y="3253197"/>
            <a:ext cx="0" cy="142094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7" name="사다리꼴 696"/>
          <p:cNvSpPr/>
          <p:nvPr/>
        </p:nvSpPr>
        <p:spPr>
          <a:xfrm flipV="1">
            <a:off x="4225094" y="3377333"/>
            <a:ext cx="819338" cy="154766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698" name="TextBox 697"/>
          <p:cNvSpPr txBox="1"/>
          <p:nvPr/>
        </p:nvSpPr>
        <p:spPr>
          <a:xfrm>
            <a:off x="4225094" y="3377333"/>
            <a:ext cx="80121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 smtClean="0">
                <a:latin typeface="HY견고딕" pitchFamily="18" charset="-127"/>
                <a:ea typeface="HY견고딕" pitchFamily="18" charset="-127"/>
              </a:rPr>
              <a:t> 3     2      1    0</a:t>
            </a:r>
            <a:endParaRPr lang="ko-KR" altLang="en-US" sz="600" dirty="0"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699" name="직선 연결선 698"/>
          <p:cNvCxnSpPr/>
          <p:nvPr/>
        </p:nvCxnSpPr>
        <p:spPr>
          <a:xfrm>
            <a:off x="4728982" y="3539555"/>
            <a:ext cx="0" cy="482918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0" name="TextBox 699"/>
          <p:cNvSpPr txBox="1"/>
          <p:nvPr/>
        </p:nvSpPr>
        <p:spPr>
          <a:xfrm>
            <a:off x="3806082" y="3013183"/>
            <a:ext cx="737709" cy="15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" dirty="0" smtClean="0">
                <a:latin typeface="Adobe Fan Heiti Std B" pitchFamily="34" charset="-128"/>
                <a:ea typeface="Adobe Fan Heiti Std B" pitchFamily="34" charset="-128"/>
              </a:rPr>
              <a:t>Immediate Value &lt;5:0&gt;</a:t>
            </a:r>
            <a:endParaRPr lang="ko-KR" altLang="en-US" sz="500" dirty="0">
              <a:latin typeface="Adobe Fan Heiti Std B" pitchFamily="34" charset="-128"/>
              <a:ea typeface="HY견고딕" pitchFamily="18" charset="-127"/>
            </a:endParaRPr>
          </a:p>
        </p:txBody>
      </p:sp>
      <p:grpSp>
        <p:nvGrpSpPr>
          <p:cNvPr id="701" name="그룹 700"/>
          <p:cNvGrpSpPr/>
          <p:nvPr/>
        </p:nvGrpSpPr>
        <p:grpSpPr>
          <a:xfrm>
            <a:off x="4674204" y="3708245"/>
            <a:ext cx="306093" cy="203089"/>
            <a:chOff x="4657905" y="3760992"/>
            <a:chExt cx="324714" cy="215444"/>
          </a:xfrm>
        </p:grpSpPr>
        <p:cxnSp>
          <p:nvCxnSpPr>
            <p:cNvPr id="837" name="직선 연결선 836"/>
            <p:cNvCxnSpPr/>
            <p:nvPr/>
          </p:nvCxnSpPr>
          <p:spPr>
            <a:xfrm>
              <a:off x="4657905" y="3838188"/>
              <a:ext cx="99639" cy="8486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38" name="TextBox 837"/>
            <p:cNvSpPr txBox="1"/>
            <p:nvPr/>
          </p:nvSpPr>
          <p:spPr>
            <a:xfrm>
              <a:off x="4682537" y="3760992"/>
              <a:ext cx="30008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16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</p:grpSp>
      <p:cxnSp>
        <p:nvCxnSpPr>
          <p:cNvPr id="702" name="직선 연결선 701"/>
          <p:cNvCxnSpPr/>
          <p:nvPr/>
        </p:nvCxnSpPr>
        <p:spPr>
          <a:xfrm>
            <a:off x="3965884" y="2138421"/>
            <a:ext cx="0" cy="124144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3" name="직선 연결선 702"/>
          <p:cNvCxnSpPr/>
          <p:nvPr/>
        </p:nvCxnSpPr>
        <p:spPr>
          <a:xfrm>
            <a:off x="3965884" y="2909491"/>
            <a:ext cx="0" cy="1112983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4" name="직선 연결선 703"/>
          <p:cNvCxnSpPr/>
          <p:nvPr/>
        </p:nvCxnSpPr>
        <p:spPr>
          <a:xfrm>
            <a:off x="3179310" y="3060323"/>
            <a:ext cx="0" cy="181253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5" name="직선 연결선 704"/>
          <p:cNvCxnSpPr/>
          <p:nvPr/>
        </p:nvCxnSpPr>
        <p:spPr>
          <a:xfrm>
            <a:off x="3179310" y="3241576"/>
            <a:ext cx="116358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6" name="직선 연결선 705"/>
          <p:cNvCxnSpPr/>
          <p:nvPr/>
        </p:nvCxnSpPr>
        <p:spPr>
          <a:xfrm flipV="1">
            <a:off x="3294668" y="3162015"/>
            <a:ext cx="0" cy="182362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7" name="직선 연결선 706"/>
          <p:cNvCxnSpPr/>
          <p:nvPr/>
        </p:nvCxnSpPr>
        <p:spPr>
          <a:xfrm>
            <a:off x="3292423" y="3162015"/>
            <a:ext cx="317768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8" name="직선 연결선 707"/>
          <p:cNvCxnSpPr/>
          <p:nvPr/>
        </p:nvCxnSpPr>
        <p:spPr>
          <a:xfrm>
            <a:off x="3293849" y="3340519"/>
            <a:ext cx="317768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9" name="직선 연결선 708"/>
          <p:cNvCxnSpPr/>
          <p:nvPr/>
        </p:nvCxnSpPr>
        <p:spPr>
          <a:xfrm>
            <a:off x="3759681" y="3255900"/>
            <a:ext cx="588475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0" name="TextBox 709"/>
          <p:cNvSpPr txBox="1"/>
          <p:nvPr/>
        </p:nvSpPr>
        <p:spPr>
          <a:xfrm>
            <a:off x="2962431" y="3293307"/>
            <a:ext cx="693888" cy="15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" dirty="0" smtClean="0">
                <a:latin typeface="Adobe Fan Heiti Std B" pitchFamily="34" charset="-128"/>
                <a:ea typeface="Adobe Fan Heiti Std B" pitchFamily="34" charset="-128"/>
              </a:rPr>
              <a:t>Constant Value&lt;3:0&gt;</a:t>
            </a:r>
            <a:endParaRPr lang="ko-KR" altLang="en-US" sz="5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711" name="TextBox 710"/>
          <p:cNvSpPr txBox="1"/>
          <p:nvPr/>
        </p:nvSpPr>
        <p:spPr>
          <a:xfrm>
            <a:off x="3093209" y="3003661"/>
            <a:ext cx="600200" cy="15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" dirty="0" smtClean="0">
                <a:latin typeface="Adobe Fan Heiti Std B" pitchFamily="34" charset="-128"/>
                <a:ea typeface="Adobe Fan Heiti Std B" pitchFamily="34" charset="-128"/>
              </a:rPr>
              <a:t>Shift Value &lt;5:4&gt;</a:t>
            </a:r>
            <a:endParaRPr lang="ko-KR" altLang="en-US" sz="500" dirty="0">
              <a:latin typeface="Adobe Fan Heiti Std B" pitchFamily="34" charset="-128"/>
              <a:ea typeface="HY견고딕" pitchFamily="18" charset="-127"/>
            </a:endParaRPr>
          </a:p>
        </p:txBody>
      </p:sp>
      <p:grpSp>
        <p:nvGrpSpPr>
          <p:cNvPr id="712" name="그룹 711"/>
          <p:cNvGrpSpPr/>
          <p:nvPr/>
        </p:nvGrpSpPr>
        <p:grpSpPr>
          <a:xfrm>
            <a:off x="3918385" y="3708245"/>
            <a:ext cx="306093" cy="203089"/>
            <a:chOff x="4657905" y="3760992"/>
            <a:chExt cx="324714" cy="215444"/>
          </a:xfrm>
        </p:grpSpPr>
        <p:cxnSp>
          <p:nvCxnSpPr>
            <p:cNvPr id="835" name="직선 연결선 834"/>
            <p:cNvCxnSpPr/>
            <p:nvPr/>
          </p:nvCxnSpPr>
          <p:spPr>
            <a:xfrm>
              <a:off x="4657905" y="3838188"/>
              <a:ext cx="99639" cy="8486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36" name="TextBox 835"/>
            <p:cNvSpPr txBox="1"/>
            <p:nvPr/>
          </p:nvSpPr>
          <p:spPr>
            <a:xfrm>
              <a:off x="4682537" y="3760992"/>
              <a:ext cx="30008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16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</p:grpSp>
      <p:cxnSp>
        <p:nvCxnSpPr>
          <p:cNvPr id="714" name="직선 연결선 713"/>
          <p:cNvCxnSpPr/>
          <p:nvPr/>
        </p:nvCxnSpPr>
        <p:spPr>
          <a:xfrm flipH="1">
            <a:off x="5030963" y="3468324"/>
            <a:ext cx="3382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5" name="TextBox 714"/>
          <p:cNvSpPr txBox="1"/>
          <p:nvPr/>
        </p:nvSpPr>
        <p:spPr>
          <a:xfrm>
            <a:off x="4998961" y="3436778"/>
            <a:ext cx="402250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BSEL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717" name="직사각형 716"/>
          <p:cNvSpPr/>
          <p:nvPr/>
        </p:nvSpPr>
        <p:spPr>
          <a:xfrm>
            <a:off x="3618906" y="3123319"/>
            <a:ext cx="145408" cy="2704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Rtl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S</a:t>
            </a:r>
            <a:endParaRPr lang="ko-KR" altLang="en-US" sz="10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718" name="TextBox 717"/>
          <p:cNvSpPr txBox="1"/>
          <p:nvPr/>
        </p:nvSpPr>
        <p:spPr>
          <a:xfrm>
            <a:off x="8009913" y="1826689"/>
            <a:ext cx="684821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Adobe Fan Heiti Std B" pitchFamily="34" charset="-128"/>
                <a:ea typeface="Adobe Fan Heiti Std B" pitchFamily="34" charset="-128"/>
              </a:rPr>
              <a:t>CPSR F &lt;7:4&gt;</a:t>
            </a:r>
            <a:endParaRPr lang="ko-KR" altLang="en-US" sz="7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719" name="직선 연결선 718"/>
          <p:cNvCxnSpPr/>
          <p:nvPr/>
        </p:nvCxnSpPr>
        <p:spPr>
          <a:xfrm flipH="1">
            <a:off x="8378546" y="1568760"/>
            <a:ext cx="3382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0" name="TextBox 719"/>
          <p:cNvSpPr txBox="1"/>
          <p:nvPr/>
        </p:nvSpPr>
        <p:spPr>
          <a:xfrm>
            <a:off x="8346544" y="1537214"/>
            <a:ext cx="412826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WESF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721" name="TextBox 720"/>
          <p:cNvSpPr txBox="1"/>
          <p:nvPr/>
        </p:nvSpPr>
        <p:spPr>
          <a:xfrm>
            <a:off x="8105319" y="1487505"/>
            <a:ext cx="314608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WE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722" name="TextBox 721"/>
          <p:cNvSpPr txBox="1"/>
          <p:nvPr/>
        </p:nvSpPr>
        <p:spPr>
          <a:xfrm>
            <a:off x="7036857" y="1285466"/>
            <a:ext cx="237542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A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723" name="TextBox 722"/>
          <p:cNvSpPr txBox="1"/>
          <p:nvPr/>
        </p:nvSpPr>
        <p:spPr>
          <a:xfrm>
            <a:off x="7579439" y="1546822"/>
            <a:ext cx="310073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100"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WD</a:t>
            </a:r>
            <a:endParaRPr lang="ko-KR" altLang="en-US" sz="800" dirty="0">
              <a:latin typeface="Adobe Fan Heiti Std B" pitchFamily="34" charset="-128"/>
            </a:endParaRPr>
          </a:p>
        </p:txBody>
      </p:sp>
      <p:sp>
        <p:nvSpPr>
          <p:cNvPr id="724" name="TextBox 723"/>
          <p:cNvSpPr txBox="1"/>
          <p:nvPr/>
        </p:nvSpPr>
        <p:spPr>
          <a:xfrm>
            <a:off x="7556017" y="1051501"/>
            <a:ext cx="29798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100"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RD</a:t>
            </a:r>
            <a:endParaRPr lang="ko-KR" altLang="en-US" sz="800" dirty="0">
              <a:latin typeface="Adobe Fan Heiti Std B" pitchFamily="34" charset="-128"/>
            </a:endParaRPr>
          </a:p>
        </p:txBody>
      </p:sp>
      <p:sp>
        <p:nvSpPr>
          <p:cNvPr id="725" name="직사각형 724"/>
          <p:cNvSpPr/>
          <p:nvPr/>
        </p:nvSpPr>
        <p:spPr>
          <a:xfrm>
            <a:off x="5966855" y="1291053"/>
            <a:ext cx="716969" cy="2101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SP</a:t>
            </a:r>
            <a:endParaRPr lang="ko-KR" altLang="en-US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726" name="직선 화살표 연결선 725"/>
          <p:cNvCxnSpPr/>
          <p:nvPr/>
        </p:nvCxnSpPr>
        <p:spPr>
          <a:xfrm>
            <a:off x="6324792" y="1509287"/>
            <a:ext cx="0" cy="182762"/>
          </a:xfrm>
          <a:prstGeom prst="straightConnector1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7" name="직선 연결선 726"/>
          <p:cNvCxnSpPr/>
          <p:nvPr/>
        </p:nvCxnSpPr>
        <p:spPr>
          <a:xfrm>
            <a:off x="6325339" y="1698324"/>
            <a:ext cx="52339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8" name="직선 연결선 727"/>
          <p:cNvCxnSpPr/>
          <p:nvPr/>
        </p:nvCxnSpPr>
        <p:spPr>
          <a:xfrm flipV="1">
            <a:off x="6848730" y="815902"/>
            <a:ext cx="0" cy="88242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9" name="직선 연결선 728"/>
          <p:cNvCxnSpPr/>
          <p:nvPr/>
        </p:nvCxnSpPr>
        <p:spPr>
          <a:xfrm flipH="1">
            <a:off x="6324792" y="815902"/>
            <a:ext cx="52394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0" name="직선 화살표 연결선 729"/>
          <p:cNvCxnSpPr>
            <a:stCxn id="731" idx="2"/>
            <a:endCxn id="725" idx="0"/>
          </p:cNvCxnSpPr>
          <p:nvPr/>
        </p:nvCxnSpPr>
        <p:spPr>
          <a:xfrm>
            <a:off x="6325339" y="1121213"/>
            <a:ext cx="1" cy="169839"/>
          </a:xfrm>
          <a:prstGeom prst="straightConnector1">
            <a:avLst/>
          </a:prstGeom>
          <a:ln>
            <a:solidFill>
              <a:srgbClr val="FFC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1" name="직사각형 730"/>
          <p:cNvSpPr/>
          <p:nvPr/>
        </p:nvSpPr>
        <p:spPr>
          <a:xfrm>
            <a:off x="6077156" y="975759"/>
            <a:ext cx="496364" cy="1454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ALU</a:t>
            </a:r>
            <a:endParaRPr lang="ko-KR" altLang="en-US" sz="8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732" name="직선 화살표 연결선 731"/>
          <p:cNvCxnSpPr>
            <a:endCxn id="731" idx="0"/>
          </p:cNvCxnSpPr>
          <p:nvPr/>
        </p:nvCxnSpPr>
        <p:spPr>
          <a:xfrm flipH="1">
            <a:off x="6325339" y="815902"/>
            <a:ext cx="1" cy="159857"/>
          </a:xfrm>
          <a:prstGeom prst="straightConnector1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3" name="직선 연결선 732"/>
          <p:cNvCxnSpPr>
            <a:stCxn id="725" idx="3"/>
            <a:endCxn id="734" idx="1"/>
          </p:cNvCxnSpPr>
          <p:nvPr/>
        </p:nvCxnSpPr>
        <p:spPr>
          <a:xfrm flipV="1">
            <a:off x="6683823" y="1394778"/>
            <a:ext cx="397749" cy="1324"/>
          </a:xfrm>
          <a:prstGeom prst="line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4" name="직사각형 733"/>
          <p:cNvSpPr/>
          <p:nvPr/>
        </p:nvSpPr>
        <p:spPr>
          <a:xfrm>
            <a:off x="7081572" y="1059268"/>
            <a:ext cx="1289695" cy="6710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Stack</a:t>
            </a:r>
          </a:p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Memory</a:t>
            </a:r>
            <a:endParaRPr lang="ko-KR" altLang="en-US" sz="14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735" name="직선 연결선 734"/>
          <p:cNvCxnSpPr/>
          <p:nvPr/>
        </p:nvCxnSpPr>
        <p:spPr>
          <a:xfrm flipV="1">
            <a:off x="7695441" y="842120"/>
            <a:ext cx="0" cy="201316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6" name="직선 연결선 735"/>
          <p:cNvCxnSpPr/>
          <p:nvPr/>
        </p:nvCxnSpPr>
        <p:spPr>
          <a:xfrm flipH="1">
            <a:off x="6921179" y="842120"/>
            <a:ext cx="789876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7" name="직선 연결선 736"/>
          <p:cNvCxnSpPr>
            <a:stCxn id="811" idx="1"/>
          </p:cNvCxnSpPr>
          <p:nvPr/>
        </p:nvCxnSpPr>
        <p:spPr>
          <a:xfrm flipH="1" flipV="1">
            <a:off x="6921179" y="842126"/>
            <a:ext cx="4164" cy="1579715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8" name="직선 연결선 737"/>
          <p:cNvCxnSpPr>
            <a:endCxn id="811" idx="0"/>
          </p:cNvCxnSpPr>
          <p:nvPr/>
        </p:nvCxnSpPr>
        <p:spPr>
          <a:xfrm>
            <a:off x="5747446" y="2598681"/>
            <a:ext cx="1106726" cy="4709"/>
          </a:xfrm>
          <a:prstGeom prst="line">
            <a:avLst/>
          </a:prstGeom>
          <a:ln>
            <a:solidFill>
              <a:srgbClr val="FFC000"/>
            </a:solidFill>
            <a:headEnd type="arrow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9" name="직사각형 738"/>
          <p:cNvSpPr/>
          <p:nvPr/>
        </p:nvSpPr>
        <p:spPr>
          <a:xfrm>
            <a:off x="7637320" y="4854363"/>
            <a:ext cx="716969" cy="2101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CPSR</a:t>
            </a:r>
            <a:endParaRPr lang="ko-KR" altLang="en-US" sz="11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740" name="직선 연결선 739"/>
          <p:cNvCxnSpPr/>
          <p:nvPr/>
        </p:nvCxnSpPr>
        <p:spPr>
          <a:xfrm flipH="1">
            <a:off x="7847094" y="5240388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1" name="직선 연결선 740"/>
          <p:cNvCxnSpPr/>
          <p:nvPr/>
        </p:nvCxnSpPr>
        <p:spPr>
          <a:xfrm flipH="1">
            <a:off x="7998912" y="5073682"/>
            <a:ext cx="1" cy="14561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2" name="직선 연결선 741"/>
          <p:cNvCxnSpPr/>
          <p:nvPr/>
        </p:nvCxnSpPr>
        <p:spPr>
          <a:xfrm flipH="1">
            <a:off x="7847095" y="5471127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3" name="직선 연결선 742"/>
          <p:cNvCxnSpPr/>
          <p:nvPr/>
        </p:nvCxnSpPr>
        <p:spPr>
          <a:xfrm flipH="1">
            <a:off x="7847095" y="5701866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4" name="직선 연결선 743"/>
          <p:cNvCxnSpPr/>
          <p:nvPr/>
        </p:nvCxnSpPr>
        <p:spPr>
          <a:xfrm flipH="1">
            <a:off x="7847093" y="6163345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5" name="직선 연결선 744"/>
          <p:cNvCxnSpPr/>
          <p:nvPr/>
        </p:nvCxnSpPr>
        <p:spPr>
          <a:xfrm flipH="1">
            <a:off x="7838102" y="6394084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6" name="TextBox 745"/>
          <p:cNvSpPr txBox="1"/>
          <p:nvPr/>
        </p:nvSpPr>
        <p:spPr>
          <a:xfrm>
            <a:off x="7650833" y="5146096"/>
            <a:ext cx="222431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Adobe Fan Heiti Std B" pitchFamily="34" charset="-128"/>
                <a:ea typeface="Adobe Fan Heiti Std B" pitchFamily="34" charset="-128"/>
              </a:rPr>
              <a:t>Z</a:t>
            </a:r>
            <a:endParaRPr lang="ko-KR" altLang="en-US" sz="7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747" name="직선 연결선 746"/>
          <p:cNvCxnSpPr/>
          <p:nvPr/>
        </p:nvCxnSpPr>
        <p:spPr>
          <a:xfrm flipH="1">
            <a:off x="7838102" y="5932605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8" name="TextBox 747"/>
          <p:cNvSpPr txBox="1"/>
          <p:nvPr/>
        </p:nvSpPr>
        <p:spPr>
          <a:xfrm>
            <a:off x="7650833" y="5376835"/>
            <a:ext cx="234519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Adobe Fan Heiti Std B" pitchFamily="34" charset="-128"/>
                <a:ea typeface="Adobe Fan Heiti Std B" pitchFamily="34" charset="-128"/>
              </a:rPr>
              <a:t>N</a:t>
            </a:r>
            <a:endParaRPr lang="ko-KR" altLang="en-US" sz="7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749" name="TextBox 748"/>
          <p:cNvSpPr txBox="1"/>
          <p:nvPr/>
        </p:nvSpPr>
        <p:spPr>
          <a:xfrm>
            <a:off x="7650833" y="5602615"/>
            <a:ext cx="226964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Adobe Fan Heiti Std B" pitchFamily="34" charset="-128"/>
                <a:ea typeface="Adobe Fan Heiti Std B" pitchFamily="34" charset="-128"/>
              </a:rPr>
              <a:t>V</a:t>
            </a:r>
            <a:endParaRPr lang="ko-KR" altLang="en-US" sz="7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750" name="직선 연결선 749"/>
          <p:cNvCxnSpPr/>
          <p:nvPr/>
        </p:nvCxnSpPr>
        <p:spPr>
          <a:xfrm>
            <a:off x="7998913" y="1901961"/>
            <a:ext cx="0" cy="2937787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1" name="TextBox 750"/>
          <p:cNvSpPr txBox="1"/>
          <p:nvPr/>
        </p:nvSpPr>
        <p:spPr>
          <a:xfrm>
            <a:off x="8355284" y="4870593"/>
            <a:ext cx="393183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err="1" smtClean="0">
                <a:latin typeface="Adobe Fan Heiti Std B" pitchFamily="34" charset="-128"/>
                <a:ea typeface="Adobe Fan Heiti Std B" pitchFamily="34" charset="-128"/>
              </a:rPr>
              <a:t>BrYN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752" name="직선 연결선 751"/>
          <p:cNvCxnSpPr/>
          <p:nvPr/>
        </p:nvCxnSpPr>
        <p:spPr>
          <a:xfrm flipH="1">
            <a:off x="8370270" y="4884652"/>
            <a:ext cx="32446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3" name="직선 화살표 연결선 752"/>
          <p:cNvCxnSpPr/>
          <p:nvPr/>
        </p:nvCxnSpPr>
        <p:spPr>
          <a:xfrm>
            <a:off x="4477622" y="4959414"/>
            <a:ext cx="315969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4" name="직선 연결선 753"/>
          <p:cNvCxnSpPr/>
          <p:nvPr/>
        </p:nvCxnSpPr>
        <p:spPr>
          <a:xfrm>
            <a:off x="2726561" y="1901961"/>
            <a:ext cx="5272353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5" name="직선 연결선 754"/>
          <p:cNvCxnSpPr/>
          <p:nvPr/>
        </p:nvCxnSpPr>
        <p:spPr>
          <a:xfrm flipH="1">
            <a:off x="1267170" y="476508"/>
            <a:ext cx="33939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6" name="사다리꼴 755"/>
          <p:cNvSpPr/>
          <p:nvPr/>
        </p:nvSpPr>
        <p:spPr>
          <a:xfrm flipV="1">
            <a:off x="788334" y="611869"/>
            <a:ext cx="616117" cy="148921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757" name="TextBox 756"/>
          <p:cNvSpPr txBox="1"/>
          <p:nvPr/>
        </p:nvSpPr>
        <p:spPr>
          <a:xfrm>
            <a:off x="772524" y="612265"/>
            <a:ext cx="63671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HY견고딕" pitchFamily="18" charset="-127"/>
                <a:ea typeface="HY견고딕" pitchFamily="18" charset="-127"/>
              </a:rPr>
              <a:t>2      1      0</a:t>
            </a:r>
            <a:endParaRPr lang="ko-KR" altLang="en-US" sz="600" dirty="0"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758" name="직선 연결선 757"/>
          <p:cNvCxnSpPr/>
          <p:nvPr/>
        </p:nvCxnSpPr>
        <p:spPr>
          <a:xfrm flipH="1">
            <a:off x="449671" y="656439"/>
            <a:ext cx="3382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9" name="TextBox 758"/>
          <p:cNvSpPr txBox="1"/>
          <p:nvPr/>
        </p:nvSpPr>
        <p:spPr>
          <a:xfrm>
            <a:off x="399711" y="624893"/>
            <a:ext cx="46571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PCSEL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760" name="직선 화살표 연결선 759"/>
          <p:cNvCxnSpPr/>
          <p:nvPr/>
        </p:nvCxnSpPr>
        <p:spPr>
          <a:xfrm>
            <a:off x="1267170" y="475416"/>
            <a:ext cx="0" cy="14947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2" name="직선 화살표 연결선 761"/>
          <p:cNvCxnSpPr/>
          <p:nvPr/>
        </p:nvCxnSpPr>
        <p:spPr>
          <a:xfrm>
            <a:off x="1082837" y="398973"/>
            <a:ext cx="0" cy="2076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3" name="직사각형 762"/>
          <p:cNvSpPr/>
          <p:nvPr/>
        </p:nvSpPr>
        <p:spPr>
          <a:xfrm>
            <a:off x="2081714" y="414792"/>
            <a:ext cx="716969" cy="2101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LR</a:t>
            </a:r>
            <a:endParaRPr lang="ko-KR" altLang="en-US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764" name="직선 연결선 763"/>
          <p:cNvCxnSpPr/>
          <p:nvPr/>
        </p:nvCxnSpPr>
        <p:spPr>
          <a:xfrm flipH="1">
            <a:off x="865426" y="272872"/>
            <a:ext cx="1574772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5" name="직선 화살표 연결선 764"/>
          <p:cNvCxnSpPr/>
          <p:nvPr/>
        </p:nvCxnSpPr>
        <p:spPr>
          <a:xfrm>
            <a:off x="865426" y="272872"/>
            <a:ext cx="0" cy="3311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6" name="직선 연결선 765"/>
          <p:cNvCxnSpPr>
            <a:stCxn id="763" idx="0"/>
          </p:cNvCxnSpPr>
          <p:nvPr/>
        </p:nvCxnSpPr>
        <p:spPr>
          <a:xfrm flipH="1" flipV="1">
            <a:off x="2440197" y="272872"/>
            <a:ext cx="1" cy="14192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7" name="사다리꼴 766"/>
          <p:cNvSpPr/>
          <p:nvPr/>
        </p:nvSpPr>
        <p:spPr>
          <a:xfrm rot="10800000" flipV="1">
            <a:off x="1761973" y="2799995"/>
            <a:ext cx="480360" cy="134863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768" name="TextBox 767"/>
          <p:cNvSpPr txBox="1"/>
          <p:nvPr/>
        </p:nvSpPr>
        <p:spPr>
          <a:xfrm>
            <a:off x="1792047" y="2789935"/>
            <a:ext cx="48603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HY견고딕" pitchFamily="18" charset="-127"/>
                <a:ea typeface="HY견고딕" pitchFamily="18" charset="-127"/>
              </a:rPr>
              <a:t> 1      0 </a:t>
            </a:r>
            <a:endParaRPr lang="ko-KR" altLang="en-US" sz="6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69" name="TextBox 768"/>
          <p:cNvSpPr txBox="1"/>
          <p:nvPr/>
        </p:nvSpPr>
        <p:spPr>
          <a:xfrm>
            <a:off x="2231560" y="2811548"/>
            <a:ext cx="4122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err="1" smtClean="0">
                <a:latin typeface="Adobe Fan Heiti Std B" pitchFamily="34" charset="-128"/>
                <a:ea typeface="Adobe Fan Heiti Std B" pitchFamily="34" charset="-128"/>
              </a:rPr>
              <a:t>BrYN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770" name="직선 연결선 769"/>
          <p:cNvCxnSpPr/>
          <p:nvPr/>
        </p:nvCxnSpPr>
        <p:spPr>
          <a:xfrm flipH="1">
            <a:off x="2224261" y="2825607"/>
            <a:ext cx="361080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1" name="사다리꼴 770"/>
          <p:cNvSpPr/>
          <p:nvPr/>
        </p:nvSpPr>
        <p:spPr>
          <a:xfrm rot="10800000" flipV="1">
            <a:off x="2314100" y="749236"/>
            <a:ext cx="480360" cy="134863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772" name="직선 연결선 771"/>
          <p:cNvCxnSpPr/>
          <p:nvPr/>
        </p:nvCxnSpPr>
        <p:spPr>
          <a:xfrm>
            <a:off x="2633839" y="686330"/>
            <a:ext cx="0" cy="277549"/>
          </a:xfrm>
          <a:prstGeom prst="line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3" name="TextBox 772"/>
          <p:cNvSpPr txBox="1"/>
          <p:nvPr/>
        </p:nvSpPr>
        <p:spPr>
          <a:xfrm>
            <a:off x="2344173" y="739177"/>
            <a:ext cx="48603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HY견고딕" pitchFamily="18" charset="-127"/>
                <a:ea typeface="HY견고딕" pitchFamily="18" charset="-127"/>
              </a:rPr>
              <a:t> 1      0 </a:t>
            </a:r>
            <a:endParaRPr lang="ko-KR" altLang="en-US" sz="6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74" name="TextBox 773"/>
          <p:cNvSpPr txBox="1"/>
          <p:nvPr/>
        </p:nvSpPr>
        <p:spPr>
          <a:xfrm>
            <a:off x="2783686" y="760790"/>
            <a:ext cx="39305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Adobe Fan Heiti Std B" pitchFamily="34" charset="-128"/>
                <a:ea typeface="Adobe Fan Heiti Std B" pitchFamily="34" charset="-128"/>
              </a:rPr>
              <a:t>LRSF</a:t>
            </a:r>
            <a:endParaRPr lang="ko-KR" altLang="en-US" sz="7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775" name="직선 연결선 774"/>
          <p:cNvCxnSpPr/>
          <p:nvPr/>
        </p:nvCxnSpPr>
        <p:spPr>
          <a:xfrm flipH="1" flipV="1">
            <a:off x="2776387" y="774848"/>
            <a:ext cx="440474" cy="2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8" name="직선 연결선 777"/>
          <p:cNvCxnSpPr/>
          <p:nvPr/>
        </p:nvCxnSpPr>
        <p:spPr>
          <a:xfrm>
            <a:off x="1887672" y="6237312"/>
            <a:ext cx="2592162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9" name="직선 연결선 778"/>
          <p:cNvCxnSpPr/>
          <p:nvPr/>
        </p:nvCxnSpPr>
        <p:spPr>
          <a:xfrm flipH="1">
            <a:off x="4472974" y="4835103"/>
            <a:ext cx="2437" cy="1454506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0" name="직사각형 779"/>
          <p:cNvSpPr/>
          <p:nvPr/>
        </p:nvSpPr>
        <p:spPr>
          <a:xfrm>
            <a:off x="5154061" y="5120178"/>
            <a:ext cx="1289695" cy="6710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Data</a:t>
            </a:r>
          </a:p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Memory</a:t>
            </a:r>
            <a:endParaRPr lang="ko-KR" altLang="en-US" sz="14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781" name="TextBox 780"/>
          <p:cNvSpPr txBox="1"/>
          <p:nvPr/>
        </p:nvSpPr>
        <p:spPr>
          <a:xfrm>
            <a:off x="5130756" y="5354143"/>
            <a:ext cx="237542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A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782" name="TextBox 781"/>
          <p:cNvSpPr txBox="1"/>
          <p:nvPr/>
        </p:nvSpPr>
        <p:spPr>
          <a:xfrm>
            <a:off x="5673337" y="5615498"/>
            <a:ext cx="29798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100"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RD</a:t>
            </a:r>
            <a:endParaRPr lang="ko-KR" altLang="en-US" sz="800" dirty="0">
              <a:latin typeface="Adobe Fan Heiti Std B" pitchFamily="34" charset="-128"/>
            </a:endParaRPr>
          </a:p>
        </p:txBody>
      </p:sp>
      <p:sp>
        <p:nvSpPr>
          <p:cNvPr id="783" name="TextBox 782"/>
          <p:cNvSpPr txBox="1"/>
          <p:nvPr/>
        </p:nvSpPr>
        <p:spPr>
          <a:xfrm>
            <a:off x="5649917" y="5120178"/>
            <a:ext cx="310073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100"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WD</a:t>
            </a:r>
            <a:endParaRPr lang="ko-KR" altLang="en-US" sz="800" dirty="0">
              <a:latin typeface="Adobe Fan Heiti Std B" pitchFamily="34" charset="-128"/>
            </a:endParaRPr>
          </a:p>
        </p:txBody>
      </p:sp>
      <p:sp>
        <p:nvSpPr>
          <p:cNvPr id="784" name="TextBox 783"/>
          <p:cNvSpPr txBox="1"/>
          <p:nvPr/>
        </p:nvSpPr>
        <p:spPr>
          <a:xfrm>
            <a:off x="6122878" y="5120178"/>
            <a:ext cx="35540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100"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R/W</a:t>
            </a:r>
            <a:endParaRPr lang="ko-KR" altLang="en-US" sz="800" dirty="0">
              <a:latin typeface="Adobe Fan Heiti Std B" pitchFamily="34" charset="-128"/>
            </a:endParaRPr>
          </a:p>
        </p:txBody>
      </p:sp>
      <p:cxnSp>
        <p:nvCxnSpPr>
          <p:cNvPr id="785" name="직선 연결선 784"/>
          <p:cNvCxnSpPr/>
          <p:nvPr/>
        </p:nvCxnSpPr>
        <p:spPr>
          <a:xfrm flipH="1">
            <a:off x="6457951" y="5215211"/>
            <a:ext cx="3382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6" name="TextBox 785"/>
          <p:cNvSpPr txBox="1"/>
          <p:nvPr/>
        </p:nvSpPr>
        <p:spPr>
          <a:xfrm>
            <a:off x="6425949" y="5183663"/>
            <a:ext cx="426426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WEDF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787" name="사다리꼴 786"/>
          <p:cNvSpPr/>
          <p:nvPr/>
        </p:nvSpPr>
        <p:spPr>
          <a:xfrm flipV="1">
            <a:off x="4359518" y="6300524"/>
            <a:ext cx="423611" cy="148921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788" name="TextBox 787"/>
          <p:cNvSpPr txBox="1"/>
          <p:nvPr/>
        </p:nvSpPr>
        <p:spPr>
          <a:xfrm>
            <a:off x="4359518" y="6289609"/>
            <a:ext cx="46038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HY견고딕" pitchFamily="18" charset="-127"/>
                <a:ea typeface="HY견고딕" pitchFamily="18" charset="-127"/>
              </a:rPr>
              <a:t>0       1</a:t>
            </a:r>
            <a:endParaRPr lang="ko-KR" altLang="en-US" sz="600" dirty="0"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789" name="직선 연결선 788"/>
          <p:cNvCxnSpPr/>
          <p:nvPr/>
        </p:nvCxnSpPr>
        <p:spPr>
          <a:xfrm flipH="1">
            <a:off x="4769661" y="6385671"/>
            <a:ext cx="3382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0" name="TextBox 789"/>
          <p:cNvSpPr txBox="1"/>
          <p:nvPr/>
        </p:nvSpPr>
        <p:spPr>
          <a:xfrm>
            <a:off x="4737658" y="6354123"/>
            <a:ext cx="4940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ADSEL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791" name="직선 연결선 790"/>
          <p:cNvCxnSpPr/>
          <p:nvPr/>
        </p:nvCxnSpPr>
        <p:spPr>
          <a:xfrm>
            <a:off x="4661873" y="5974681"/>
            <a:ext cx="0" cy="325843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2" name="직선 연결선 791"/>
          <p:cNvCxnSpPr/>
          <p:nvPr/>
        </p:nvCxnSpPr>
        <p:spPr>
          <a:xfrm flipH="1">
            <a:off x="4660444" y="5974682"/>
            <a:ext cx="114145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3" name="직선 연결선 792"/>
          <p:cNvCxnSpPr>
            <a:stCxn id="780" idx="2"/>
          </p:cNvCxnSpPr>
          <p:nvPr/>
        </p:nvCxnSpPr>
        <p:spPr>
          <a:xfrm>
            <a:off x="5798908" y="5791198"/>
            <a:ext cx="0" cy="1834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4" name="직선 화살표 연결선 793"/>
          <p:cNvCxnSpPr>
            <a:endCxn id="780" idx="1"/>
          </p:cNvCxnSpPr>
          <p:nvPr/>
        </p:nvCxnSpPr>
        <p:spPr>
          <a:xfrm>
            <a:off x="4479834" y="5455688"/>
            <a:ext cx="67422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95" name="그룹 794"/>
          <p:cNvGrpSpPr/>
          <p:nvPr/>
        </p:nvGrpSpPr>
        <p:grpSpPr>
          <a:xfrm>
            <a:off x="4661103" y="5414805"/>
            <a:ext cx="282874" cy="243972"/>
            <a:chOff x="4571482" y="3838188"/>
            <a:chExt cx="300082" cy="258814"/>
          </a:xfrm>
        </p:grpSpPr>
        <p:cxnSp>
          <p:nvCxnSpPr>
            <p:cNvPr id="833" name="직선 연결선 832"/>
            <p:cNvCxnSpPr/>
            <p:nvPr/>
          </p:nvCxnSpPr>
          <p:spPr>
            <a:xfrm>
              <a:off x="4657905" y="3838188"/>
              <a:ext cx="99639" cy="8486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34" name="TextBox 833"/>
            <p:cNvSpPr txBox="1"/>
            <p:nvPr/>
          </p:nvSpPr>
          <p:spPr>
            <a:xfrm>
              <a:off x="4571482" y="3881558"/>
              <a:ext cx="30008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16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</p:grpSp>
      <p:grpSp>
        <p:nvGrpSpPr>
          <p:cNvPr id="796" name="그룹 795"/>
          <p:cNvGrpSpPr/>
          <p:nvPr/>
        </p:nvGrpSpPr>
        <p:grpSpPr>
          <a:xfrm>
            <a:off x="4929703" y="5929569"/>
            <a:ext cx="282874" cy="243972"/>
            <a:chOff x="4571482" y="3838188"/>
            <a:chExt cx="300082" cy="258814"/>
          </a:xfrm>
        </p:grpSpPr>
        <p:cxnSp>
          <p:nvCxnSpPr>
            <p:cNvPr id="831" name="직선 연결선 830"/>
            <p:cNvCxnSpPr/>
            <p:nvPr/>
          </p:nvCxnSpPr>
          <p:spPr>
            <a:xfrm>
              <a:off x="4657905" y="3838188"/>
              <a:ext cx="99639" cy="8486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32" name="TextBox 831"/>
            <p:cNvSpPr txBox="1"/>
            <p:nvPr/>
          </p:nvSpPr>
          <p:spPr>
            <a:xfrm>
              <a:off x="4571482" y="3881558"/>
              <a:ext cx="30008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16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</p:grpSp>
      <p:cxnSp>
        <p:nvCxnSpPr>
          <p:cNvPr id="797" name="직선 연결선 796"/>
          <p:cNvCxnSpPr/>
          <p:nvPr/>
        </p:nvCxnSpPr>
        <p:spPr>
          <a:xfrm>
            <a:off x="4475070" y="6463685"/>
            <a:ext cx="2022" cy="162744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8" name="직선 연결선 797"/>
          <p:cNvCxnSpPr/>
          <p:nvPr/>
        </p:nvCxnSpPr>
        <p:spPr>
          <a:xfrm>
            <a:off x="4473082" y="6635452"/>
            <a:ext cx="2452860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9" name="직선 연결선 798"/>
          <p:cNvCxnSpPr>
            <a:endCxn id="811" idx="3"/>
          </p:cNvCxnSpPr>
          <p:nvPr/>
        </p:nvCxnSpPr>
        <p:spPr>
          <a:xfrm flipH="1" flipV="1">
            <a:off x="6925342" y="2784939"/>
            <a:ext cx="1" cy="3850513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0" name="직선 연결선 799"/>
          <p:cNvCxnSpPr/>
          <p:nvPr/>
        </p:nvCxnSpPr>
        <p:spPr>
          <a:xfrm>
            <a:off x="4412765" y="6506767"/>
            <a:ext cx="120418" cy="10686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1" name="TextBox 800"/>
          <p:cNvSpPr txBox="1"/>
          <p:nvPr/>
        </p:nvSpPr>
        <p:spPr>
          <a:xfrm>
            <a:off x="4482286" y="6458651"/>
            <a:ext cx="282874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16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802" name="직선 연결선 801"/>
          <p:cNvCxnSpPr/>
          <p:nvPr/>
        </p:nvCxnSpPr>
        <p:spPr>
          <a:xfrm>
            <a:off x="4914660" y="3060323"/>
            <a:ext cx="889485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3" name="직선 연결선 802"/>
          <p:cNvCxnSpPr/>
          <p:nvPr/>
        </p:nvCxnSpPr>
        <p:spPr>
          <a:xfrm>
            <a:off x="5801901" y="3060323"/>
            <a:ext cx="0" cy="2059855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04" name="그룹 803"/>
          <p:cNvGrpSpPr/>
          <p:nvPr/>
        </p:nvGrpSpPr>
        <p:grpSpPr>
          <a:xfrm>
            <a:off x="5753148" y="4009705"/>
            <a:ext cx="306093" cy="203089"/>
            <a:chOff x="4657905" y="3760992"/>
            <a:chExt cx="324714" cy="215444"/>
          </a:xfrm>
        </p:grpSpPr>
        <p:cxnSp>
          <p:nvCxnSpPr>
            <p:cNvPr id="829" name="직선 연결선 828"/>
            <p:cNvCxnSpPr/>
            <p:nvPr/>
          </p:nvCxnSpPr>
          <p:spPr>
            <a:xfrm>
              <a:off x="4657905" y="3838188"/>
              <a:ext cx="99639" cy="8486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30" name="TextBox 829"/>
            <p:cNvSpPr txBox="1"/>
            <p:nvPr/>
          </p:nvSpPr>
          <p:spPr>
            <a:xfrm>
              <a:off x="4682537" y="3760992"/>
              <a:ext cx="30008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16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</p:grpSp>
      <p:cxnSp>
        <p:nvCxnSpPr>
          <p:cNvPr id="805" name="직선 연결선 804"/>
          <p:cNvCxnSpPr/>
          <p:nvPr/>
        </p:nvCxnSpPr>
        <p:spPr>
          <a:xfrm flipV="1">
            <a:off x="1606563" y="476508"/>
            <a:ext cx="0" cy="142545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6" name="직선 화살표 연결선 805"/>
          <p:cNvCxnSpPr/>
          <p:nvPr/>
        </p:nvCxnSpPr>
        <p:spPr>
          <a:xfrm>
            <a:off x="1080727" y="784052"/>
            <a:ext cx="2444" cy="29570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7" name="직선 연결선 806"/>
          <p:cNvCxnSpPr/>
          <p:nvPr/>
        </p:nvCxnSpPr>
        <p:spPr>
          <a:xfrm>
            <a:off x="1606563" y="1019538"/>
            <a:ext cx="833634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8" name="직선 연결선 807"/>
          <p:cNvCxnSpPr/>
          <p:nvPr/>
        </p:nvCxnSpPr>
        <p:spPr>
          <a:xfrm>
            <a:off x="2440198" y="624893"/>
            <a:ext cx="0" cy="394645"/>
          </a:xfrm>
          <a:prstGeom prst="line">
            <a:avLst/>
          </a:prstGeom>
          <a:ln>
            <a:head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9" name="직선 연결선 808"/>
          <p:cNvCxnSpPr/>
          <p:nvPr/>
        </p:nvCxnSpPr>
        <p:spPr>
          <a:xfrm>
            <a:off x="7709952" y="1766203"/>
            <a:ext cx="0" cy="2805037"/>
          </a:xfrm>
          <a:prstGeom prst="line">
            <a:avLst/>
          </a:prstGeom>
          <a:ln>
            <a:head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0" name="직선 연결선 809"/>
          <p:cNvCxnSpPr/>
          <p:nvPr/>
        </p:nvCxnSpPr>
        <p:spPr>
          <a:xfrm>
            <a:off x="6921179" y="4571241"/>
            <a:ext cx="788772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1" name="사다리꼴 810"/>
          <p:cNvSpPr/>
          <p:nvPr/>
        </p:nvSpPr>
        <p:spPr>
          <a:xfrm rot="5400000" flipV="1">
            <a:off x="6726000" y="2532219"/>
            <a:ext cx="398684" cy="142340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ko-KR" sz="6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</a:t>
            </a:r>
            <a:endParaRPr lang="en-US" altLang="ko-KR" sz="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endParaRPr lang="en-US" altLang="ko-KR" sz="600" dirty="0" smtClean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r>
              <a:rPr lang="en-US" altLang="ko-KR" sz="6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0</a:t>
            </a:r>
            <a:endParaRPr lang="ko-KR" altLang="en-US" sz="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814" name="직선 연결선 813"/>
          <p:cNvCxnSpPr/>
          <p:nvPr/>
        </p:nvCxnSpPr>
        <p:spPr>
          <a:xfrm>
            <a:off x="4725117" y="3054389"/>
            <a:ext cx="0" cy="339392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5" name="TextBox 814"/>
          <p:cNvSpPr txBox="1"/>
          <p:nvPr/>
        </p:nvSpPr>
        <p:spPr>
          <a:xfrm>
            <a:off x="4314524" y="2919924"/>
            <a:ext cx="482337" cy="15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" dirty="0" smtClean="0">
                <a:latin typeface="Adobe Fan Heiti Std B" pitchFamily="34" charset="-128"/>
                <a:ea typeface="Adobe Fan Heiti Std B" pitchFamily="34" charset="-128"/>
              </a:rPr>
              <a:t>Offset &lt;3:0&gt;</a:t>
            </a:r>
            <a:endParaRPr lang="ko-KR" altLang="en-US" sz="5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819" name="TextBox 818"/>
          <p:cNvSpPr txBox="1"/>
          <p:nvPr/>
        </p:nvSpPr>
        <p:spPr>
          <a:xfrm>
            <a:off x="4005212" y="1852691"/>
            <a:ext cx="480825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Adobe Fan Heiti Std B" pitchFamily="34" charset="-128"/>
                <a:ea typeface="Adobe Fan Heiti Std B" pitchFamily="34" charset="-128"/>
              </a:rPr>
              <a:t>R1 &lt;7:4&gt;</a:t>
            </a:r>
            <a:endParaRPr lang="ko-KR" altLang="en-US" sz="6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822" name="직선 연결선 821"/>
          <p:cNvCxnSpPr/>
          <p:nvPr/>
        </p:nvCxnSpPr>
        <p:spPr>
          <a:xfrm flipH="1">
            <a:off x="7010718" y="2544962"/>
            <a:ext cx="3382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3" name="TextBox 822"/>
          <p:cNvSpPr txBox="1"/>
          <p:nvPr/>
        </p:nvSpPr>
        <p:spPr>
          <a:xfrm>
            <a:off x="6978716" y="2513415"/>
            <a:ext cx="476292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WDSEL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827" name="TextBox 826"/>
          <p:cNvSpPr txBox="1"/>
          <p:nvPr/>
        </p:nvSpPr>
        <p:spPr>
          <a:xfrm>
            <a:off x="4370705" y="1850413"/>
            <a:ext cx="535224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Adobe Fan Heiti Std B" pitchFamily="34" charset="-128"/>
                <a:ea typeface="Adobe Fan Heiti Std B" pitchFamily="34" charset="-128"/>
              </a:rPr>
              <a:t>RD &lt;11:8&gt;</a:t>
            </a:r>
            <a:endParaRPr lang="ko-KR" altLang="en-US" sz="6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828" name="TextBox 827"/>
          <p:cNvSpPr txBox="1"/>
          <p:nvPr/>
        </p:nvSpPr>
        <p:spPr>
          <a:xfrm>
            <a:off x="384630" y="6292741"/>
            <a:ext cx="5453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latin typeface="Adobe 고딕 Std B" pitchFamily="34" charset="-127"/>
                <a:ea typeface="Adobe 고딕 Std B" pitchFamily="34" charset="-127"/>
              </a:rPr>
              <a:t>POP</a:t>
            </a:r>
            <a:endParaRPr lang="ko-KR" altLang="en-US" sz="1400" b="1" dirty="0">
              <a:latin typeface="Adobe 고딕 Std B" pitchFamily="34" charset="-127"/>
              <a:ea typeface="Adobe 고딕 Std B" pitchFamily="34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3748161" y="1988840"/>
            <a:ext cx="434372" cy="184666"/>
            <a:chOff x="5842960" y="2092206"/>
            <a:chExt cx="434372" cy="184666"/>
          </a:xfrm>
        </p:grpSpPr>
        <p:sp>
          <p:nvSpPr>
            <p:cNvPr id="211" name="사다리꼴 210"/>
            <p:cNvSpPr/>
            <p:nvPr/>
          </p:nvSpPr>
          <p:spPr>
            <a:xfrm flipV="1">
              <a:off x="5842960" y="2105942"/>
              <a:ext cx="398684" cy="142340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ko-KR" altLang="en-US" sz="6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212" name="TextBox 211"/>
            <p:cNvSpPr txBox="1"/>
            <p:nvPr/>
          </p:nvSpPr>
          <p:spPr>
            <a:xfrm>
              <a:off x="5848111" y="2092206"/>
              <a:ext cx="429221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dirty="0" smtClean="0">
                  <a:latin typeface="HY견고딕" pitchFamily="18" charset="-127"/>
                  <a:ea typeface="HY견고딕" pitchFamily="18" charset="-127"/>
                </a:rPr>
                <a:t>1    0</a:t>
              </a:r>
              <a:endParaRPr lang="ko-KR" altLang="en-US" sz="600" dirty="0">
                <a:latin typeface="HY견고딕" pitchFamily="18" charset="-127"/>
                <a:ea typeface="HY견고딕" pitchFamily="18" charset="-127"/>
              </a:endParaRPr>
            </a:p>
          </p:txBody>
        </p:sp>
      </p:grpSp>
      <p:cxnSp>
        <p:nvCxnSpPr>
          <p:cNvPr id="223" name="직선 연결선 222"/>
          <p:cNvCxnSpPr/>
          <p:nvPr/>
        </p:nvCxnSpPr>
        <p:spPr>
          <a:xfrm>
            <a:off x="4053918" y="1900364"/>
            <a:ext cx="0" cy="9323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4" name="직선 연결선 223"/>
          <p:cNvCxnSpPr/>
          <p:nvPr/>
        </p:nvCxnSpPr>
        <p:spPr>
          <a:xfrm>
            <a:off x="4796869" y="1903555"/>
            <a:ext cx="0" cy="93238"/>
          </a:xfrm>
          <a:prstGeom prst="line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5" name="직선 연결선 224"/>
          <p:cNvCxnSpPr/>
          <p:nvPr/>
        </p:nvCxnSpPr>
        <p:spPr>
          <a:xfrm>
            <a:off x="4893899" y="2140016"/>
            <a:ext cx="0" cy="124144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6" name="그룹 225"/>
          <p:cNvGrpSpPr/>
          <p:nvPr/>
        </p:nvGrpSpPr>
        <p:grpSpPr>
          <a:xfrm>
            <a:off x="4676176" y="1990435"/>
            <a:ext cx="434372" cy="184666"/>
            <a:chOff x="5842960" y="2092206"/>
            <a:chExt cx="434372" cy="184666"/>
          </a:xfrm>
        </p:grpSpPr>
        <p:sp>
          <p:nvSpPr>
            <p:cNvPr id="227" name="사다리꼴 226"/>
            <p:cNvSpPr/>
            <p:nvPr/>
          </p:nvSpPr>
          <p:spPr>
            <a:xfrm flipV="1">
              <a:off x="5842960" y="2105942"/>
              <a:ext cx="398684" cy="142340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ko-KR" altLang="en-US" sz="6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228" name="TextBox 227"/>
            <p:cNvSpPr txBox="1"/>
            <p:nvPr/>
          </p:nvSpPr>
          <p:spPr>
            <a:xfrm>
              <a:off x="5848111" y="2092206"/>
              <a:ext cx="429221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dirty="0" smtClean="0">
                  <a:latin typeface="HY견고딕" pitchFamily="18" charset="-127"/>
                  <a:ea typeface="HY견고딕" pitchFamily="18" charset="-127"/>
                </a:rPr>
                <a:t>1     0</a:t>
              </a:r>
              <a:endParaRPr lang="ko-KR" altLang="en-US" sz="600" dirty="0">
                <a:latin typeface="HY견고딕" pitchFamily="18" charset="-127"/>
                <a:ea typeface="HY견고딕" pitchFamily="18" charset="-127"/>
              </a:endParaRPr>
            </a:p>
          </p:txBody>
        </p:sp>
      </p:grpSp>
      <p:cxnSp>
        <p:nvCxnSpPr>
          <p:cNvPr id="229" name="직선 연결선 228"/>
          <p:cNvCxnSpPr/>
          <p:nvPr/>
        </p:nvCxnSpPr>
        <p:spPr>
          <a:xfrm>
            <a:off x="4981933" y="1901960"/>
            <a:ext cx="0" cy="9323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0" name="직선 연결선 229"/>
          <p:cNvCxnSpPr/>
          <p:nvPr/>
        </p:nvCxnSpPr>
        <p:spPr>
          <a:xfrm flipH="1">
            <a:off x="4144501" y="2048368"/>
            <a:ext cx="33778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2" name="TextBox 231"/>
          <p:cNvSpPr txBox="1"/>
          <p:nvPr/>
        </p:nvSpPr>
        <p:spPr>
          <a:xfrm>
            <a:off x="4071392" y="2010771"/>
            <a:ext cx="5421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RA1SEL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234" name="직선 연결선 233"/>
          <p:cNvCxnSpPr/>
          <p:nvPr/>
        </p:nvCxnSpPr>
        <p:spPr>
          <a:xfrm flipH="1">
            <a:off x="5069557" y="2032795"/>
            <a:ext cx="33778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5" name="TextBox 234"/>
          <p:cNvSpPr txBox="1"/>
          <p:nvPr/>
        </p:nvSpPr>
        <p:spPr>
          <a:xfrm>
            <a:off x="4996448" y="1995198"/>
            <a:ext cx="5421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RA2SEL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231" name="직선 연결선 230"/>
          <p:cNvCxnSpPr>
            <a:stCxn id="237" idx="0"/>
          </p:cNvCxnSpPr>
          <p:nvPr/>
        </p:nvCxnSpPr>
        <p:spPr>
          <a:xfrm>
            <a:off x="3089551" y="2581586"/>
            <a:ext cx="255268" cy="1263"/>
          </a:xfrm>
          <a:prstGeom prst="line">
            <a:avLst/>
          </a:prstGeom>
          <a:ln>
            <a:solidFill>
              <a:srgbClr val="FFC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3" name="TextBox 232"/>
          <p:cNvSpPr txBox="1"/>
          <p:nvPr/>
        </p:nvSpPr>
        <p:spPr>
          <a:xfrm>
            <a:off x="2653103" y="2746276"/>
            <a:ext cx="51488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Adobe Fan Heiti Std B" pitchFamily="34" charset="-128"/>
                <a:ea typeface="Adobe Fan Heiti Std B" pitchFamily="34" charset="-128"/>
              </a:rPr>
              <a:t>RD &lt;11:8&gt;</a:t>
            </a:r>
            <a:endParaRPr lang="ko-KR" altLang="en-US" sz="6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237" name="사다리꼴 236"/>
          <p:cNvSpPr/>
          <p:nvPr/>
        </p:nvSpPr>
        <p:spPr>
          <a:xfrm rot="16200000" flipV="1">
            <a:off x="2819039" y="2510416"/>
            <a:ext cx="398684" cy="142340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ko-KR" sz="6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</a:t>
            </a:r>
            <a:endParaRPr lang="en-US" altLang="ko-KR" sz="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endParaRPr lang="en-US" altLang="ko-KR" sz="600" dirty="0" smtClean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r>
              <a:rPr lang="en-US" altLang="ko-KR" sz="6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0</a:t>
            </a:r>
            <a:endParaRPr lang="ko-KR" altLang="en-US" sz="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241" name="직선 연결선 240"/>
          <p:cNvCxnSpPr/>
          <p:nvPr/>
        </p:nvCxnSpPr>
        <p:spPr>
          <a:xfrm>
            <a:off x="2730410" y="2484704"/>
            <a:ext cx="203975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2" name="직선 연결선 241"/>
          <p:cNvCxnSpPr/>
          <p:nvPr/>
        </p:nvCxnSpPr>
        <p:spPr>
          <a:xfrm>
            <a:off x="2729200" y="2668854"/>
            <a:ext cx="203975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3" name="TextBox 242"/>
          <p:cNvSpPr txBox="1"/>
          <p:nvPr/>
        </p:nvSpPr>
        <p:spPr>
          <a:xfrm>
            <a:off x="2643852" y="2224800"/>
            <a:ext cx="46519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Adobe Fan Heiti Std B" pitchFamily="34" charset="-128"/>
                <a:ea typeface="Adobe Fan Heiti Std B" pitchFamily="34" charset="-128"/>
              </a:rPr>
              <a:t>R2 &lt;3:0&gt;</a:t>
            </a:r>
            <a:endParaRPr lang="ko-KR" altLang="en-US" sz="6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244" name="TextBox 243"/>
          <p:cNvSpPr txBox="1"/>
          <p:nvPr/>
        </p:nvSpPr>
        <p:spPr>
          <a:xfrm>
            <a:off x="2875558" y="2029678"/>
            <a:ext cx="5036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WASEL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245" name="직선 연결선 244"/>
          <p:cNvCxnSpPr/>
          <p:nvPr/>
        </p:nvCxnSpPr>
        <p:spPr>
          <a:xfrm>
            <a:off x="3029041" y="2222794"/>
            <a:ext cx="0" cy="181253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6" name="직선 연결선 245"/>
          <p:cNvCxnSpPr/>
          <p:nvPr/>
        </p:nvCxnSpPr>
        <p:spPr>
          <a:xfrm flipH="1">
            <a:off x="2290604" y="4194135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7" name="직선 연결선 246"/>
          <p:cNvCxnSpPr/>
          <p:nvPr/>
        </p:nvCxnSpPr>
        <p:spPr>
          <a:xfrm>
            <a:off x="2447770" y="4111250"/>
            <a:ext cx="0" cy="20622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8" name="직선 연결선 247"/>
          <p:cNvCxnSpPr/>
          <p:nvPr/>
        </p:nvCxnSpPr>
        <p:spPr>
          <a:xfrm flipH="1">
            <a:off x="2290604" y="4372474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9" name="직선 연결선 248"/>
          <p:cNvCxnSpPr/>
          <p:nvPr/>
        </p:nvCxnSpPr>
        <p:spPr>
          <a:xfrm flipH="1">
            <a:off x="2290604" y="4550813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0" name="직선 연결선 249"/>
          <p:cNvCxnSpPr/>
          <p:nvPr/>
        </p:nvCxnSpPr>
        <p:spPr>
          <a:xfrm flipH="1">
            <a:off x="2290604" y="4729152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1" name="직선 연결선 250"/>
          <p:cNvCxnSpPr/>
          <p:nvPr/>
        </p:nvCxnSpPr>
        <p:spPr>
          <a:xfrm flipH="1">
            <a:off x="2290604" y="4907491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2" name="직선 연결선 251"/>
          <p:cNvCxnSpPr/>
          <p:nvPr/>
        </p:nvCxnSpPr>
        <p:spPr>
          <a:xfrm flipH="1">
            <a:off x="2290604" y="5085830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3" name="TextBox 252"/>
          <p:cNvSpPr txBox="1"/>
          <p:nvPr/>
        </p:nvSpPr>
        <p:spPr>
          <a:xfrm>
            <a:off x="1887425" y="4072880"/>
            <a:ext cx="46571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800">
                <a:latin typeface="Adobe Fan Heiti Std B" pitchFamily="34" charset="-128"/>
                <a:ea typeface="Adobe Fan Heiti Std B" pitchFamily="34" charset="-128"/>
              </a:defRPr>
            </a:lvl1pPr>
          </a:lstStyle>
          <a:p>
            <a:r>
              <a:rPr lang="en-US" altLang="ko-KR" dirty="0"/>
              <a:t>ALUFN</a:t>
            </a:r>
            <a:endParaRPr lang="ko-KR" altLang="en-US" dirty="0"/>
          </a:p>
        </p:txBody>
      </p:sp>
      <p:sp>
        <p:nvSpPr>
          <p:cNvPr id="259" name="TextBox 258"/>
          <p:cNvSpPr txBox="1"/>
          <p:nvPr/>
        </p:nvSpPr>
        <p:spPr>
          <a:xfrm>
            <a:off x="1937411" y="4957149"/>
            <a:ext cx="402250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BSEL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260" name="직선 연결선 259"/>
          <p:cNvCxnSpPr/>
          <p:nvPr/>
        </p:nvCxnSpPr>
        <p:spPr>
          <a:xfrm flipH="1">
            <a:off x="2290604" y="5264169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1" name="TextBox 260"/>
          <p:cNvSpPr txBox="1"/>
          <p:nvPr/>
        </p:nvSpPr>
        <p:spPr>
          <a:xfrm>
            <a:off x="1879026" y="5136813"/>
            <a:ext cx="46571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PCSEL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262" name="직선 연결선 261"/>
          <p:cNvCxnSpPr/>
          <p:nvPr/>
        </p:nvCxnSpPr>
        <p:spPr>
          <a:xfrm flipH="1">
            <a:off x="2290604" y="5442508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3" name="직선 연결선 262"/>
          <p:cNvCxnSpPr/>
          <p:nvPr/>
        </p:nvCxnSpPr>
        <p:spPr>
          <a:xfrm flipH="1">
            <a:off x="2290604" y="5620847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4" name="TextBox 263"/>
          <p:cNvSpPr txBox="1"/>
          <p:nvPr/>
        </p:nvSpPr>
        <p:spPr>
          <a:xfrm>
            <a:off x="1883689" y="5310806"/>
            <a:ext cx="4940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ADSEL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265" name="TextBox 264"/>
          <p:cNvSpPr txBox="1"/>
          <p:nvPr/>
        </p:nvSpPr>
        <p:spPr>
          <a:xfrm>
            <a:off x="1833085" y="5845904"/>
            <a:ext cx="5421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RA1SEL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266" name="직선 연결선 265"/>
          <p:cNvCxnSpPr/>
          <p:nvPr/>
        </p:nvCxnSpPr>
        <p:spPr>
          <a:xfrm flipH="1">
            <a:off x="2290604" y="6155865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7" name="직선 연결선 266"/>
          <p:cNvCxnSpPr/>
          <p:nvPr/>
        </p:nvCxnSpPr>
        <p:spPr>
          <a:xfrm flipH="1">
            <a:off x="2290604" y="5977525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8" name="TextBox 267"/>
          <p:cNvSpPr txBox="1"/>
          <p:nvPr/>
        </p:nvSpPr>
        <p:spPr>
          <a:xfrm>
            <a:off x="1833085" y="6030560"/>
            <a:ext cx="5421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RA2SEL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269" name="TextBox 268"/>
          <p:cNvSpPr txBox="1"/>
          <p:nvPr/>
        </p:nvSpPr>
        <p:spPr>
          <a:xfrm>
            <a:off x="1869810" y="5499070"/>
            <a:ext cx="476292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WDSEL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270" name="TextBox 269"/>
          <p:cNvSpPr txBox="1"/>
          <p:nvPr/>
        </p:nvSpPr>
        <p:spPr>
          <a:xfrm>
            <a:off x="1930403" y="4248143"/>
            <a:ext cx="414338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800">
                <a:latin typeface="Adobe Fan Heiti Std B" pitchFamily="34" charset="-128"/>
                <a:ea typeface="Adobe Fan Heiti Std B" pitchFamily="34" charset="-128"/>
              </a:defRPr>
            </a:lvl1pPr>
          </a:lstStyle>
          <a:p>
            <a:r>
              <a:rPr lang="en-US" altLang="ko-KR" dirty="0"/>
              <a:t>WERF</a:t>
            </a:r>
            <a:endParaRPr lang="ko-KR" altLang="en-US" dirty="0"/>
          </a:p>
        </p:txBody>
      </p:sp>
      <p:sp>
        <p:nvSpPr>
          <p:cNvPr id="271" name="TextBox 270"/>
          <p:cNvSpPr txBox="1"/>
          <p:nvPr/>
        </p:nvSpPr>
        <p:spPr>
          <a:xfrm>
            <a:off x="1925935" y="4418329"/>
            <a:ext cx="426426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WEDF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272" name="TextBox 271"/>
          <p:cNvSpPr txBox="1"/>
          <p:nvPr/>
        </p:nvSpPr>
        <p:spPr>
          <a:xfrm>
            <a:off x="1924295" y="4599942"/>
            <a:ext cx="412826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WESF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273" name="TextBox 272"/>
          <p:cNvSpPr txBox="1"/>
          <p:nvPr/>
        </p:nvSpPr>
        <p:spPr>
          <a:xfrm>
            <a:off x="1936467" y="4772665"/>
            <a:ext cx="42351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LRSF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274" name="직선 연결선 273"/>
          <p:cNvCxnSpPr/>
          <p:nvPr/>
        </p:nvCxnSpPr>
        <p:spPr>
          <a:xfrm flipH="1">
            <a:off x="2290604" y="5799186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5" name="TextBox 274"/>
          <p:cNvSpPr txBox="1"/>
          <p:nvPr/>
        </p:nvSpPr>
        <p:spPr>
          <a:xfrm>
            <a:off x="1866176" y="5666328"/>
            <a:ext cx="5036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WASEL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276" name="직선 연결선 275"/>
          <p:cNvCxnSpPr/>
          <p:nvPr/>
        </p:nvCxnSpPr>
        <p:spPr>
          <a:xfrm>
            <a:off x="1083173" y="1748298"/>
            <a:ext cx="0" cy="13446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7" name="직선 연결선 276"/>
          <p:cNvCxnSpPr/>
          <p:nvPr/>
        </p:nvCxnSpPr>
        <p:spPr>
          <a:xfrm flipH="1">
            <a:off x="1083175" y="398973"/>
            <a:ext cx="923425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8" name="직선 연결선 277"/>
          <p:cNvCxnSpPr/>
          <p:nvPr/>
        </p:nvCxnSpPr>
        <p:spPr>
          <a:xfrm>
            <a:off x="2086477" y="2934470"/>
            <a:ext cx="0" cy="156668"/>
          </a:xfrm>
          <a:prstGeom prst="line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9" name="직선 연결선 278"/>
          <p:cNvCxnSpPr/>
          <p:nvPr/>
        </p:nvCxnSpPr>
        <p:spPr>
          <a:xfrm>
            <a:off x="1083172" y="3091695"/>
            <a:ext cx="1006113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0" name="직선 연결선 279"/>
          <p:cNvCxnSpPr/>
          <p:nvPr/>
        </p:nvCxnSpPr>
        <p:spPr>
          <a:xfrm>
            <a:off x="2002152" y="398973"/>
            <a:ext cx="1" cy="2401351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1" name="직선 연결선 280"/>
          <p:cNvCxnSpPr/>
          <p:nvPr/>
        </p:nvCxnSpPr>
        <p:spPr>
          <a:xfrm>
            <a:off x="1887163" y="2934859"/>
            <a:ext cx="0" cy="3302453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193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84781" y="2967335"/>
            <a:ext cx="49744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 smtClean="0">
                <a:latin typeface="HY헤드라인M" pitchFamily="18" charset="-127"/>
                <a:ea typeface="HY헤드라인M" pitchFamily="18" charset="-127"/>
              </a:rPr>
              <a:t>CASM Concept</a:t>
            </a:r>
          </a:p>
        </p:txBody>
      </p:sp>
    </p:spTree>
    <p:extLst>
      <p:ext uri="{BB962C8B-B14F-4D97-AF65-F5344CB8AC3E}">
        <p14:creationId xmlns:p14="http://schemas.microsoft.com/office/powerpoint/2010/main" val="3127166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15613" y="2967335"/>
            <a:ext cx="45127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 smtClean="0">
                <a:latin typeface="HY헤드라인M" pitchFamily="18" charset="-127"/>
                <a:ea typeface="HY헤드라인M" pitchFamily="18" charset="-127"/>
              </a:rPr>
              <a:t>Sample Code</a:t>
            </a:r>
          </a:p>
        </p:txBody>
      </p:sp>
    </p:spTree>
    <p:extLst>
      <p:ext uri="{BB962C8B-B14F-4D97-AF65-F5344CB8AC3E}">
        <p14:creationId xmlns:p14="http://schemas.microsoft.com/office/powerpoint/2010/main" val="2219351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304800" y="527720"/>
            <a:ext cx="8610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FFFFFF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838200" indent="-8382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marL="838200" indent="-8382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2pPr>
            <a:lvl3pPr marL="838200" indent="-8382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3pPr>
            <a:lvl4pPr marL="838200" indent="-8382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4pPr>
            <a:lvl5pPr marL="838200" indent="-8382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5pPr>
            <a:lvl6pPr marL="1295400" indent="-838200" algn="l" rtl="0" fontAlgn="base" latinLnBrk="1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6pPr>
            <a:lvl7pPr marL="1752600" indent="-838200" algn="l" rtl="0" fontAlgn="base" latinLnBrk="1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7pPr>
            <a:lvl8pPr marL="2209800" indent="-838200" algn="l" rtl="0" fontAlgn="base" latinLnBrk="1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8pPr>
            <a:lvl9pPr marL="2667000" indent="-838200" algn="l" rtl="0" fontAlgn="base" latinLnBrk="1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9pPr>
          </a:lstStyle>
          <a:p>
            <a:pPr lvl="0" eaLnBrk="1" hangingPunct="1">
              <a:defRPr/>
            </a:pPr>
            <a:r>
              <a:rPr kumimoji="1" lang="en-US" altLang="ko-KR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HY헤드라인M"/>
              </a:rPr>
              <a:t>1. Module</a:t>
            </a:r>
            <a:r>
              <a:rPr lang="en-US" altLang="ko-KR" sz="2000" kern="0" dirty="0">
                <a:solidFill>
                  <a:srgbClr val="000000"/>
                </a:solidFill>
                <a:latin typeface="HY헤드라인M"/>
              </a:rPr>
              <a:t> Test </a:t>
            </a:r>
            <a:r>
              <a:rPr lang="en-US" altLang="ko-KR" sz="2000" kern="0" dirty="0" smtClean="0">
                <a:solidFill>
                  <a:srgbClr val="000000"/>
                </a:solidFill>
                <a:latin typeface="HY헤드라인M"/>
              </a:rPr>
              <a:t>Code</a:t>
            </a:r>
            <a:endParaRPr kumimoji="1" lang="ko-KR" altLang="en-US" sz="20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HY헤드라인M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9520679"/>
              </p:ext>
            </p:extLst>
          </p:nvPr>
        </p:nvGraphicFramePr>
        <p:xfrm>
          <a:off x="755576" y="1484784"/>
          <a:ext cx="2281238" cy="1466850"/>
        </p:xfrm>
        <a:graphic>
          <a:graphicData uri="http://schemas.openxmlformats.org/drawingml/2006/table">
            <a:tbl>
              <a:tblPr>
                <a:tableStyleId>{FABFCF23-3B69-468F-B69F-88F6DE6A72F2}</a:tableStyleId>
              </a:tblPr>
              <a:tblGrid>
                <a:gridCol w="2281238"/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smtClean="0">
                          <a:solidFill>
                            <a:schemeClr val="bg1"/>
                          </a:solidFill>
                          <a:effectLst/>
                          <a:latin typeface="서울남산체 EB" pitchFamily="18" charset="-127"/>
                          <a:ea typeface="서울남산체 EB" pitchFamily="18" charset="-127"/>
                        </a:rPr>
                        <a:t>swap_asm_1.txt CODE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서울남산체 EB" pitchFamily="18" charset="-127"/>
                        <a:ea typeface="서울남산체 EB" pitchFamily="18" charset="-127"/>
                      </a:endParaRPr>
                    </a:p>
                  </a:txBody>
                  <a:tcPr marL="9525" marR="9525" marT="9525" marB="0" anchor="ctr">
                    <a:solidFill>
                      <a:schemeClr val="accent5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  <a:latin typeface="서울남산체 EB" pitchFamily="18" charset="-127"/>
                          <a:ea typeface="서울남산체 EB" pitchFamily="18" charset="-127"/>
                        </a:rPr>
                        <a:t>0: $swap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서울남산체 EB" pitchFamily="18" charset="-127"/>
                        <a:ea typeface="서울남산체 EB" pitchFamily="18" charset="-127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  <a:latin typeface="서울남산체 EB" pitchFamily="18" charset="-127"/>
                          <a:ea typeface="서울남산체 EB" pitchFamily="18" charset="-127"/>
                        </a:rPr>
                        <a:t>1: </a:t>
                      </a:r>
                      <a:r>
                        <a:rPr lang="en-US" sz="1100" u="none" strike="noStrike" dirty="0" smtClean="0">
                          <a:effectLst/>
                          <a:latin typeface="서울남산체 EB" pitchFamily="18" charset="-127"/>
                          <a:ea typeface="서울남산체 EB" pitchFamily="18" charset="-127"/>
                        </a:rPr>
                        <a:t>MOV R2 R0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서울남산체 EB" pitchFamily="18" charset="-127"/>
                        <a:ea typeface="서울남산체 EB" pitchFamily="18" charset="-127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  <a:latin typeface="서울남산체 EB" pitchFamily="18" charset="-127"/>
                          <a:ea typeface="서울남산체 EB" pitchFamily="18" charset="-127"/>
                        </a:rPr>
                        <a:t>2: </a:t>
                      </a:r>
                      <a:r>
                        <a:rPr lang="en-US" sz="1100" u="none" strike="noStrike" dirty="0" smtClean="0">
                          <a:effectLst/>
                          <a:latin typeface="서울남산체 EB" pitchFamily="18" charset="-127"/>
                          <a:ea typeface="서울남산체 EB" pitchFamily="18" charset="-127"/>
                        </a:rPr>
                        <a:t>MOV R3 R1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서울남산체 EB" pitchFamily="18" charset="-127"/>
                        <a:ea typeface="서울남산체 EB" pitchFamily="18" charset="-127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  <a:latin typeface="서울남산체 EB" pitchFamily="18" charset="-127"/>
                          <a:ea typeface="서울남산체 EB" pitchFamily="18" charset="-127"/>
                        </a:rPr>
                        <a:t>3: </a:t>
                      </a:r>
                      <a:r>
                        <a:rPr lang="en-US" sz="1100" u="none" strike="noStrike" dirty="0" smtClean="0">
                          <a:effectLst/>
                          <a:latin typeface="서울남산체 EB" pitchFamily="18" charset="-127"/>
                          <a:ea typeface="서울남산체 EB" pitchFamily="18" charset="-127"/>
                        </a:rPr>
                        <a:t>MOV R0 R3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서울남산체 EB" pitchFamily="18" charset="-127"/>
                        <a:ea typeface="서울남산체 EB" pitchFamily="18" charset="-127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  <a:latin typeface="서울남산체 EB" pitchFamily="18" charset="-127"/>
                          <a:ea typeface="서울남산체 EB" pitchFamily="18" charset="-127"/>
                        </a:rPr>
                        <a:t>4: </a:t>
                      </a:r>
                      <a:r>
                        <a:rPr lang="en-US" sz="1100" u="none" strike="noStrike" dirty="0" smtClean="0">
                          <a:effectLst/>
                          <a:latin typeface="서울남산체 EB" pitchFamily="18" charset="-127"/>
                          <a:ea typeface="서울남산체 EB" pitchFamily="18" charset="-127"/>
                        </a:rPr>
                        <a:t>MOV R1 R2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서울남산체 EB" pitchFamily="18" charset="-127"/>
                        <a:ea typeface="서울남산체 EB" pitchFamily="18" charset="-127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  <a:latin typeface="서울남산체 EB" pitchFamily="18" charset="-127"/>
                          <a:ea typeface="서울남산체 EB" pitchFamily="18" charset="-127"/>
                        </a:rPr>
                        <a:t>5: IRET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서울남산체 EB" pitchFamily="18" charset="-127"/>
                        <a:ea typeface="서울남산체 EB" pitchFamily="18" charset="-127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3877390"/>
              </p:ext>
            </p:extLst>
          </p:nvPr>
        </p:nvGraphicFramePr>
        <p:xfrm>
          <a:off x="3131840" y="1484784"/>
          <a:ext cx="2085975" cy="1466850"/>
        </p:xfrm>
        <a:graphic>
          <a:graphicData uri="http://schemas.openxmlformats.org/drawingml/2006/table">
            <a:tbl>
              <a:tblPr>
                <a:tableStyleId>{FABFCF23-3B69-468F-B69F-88F6DE6A72F2}</a:tableStyleId>
              </a:tblPr>
              <a:tblGrid>
                <a:gridCol w="2085975"/>
              </a:tblGrid>
              <a:tr h="209550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1100" b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서울남산체 EB" pitchFamily="18" charset="-127"/>
                          <a:ea typeface="서울남산체 EB" pitchFamily="18" charset="-127"/>
                          <a:cs typeface="+mn-cs"/>
                        </a:rPr>
                        <a:t>swap_asm_2.txt CODE</a:t>
                      </a:r>
                      <a:endParaRPr lang="en-US" sz="1100" b="0" u="none" strike="noStrike" kern="1200" dirty="0">
                        <a:solidFill>
                          <a:schemeClr val="bg1"/>
                        </a:solidFill>
                        <a:effectLst/>
                        <a:latin typeface="서울남산체 EB" pitchFamily="18" charset="-127"/>
                        <a:ea typeface="서울남산체 EB" pitchFamily="18" charset="-127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5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서울남산체 EB" pitchFamily="18" charset="-127"/>
                          <a:ea typeface="서울남산체 EB" pitchFamily="18" charset="-127"/>
                          <a:cs typeface="+mn-cs"/>
                        </a:rPr>
                        <a:t>0: $main</a:t>
                      </a: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서울남산체 EB" pitchFamily="18" charset="-127"/>
                          <a:ea typeface="서울남산체 EB" pitchFamily="18" charset="-127"/>
                          <a:cs typeface="+mn-cs"/>
                        </a:rPr>
                        <a:t>1: </a:t>
                      </a:r>
                      <a:r>
                        <a:rPr lang="en-US" sz="11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서울남산체 EB" pitchFamily="18" charset="-127"/>
                          <a:ea typeface="서울남산체 EB" pitchFamily="18" charset="-127"/>
                          <a:cs typeface="+mn-cs"/>
                        </a:rPr>
                        <a:t>MOV R0 #2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서울남산체 EB" pitchFamily="18" charset="-127"/>
                        <a:ea typeface="서울남산체 EB" pitchFamily="18" charset="-127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서울남산체 EB" pitchFamily="18" charset="-127"/>
                          <a:ea typeface="서울남산체 EB" pitchFamily="18" charset="-127"/>
                          <a:cs typeface="+mn-cs"/>
                        </a:rPr>
                        <a:t>2: </a:t>
                      </a:r>
                      <a:r>
                        <a:rPr lang="en-US" sz="11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서울남산체 EB" pitchFamily="18" charset="-127"/>
                          <a:ea typeface="서울남산체 EB" pitchFamily="18" charset="-127"/>
                          <a:cs typeface="+mn-cs"/>
                        </a:rPr>
                        <a:t>MOV R1 &lt;1 #1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서울남산체 EB" pitchFamily="18" charset="-127"/>
                        <a:ea typeface="서울남산체 EB" pitchFamily="18" charset="-127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서울남산체 EB" pitchFamily="18" charset="-127"/>
                          <a:ea typeface="서울남산체 EB" pitchFamily="18" charset="-127"/>
                          <a:cs typeface="+mn-cs"/>
                        </a:rPr>
                        <a:t>3: </a:t>
                      </a:r>
                      <a:r>
                        <a:rPr lang="en-US" sz="11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서울남산체 EB" pitchFamily="18" charset="-127"/>
                          <a:ea typeface="서울남산체 EB" pitchFamily="18" charset="-127"/>
                          <a:cs typeface="+mn-cs"/>
                        </a:rPr>
                        <a:t>BL $swap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서울남산체 EB" pitchFamily="18" charset="-127"/>
                        <a:ea typeface="서울남산체 EB" pitchFamily="18" charset="-127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서울남산체 EB" pitchFamily="18" charset="-127"/>
                          <a:ea typeface="서울남산체 EB" pitchFamily="18" charset="-127"/>
                          <a:cs typeface="+mn-cs"/>
                        </a:rPr>
                        <a:t>4: HALT</a:t>
                      </a: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서울남산체 EB" pitchFamily="18" charset="-127"/>
                        <a:ea typeface="서울남산체 EB" pitchFamily="18" charset="-127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0396476"/>
              </p:ext>
            </p:extLst>
          </p:nvPr>
        </p:nvGraphicFramePr>
        <p:xfrm>
          <a:off x="5868144" y="1504206"/>
          <a:ext cx="1731963" cy="628650"/>
        </p:xfrm>
        <a:graphic>
          <a:graphicData uri="http://schemas.openxmlformats.org/drawingml/2006/table">
            <a:tbl>
              <a:tblPr>
                <a:tableStyleId>{FABFCF23-3B69-468F-B69F-88F6DE6A72F2}</a:tableStyleId>
              </a:tblPr>
              <a:tblGrid>
                <a:gridCol w="1731963"/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smtClean="0">
                          <a:solidFill>
                            <a:schemeClr val="bg1"/>
                          </a:solidFill>
                          <a:effectLst/>
                          <a:latin typeface="서울남산체 EB" pitchFamily="18" charset="-127"/>
                          <a:ea typeface="서울남산체 EB" pitchFamily="18" charset="-127"/>
                        </a:rPr>
                        <a:t>Memory MAP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서울남산체 EB" pitchFamily="18" charset="-127"/>
                        <a:ea typeface="서울남산체 EB" pitchFamily="18" charset="-127"/>
                      </a:endParaRPr>
                    </a:p>
                  </a:txBody>
                  <a:tcPr marL="9525" marR="9525" marT="9525" marB="0" anchor="ctr">
                    <a:solidFill>
                      <a:schemeClr val="accent5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  <a:latin typeface="서울남산체 EB" pitchFamily="18" charset="-127"/>
                          <a:ea typeface="서울남산체 EB" pitchFamily="18" charset="-127"/>
                        </a:rPr>
                        <a:t>0:$swap, 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남산체 EB" pitchFamily="18" charset="-127"/>
                        <a:ea typeface="서울남산체 EB" pitchFamily="18" charset="-127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  <a:latin typeface="서울남산체 EB" pitchFamily="18" charset="-127"/>
                          <a:ea typeface="서울남산체 EB" pitchFamily="18" charset="-127"/>
                        </a:rPr>
                        <a:t>1:$main, 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서울남산체 EB" pitchFamily="18" charset="-127"/>
                        <a:ea typeface="서울남산체 EB" pitchFamily="18" charset="-127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791786"/>
              </p:ext>
            </p:extLst>
          </p:nvPr>
        </p:nvGraphicFramePr>
        <p:xfrm>
          <a:off x="683568" y="4293096"/>
          <a:ext cx="1643063" cy="2095500"/>
        </p:xfrm>
        <a:graphic>
          <a:graphicData uri="http://schemas.openxmlformats.org/drawingml/2006/table">
            <a:tbl>
              <a:tblPr>
                <a:tableStyleId>{FABFCF23-3B69-468F-B69F-88F6DE6A72F2}</a:tableStyleId>
              </a:tblPr>
              <a:tblGrid>
                <a:gridCol w="1643063"/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smtClean="0">
                          <a:solidFill>
                            <a:schemeClr val="bg1"/>
                          </a:solidFill>
                          <a:effectLst/>
                          <a:latin typeface="서울남산체 EB" pitchFamily="18" charset="-127"/>
                          <a:ea typeface="서울남산체 EB" pitchFamily="18" charset="-127"/>
                        </a:rPr>
                        <a:t>CODE SECTION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서울남산체 EB" pitchFamily="18" charset="-127"/>
                        <a:ea typeface="서울남산체 EB" pitchFamily="18" charset="-127"/>
                      </a:endParaRPr>
                    </a:p>
                  </a:txBody>
                  <a:tcPr marL="9525" marR="9525" marT="9525" marB="0" anchor="ctr">
                    <a:solidFill>
                      <a:schemeClr val="accent5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서울남산체 EB" pitchFamily="18" charset="-127"/>
                          <a:ea typeface="서울남산체 EB" pitchFamily="18" charset="-127"/>
                        </a:rPr>
                        <a:t>4200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서울남산체 EB" pitchFamily="18" charset="-127"/>
                        <a:ea typeface="서울남산체 EB" pitchFamily="18" charset="-127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서울남산체 EB" pitchFamily="18" charset="-127"/>
                          <a:ea typeface="서울남산체 EB" pitchFamily="18" charset="-127"/>
                        </a:rPr>
                        <a:t>4301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서울남산체 EB" pitchFamily="18" charset="-127"/>
                        <a:ea typeface="서울남산체 EB" pitchFamily="18" charset="-127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서울남산체 EB" pitchFamily="18" charset="-127"/>
                          <a:ea typeface="서울남산체 EB" pitchFamily="18" charset="-127"/>
                        </a:rPr>
                        <a:t>4003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서울남산체 EB" pitchFamily="18" charset="-127"/>
                        <a:ea typeface="서울남산체 EB" pitchFamily="18" charset="-127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서울남산체 EB" pitchFamily="18" charset="-127"/>
                          <a:ea typeface="서울남산체 EB" pitchFamily="18" charset="-127"/>
                        </a:rPr>
                        <a:t>4102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서울남산체 EB" pitchFamily="18" charset="-127"/>
                        <a:ea typeface="서울남산체 EB" pitchFamily="18" charset="-127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서울남산체 EB" pitchFamily="18" charset="-127"/>
                          <a:ea typeface="서울남산체 EB" pitchFamily="18" charset="-127"/>
                        </a:rPr>
                        <a:t>a200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서울남산체 EB" pitchFamily="18" charset="-127"/>
                        <a:ea typeface="서울남산체 EB" pitchFamily="18" charset="-127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서울남산체 EB" pitchFamily="18" charset="-127"/>
                          <a:ea typeface="서울남산체 EB" pitchFamily="18" charset="-127"/>
                        </a:rPr>
                        <a:t>4042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서울남산체 EB" pitchFamily="18" charset="-127"/>
                        <a:ea typeface="서울남산체 EB" pitchFamily="18" charset="-127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서울남산체 EB" pitchFamily="18" charset="-127"/>
                          <a:ea typeface="서울남산체 EB" pitchFamily="18" charset="-127"/>
                        </a:rPr>
                        <a:t>4191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서울남산체 EB" pitchFamily="18" charset="-127"/>
                        <a:ea typeface="서울남산체 EB" pitchFamily="18" charset="-127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서울남산체 EB" pitchFamily="18" charset="-127"/>
                          <a:ea typeface="서울남산체 EB" pitchFamily="18" charset="-127"/>
                        </a:rPr>
                        <a:t>a100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서울남산체 EB" pitchFamily="18" charset="-127"/>
                        <a:ea typeface="서울남산체 EB" pitchFamily="18" charset="-127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서울남산체 EB" pitchFamily="18" charset="-127"/>
                          <a:ea typeface="서울남산체 EB" pitchFamily="18" charset="-127"/>
                        </a:rPr>
                        <a:t>f000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서울남산체 EB" pitchFamily="18" charset="-127"/>
                        <a:ea typeface="서울남산체 EB" pitchFamily="18" charset="-127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3180269"/>
              </p:ext>
            </p:extLst>
          </p:nvPr>
        </p:nvGraphicFramePr>
        <p:xfrm>
          <a:off x="2555776" y="4293096"/>
          <a:ext cx="1631950" cy="838200"/>
        </p:xfrm>
        <a:graphic>
          <a:graphicData uri="http://schemas.openxmlformats.org/drawingml/2006/table">
            <a:tbl>
              <a:tblPr>
                <a:tableStyleId>{FABFCF23-3B69-468F-B69F-88F6DE6A72F2}</a:tableStyleId>
              </a:tblPr>
              <a:tblGrid>
                <a:gridCol w="1631950"/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smtClean="0">
                          <a:solidFill>
                            <a:schemeClr val="bg1"/>
                          </a:solidFill>
                          <a:effectLst/>
                          <a:latin typeface="서울남산체 EB" pitchFamily="18" charset="-127"/>
                          <a:ea typeface="서울남산체 EB" pitchFamily="18" charset="-127"/>
                        </a:rPr>
                        <a:t>DATA SECTION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서울남산체 EB" pitchFamily="18" charset="-127"/>
                        <a:ea typeface="서울남산체 EB" pitchFamily="18" charset="-127"/>
                      </a:endParaRPr>
                    </a:p>
                  </a:txBody>
                  <a:tcPr marL="9525" marR="9525" marT="9525" marB="0" anchor="ctr">
                    <a:solidFill>
                      <a:schemeClr val="accent5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서울남산체 EB" pitchFamily="18" charset="-127"/>
                          <a:ea typeface="서울남산체 EB" pitchFamily="18" charset="-127"/>
                        </a:rPr>
                        <a:t>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서울남산체 EB" pitchFamily="18" charset="-127"/>
                        <a:ea typeface="서울남산체 EB" pitchFamily="18" charset="-127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서울남산체 EB" pitchFamily="18" charset="-127"/>
                          <a:ea typeface="서울남산체 EB" pitchFamily="18" charset="-127"/>
                        </a:rPr>
                        <a:t>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서울남산체 EB" pitchFamily="18" charset="-127"/>
                        <a:ea typeface="서울남산체 EB" pitchFamily="18" charset="-127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서울남산체 EB" pitchFamily="18" charset="-127"/>
                          <a:ea typeface="서울남산체 EB" pitchFamily="18" charset="-127"/>
                        </a:rPr>
                        <a:t>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서울남산체 EB" pitchFamily="18" charset="-127"/>
                        <a:ea typeface="서울남산체 EB" pitchFamily="18" charset="-127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2117785"/>
              </p:ext>
            </p:extLst>
          </p:nvPr>
        </p:nvGraphicFramePr>
        <p:xfrm>
          <a:off x="6358780" y="4279354"/>
          <a:ext cx="1525588" cy="1885950"/>
        </p:xfrm>
        <a:graphic>
          <a:graphicData uri="http://schemas.openxmlformats.org/drawingml/2006/table">
            <a:tbl>
              <a:tblPr>
                <a:tableStyleId>{FABFCF23-3B69-468F-B69F-88F6DE6A72F2}</a:tableStyleId>
              </a:tblPr>
              <a:tblGrid>
                <a:gridCol w="685800"/>
                <a:gridCol w="839788"/>
              </a:tblGrid>
              <a:tr h="20955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smtClean="0">
                          <a:solidFill>
                            <a:schemeClr val="bg1"/>
                          </a:solidFill>
                          <a:effectLst/>
                          <a:latin typeface="서울남산체 EB" pitchFamily="18" charset="-127"/>
                          <a:ea typeface="서울남산체 EB" pitchFamily="18" charset="-127"/>
                        </a:rPr>
                        <a:t>Register Bank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서울남산체 EB" pitchFamily="18" charset="-127"/>
                        <a:ea typeface="서울남산체 EB" pitchFamily="18" charset="-127"/>
                      </a:endParaRPr>
                    </a:p>
                  </a:txBody>
                  <a:tcPr marL="9525" marR="9525" marT="9525" marB="0" anchor="ctr"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  <a:latin typeface="서울남산체 EB" pitchFamily="18" charset="-127"/>
                          <a:ea typeface="서울남산체 EB" pitchFamily="18" charset="-127"/>
                        </a:rPr>
                        <a:t>REG00: 16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서울남산체 EB" pitchFamily="18" charset="-127"/>
                        <a:ea typeface="서울남산체 EB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  <a:latin typeface="서울남산체 EB" pitchFamily="18" charset="-127"/>
                          <a:ea typeface="서울남산체 EB" pitchFamily="18" charset="-127"/>
                        </a:rPr>
                        <a:t>REG08: 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서울남산체 EB" pitchFamily="18" charset="-127"/>
                        <a:ea typeface="서울남산체 EB" pitchFamily="18" charset="-127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  <a:latin typeface="서울남산체 EB" pitchFamily="18" charset="-127"/>
                          <a:ea typeface="서울남산체 EB" pitchFamily="18" charset="-127"/>
                        </a:rPr>
                        <a:t>REG01: 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남산체 EB" pitchFamily="18" charset="-127"/>
                        <a:ea typeface="서울남산체 EB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  <a:latin typeface="서울남산체 EB" pitchFamily="18" charset="-127"/>
                          <a:ea typeface="서울남산체 EB" pitchFamily="18" charset="-127"/>
                        </a:rPr>
                        <a:t>REG09: 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서울남산체 EB" pitchFamily="18" charset="-127"/>
                        <a:ea typeface="서울남산체 EB" pitchFamily="18" charset="-127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  <a:latin typeface="서울남산체 EB" pitchFamily="18" charset="-127"/>
                          <a:ea typeface="서울남산체 EB" pitchFamily="18" charset="-127"/>
                        </a:rPr>
                        <a:t>REG02: 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남산체 EB" pitchFamily="18" charset="-127"/>
                        <a:ea typeface="서울남산체 EB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  <a:latin typeface="서울남산체 EB" pitchFamily="18" charset="-127"/>
                          <a:ea typeface="서울남산체 EB" pitchFamily="18" charset="-127"/>
                        </a:rPr>
                        <a:t>REG10: 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남산체 EB" pitchFamily="18" charset="-127"/>
                        <a:ea typeface="서울남산체 EB" pitchFamily="18" charset="-127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  <a:latin typeface="서울남산체 EB" pitchFamily="18" charset="-127"/>
                          <a:ea typeface="서울남산체 EB" pitchFamily="18" charset="-127"/>
                        </a:rPr>
                        <a:t>REG03: 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남산체 EB" pitchFamily="18" charset="-127"/>
                        <a:ea typeface="서울남산체 EB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  <a:latin typeface="서울남산체 EB" pitchFamily="18" charset="-127"/>
                          <a:ea typeface="서울남산체 EB" pitchFamily="18" charset="-127"/>
                        </a:rPr>
                        <a:t>REG11: 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남산체 EB" pitchFamily="18" charset="-127"/>
                        <a:ea typeface="서울남산체 EB" pitchFamily="18" charset="-127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  <a:latin typeface="서울남산체 EB" pitchFamily="18" charset="-127"/>
                          <a:ea typeface="서울남산체 EB" pitchFamily="18" charset="-127"/>
                        </a:rPr>
                        <a:t>REG04: 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남산체 EB" pitchFamily="18" charset="-127"/>
                        <a:ea typeface="서울남산체 EB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  <a:latin typeface="서울남산체 EB" pitchFamily="18" charset="-127"/>
                          <a:ea typeface="서울남산체 EB" pitchFamily="18" charset="-127"/>
                        </a:rPr>
                        <a:t>REG12: 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남산체 EB" pitchFamily="18" charset="-127"/>
                        <a:ea typeface="서울남산체 EB" pitchFamily="18" charset="-127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  <a:latin typeface="서울남산체 EB" pitchFamily="18" charset="-127"/>
                          <a:ea typeface="서울남산체 EB" pitchFamily="18" charset="-127"/>
                        </a:rPr>
                        <a:t>REG05: 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남산체 EB" pitchFamily="18" charset="-127"/>
                        <a:ea typeface="서울남산체 EB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  <a:latin typeface="서울남산체 EB" pitchFamily="18" charset="-127"/>
                          <a:ea typeface="서울남산체 EB" pitchFamily="18" charset="-127"/>
                        </a:rPr>
                        <a:t>REG13: 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남산체 EB" pitchFamily="18" charset="-127"/>
                        <a:ea typeface="서울남산체 EB" pitchFamily="18" charset="-127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  <a:latin typeface="서울남산체 EB" pitchFamily="18" charset="-127"/>
                          <a:ea typeface="서울남산체 EB" pitchFamily="18" charset="-127"/>
                        </a:rPr>
                        <a:t>REG06: 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남산체 EB" pitchFamily="18" charset="-127"/>
                        <a:ea typeface="서울남산체 EB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  <a:latin typeface="서울남산체 EB" pitchFamily="18" charset="-127"/>
                          <a:ea typeface="서울남산체 EB" pitchFamily="18" charset="-127"/>
                        </a:rPr>
                        <a:t>REG14: 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남산체 EB" pitchFamily="18" charset="-127"/>
                        <a:ea typeface="서울남산체 EB" pitchFamily="18" charset="-127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  <a:latin typeface="서울남산체 EB" pitchFamily="18" charset="-127"/>
                          <a:ea typeface="서울남산체 EB" pitchFamily="18" charset="-127"/>
                        </a:rPr>
                        <a:t>REG07: 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서울남산체 EB" pitchFamily="18" charset="-127"/>
                        <a:ea typeface="서울남산체 EB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  <a:latin typeface="서울남산체 EB" pitchFamily="18" charset="-127"/>
                          <a:ea typeface="서울남산체 EB" pitchFamily="18" charset="-127"/>
                        </a:rPr>
                        <a:t>REG15: 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서울남산체 EB" pitchFamily="18" charset="-127"/>
                        <a:ea typeface="서울남산체 EB" pitchFamily="18" charset="-127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4807904"/>
              </p:ext>
            </p:extLst>
          </p:nvPr>
        </p:nvGraphicFramePr>
        <p:xfrm>
          <a:off x="4322068" y="4293096"/>
          <a:ext cx="1631950" cy="838200"/>
        </p:xfrm>
        <a:graphic>
          <a:graphicData uri="http://schemas.openxmlformats.org/drawingml/2006/table">
            <a:tbl>
              <a:tblPr>
                <a:tableStyleId>{FABFCF23-3B69-468F-B69F-88F6DE6A72F2}</a:tableStyleId>
              </a:tblPr>
              <a:tblGrid>
                <a:gridCol w="1631950"/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smtClean="0">
                          <a:solidFill>
                            <a:schemeClr val="bg1"/>
                          </a:solidFill>
                          <a:effectLst/>
                          <a:latin typeface="서울남산체 EB" pitchFamily="18" charset="-127"/>
                          <a:ea typeface="서울남산체 EB" pitchFamily="18" charset="-127"/>
                        </a:rPr>
                        <a:t>STACK SECTION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서울남산체 EB" pitchFamily="18" charset="-127"/>
                        <a:ea typeface="서울남산체 EB" pitchFamily="18" charset="-127"/>
                      </a:endParaRPr>
                    </a:p>
                  </a:txBody>
                  <a:tcPr marL="9525" marR="9525" marT="9525" marB="0" anchor="ctr">
                    <a:solidFill>
                      <a:schemeClr val="accent5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서울남산체 EB" pitchFamily="18" charset="-127"/>
                        <a:ea typeface="서울남산체 EB" pitchFamily="18" charset="-127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서울남산체 EB" pitchFamily="18" charset="-127"/>
                        <a:ea typeface="서울남산체 EB" pitchFamily="18" charset="-127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서울남산체 EB" pitchFamily="18" charset="-127"/>
                        <a:ea typeface="서울남산체 EB" pitchFamily="18" charset="-127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12" name="직사각형 11"/>
          <p:cNvSpPr/>
          <p:nvPr/>
        </p:nvSpPr>
        <p:spPr>
          <a:xfrm>
            <a:off x="539552" y="1196752"/>
            <a:ext cx="4968552" cy="2520280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827584" y="1052736"/>
            <a:ext cx="1080120" cy="2880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kumimoji="1" lang="en-US" altLang="ko-KR" sz="1300" b="1" kern="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서울남산체 EB" pitchFamily="18" charset="-127"/>
                <a:ea typeface="서울남산체 EB" pitchFamily="18" charset="-127"/>
              </a:rPr>
              <a:t>TEST CODE</a:t>
            </a:r>
            <a:endParaRPr kumimoji="1" lang="ko-KR" altLang="en-US" sz="1300" b="1" kern="0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서울남산체 EB" pitchFamily="18" charset="-127"/>
              <a:ea typeface="서울남산체 EB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39552" y="4013448"/>
            <a:ext cx="5616624" cy="2520280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827584" y="3869432"/>
            <a:ext cx="1080120" cy="2880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kumimoji="1" lang="en-US" altLang="ko-KR" sz="1300" b="1" kern="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서울남산체 EB" pitchFamily="18" charset="-127"/>
                <a:ea typeface="서울남산체 EB" pitchFamily="18" charset="-127"/>
              </a:rPr>
              <a:t>BINARY</a:t>
            </a:r>
            <a:endParaRPr kumimoji="1" lang="ko-KR" altLang="en-US" sz="1300" b="1" kern="0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서울남산체 EB" pitchFamily="18" charset="-127"/>
              <a:ea typeface="서울남산체 EB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504112" y="3869432"/>
            <a:ext cx="1080120" cy="2880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kumimoji="1" lang="en-US" altLang="ko-KR" sz="1300" b="1" kern="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서울남산체 EB" pitchFamily="18" charset="-127"/>
                <a:ea typeface="서울남산체 EB" pitchFamily="18" charset="-127"/>
              </a:rPr>
              <a:t>Register</a:t>
            </a:r>
            <a:endParaRPr kumimoji="1" lang="ko-KR" altLang="en-US" sz="1300" b="1" kern="0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서울남산체 EB" pitchFamily="18" charset="-127"/>
              <a:ea typeface="서울남산체 EB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216080" y="4013448"/>
            <a:ext cx="1956320" cy="2520280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6504112" y="3869432"/>
            <a:ext cx="1080120" cy="2880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kumimoji="1" lang="en-US" altLang="ko-KR" sz="1300" b="1" kern="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서울남산체 EB" pitchFamily="18" charset="-127"/>
                <a:ea typeface="서울남산체 EB" pitchFamily="18" charset="-127"/>
              </a:rPr>
              <a:t>Register</a:t>
            </a:r>
            <a:endParaRPr kumimoji="1" lang="ko-KR" altLang="en-US" sz="1300" b="1" kern="0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서울남산체 EB" pitchFamily="18" charset="-127"/>
              <a:ea typeface="서울남산체 EB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724128" y="1196752"/>
            <a:ext cx="2016224" cy="2520280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6012160" y="1052736"/>
            <a:ext cx="1080120" cy="2880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kumimoji="1" lang="en-US" altLang="ko-KR" sz="1300" b="1" kern="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서울남산체 EB" pitchFamily="18" charset="-127"/>
                <a:ea typeface="서울남산체 EB" pitchFamily="18" charset="-127"/>
              </a:rPr>
              <a:t>MM TABLE</a:t>
            </a:r>
            <a:endParaRPr kumimoji="1" lang="ko-KR" altLang="en-US" sz="1300" b="1" kern="0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서울남산체 EB" pitchFamily="18" charset="-127"/>
              <a:ea typeface="서울남산체 E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28506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304800" y="527720"/>
            <a:ext cx="8610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FFFFFF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838200" indent="-8382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marL="838200" indent="-8382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2pPr>
            <a:lvl3pPr marL="838200" indent="-8382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3pPr>
            <a:lvl4pPr marL="838200" indent="-8382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4pPr>
            <a:lvl5pPr marL="838200" indent="-8382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5pPr>
            <a:lvl6pPr marL="1295400" indent="-838200" algn="l" rtl="0" fontAlgn="base" latinLnBrk="1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6pPr>
            <a:lvl7pPr marL="1752600" indent="-838200" algn="l" rtl="0" fontAlgn="base" latinLnBrk="1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7pPr>
            <a:lvl8pPr marL="2209800" indent="-838200" algn="l" rtl="0" fontAlgn="base" latinLnBrk="1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8pPr>
            <a:lvl9pPr marL="2667000" indent="-838200" algn="l" rtl="0" fontAlgn="base" latinLnBrk="1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9pPr>
          </a:lstStyle>
          <a:p>
            <a:pPr lvl="0" eaLnBrk="1" hangingPunct="1">
              <a:defRPr/>
            </a:pPr>
            <a:r>
              <a:rPr kumimoji="1" lang="en-US" altLang="ko-KR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HY헤드라인M"/>
              </a:rPr>
              <a:t>2. </a:t>
            </a:r>
            <a:r>
              <a:rPr lang="en-US" altLang="ko-KR" sz="2000" kern="0" dirty="0">
                <a:solidFill>
                  <a:srgbClr val="000000"/>
                </a:solidFill>
                <a:latin typeface="HY헤드라인M"/>
              </a:rPr>
              <a:t>Data Test </a:t>
            </a:r>
            <a:r>
              <a:rPr lang="en-US" altLang="ko-KR" sz="2000" kern="0" dirty="0" smtClean="0">
                <a:solidFill>
                  <a:srgbClr val="000000"/>
                </a:solidFill>
                <a:latin typeface="HY헤드라인M"/>
              </a:rPr>
              <a:t>Code</a:t>
            </a:r>
            <a:endParaRPr kumimoji="1" lang="ko-KR" altLang="en-US" sz="20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HY헤드라인M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0787296"/>
              </p:ext>
            </p:extLst>
          </p:nvPr>
        </p:nvGraphicFramePr>
        <p:xfrm>
          <a:off x="706586" y="1477516"/>
          <a:ext cx="2281238" cy="2095500"/>
        </p:xfrm>
        <a:graphic>
          <a:graphicData uri="http://schemas.openxmlformats.org/drawingml/2006/table">
            <a:tbl>
              <a:tblPr>
                <a:tableStyleId>{FABFCF23-3B69-468F-B69F-88F6DE6A72F2}</a:tableStyleId>
              </a:tblPr>
              <a:tblGrid>
                <a:gridCol w="2281238"/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 smtClean="0">
                          <a:solidFill>
                            <a:schemeClr val="bg1"/>
                          </a:solidFill>
                          <a:effectLst/>
                          <a:latin typeface="서울남산체 EB" pitchFamily="18" charset="-127"/>
                          <a:ea typeface="서울남산체 EB" pitchFamily="18" charset="-127"/>
                        </a:rPr>
                        <a:t>swap_asm_data.txt CODE</a:t>
                      </a:r>
                      <a:endParaRPr lang="en-US" altLang="ko-KR" sz="1200" b="0" i="0" u="none" strike="noStrike" dirty="0">
                        <a:solidFill>
                          <a:schemeClr val="bg1"/>
                        </a:solidFill>
                        <a:effectLst/>
                        <a:latin typeface="서울남산체 EB" pitchFamily="18" charset="-127"/>
                        <a:ea typeface="서울남산체 EB" pitchFamily="18" charset="-127"/>
                      </a:endParaRPr>
                    </a:p>
                  </a:txBody>
                  <a:tcPr marL="9525" marR="9525" marT="9525" marB="0" anchor="ctr">
                    <a:solidFill>
                      <a:schemeClr val="accent5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서울남산체 EB" pitchFamily="18" charset="-127"/>
                          <a:ea typeface="서울남산체 EB" pitchFamily="18" charset="-127"/>
                        </a:rPr>
                        <a:t>0: $swap</a:t>
                      </a: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서울남산체 EB" pitchFamily="18" charset="-127"/>
                          <a:ea typeface="서울남산체 EB" pitchFamily="18" charset="-127"/>
                        </a:rPr>
                        <a:t>1: 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서울남산체 EB" pitchFamily="18" charset="-127"/>
                          <a:ea typeface="서울남산체 EB" pitchFamily="18" charset="-127"/>
                        </a:rPr>
                        <a:t>STR r1 r10 #1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서울남산체 EB" pitchFamily="18" charset="-127"/>
                        <a:ea typeface="서울남산체 EB" pitchFamily="18" charset="-127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서울남산체 EB" pitchFamily="18" charset="-127"/>
                          <a:ea typeface="서울남산체 EB" pitchFamily="18" charset="-127"/>
                        </a:rPr>
                        <a:t>2: 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서울남산체 EB" pitchFamily="18" charset="-127"/>
                          <a:ea typeface="서울남산체 EB" pitchFamily="18" charset="-127"/>
                        </a:rPr>
                        <a:t>LDR r6 r10 #1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서울남산체 EB" pitchFamily="18" charset="-127"/>
                        <a:ea typeface="서울남산체 EB" pitchFamily="18" charset="-127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서울남산체 EB" pitchFamily="18" charset="-127"/>
                          <a:ea typeface="서울남산체 EB" pitchFamily="18" charset="-127"/>
                        </a:rPr>
                        <a:t>3: IRET</a:t>
                      </a: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서울남산체 EB" pitchFamily="18" charset="-127"/>
                          <a:ea typeface="서울남산체 EB" pitchFamily="18" charset="-127"/>
                        </a:rPr>
                        <a:t>4: $main</a:t>
                      </a: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서울남산체 EB" pitchFamily="18" charset="-127"/>
                          <a:ea typeface="서울남산체 EB" pitchFamily="18" charset="-127"/>
                        </a:rPr>
                        <a:t>5: 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서울남산체 EB" pitchFamily="18" charset="-127"/>
                          <a:ea typeface="서울남산체 EB" pitchFamily="18" charset="-127"/>
                        </a:rPr>
                        <a:t>MOV R0 #1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서울남산체 EB" pitchFamily="18" charset="-127"/>
                        <a:ea typeface="서울남산체 EB" pitchFamily="18" charset="-127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서울남산체 EB" pitchFamily="18" charset="-127"/>
                          <a:ea typeface="서울남산체 EB" pitchFamily="18" charset="-127"/>
                        </a:rPr>
                        <a:t>6: 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서울남산체 EB" pitchFamily="18" charset="-127"/>
                          <a:ea typeface="서울남산체 EB" pitchFamily="18" charset="-127"/>
                        </a:rPr>
                        <a:t>MOV R1 &lt;1 #1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서울남산체 EB" pitchFamily="18" charset="-127"/>
                        <a:ea typeface="서울남산체 EB" pitchFamily="18" charset="-127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서울남산체 EB" pitchFamily="18" charset="-127"/>
                          <a:ea typeface="서울남산체 EB" pitchFamily="18" charset="-127"/>
                        </a:rPr>
                        <a:t>7: 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서울남산체 EB" pitchFamily="18" charset="-127"/>
                          <a:ea typeface="서울남산체 EB" pitchFamily="18" charset="-127"/>
                        </a:rPr>
                        <a:t>BL $swap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서울남산체 EB" pitchFamily="18" charset="-127"/>
                        <a:ea typeface="서울남산체 EB" pitchFamily="18" charset="-127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서울남산체 EB" pitchFamily="18" charset="-127"/>
                          <a:ea typeface="서울남산체 EB" pitchFamily="18" charset="-127"/>
                        </a:rPr>
                        <a:t>8: HALT</a:t>
                      </a: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0341871"/>
              </p:ext>
            </p:extLst>
          </p:nvPr>
        </p:nvGraphicFramePr>
        <p:xfrm>
          <a:off x="3491880" y="1484784"/>
          <a:ext cx="1731963" cy="628650"/>
        </p:xfrm>
        <a:graphic>
          <a:graphicData uri="http://schemas.openxmlformats.org/drawingml/2006/table">
            <a:tbl>
              <a:tblPr>
                <a:tableStyleId>{FABFCF23-3B69-468F-B69F-88F6DE6A72F2}</a:tableStyleId>
              </a:tblPr>
              <a:tblGrid>
                <a:gridCol w="1731963"/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smtClean="0">
                          <a:solidFill>
                            <a:schemeClr val="bg1"/>
                          </a:solidFill>
                          <a:effectLst/>
                          <a:latin typeface="서울남산체 EB" pitchFamily="18" charset="-127"/>
                          <a:ea typeface="서울남산체 EB" pitchFamily="18" charset="-127"/>
                        </a:rPr>
                        <a:t>Memory MAP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서울남산체 EB" pitchFamily="18" charset="-127"/>
                        <a:ea typeface="서울남산체 EB" pitchFamily="18" charset="-127"/>
                      </a:endParaRPr>
                    </a:p>
                  </a:txBody>
                  <a:tcPr marL="9525" marR="9525" marT="9525" marB="0" anchor="ctr">
                    <a:solidFill>
                      <a:schemeClr val="accent5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  <a:latin typeface="서울남산체 EB" pitchFamily="18" charset="-127"/>
                          <a:ea typeface="서울남산체 EB" pitchFamily="18" charset="-127"/>
                        </a:rPr>
                        <a:t>0:$swap, 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남산체 EB" pitchFamily="18" charset="-127"/>
                        <a:ea typeface="서울남산체 EB" pitchFamily="18" charset="-127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  <a:latin typeface="서울남산체 EB" pitchFamily="18" charset="-127"/>
                          <a:ea typeface="서울남산체 EB" pitchFamily="18" charset="-127"/>
                        </a:rPr>
                        <a:t>1:$main, </a:t>
                      </a:r>
                      <a:r>
                        <a:rPr lang="en-US" sz="1100" u="none" strike="noStrike" dirty="0" smtClean="0">
                          <a:effectLst/>
                          <a:latin typeface="서울남산체 EB" pitchFamily="18" charset="-127"/>
                          <a:ea typeface="서울남산체 EB" pitchFamily="18" charset="-127"/>
                        </a:rPr>
                        <a:t>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서울남산체 EB" pitchFamily="18" charset="-127"/>
                        <a:ea typeface="서울남산체 EB" pitchFamily="18" charset="-127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7688728"/>
              </p:ext>
            </p:extLst>
          </p:nvPr>
        </p:nvGraphicFramePr>
        <p:xfrm>
          <a:off x="707802" y="4344888"/>
          <a:ext cx="1643063" cy="1676400"/>
        </p:xfrm>
        <a:graphic>
          <a:graphicData uri="http://schemas.openxmlformats.org/drawingml/2006/table">
            <a:tbl>
              <a:tblPr>
                <a:tableStyleId>{FABFCF23-3B69-468F-B69F-88F6DE6A72F2}</a:tableStyleId>
              </a:tblPr>
              <a:tblGrid>
                <a:gridCol w="1643063"/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smtClean="0">
                          <a:solidFill>
                            <a:schemeClr val="bg1"/>
                          </a:solidFill>
                          <a:effectLst/>
                          <a:latin typeface="서울남산체 EB" pitchFamily="18" charset="-127"/>
                          <a:ea typeface="서울남산체 EB" pitchFamily="18" charset="-127"/>
                        </a:rPr>
                        <a:t>CODE SECTION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서울남산체 EB" pitchFamily="18" charset="-127"/>
                        <a:ea typeface="서울남산체 EB" pitchFamily="18" charset="-127"/>
                      </a:endParaRPr>
                    </a:p>
                  </a:txBody>
                  <a:tcPr marL="9525" marR="9525" marT="9525" marB="0" anchor="ctr">
                    <a:solidFill>
                      <a:schemeClr val="accent5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서울남산체 EB" pitchFamily="18" charset="-127"/>
                          <a:ea typeface="서울남산체 EB" pitchFamily="18" charset="-127"/>
                        </a:rPr>
                        <a:t>91a1</a:t>
                      </a: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서울남산체 EB" pitchFamily="18" charset="-127"/>
                          <a:ea typeface="서울남산체 EB" pitchFamily="18" charset="-127"/>
                        </a:rPr>
                        <a:t>86a1</a:t>
                      </a: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서울남산체 EB" pitchFamily="18" charset="-127"/>
                          <a:ea typeface="서울남산체 EB" pitchFamily="18" charset="-127"/>
                        </a:rPr>
                        <a:t>a200</a:t>
                      </a: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서울남산체 EB" pitchFamily="18" charset="-127"/>
                          <a:ea typeface="서울남산체 EB" pitchFamily="18" charset="-127"/>
                        </a:rPr>
                        <a:t>4041</a:t>
                      </a: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서울남산체 EB" pitchFamily="18" charset="-127"/>
                          <a:ea typeface="서울남산체 EB" pitchFamily="18" charset="-127"/>
                        </a:rPr>
                        <a:t>4191</a:t>
                      </a: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서울남산체 EB" pitchFamily="18" charset="-127"/>
                          <a:ea typeface="서울남산체 EB" pitchFamily="18" charset="-127"/>
                        </a:rPr>
                        <a:t>a100</a:t>
                      </a: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서울남산체 EB" pitchFamily="18" charset="-127"/>
                          <a:ea typeface="서울남산체 EB" pitchFamily="18" charset="-127"/>
                        </a:rPr>
                        <a:t>f000</a:t>
                      </a: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5908058"/>
              </p:ext>
            </p:extLst>
          </p:nvPr>
        </p:nvGraphicFramePr>
        <p:xfrm>
          <a:off x="2508002" y="4344888"/>
          <a:ext cx="1631950" cy="838200"/>
        </p:xfrm>
        <a:graphic>
          <a:graphicData uri="http://schemas.openxmlformats.org/drawingml/2006/table">
            <a:tbl>
              <a:tblPr>
                <a:tableStyleId>{FABFCF23-3B69-468F-B69F-88F6DE6A72F2}</a:tableStyleId>
              </a:tblPr>
              <a:tblGrid>
                <a:gridCol w="1631950"/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smtClean="0">
                          <a:solidFill>
                            <a:schemeClr val="bg1"/>
                          </a:solidFill>
                          <a:effectLst/>
                          <a:latin typeface="서울남산체 EB" pitchFamily="18" charset="-127"/>
                          <a:ea typeface="서울남산체 EB" pitchFamily="18" charset="-127"/>
                        </a:rPr>
                        <a:t>DATA SECTION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서울남산체 EB" pitchFamily="18" charset="-127"/>
                        <a:ea typeface="서울남산체 EB" pitchFamily="18" charset="-127"/>
                      </a:endParaRPr>
                    </a:p>
                  </a:txBody>
                  <a:tcPr marL="9525" marR="9525" marT="9525" marB="0" anchor="ctr">
                    <a:solidFill>
                      <a:schemeClr val="accent5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서울남산체 EB" pitchFamily="18" charset="-127"/>
                          <a:ea typeface="서울남산체 EB" pitchFamily="18" charset="-127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서울남산체 EB" pitchFamily="18" charset="-127"/>
                          <a:ea typeface="서울남산체 EB" pitchFamily="18" charset="-127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서울남산체 EB" pitchFamily="18" charset="-127"/>
                          <a:ea typeface="서울남산체 EB" pitchFamily="18" charset="-127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6733919"/>
              </p:ext>
            </p:extLst>
          </p:nvPr>
        </p:nvGraphicFramePr>
        <p:xfrm>
          <a:off x="6444208" y="4351362"/>
          <a:ext cx="1525588" cy="1885950"/>
        </p:xfrm>
        <a:graphic>
          <a:graphicData uri="http://schemas.openxmlformats.org/drawingml/2006/table">
            <a:tbl>
              <a:tblPr>
                <a:tableStyleId>{FABFCF23-3B69-468F-B69F-88F6DE6A72F2}</a:tableStyleId>
              </a:tblPr>
              <a:tblGrid>
                <a:gridCol w="685800"/>
                <a:gridCol w="839788"/>
              </a:tblGrid>
              <a:tr h="20955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smtClean="0">
                          <a:solidFill>
                            <a:schemeClr val="bg1"/>
                          </a:solidFill>
                          <a:effectLst/>
                          <a:latin typeface="서울남산체 EB" pitchFamily="18" charset="-127"/>
                          <a:ea typeface="서울남산체 EB" pitchFamily="18" charset="-127"/>
                        </a:rPr>
                        <a:t>Register Bank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서울남산체 EB" pitchFamily="18" charset="-127"/>
                        <a:ea typeface="서울남산체 EB" pitchFamily="18" charset="-127"/>
                      </a:endParaRPr>
                    </a:p>
                  </a:txBody>
                  <a:tcPr marL="9525" marR="9525" marT="9525" marB="0" anchor="ctr"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  <a:latin typeface="서울남산체 EB" pitchFamily="18" charset="-127"/>
                          <a:ea typeface="서울남산체 EB" pitchFamily="18" charset="-127"/>
                        </a:rPr>
                        <a:t>REG00: </a:t>
                      </a:r>
                      <a:r>
                        <a:rPr lang="en-US" sz="1100" u="none" strike="noStrike" dirty="0" smtClean="0">
                          <a:effectLst/>
                          <a:latin typeface="서울남산체 EB" pitchFamily="18" charset="-127"/>
                          <a:ea typeface="서울남산체 EB" pitchFamily="18" charset="-127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서울남산체 EB" pitchFamily="18" charset="-127"/>
                        <a:ea typeface="서울남산체 EB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  <a:latin typeface="서울남산체 EB" pitchFamily="18" charset="-127"/>
                          <a:ea typeface="서울남산체 EB" pitchFamily="18" charset="-127"/>
                        </a:rPr>
                        <a:t>REG08: 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남산체 EB" pitchFamily="18" charset="-127"/>
                        <a:ea typeface="서울남산체 EB" pitchFamily="18" charset="-127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  <a:latin typeface="서울남산체 EB" pitchFamily="18" charset="-127"/>
                          <a:ea typeface="서울남산체 EB" pitchFamily="18" charset="-127"/>
                        </a:rPr>
                        <a:t>REG01: </a:t>
                      </a:r>
                      <a:r>
                        <a:rPr lang="en-US" sz="1100" u="none" strike="noStrike" dirty="0" smtClean="0">
                          <a:effectLst/>
                          <a:latin typeface="서울남산체 EB" pitchFamily="18" charset="-127"/>
                          <a:ea typeface="서울남산체 EB" pitchFamily="18" charset="-127"/>
                        </a:rPr>
                        <a:t>16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서울남산체 EB" pitchFamily="18" charset="-127"/>
                        <a:ea typeface="서울남산체 EB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  <a:latin typeface="서울남산체 EB" pitchFamily="18" charset="-127"/>
                          <a:ea typeface="서울남산체 EB" pitchFamily="18" charset="-127"/>
                        </a:rPr>
                        <a:t>REG09: 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서울남산체 EB" pitchFamily="18" charset="-127"/>
                        <a:ea typeface="서울남산체 EB" pitchFamily="18" charset="-127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  <a:latin typeface="서울남산체 EB" pitchFamily="18" charset="-127"/>
                          <a:ea typeface="서울남산체 EB" pitchFamily="18" charset="-127"/>
                        </a:rPr>
                        <a:t>REG02: </a:t>
                      </a:r>
                      <a:r>
                        <a:rPr lang="en-US" sz="1100" u="none" strike="noStrike" dirty="0" smtClean="0">
                          <a:effectLst/>
                          <a:latin typeface="서울남산체 EB" pitchFamily="18" charset="-127"/>
                          <a:ea typeface="서울남산체 EB" pitchFamily="18" charset="-127"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서울남산체 EB" pitchFamily="18" charset="-127"/>
                        <a:ea typeface="서울남산체 EB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  <a:latin typeface="서울남산체 EB" pitchFamily="18" charset="-127"/>
                          <a:ea typeface="서울남산체 EB" pitchFamily="18" charset="-127"/>
                        </a:rPr>
                        <a:t>REG10: 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남산체 EB" pitchFamily="18" charset="-127"/>
                        <a:ea typeface="서울남산체 EB" pitchFamily="18" charset="-127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  <a:latin typeface="서울남산체 EB" pitchFamily="18" charset="-127"/>
                          <a:ea typeface="서울남산체 EB" pitchFamily="18" charset="-127"/>
                        </a:rPr>
                        <a:t>REG03: </a:t>
                      </a:r>
                      <a:r>
                        <a:rPr lang="en-US" sz="1100" u="none" strike="noStrike" dirty="0" smtClean="0">
                          <a:effectLst/>
                          <a:latin typeface="서울남산체 EB" pitchFamily="18" charset="-127"/>
                          <a:ea typeface="서울남산체 EB" pitchFamily="18" charset="-127"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서울남산체 EB" pitchFamily="18" charset="-127"/>
                        <a:ea typeface="서울남산체 EB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  <a:latin typeface="서울남산체 EB" pitchFamily="18" charset="-127"/>
                          <a:ea typeface="서울남산체 EB" pitchFamily="18" charset="-127"/>
                        </a:rPr>
                        <a:t>REG11: 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남산체 EB" pitchFamily="18" charset="-127"/>
                        <a:ea typeface="서울남산체 EB" pitchFamily="18" charset="-127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  <a:latin typeface="서울남산체 EB" pitchFamily="18" charset="-127"/>
                          <a:ea typeface="서울남산체 EB" pitchFamily="18" charset="-127"/>
                        </a:rPr>
                        <a:t>REG04: 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서울남산체 EB" pitchFamily="18" charset="-127"/>
                        <a:ea typeface="서울남산체 EB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  <a:latin typeface="서울남산체 EB" pitchFamily="18" charset="-127"/>
                          <a:ea typeface="서울남산체 EB" pitchFamily="18" charset="-127"/>
                        </a:rPr>
                        <a:t>REG12: 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남산체 EB" pitchFamily="18" charset="-127"/>
                        <a:ea typeface="서울남산체 EB" pitchFamily="18" charset="-127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  <a:latin typeface="서울남산체 EB" pitchFamily="18" charset="-127"/>
                          <a:ea typeface="서울남산체 EB" pitchFamily="18" charset="-127"/>
                        </a:rPr>
                        <a:t>REG05: 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서울남산체 EB" pitchFamily="18" charset="-127"/>
                        <a:ea typeface="서울남산체 EB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  <a:latin typeface="서울남산체 EB" pitchFamily="18" charset="-127"/>
                          <a:ea typeface="서울남산체 EB" pitchFamily="18" charset="-127"/>
                        </a:rPr>
                        <a:t>REG13: 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남산체 EB" pitchFamily="18" charset="-127"/>
                        <a:ea typeface="서울남산체 EB" pitchFamily="18" charset="-127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  <a:latin typeface="서울남산체 EB" pitchFamily="18" charset="-127"/>
                          <a:ea typeface="서울남산체 EB" pitchFamily="18" charset="-127"/>
                        </a:rPr>
                        <a:t>REG06: </a:t>
                      </a:r>
                      <a:r>
                        <a:rPr lang="en-US" sz="1100" u="none" strike="noStrike" dirty="0" smtClean="0">
                          <a:effectLst/>
                          <a:latin typeface="서울남산체 EB" pitchFamily="18" charset="-127"/>
                          <a:ea typeface="서울남산체 EB" pitchFamily="18" charset="-127"/>
                        </a:rPr>
                        <a:t>16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서울남산체 EB" pitchFamily="18" charset="-127"/>
                        <a:ea typeface="서울남산체 EB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  <a:latin typeface="서울남산체 EB" pitchFamily="18" charset="-127"/>
                          <a:ea typeface="서울남산체 EB" pitchFamily="18" charset="-127"/>
                        </a:rPr>
                        <a:t>REG14: </a:t>
                      </a:r>
                      <a:r>
                        <a:rPr lang="en-US" sz="1100" u="none" strike="noStrike" dirty="0" smtClean="0">
                          <a:effectLst/>
                          <a:latin typeface="서울남산체 EB" pitchFamily="18" charset="-127"/>
                          <a:ea typeface="서울남산체 EB" pitchFamily="18" charset="-127"/>
                        </a:rPr>
                        <a:t>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서울남산체 EB" pitchFamily="18" charset="-127"/>
                        <a:ea typeface="서울남산체 EB" pitchFamily="18" charset="-127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  <a:latin typeface="서울남산체 EB" pitchFamily="18" charset="-127"/>
                          <a:ea typeface="서울남산체 EB" pitchFamily="18" charset="-127"/>
                        </a:rPr>
                        <a:t>REG07: 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서울남산체 EB" pitchFamily="18" charset="-127"/>
                        <a:ea typeface="서울남산체 EB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  <a:latin typeface="서울남산체 EB" pitchFamily="18" charset="-127"/>
                          <a:ea typeface="서울남산체 EB" pitchFamily="18" charset="-127"/>
                        </a:rPr>
                        <a:t>REG15: </a:t>
                      </a:r>
                      <a:r>
                        <a:rPr lang="en-US" sz="1100" u="none" strike="noStrike" dirty="0" smtClean="0">
                          <a:effectLst/>
                          <a:latin typeface="서울남산체 EB" pitchFamily="18" charset="-127"/>
                          <a:ea typeface="서울남산체 EB" pitchFamily="18" charset="-127"/>
                        </a:rPr>
                        <a:t>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서울남산체 EB" pitchFamily="18" charset="-127"/>
                        <a:ea typeface="서울남산체 EB" pitchFamily="18" charset="-127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6873255"/>
              </p:ext>
            </p:extLst>
          </p:nvPr>
        </p:nvGraphicFramePr>
        <p:xfrm>
          <a:off x="4308202" y="4344888"/>
          <a:ext cx="1631950" cy="838200"/>
        </p:xfrm>
        <a:graphic>
          <a:graphicData uri="http://schemas.openxmlformats.org/drawingml/2006/table">
            <a:tbl>
              <a:tblPr>
                <a:tableStyleId>{FABFCF23-3B69-468F-B69F-88F6DE6A72F2}</a:tableStyleId>
              </a:tblPr>
              <a:tblGrid>
                <a:gridCol w="1631950"/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smtClean="0">
                          <a:solidFill>
                            <a:schemeClr val="bg1"/>
                          </a:solidFill>
                          <a:effectLst/>
                          <a:latin typeface="서울남산체 EB" pitchFamily="18" charset="-127"/>
                          <a:ea typeface="서울남산체 EB" pitchFamily="18" charset="-127"/>
                        </a:rPr>
                        <a:t>STACK SECTION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서울남산체 EB" pitchFamily="18" charset="-127"/>
                        <a:ea typeface="서울남산체 EB" pitchFamily="18" charset="-127"/>
                      </a:endParaRPr>
                    </a:p>
                  </a:txBody>
                  <a:tcPr marL="9525" marR="9525" marT="9525" marB="0" anchor="ctr">
                    <a:solidFill>
                      <a:schemeClr val="accent5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서울남산체 EB" pitchFamily="18" charset="-127"/>
                        <a:ea typeface="서울남산체 EB" pitchFamily="18" charset="-127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서울남산체 EB" pitchFamily="18" charset="-127"/>
                        <a:ea typeface="서울남산체 EB" pitchFamily="18" charset="-127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서울남산체 EB" pitchFamily="18" charset="-127"/>
                        <a:ea typeface="서울남산체 EB" pitchFamily="18" charset="-127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12" name="직사각형 11"/>
          <p:cNvSpPr/>
          <p:nvPr/>
        </p:nvSpPr>
        <p:spPr>
          <a:xfrm>
            <a:off x="539552" y="1196752"/>
            <a:ext cx="2664296" cy="2520280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827584" y="1052736"/>
            <a:ext cx="1080120" cy="2880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kumimoji="1" lang="en-US" altLang="ko-KR" sz="1300" b="1" kern="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서울남산체 EB" pitchFamily="18" charset="-127"/>
                <a:ea typeface="서울남산체 EB" pitchFamily="18" charset="-127"/>
              </a:rPr>
              <a:t>TEST CODE</a:t>
            </a:r>
            <a:endParaRPr kumimoji="1" lang="ko-KR" altLang="en-US" sz="1300" b="1" kern="0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서울남산체 EB" pitchFamily="18" charset="-127"/>
              <a:ea typeface="서울남산체 EB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39552" y="4013448"/>
            <a:ext cx="5616624" cy="2520280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827584" y="3869432"/>
            <a:ext cx="1080120" cy="2880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kumimoji="1" lang="en-US" altLang="ko-KR" sz="1300" b="1" kern="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서울남산체 EB" pitchFamily="18" charset="-127"/>
                <a:ea typeface="서울남산체 EB" pitchFamily="18" charset="-127"/>
              </a:rPr>
              <a:t>BINARY</a:t>
            </a:r>
            <a:endParaRPr kumimoji="1" lang="ko-KR" altLang="en-US" sz="1300" b="1" kern="0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서울남산체 EB" pitchFamily="18" charset="-127"/>
              <a:ea typeface="서울남산체 EB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216080" y="4013448"/>
            <a:ext cx="1956320" cy="2520280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6504112" y="3869432"/>
            <a:ext cx="1080120" cy="2880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kumimoji="1" lang="en-US" altLang="ko-KR" sz="1300" b="1" kern="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서울남산체 EB" pitchFamily="18" charset="-127"/>
                <a:ea typeface="서울남산체 EB" pitchFamily="18" charset="-127"/>
              </a:rPr>
              <a:t>Register</a:t>
            </a:r>
            <a:endParaRPr kumimoji="1" lang="ko-KR" altLang="en-US" sz="1300" b="1" kern="0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서울남산체 EB" pitchFamily="18" charset="-127"/>
              <a:ea typeface="서울남산체 EB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347864" y="1196752"/>
            <a:ext cx="2016224" cy="2520280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3635896" y="1052736"/>
            <a:ext cx="1080120" cy="2880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kumimoji="1" lang="en-US" altLang="ko-KR" sz="1300" b="1" kern="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서울남산체 EB" pitchFamily="18" charset="-127"/>
                <a:ea typeface="서울남산체 EB" pitchFamily="18" charset="-127"/>
              </a:rPr>
              <a:t>MM TABLE</a:t>
            </a:r>
            <a:endParaRPr kumimoji="1" lang="ko-KR" altLang="en-US" sz="1300" b="1" kern="0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서울남산체 EB" pitchFamily="18" charset="-127"/>
              <a:ea typeface="서울남산체 E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38802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304800" y="527720"/>
            <a:ext cx="8610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FFFFFF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838200" indent="-8382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marL="838200" indent="-8382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2pPr>
            <a:lvl3pPr marL="838200" indent="-8382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3pPr>
            <a:lvl4pPr marL="838200" indent="-8382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4pPr>
            <a:lvl5pPr marL="838200" indent="-8382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5pPr>
            <a:lvl6pPr marL="1295400" indent="-838200" algn="l" rtl="0" fontAlgn="base" latinLnBrk="1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6pPr>
            <a:lvl7pPr marL="1752600" indent="-838200" algn="l" rtl="0" fontAlgn="base" latinLnBrk="1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7pPr>
            <a:lvl8pPr marL="2209800" indent="-838200" algn="l" rtl="0" fontAlgn="base" latinLnBrk="1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8pPr>
            <a:lvl9pPr marL="2667000" indent="-838200" algn="l" rtl="0" fontAlgn="base" latinLnBrk="1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9pPr>
          </a:lstStyle>
          <a:p>
            <a:pPr marL="838200" marR="0" lvl="0" indent="-83820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HY헤드라인M"/>
              </a:rPr>
              <a:t>3. </a:t>
            </a:r>
            <a:r>
              <a:rPr kumimoji="1" lang="en-US" altLang="ko-KR" sz="2000" b="1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HY헤드라인M"/>
              </a:rPr>
              <a:t>Push-Pop Test Code</a:t>
            </a:r>
            <a:endParaRPr kumimoji="1" lang="ko-KR" altLang="en-US" sz="20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HY헤드라인M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4360303"/>
              </p:ext>
            </p:extLst>
          </p:nvPr>
        </p:nvGraphicFramePr>
        <p:xfrm>
          <a:off x="755576" y="1543050"/>
          <a:ext cx="2410619" cy="1885950"/>
        </p:xfrm>
        <a:graphic>
          <a:graphicData uri="http://schemas.openxmlformats.org/drawingml/2006/table">
            <a:tbl>
              <a:tblPr>
                <a:tableStyleId>{FABFCF23-3B69-468F-B69F-88F6DE6A72F2}</a:tableStyleId>
              </a:tblPr>
              <a:tblGrid>
                <a:gridCol w="1140619"/>
                <a:gridCol w="1270000"/>
              </a:tblGrid>
              <a:tr h="20955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smtClean="0">
                          <a:solidFill>
                            <a:schemeClr val="bg1"/>
                          </a:solidFill>
                          <a:effectLst/>
                          <a:latin typeface="서울남산체 EB" pitchFamily="18" charset="-127"/>
                          <a:ea typeface="서울남산체 EB" pitchFamily="18" charset="-127"/>
                        </a:rPr>
                        <a:t>swap_asm_data.txt CODE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서울남산체 EB" pitchFamily="18" charset="-127"/>
                        <a:ea typeface="서울남산체 EB" pitchFamily="18" charset="-127"/>
                      </a:endParaRPr>
                    </a:p>
                  </a:txBody>
                  <a:tcPr marL="9525" marR="9525" marT="9525" marB="0" anchor="ctr"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서울남산체 EB" pitchFamily="18" charset="-127"/>
                        <a:ea typeface="서울남산체 EB" pitchFamily="18" charset="-127"/>
                      </a:endParaRPr>
                    </a:p>
                  </a:txBody>
                  <a:tcPr marL="9525" marR="9525" marT="9525" marB="0" anchor="ctr">
                    <a:solidFill>
                      <a:schemeClr val="accent5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서울남산체 EB" pitchFamily="18" charset="-127"/>
                          <a:ea typeface="서울남산체 EB" pitchFamily="18" charset="-127"/>
                        </a:rPr>
                        <a:t>0: $swap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서울남산체 EB" pitchFamily="18" charset="-127"/>
                          <a:ea typeface="서울남산체 EB" pitchFamily="18" charset="-127"/>
                        </a:rPr>
                        <a:t>8: 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서울남산체 EB" pitchFamily="18" charset="-127"/>
                          <a:ea typeface="서울남산체 EB" pitchFamily="18" charset="-127"/>
                        </a:rPr>
                        <a:t>POP R9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서울남산체 EB" pitchFamily="18" charset="-127"/>
                        <a:ea typeface="서울남산체 EB" pitchFamily="18" charset="-127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서울남산체 EB" pitchFamily="18" charset="-127"/>
                          <a:ea typeface="서울남산체 EB" pitchFamily="18" charset="-127"/>
                        </a:rPr>
                        <a:t>1: 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서울남산체 EB" pitchFamily="18" charset="-127"/>
                          <a:ea typeface="서울남산체 EB" pitchFamily="18" charset="-127"/>
                        </a:rPr>
                        <a:t>PUSH R8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서울남산체 EB" pitchFamily="18" charset="-127"/>
                        <a:ea typeface="서울남산체 EB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서울남산체 EB" pitchFamily="18" charset="-127"/>
                          <a:ea typeface="서울남산체 EB" pitchFamily="18" charset="-127"/>
                        </a:rPr>
                        <a:t>9: 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서울남산체 EB" pitchFamily="18" charset="-127"/>
                          <a:ea typeface="서울남산체 EB" pitchFamily="18" charset="-127"/>
                        </a:rPr>
                        <a:t>POP R8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서울남산체 EB" pitchFamily="18" charset="-127"/>
                        <a:ea typeface="서울남산체 EB" pitchFamily="18" charset="-127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서울남산체 EB" pitchFamily="18" charset="-127"/>
                          <a:ea typeface="서울남산체 EB" pitchFamily="18" charset="-127"/>
                        </a:rPr>
                        <a:t>2: 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서울남산체 EB" pitchFamily="18" charset="-127"/>
                          <a:ea typeface="서울남산체 EB" pitchFamily="18" charset="-127"/>
                        </a:rPr>
                        <a:t>PUSH R9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서울남산체 EB" pitchFamily="18" charset="-127"/>
                        <a:ea typeface="서울남산체 EB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서울남산체 EB" pitchFamily="18" charset="-127"/>
                          <a:ea typeface="서울남산체 EB" pitchFamily="18" charset="-127"/>
                        </a:rPr>
                        <a:t>10: IRET</a:t>
                      </a: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서울남산체 EB" pitchFamily="18" charset="-127"/>
                          <a:ea typeface="서울남산체 EB" pitchFamily="18" charset="-127"/>
                        </a:rPr>
                        <a:t>3: 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서울남산체 EB" pitchFamily="18" charset="-127"/>
                          <a:ea typeface="서울남산체 EB" pitchFamily="18" charset="-127"/>
                        </a:rPr>
                        <a:t>MOV R8 #2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서울남산체 EB" pitchFamily="18" charset="-127"/>
                        <a:ea typeface="서울남산체 EB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서울남산체 EB" pitchFamily="18" charset="-127"/>
                          <a:ea typeface="서울남산체 EB" pitchFamily="18" charset="-127"/>
                        </a:rPr>
                        <a:t>11: $main</a:t>
                      </a: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서울남산체 EB" pitchFamily="18" charset="-127"/>
                          <a:ea typeface="서울남산체 EB" pitchFamily="18" charset="-127"/>
                        </a:rPr>
                        <a:t>4: 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서울남산체 EB" pitchFamily="18" charset="-127"/>
                          <a:ea typeface="서울남산체 EB" pitchFamily="18" charset="-127"/>
                        </a:rPr>
                        <a:t>MOV R2 R0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서울남산체 EB" pitchFamily="18" charset="-127"/>
                        <a:ea typeface="서울남산체 EB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서울남산체 EB" pitchFamily="18" charset="-127"/>
                          <a:ea typeface="서울남산체 EB" pitchFamily="18" charset="-127"/>
                        </a:rPr>
                        <a:t>12: 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서울남산체 EB" pitchFamily="18" charset="-127"/>
                          <a:ea typeface="서울남산체 EB" pitchFamily="18" charset="-127"/>
                        </a:rPr>
                        <a:t>MOV R0 #1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서울남산체 EB" pitchFamily="18" charset="-127"/>
                        <a:ea typeface="서울남산체 EB" pitchFamily="18" charset="-127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서울남산체 EB" pitchFamily="18" charset="-127"/>
                          <a:ea typeface="서울남산체 EB" pitchFamily="18" charset="-127"/>
                        </a:rPr>
                        <a:t>5: 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서울남산체 EB" pitchFamily="18" charset="-127"/>
                          <a:ea typeface="서울남산체 EB" pitchFamily="18" charset="-127"/>
                        </a:rPr>
                        <a:t>MOV R3 R1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서울남산체 EB" pitchFamily="18" charset="-127"/>
                        <a:ea typeface="서울남산체 EB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서울남산체 EB" pitchFamily="18" charset="-127"/>
                          <a:ea typeface="서울남산체 EB" pitchFamily="18" charset="-127"/>
                        </a:rPr>
                        <a:t>13: 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서울남산체 EB" pitchFamily="18" charset="-127"/>
                          <a:ea typeface="서울남산체 EB" pitchFamily="18" charset="-127"/>
                        </a:rPr>
                        <a:t>MOV R1 &lt;1 #1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서울남산체 EB" pitchFamily="18" charset="-127"/>
                        <a:ea typeface="서울남산체 EB" pitchFamily="18" charset="-127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서울남산체 EB" pitchFamily="18" charset="-127"/>
                          <a:ea typeface="서울남산체 EB" pitchFamily="18" charset="-127"/>
                        </a:rPr>
                        <a:t>6: 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서울남산체 EB" pitchFamily="18" charset="-127"/>
                          <a:ea typeface="서울남산체 EB" pitchFamily="18" charset="-127"/>
                        </a:rPr>
                        <a:t>MOV R0 R3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서울남산체 EB" pitchFamily="18" charset="-127"/>
                        <a:ea typeface="서울남산체 EB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서울남산체 EB" pitchFamily="18" charset="-127"/>
                          <a:ea typeface="서울남산체 EB" pitchFamily="18" charset="-127"/>
                        </a:rPr>
                        <a:t>14: 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서울남산체 EB" pitchFamily="18" charset="-127"/>
                          <a:ea typeface="서울남산체 EB" pitchFamily="18" charset="-127"/>
                        </a:rPr>
                        <a:t>BL $swap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서울남산체 EB" pitchFamily="18" charset="-127"/>
                        <a:ea typeface="서울남산체 EB" pitchFamily="18" charset="-127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서울남산체 EB" pitchFamily="18" charset="-127"/>
                          <a:ea typeface="서울남산체 EB" pitchFamily="18" charset="-127"/>
                        </a:rPr>
                        <a:t>7: 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서울남산체 EB" pitchFamily="18" charset="-127"/>
                          <a:ea typeface="서울남산체 EB" pitchFamily="18" charset="-127"/>
                        </a:rPr>
                        <a:t>MOV R1 R2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서울남산체 EB" pitchFamily="18" charset="-127"/>
                        <a:ea typeface="서울남산체 EB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서울남산체 EB" pitchFamily="18" charset="-127"/>
                          <a:ea typeface="서울남산체 EB" pitchFamily="18" charset="-127"/>
                        </a:rPr>
                        <a:t>15: HALT</a:t>
                      </a: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0525506"/>
              </p:ext>
            </p:extLst>
          </p:nvPr>
        </p:nvGraphicFramePr>
        <p:xfrm>
          <a:off x="3850034" y="1556792"/>
          <a:ext cx="1731963" cy="628650"/>
        </p:xfrm>
        <a:graphic>
          <a:graphicData uri="http://schemas.openxmlformats.org/drawingml/2006/table">
            <a:tbl>
              <a:tblPr>
                <a:tableStyleId>{FABFCF23-3B69-468F-B69F-88F6DE6A72F2}</a:tableStyleId>
              </a:tblPr>
              <a:tblGrid>
                <a:gridCol w="1731963"/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smtClean="0">
                          <a:solidFill>
                            <a:schemeClr val="bg1"/>
                          </a:solidFill>
                          <a:effectLst/>
                          <a:latin typeface="서울남산체 EB" pitchFamily="18" charset="-127"/>
                          <a:ea typeface="서울남산체 EB" pitchFamily="18" charset="-127"/>
                        </a:rPr>
                        <a:t>Memory MAP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서울남산체 EB" pitchFamily="18" charset="-127"/>
                        <a:ea typeface="서울남산체 EB" pitchFamily="18" charset="-127"/>
                      </a:endParaRPr>
                    </a:p>
                  </a:txBody>
                  <a:tcPr marL="9525" marR="9525" marT="9525" marB="0" anchor="ctr">
                    <a:solidFill>
                      <a:schemeClr val="accent5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  <a:latin typeface="서울남산체 EB" pitchFamily="18" charset="-127"/>
                          <a:ea typeface="서울남산체 EB" pitchFamily="18" charset="-127"/>
                        </a:rPr>
                        <a:t>0:$swap, 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남산체 EB" pitchFamily="18" charset="-127"/>
                        <a:ea typeface="서울남산체 EB" pitchFamily="18" charset="-127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  <a:latin typeface="서울남산체 EB" pitchFamily="18" charset="-127"/>
                          <a:ea typeface="서울남산체 EB" pitchFamily="18" charset="-127"/>
                        </a:rPr>
                        <a:t>1:$main, </a:t>
                      </a:r>
                      <a:r>
                        <a:rPr lang="en-US" sz="1100" u="none" strike="noStrike" dirty="0" smtClean="0">
                          <a:effectLst/>
                          <a:latin typeface="서울남산체 EB" pitchFamily="18" charset="-127"/>
                          <a:ea typeface="서울남산체 EB" pitchFamily="18" charset="-127"/>
                        </a:rPr>
                        <a:t>10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서울남산체 EB" pitchFamily="18" charset="-127"/>
                        <a:ea typeface="서울남산체 EB" pitchFamily="18" charset="-127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7234332"/>
              </p:ext>
            </p:extLst>
          </p:nvPr>
        </p:nvGraphicFramePr>
        <p:xfrm>
          <a:off x="755576" y="4344888"/>
          <a:ext cx="1643064" cy="1676400"/>
        </p:xfrm>
        <a:graphic>
          <a:graphicData uri="http://schemas.openxmlformats.org/drawingml/2006/table">
            <a:tbl>
              <a:tblPr>
                <a:tableStyleId>{FABFCF23-3B69-468F-B69F-88F6DE6A72F2}</a:tableStyleId>
              </a:tblPr>
              <a:tblGrid>
                <a:gridCol w="821532"/>
                <a:gridCol w="821532"/>
              </a:tblGrid>
              <a:tr h="20955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smtClean="0">
                          <a:solidFill>
                            <a:schemeClr val="bg1"/>
                          </a:solidFill>
                          <a:effectLst/>
                          <a:latin typeface="서울남산체 EB" pitchFamily="18" charset="-127"/>
                          <a:ea typeface="서울남산체 EB" pitchFamily="18" charset="-127"/>
                        </a:rPr>
                        <a:t>CODE SECTION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서울남산체 EB" pitchFamily="18" charset="-127"/>
                        <a:ea typeface="서울남산체 EB" pitchFamily="18" charset="-127"/>
                      </a:endParaRPr>
                    </a:p>
                  </a:txBody>
                  <a:tcPr marL="9525" marR="9525" marT="9525" marB="0" anchor="ctr"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서울남산체 EB" pitchFamily="18" charset="-127"/>
                        <a:ea typeface="서울남산체 EB" pitchFamily="18" charset="-127"/>
                      </a:endParaRPr>
                    </a:p>
                  </a:txBody>
                  <a:tcPr marL="9525" marR="9525" marT="9525" marB="0" anchor="ctr">
                    <a:solidFill>
                      <a:schemeClr val="accent5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서울남산체 EB" pitchFamily="18" charset="-127"/>
                          <a:ea typeface="서울남산체 EB" pitchFamily="18" charset="-127"/>
                        </a:rPr>
                        <a:t>b008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서울남산체 EB" pitchFamily="18" charset="-127"/>
                          <a:ea typeface="서울남산체 EB" pitchFamily="18" charset="-127"/>
                        </a:rPr>
                        <a:t>c009</a:t>
                      </a: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서울남산체 EB" pitchFamily="18" charset="-127"/>
                          <a:ea typeface="서울남산체 EB" pitchFamily="18" charset="-127"/>
                        </a:rPr>
                        <a:t>b009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서울남산체 EB" pitchFamily="18" charset="-127"/>
                          <a:ea typeface="서울남산체 EB" pitchFamily="18" charset="-127"/>
                        </a:rPr>
                        <a:t>c008</a:t>
                      </a: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서울남산체 EB" pitchFamily="18" charset="-127"/>
                          <a:ea typeface="서울남산체 EB" pitchFamily="18" charset="-127"/>
                        </a:rPr>
                        <a:t>4842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서울남산체 EB" pitchFamily="18" charset="-127"/>
                          <a:ea typeface="서울남산체 EB" pitchFamily="18" charset="-127"/>
                        </a:rPr>
                        <a:t>a200</a:t>
                      </a: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서울남산체 EB" pitchFamily="18" charset="-127"/>
                          <a:ea typeface="서울남산체 EB" pitchFamily="18" charset="-127"/>
                        </a:rPr>
                        <a:t>4200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서울남산체 EB" pitchFamily="18" charset="-127"/>
                          <a:ea typeface="서울남산체 EB" pitchFamily="18" charset="-127"/>
                        </a:rPr>
                        <a:t>4041</a:t>
                      </a: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서울남산체 EB" pitchFamily="18" charset="-127"/>
                          <a:ea typeface="서울남산체 EB" pitchFamily="18" charset="-127"/>
                        </a:rPr>
                        <a:t>4301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서울남산체 EB" pitchFamily="18" charset="-127"/>
                          <a:ea typeface="서울남산체 EB" pitchFamily="18" charset="-127"/>
                        </a:rPr>
                        <a:t>4191</a:t>
                      </a: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서울남산체 EB" pitchFamily="18" charset="-127"/>
                          <a:ea typeface="서울남산체 EB" pitchFamily="18" charset="-127"/>
                        </a:rPr>
                        <a:t>4003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서울남산체 EB" pitchFamily="18" charset="-127"/>
                          <a:ea typeface="서울남산체 EB" pitchFamily="18" charset="-127"/>
                        </a:rPr>
                        <a:t>a100</a:t>
                      </a: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서울남산체 EB" pitchFamily="18" charset="-127"/>
                          <a:ea typeface="서울남산체 EB" pitchFamily="18" charset="-127"/>
                        </a:rPr>
                        <a:t>4102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서울남산체 EB" pitchFamily="18" charset="-127"/>
                          <a:ea typeface="서울남산체 EB" pitchFamily="18" charset="-127"/>
                        </a:rPr>
                        <a:t>f000</a:t>
                      </a: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5562923"/>
              </p:ext>
            </p:extLst>
          </p:nvPr>
        </p:nvGraphicFramePr>
        <p:xfrm>
          <a:off x="2580010" y="4343164"/>
          <a:ext cx="1631950" cy="838200"/>
        </p:xfrm>
        <a:graphic>
          <a:graphicData uri="http://schemas.openxmlformats.org/drawingml/2006/table">
            <a:tbl>
              <a:tblPr>
                <a:tableStyleId>{FABFCF23-3B69-468F-B69F-88F6DE6A72F2}</a:tableStyleId>
              </a:tblPr>
              <a:tblGrid>
                <a:gridCol w="1631950"/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smtClean="0">
                          <a:solidFill>
                            <a:schemeClr val="bg1"/>
                          </a:solidFill>
                          <a:effectLst/>
                          <a:latin typeface="서울남산체 EB" pitchFamily="18" charset="-127"/>
                          <a:ea typeface="서울남산체 EB" pitchFamily="18" charset="-127"/>
                        </a:rPr>
                        <a:t>DATA SECTION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서울남산체 EB" pitchFamily="18" charset="-127"/>
                        <a:ea typeface="서울남산체 EB" pitchFamily="18" charset="-127"/>
                      </a:endParaRPr>
                    </a:p>
                  </a:txBody>
                  <a:tcPr marL="9525" marR="9525" marT="9525" marB="0" anchor="ctr">
                    <a:solidFill>
                      <a:schemeClr val="accent5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서울남산체 EB" pitchFamily="18" charset="-127"/>
                          <a:ea typeface="서울남산체 EB" pitchFamily="18" charset="-127"/>
                        </a:rPr>
                        <a:t>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서울남산체 EB" pitchFamily="18" charset="-127"/>
                        <a:ea typeface="서울남산체 EB" pitchFamily="18" charset="-127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서울남산체 EB" pitchFamily="18" charset="-127"/>
                          <a:ea typeface="서울남산체 EB" pitchFamily="18" charset="-127"/>
                        </a:rPr>
                        <a:t>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서울남산체 EB" pitchFamily="18" charset="-127"/>
                        <a:ea typeface="서울남산체 EB" pitchFamily="18" charset="-127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서울남산체 EB" pitchFamily="18" charset="-127"/>
                          <a:ea typeface="서울남산체 EB" pitchFamily="18" charset="-127"/>
                        </a:rPr>
                        <a:t>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서울남산체 EB" pitchFamily="18" charset="-127"/>
                        <a:ea typeface="서울남산체 EB" pitchFamily="18" charset="-127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4420592"/>
              </p:ext>
            </p:extLst>
          </p:nvPr>
        </p:nvGraphicFramePr>
        <p:xfrm>
          <a:off x="6430788" y="4365104"/>
          <a:ext cx="1525588" cy="1885950"/>
        </p:xfrm>
        <a:graphic>
          <a:graphicData uri="http://schemas.openxmlformats.org/drawingml/2006/table">
            <a:tbl>
              <a:tblPr>
                <a:tableStyleId>{FABFCF23-3B69-468F-B69F-88F6DE6A72F2}</a:tableStyleId>
              </a:tblPr>
              <a:tblGrid>
                <a:gridCol w="685800"/>
                <a:gridCol w="839788"/>
              </a:tblGrid>
              <a:tr h="20955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smtClean="0">
                          <a:solidFill>
                            <a:schemeClr val="bg1"/>
                          </a:solidFill>
                          <a:effectLst/>
                          <a:latin typeface="서울남산체 EB" pitchFamily="18" charset="-127"/>
                          <a:ea typeface="서울남산체 EB" pitchFamily="18" charset="-127"/>
                        </a:rPr>
                        <a:t>Register Bank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서울남산체 EB" pitchFamily="18" charset="-127"/>
                        <a:ea typeface="서울남산체 EB" pitchFamily="18" charset="-127"/>
                      </a:endParaRPr>
                    </a:p>
                  </a:txBody>
                  <a:tcPr marL="9525" marR="9525" marT="9525" marB="0" anchor="ctr"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  <a:latin typeface="서울남산체 EB" pitchFamily="18" charset="-127"/>
                          <a:ea typeface="서울남산체 EB" pitchFamily="18" charset="-127"/>
                        </a:rPr>
                        <a:t>REG00: 16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서울남산체 EB" pitchFamily="18" charset="-127"/>
                        <a:ea typeface="서울남산체 EB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  <a:latin typeface="서울남산체 EB" pitchFamily="18" charset="-127"/>
                          <a:ea typeface="서울남산체 EB" pitchFamily="18" charset="-127"/>
                        </a:rPr>
                        <a:t>REG08: 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남산체 EB" pitchFamily="18" charset="-127"/>
                        <a:ea typeface="서울남산체 EB" pitchFamily="18" charset="-127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  <a:latin typeface="서울남산체 EB" pitchFamily="18" charset="-127"/>
                          <a:ea typeface="서울남산체 EB" pitchFamily="18" charset="-127"/>
                        </a:rPr>
                        <a:t>REG01: </a:t>
                      </a:r>
                      <a:r>
                        <a:rPr lang="en-US" sz="1100" u="none" strike="noStrike" dirty="0" smtClean="0">
                          <a:effectLst/>
                          <a:latin typeface="서울남산체 EB" pitchFamily="18" charset="-127"/>
                          <a:ea typeface="서울남산체 EB" pitchFamily="18" charset="-127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서울남산체 EB" pitchFamily="18" charset="-127"/>
                        <a:ea typeface="서울남산체 EB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  <a:latin typeface="서울남산체 EB" pitchFamily="18" charset="-127"/>
                          <a:ea typeface="서울남산체 EB" pitchFamily="18" charset="-127"/>
                        </a:rPr>
                        <a:t>REG09: 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남산체 EB" pitchFamily="18" charset="-127"/>
                        <a:ea typeface="서울남산체 EB" pitchFamily="18" charset="-127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  <a:latin typeface="서울남산체 EB" pitchFamily="18" charset="-127"/>
                          <a:ea typeface="서울남산체 EB" pitchFamily="18" charset="-127"/>
                        </a:rPr>
                        <a:t>REG02: </a:t>
                      </a:r>
                      <a:r>
                        <a:rPr lang="en-US" sz="1100" u="none" strike="noStrike" dirty="0" smtClean="0">
                          <a:effectLst/>
                          <a:latin typeface="서울남산체 EB" pitchFamily="18" charset="-127"/>
                          <a:ea typeface="서울남산체 EB" pitchFamily="18" charset="-127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서울남산체 EB" pitchFamily="18" charset="-127"/>
                        <a:ea typeface="서울남산체 EB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  <a:latin typeface="서울남산체 EB" pitchFamily="18" charset="-127"/>
                          <a:ea typeface="서울남산체 EB" pitchFamily="18" charset="-127"/>
                        </a:rPr>
                        <a:t>REG10: 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남산체 EB" pitchFamily="18" charset="-127"/>
                        <a:ea typeface="서울남산체 EB" pitchFamily="18" charset="-127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  <a:latin typeface="서울남산체 EB" pitchFamily="18" charset="-127"/>
                          <a:ea typeface="서울남산체 EB" pitchFamily="18" charset="-127"/>
                        </a:rPr>
                        <a:t>REG03: 16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서울남산체 EB" pitchFamily="18" charset="-127"/>
                        <a:ea typeface="서울남산체 EB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  <a:latin typeface="서울남산체 EB" pitchFamily="18" charset="-127"/>
                          <a:ea typeface="서울남산체 EB" pitchFamily="18" charset="-127"/>
                        </a:rPr>
                        <a:t>REG11: 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남산체 EB" pitchFamily="18" charset="-127"/>
                        <a:ea typeface="서울남산체 EB" pitchFamily="18" charset="-127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  <a:latin typeface="서울남산체 EB" pitchFamily="18" charset="-127"/>
                          <a:ea typeface="서울남산체 EB" pitchFamily="18" charset="-127"/>
                        </a:rPr>
                        <a:t>REG04: 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서울남산체 EB" pitchFamily="18" charset="-127"/>
                        <a:ea typeface="서울남산체 EB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  <a:latin typeface="서울남산체 EB" pitchFamily="18" charset="-127"/>
                          <a:ea typeface="서울남산체 EB" pitchFamily="18" charset="-127"/>
                        </a:rPr>
                        <a:t>REG12: 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남산체 EB" pitchFamily="18" charset="-127"/>
                        <a:ea typeface="서울남산체 EB" pitchFamily="18" charset="-127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  <a:latin typeface="서울남산체 EB" pitchFamily="18" charset="-127"/>
                          <a:ea typeface="서울남산체 EB" pitchFamily="18" charset="-127"/>
                        </a:rPr>
                        <a:t>REG05: 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서울남산체 EB" pitchFamily="18" charset="-127"/>
                        <a:ea typeface="서울남산체 EB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  <a:latin typeface="서울남산체 EB" pitchFamily="18" charset="-127"/>
                          <a:ea typeface="서울남산체 EB" pitchFamily="18" charset="-127"/>
                        </a:rPr>
                        <a:t>REG13: 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남산체 EB" pitchFamily="18" charset="-127"/>
                        <a:ea typeface="서울남산체 EB" pitchFamily="18" charset="-127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  <a:latin typeface="서울남산체 EB" pitchFamily="18" charset="-127"/>
                          <a:ea typeface="서울남산체 EB" pitchFamily="18" charset="-127"/>
                        </a:rPr>
                        <a:t>REG06: 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서울남산체 EB" pitchFamily="18" charset="-127"/>
                        <a:ea typeface="서울남산체 EB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  <a:latin typeface="서울남산체 EB" pitchFamily="18" charset="-127"/>
                          <a:ea typeface="서울남산체 EB" pitchFamily="18" charset="-127"/>
                        </a:rPr>
                        <a:t>REG14: </a:t>
                      </a:r>
                      <a:r>
                        <a:rPr lang="en-US" sz="1100" u="none" strike="noStrike" dirty="0" smtClean="0">
                          <a:effectLst/>
                          <a:latin typeface="서울남산체 EB" pitchFamily="18" charset="-127"/>
                          <a:ea typeface="서울남산체 EB" pitchFamily="18" charset="-127"/>
                        </a:rPr>
                        <a:t>13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서울남산체 EB" pitchFamily="18" charset="-127"/>
                        <a:ea typeface="서울남산체 EB" pitchFamily="18" charset="-127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  <a:latin typeface="서울남산체 EB" pitchFamily="18" charset="-127"/>
                          <a:ea typeface="서울남산체 EB" pitchFamily="18" charset="-127"/>
                        </a:rPr>
                        <a:t>REG07: 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서울남산체 EB" pitchFamily="18" charset="-127"/>
                        <a:ea typeface="서울남산체 EB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  <a:latin typeface="서울남산체 EB" pitchFamily="18" charset="-127"/>
                          <a:ea typeface="서울남산체 EB" pitchFamily="18" charset="-127"/>
                        </a:rPr>
                        <a:t>REG15: </a:t>
                      </a:r>
                      <a:r>
                        <a:rPr lang="en-US" sz="1100" u="none" strike="noStrike" dirty="0" smtClean="0">
                          <a:effectLst/>
                          <a:latin typeface="서울남산체 EB" pitchFamily="18" charset="-127"/>
                          <a:ea typeface="서울남산체 EB" pitchFamily="18" charset="-127"/>
                        </a:rPr>
                        <a:t>13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서울남산체 EB" pitchFamily="18" charset="-127"/>
                        <a:ea typeface="서울남산체 EB" pitchFamily="18" charset="-127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5932559"/>
              </p:ext>
            </p:extLst>
          </p:nvPr>
        </p:nvGraphicFramePr>
        <p:xfrm>
          <a:off x="4355827" y="4343164"/>
          <a:ext cx="1631950" cy="838200"/>
        </p:xfrm>
        <a:graphic>
          <a:graphicData uri="http://schemas.openxmlformats.org/drawingml/2006/table">
            <a:tbl>
              <a:tblPr>
                <a:tableStyleId>{FABFCF23-3B69-468F-B69F-88F6DE6A72F2}</a:tableStyleId>
              </a:tblPr>
              <a:tblGrid>
                <a:gridCol w="1631950"/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smtClean="0">
                          <a:solidFill>
                            <a:schemeClr val="bg1"/>
                          </a:solidFill>
                          <a:effectLst/>
                          <a:latin typeface="서울남산체 EB" pitchFamily="18" charset="-127"/>
                          <a:ea typeface="서울남산체 EB" pitchFamily="18" charset="-127"/>
                        </a:rPr>
                        <a:t>STACK SECTION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서울남산체 EB" pitchFamily="18" charset="-127"/>
                        <a:ea typeface="서울남산체 EB" pitchFamily="18" charset="-127"/>
                      </a:endParaRPr>
                    </a:p>
                  </a:txBody>
                  <a:tcPr marL="9525" marR="9525" marT="9525" marB="0" anchor="ctr">
                    <a:solidFill>
                      <a:schemeClr val="accent5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서울남산체 EB" pitchFamily="18" charset="-127"/>
                        <a:ea typeface="서울남산체 EB" pitchFamily="18" charset="-127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서울남산체 EB" pitchFamily="18" charset="-127"/>
                        <a:ea typeface="서울남산체 EB" pitchFamily="18" charset="-127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서울남산체 EB" pitchFamily="18" charset="-127"/>
                        <a:ea typeface="서울남산체 EB" pitchFamily="18" charset="-127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12" name="직사각형 11"/>
          <p:cNvSpPr/>
          <p:nvPr/>
        </p:nvSpPr>
        <p:spPr>
          <a:xfrm>
            <a:off x="539552" y="1196752"/>
            <a:ext cx="2952328" cy="2520280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827584" y="1052736"/>
            <a:ext cx="1080120" cy="2880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kumimoji="1" lang="en-US" altLang="ko-KR" sz="1300" b="1" kern="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서울남산체 EB" pitchFamily="18" charset="-127"/>
                <a:ea typeface="서울남산체 EB" pitchFamily="18" charset="-127"/>
              </a:rPr>
              <a:t>TEST CODE</a:t>
            </a:r>
            <a:endParaRPr kumimoji="1" lang="ko-KR" altLang="en-US" sz="1300" b="1" kern="0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서울남산체 EB" pitchFamily="18" charset="-127"/>
              <a:ea typeface="서울남산체 EB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39552" y="4013448"/>
            <a:ext cx="5616624" cy="2520280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827584" y="3869432"/>
            <a:ext cx="1080120" cy="2880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kumimoji="1" lang="en-US" altLang="ko-KR" sz="1300" b="1" kern="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서울남산체 EB" pitchFamily="18" charset="-127"/>
                <a:ea typeface="서울남산체 EB" pitchFamily="18" charset="-127"/>
              </a:rPr>
              <a:t>BINARY</a:t>
            </a:r>
            <a:endParaRPr kumimoji="1" lang="ko-KR" altLang="en-US" sz="1300" b="1" kern="0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서울남산체 EB" pitchFamily="18" charset="-127"/>
              <a:ea typeface="서울남산체 EB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228184" y="4013448"/>
            <a:ext cx="1956320" cy="2520280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6516216" y="3869432"/>
            <a:ext cx="1080120" cy="2880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kumimoji="1" lang="en-US" altLang="ko-KR" sz="1300" b="1" kern="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서울남산체 EB" pitchFamily="18" charset="-127"/>
                <a:ea typeface="서울남산체 EB" pitchFamily="18" charset="-127"/>
              </a:rPr>
              <a:t>Register</a:t>
            </a:r>
            <a:endParaRPr kumimoji="1" lang="ko-KR" altLang="en-US" sz="1300" b="1" kern="0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서울남산체 EB" pitchFamily="18" charset="-127"/>
              <a:ea typeface="서울남산체 EB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707904" y="1196752"/>
            <a:ext cx="2016224" cy="2520280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3995936" y="1052736"/>
            <a:ext cx="1080120" cy="2880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kumimoji="1" lang="en-US" altLang="ko-KR" sz="1300" b="1" kern="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서울남산체 EB" pitchFamily="18" charset="-127"/>
                <a:ea typeface="서울남산체 EB" pitchFamily="18" charset="-127"/>
              </a:rPr>
              <a:t>MM TABLE</a:t>
            </a:r>
            <a:endParaRPr kumimoji="1" lang="ko-KR" altLang="en-US" sz="1300" b="1" kern="0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서울남산체 EB" pitchFamily="18" charset="-127"/>
              <a:ea typeface="서울남산체 E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73721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02586" y="2967335"/>
            <a:ext cx="13388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 smtClean="0">
                <a:latin typeface="HY헤드라인M" pitchFamily="18" charset="-127"/>
                <a:ea typeface="HY헤드라인M" pitchFamily="18" charset="-127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3676492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304800" y="527720"/>
            <a:ext cx="8610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FFFFFF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838200" indent="-8382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marL="838200" indent="-8382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2pPr>
            <a:lvl3pPr marL="838200" indent="-8382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3pPr>
            <a:lvl4pPr marL="838200" indent="-8382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4pPr>
            <a:lvl5pPr marL="838200" indent="-8382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5pPr>
            <a:lvl6pPr marL="1295400" indent="-838200" algn="l" rtl="0" fontAlgn="base" latinLnBrk="1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6pPr>
            <a:lvl7pPr marL="1752600" indent="-838200" algn="l" rtl="0" fontAlgn="base" latinLnBrk="1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7pPr>
            <a:lvl8pPr marL="2209800" indent="-838200" algn="l" rtl="0" fontAlgn="base" latinLnBrk="1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8pPr>
            <a:lvl9pPr marL="2667000" indent="-838200" algn="l" rtl="0" fontAlgn="base" latinLnBrk="1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9pPr>
          </a:lstStyle>
          <a:p>
            <a:pPr marL="838200" marR="0" lvl="0" indent="-83820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HY헤드라인M"/>
              </a:rPr>
              <a:t>1. </a:t>
            </a:r>
            <a:r>
              <a:rPr kumimoji="1" lang="ko-KR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HY헤드라인M"/>
              </a:rPr>
              <a:t>개요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9552" y="908720"/>
            <a:ext cx="813690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50000"/>
              </a:lnSpc>
              <a:buAutoNum type="arabicParenR"/>
            </a:pPr>
            <a:r>
              <a:rPr lang="ko-KR" altLang="en-US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시스템 구조에서 </a:t>
            </a: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CPU</a:t>
            </a:r>
            <a:r>
              <a:rPr lang="ko-KR" altLang="en-US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를 직접 설계하고 구현해봄으로써 동작원리</a:t>
            </a: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, </a:t>
            </a:r>
            <a:r>
              <a:rPr lang="ko-KR" altLang="en-US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구조</a:t>
            </a: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, </a:t>
            </a:r>
            <a:r>
              <a:rPr lang="ko-KR" altLang="en-US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성능을 이해하고</a:t>
            </a:r>
            <a:r>
              <a:rPr lang="en-US" altLang="ko-KR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</a:t>
            </a:r>
            <a:r>
              <a:rPr lang="ko-KR" altLang="en-US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소프트웨어적</a:t>
            </a: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/</a:t>
            </a:r>
            <a:r>
              <a:rPr lang="ko-KR" altLang="en-US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하드웨어 관점 향상 도모를 목적으로 주제를 선정함</a:t>
            </a: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.</a:t>
            </a:r>
          </a:p>
          <a:p>
            <a:pPr marL="342900" indent="-342900">
              <a:lnSpc>
                <a:spcPct val="250000"/>
              </a:lnSpc>
              <a:buAutoNum type="arabicParenR"/>
            </a:pP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C/C++ </a:t>
            </a:r>
            <a:r>
              <a:rPr lang="ko-KR" altLang="en-US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로 나만의 </a:t>
            </a: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CPU(Processing Unit)</a:t>
            </a:r>
            <a:r>
              <a:rPr lang="ko-KR" altLang="en-US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을 설계하고 에뮬레이션을 구현함</a:t>
            </a: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.</a:t>
            </a:r>
          </a:p>
          <a:p>
            <a:pPr marL="342900" indent="-342900">
              <a:lnSpc>
                <a:spcPct val="250000"/>
              </a:lnSpc>
              <a:buAutoNum type="arabicParenR"/>
            </a:pP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CPU </a:t>
            </a:r>
            <a:r>
              <a:rPr lang="ko-KR" altLang="en-US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구조는 </a:t>
            </a: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Single cycle </a:t>
            </a:r>
            <a:r>
              <a:rPr lang="ko-KR" altLang="en-US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형식의 </a:t>
            </a: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circuit diagram</a:t>
            </a:r>
            <a:r>
              <a:rPr lang="ko-KR" altLang="en-US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을 따르며</a:t>
            </a: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, </a:t>
            </a:r>
            <a:r>
              <a:rPr lang="ko-KR" altLang="en-US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각 </a:t>
            </a: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instruction</a:t>
            </a:r>
            <a:r>
              <a:rPr lang="ko-KR" altLang="en-US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은 </a:t>
            </a: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5</a:t>
            </a:r>
            <a:r>
              <a:rPr lang="ko-KR" altLang="en-US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가지 </a:t>
            </a: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type</a:t>
            </a:r>
            <a:r>
              <a:rPr lang="ko-KR" altLang="en-US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으로 구분함</a:t>
            </a: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.</a:t>
            </a:r>
          </a:p>
          <a:p>
            <a:pPr marL="342900" indent="-342900">
              <a:lnSpc>
                <a:spcPct val="250000"/>
              </a:lnSpc>
              <a:buAutoNum type="arabicParenR"/>
            </a:pP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CPU</a:t>
            </a:r>
            <a:r>
              <a:rPr lang="ko-KR" altLang="en-US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의 실행을 각 구조로 나눠 </a:t>
            </a: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Instruction, Data, Stack Memory, Register Bank, CLU, CPSR, ALU</a:t>
            </a:r>
            <a:r>
              <a:rPr lang="ko-KR" altLang="en-US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로 표현함</a:t>
            </a: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.</a:t>
            </a:r>
            <a:endParaRPr lang="ko-KR" altLang="en-US" dirty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90262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304800" y="527720"/>
            <a:ext cx="8610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FFFFFF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838200" indent="-8382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marL="838200" indent="-8382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2pPr>
            <a:lvl3pPr marL="838200" indent="-8382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3pPr>
            <a:lvl4pPr marL="838200" indent="-8382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4pPr>
            <a:lvl5pPr marL="838200" indent="-8382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5pPr>
            <a:lvl6pPr marL="1295400" indent="-838200" algn="l" rtl="0" fontAlgn="base" latinLnBrk="1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6pPr>
            <a:lvl7pPr marL="1752600" indent="-838200" algn="l" rtl="0" fontAlgn="base" latinLnBrk="1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7pPr>
            <a:lvl8pPr marL="2209800" indent="-838200" algn="l" rtl="0" fontAlgn="base" latinLnBrk="1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8pPr>
            <a:lvl9pPr marL="2667000" indent="-838200" algn="l" rtl="0" fontAlgn="base" latinLnBrk="1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9pPr>
          </a:lstStyle>
          <a:p>
            <a:pPr marL="838200" marR="0" lvl="0" indent="-83820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HY헤드라인M"/>
              </a:rPr>
              <a:t>2. </a:t>
            </a:r>
            <a:r>
              <a:rPr kumimoji="1" lang="ko-KR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HY헤드라인M"/>
              </a:rPr>
              <a:t>알고리즘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7544" y="1059701"/>
            <a:ext cx="813690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b="1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가</a:t>
            </a:r>
            <a:r>
              <a:rPr lang="en-US" altLang="ko-KR" b="1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. 16bit Instruction Set </a:t>
            </a:r>
            <a:r>
              <a:rPr lang="ko-KR" altLang="en-US" b="1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구성도</a:t>
            </a:r>
            <a:endParaRPr lang="en-US" altLang="ko-KR" b="1" dirty="0" smtClean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 marL="800100" lvl="1" indent="-342900">
              <a:lnSpc>
                <a:spcPct val="200000"/>
              </a:lnSpc>
              <a:buAutoNum type="arabicParenR"/>
            </a:pPr>
            <a:r>
              <a:rPr lang="ko-KR" altLang="en-US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각 명령어는 </a:t>
            </a: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16bit </a:t>
            </a:r>
            <a:r>
              <a:rPr lang="ko-KR" altLang="en-US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크기를 가진다</a:t>
            </a: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.</a:t>
            </a:r>
          </a:p>
          <a:p>
            <a:pPr marL="800100" lvl="1" indent="-342900">
              <a:lnSpc>
                <a:spcPct val="200000"/>
              </a:lnSpc>
              <a:buAutoNum type="arabicParenR"/>
            </a:pPr>
            <a:r>
              <a:rPr lang="ko-KR" altLang="en-US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명령 타입은 </a:t>
            </a: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A(Arithmetic), L(Logic), M(Memory), B(Branch), S(Stack Operation)</a:t>
            </a:r>
            <a:r>
              <a:rPr lang="ko-KR" altLang="en-US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가 있으며 각 타입마다 명령을 수행하기 위한 구성요소가 다르게 존재한다</a:t>
            </a: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.</a:t>
            </a:r>
          </a:p>
          <a:p>
            <a:pPr marL="800100" lvl="1" indent="-342900">
              <a:lnSpc>
                <a:spcPct val="200000"/>
              </a:lnSpc>
              <a:buAutoNum type="arabicParenR"/>
            </a:pPr>
            <a:r>
              <a:rPr lang="ko-KR" altLang="en-US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각 타입은 바이너리 해석 포맷자체가 동일한 것으로 </a:t>
            </a: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Opcode </a:t>
            </a:r>
            <a:r>
              <a:rPr lang="ko-KR" altLang="en-US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별로 행하는 </a:t>
            </a: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CLU </a:t>
            </a:r>
            <a:r>
              <a:rPr lang="ko-KR" altLang="en-US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제어신호가 다르다</a:t>
            </a: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.</a:t>
            </a:r>
          </a:p>
          <a:p>
            <a:pPr marL="800100" lvl="1" indent="-342900">
              <a:lnSpc>
                <a:spcPct val="200000"/>
              </a:lnSpc>
              <a:buAutoNum type="arabicParenR"/>
            </a:pP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CPU</a:t>
            </a:r>
            <a:r>
              <a:rPr lang="ko-KR" altLang="en-US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는 </a:t>
            </a: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Opcode</a:t>
            </a:r>
            <a:r>
              <a:rPr lang="ko-KR" altLang="en-US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로 </a:t>
            </a: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Instruction Type</a:t>
            </a:r>
            <a:r>
              <a:rPr lang="ko-KR" altLang="en-US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을 판별하여 정해진 규칙에 따라 명령어를 분석하고 그에 맞는 신호와 데이터를 주게 된다</a:t>
            </a: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.</a:t>
            </a:r>
            <a:endParaRPr lang="ko-KR" altLang="en-US" dirty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7681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304800" y="527720"/>
            <a:ext cx="8610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FFFFFF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838200" indent="-8382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marL="838200" indent="-8382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2pPr>
            <a:lvl3pPr marL="838200" indent="-8382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3pPr>
            <a:lvl4pPr marL="838200" indent="-8382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4pPr>
            <a:lvl5pPr marL="838200" indent="-8382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5pPr>
            <a:lvl6pPr marL="1295400" indent="-838200" algn="l" rtl="0" fontAlgn="base" latinLnBrk="1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6pPr>
            <a:lvl7pPr marL="1752600" indent="-838200" algn="l" rtl="0" fontAlgn="base" latinLnBrk="1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7pPr>
            <a:lvl8pPr marL="2209800" indent="-838200" algn="l" rtl="0" fontAlgn="base" latinLnBrk="1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8pPr>
            <a:lvl9pPr marL="2667000" indent="-838200" algn="l" rtl="0" fontAlgn="base" latinLnBrk="1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9pPr>
          </a:lstStyle>
          <a:p>
            <a:pPr marL="838200" marR="0" lvl="0" indent="-83820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HY헤드라인M"/>
              </a:rPr>
              <a:t>2. </a:t>
            </a:r>
            <a:r>
              <a:rPr kumimoji="1" lang="ko-KR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HY헤드라인M"/>
              </a:rPr>
              <a:t>알고리즘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44972" y="963518"/>
            <a:ext cx="8136904" cy="327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나</a:t>
            </a:r>
            <a:r>
              <a:rPr lang="en-US" altLang="ko-KR" b="1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. </a:t>
            </a:r>
            <a:r>
              <a:rPr lang="ko-KR" altLang="en-US" b="1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각 타입 별 연산구조</a:t>
            </a:r>
            <a:endParaRPr lang="en-US" altLang="ko-KR" dirty="0" smtClean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 marL="800100" lvl="1" indent="-342900">
              <a:lnSpc>
                <a:spcPct val="200000"/>
              </a:lnSpc>
              <a:buAutoNum type="arabicParenR"/>
            </a:pP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A-Type</a:t>
            </a:r>
          </a:p>
          <a:p>
            <a:pPr marL="800100" lvl="1" indent="-342900">
              <a:lnSpc>
                <a:spcPct val="200000"/>
              </a:lnSpc>
              <a:buAutoNum type="arabicParenR"/>
            </a:pP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L-Type</a:t>
            </a:r>
            <a:endParaRPr lang="en-US" altLang="ko-KR" dirty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 marL="800100" lvl="1" indent="-342900">
              <a:lnSpc>
                <a:spcPct val="200000"/>
              </a:lnSpc>
              <a:buAutoNum type="arabicParenR"/>
            </a:pP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M-Type</a:t>
            </a:r>
          </a:p>
          <a:p>
            <a:pPr marL="800100" lvl="1" indent="-342900">
              <a:lnSpc>
                <a:spcPct val="200000"/>
              </a:lnSpc>
              <a:buAutoNum type="arabicParenR"/>
            </a:pP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B-Type</a:t>
            </a:r>
          </a:p>
          <a:p>
            <a:pPr marL="800100" lvl="1" indent="-342900">
              <a:lnSpc>
                <a:spcPct val="200000"/>
              </a:lnSpc>
              <a:buAutoNum type="arabicParenR"/>
            </a:pP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S-Type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3517379"/>
              </p:ext>
            </p:extLst>
          </p:nvPr>
        </p:nvGraphicFramePr>
        <p:xfrm>
          <a:off x="2411759" y="1502122"/>
          <a:ext cx="6336704" cy="388620"/>
        </p:xfrm>
        <a:graphic>
          <a:graphicData uri="http://schemas.openxmlformats.org/drawingml/2006/table">
            <a:tbl>
              <a:tblPr/>
              <a:tblGrid>
                <a:gridCol w="1584176"/>
                <a:gridCol w="1584176"/>
                <a:gridCol w="1584176"/>
                <a:gridCol w="1584176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effectLst/>
                        </a:rPr>
                        <a:t>Opcode</a:t>
                      </a:r>
                      <a:r>
                        <a:rPr lang="en-US" dirty="0" smtClean="0">
                          <a:effectLst/>
                        </a:rPr>
                        <a:t>(4)</a:t>
                      </a:r>
                      <a:endParaRPr lang="en-US" dirty="0">
                        <a:effectLst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effectLst/>
                        </a:rPr>
                        <a:t>RD(4)</a:t>
                      </a:r>
                      <a:endParaRPr lang="en-US" dirty="0">
                        <a:effectLst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effectLst/>
                        </a:rPr>
                        <a:t>R1(4)</a:t>
                      </a:r>
                      <a:endParaRPr lang="en-US" dirty="0">
                        <a:effectLst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effectLst/>
                        </a:rPr>
                        <a:t>R2(4)</a:t>
                      </a:r>
                      <a:endParaRPr lang="en-US" dirty="0">
                        <a:effectLst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2885719"/>
              </p:ext>
            </p:extLst>
          </p:nvPr>
        </p:nvGraphicFramePr>
        <p:xfrm>
          <a:off x="2411760" y="2093659"/>
          <a:ext cx="6336704" cy="388620"/>
        </p:xfrm>
        <a:graphic>
          <a:graphicData uri="http://schemas.openxmlformats.org/drawingml/2006/table">
            <a:tbl>
              <a:tblPr/>
              <a:tblGrid>
                <a:gridCol w="1584176"/>
                <a:gridCol w="1584176"/>
                <a:gridCol w="792088"/>
                <a:gridCol w="2376264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effectLst/>
                        </a:rPr>
                        <a:t>Opcode</a:t>
                      </a:r>
                      <a:r>
                        <a:rPr lang="en-US" dirty="0" smtClean="0">
                          <a:effectLst/>
                        </a:rPr>
                        <a:t>(4)</a:t>
                      </a:r>
                      <a:endParaRPr lang="en-US" dirty="0">
                        <a:effectLst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effectLst/>
                        </a:rPr>
                        <a:t>RD(4)</a:t>
                      </a:r>
                      <a:endParaRPr lang="en-US" dirty="0">
                        <a:effectLst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effectLst/>
                        </a:rPr>
                        <a:t>F(2)</a:t>
                      </a:r>
                      <a:endParaRPr lang="en-US" dirty="0">
                        <a:effectLst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effectLst/>
                        </a:rPr>
                        <a:t>Operand(6)</a:t>
                      </a:r>
                      <a:endParaRPr lang="en-US" dirty="0">
                        <a:effectLst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7216065"/>
              </p:ext>
            </p:extLst>
          </p:nvPr>
        </p:nvGraphicFramePr>
        <p:xfrm>
          <a:off x="2411760" y="2654250"/>
          <a:ext cx="6336704" cy="388620"/>
        </p:xfrm>
        <a:graphic>
          <a:graphicData uri="http://schemas.openxmlformats.org/drawingml/2006/table">
            <a:tbl>
              <a:tblPr/>
              <a:tblGrid>
                <a:gridCol w="1584176"/>
                <a:gridCol w="1584176"/>
                <a:gridCol w="1584176"/>
                <a:gridCol w="1584176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effectLst/>
                        </a:rPr>
                        <a:t>Opcode</a:t>
                      </a:r>
                      <a:r>
                        <a:rPr lang="en-US" dirty="0" smtClean="0">
                          <a:effectLst/>
                        </a:rPr>
                        <a:t>(4)</a:t>
                      </a:r>
                      <a:endParaRPr lang="en-US" dirty="0">
                        <a:effectLst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effectLst/>
                        </a:rPr>
                        <a:t>RD(4)</a:t>
                      </a:r>
                      <a:endParaRPr lang="en-US" dirty="0">
                        <a:effectLst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effectLst/>
                        </a:rPr>
                        <a:t>Address(4)</a:t>
                      </a:r>
                      <a:endParaRPr lang="en-US" dirty="0">
                        <a:effectLst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effectLst/>
                        </a:rPr>
                        <a:t>Offset(4)</a:t>
                      </a:r>
                      <a:endParaRPr lang="en-US" dirty="0">
                        <a:effectLst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607165"/>
              </p:ext>
            </p:extLst>
          </p:nvPr>
        </p:nvGraphicFramePr>
        <p:xfrm>
          <a:off x="2411760" y="3261261"/>
          <a:ext cx="6336704" cy="388620"/>
        </p:xfrm>
        <a:graphic>
          <a:graphicData uri="http://schemas.openxmlformats.org/drawingml/2006/table">
            <a:tbl>
              <a:tblPr/>
              <a:tblGrid>
                <a:gridCol w="1584176"/>
                <a:gridCol w="1584176"/>
                <a:gridCol w="1584176"/>
                <a:gridCol w="1584176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effectLst/>
                        </a:rPr>
                        <a:t>Opcode</a:t>
                      </a:r>
                      <a:r>
                        <a:rPr lang="en-US" dirty="0" smtClean="0">
                          <a:effectLst/>
                        </a:rPr>
                        <a:t>(4)</a:t>
                      </a:r>
                      <a:endParaRPr lang="en-US" dirty="0">
                        <a:effectLst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effectLst/>
                        </a:rPr>
                        <a:t>Opcode-2(4)</a:t>
                      </a:r>
                      <a:endParaRPr lang="en-US" dirty="0">
                        <a:effectLst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effectLst/>
                        </a:rPr>
                        <a:t>CPSR Flag(4)</a:t>
                      </a:r>
                      <a:endParaRPr lang="en-US" dirty="0">
                        <a:effectLst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effectLst/>
                        </a:rPr>
                        <a:t>Address(4)</a:t>
                      </a:r>
                      <a:endParaRPr lang="en-US" dirty="0">
                        <a:effectLst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2061081"/>
              </p:ext>
            </p:extLst>
          </p:nvPr>
        </p:nvGraphicFramePr>
        <p:xfrm>
          <a:off x="2411760" y="3815258"/>
          <a:ext cx="6336704" cy="388620"/>
        </p:xfrm>
        <a:graphic>
          <a:graphicData uri="http://schemas.openxmlformats.org/drawingml/2006/table">
            <a:tbl>
              <a:tblPr/>
              <a:tblGrid>
                <a:gridCol w="1584176"/>
                <a:gridCol w="936104"/>
                <a:gridCol w="1296144"/>
                <a:gridCol w="936104"/>
                <a:gridCol w="1584176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effectLst/>
                        </a:rPr>
                        <a:t>Opcode</a:t>
                      </a:r>
                      <a:r>
                        <a:rPr lang="en-US" dirty="0" smtClean="0">
                          <a:effectLst/>
                        </a:rPr>
                        <a:t>(4)</a:t>
                      </a:r>
                      <a:endParaRPr lang="en-US" dirty="0">
                        <a:effectLst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effectLst/>
                        </a:rPr>
                        <a:t>Rev(4)</a:t>
                      </a:r>
                      <a:endParaRPr lang="en-US" dirty="0">
                        <a:effectLst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effectLst/>
                        </a:rPr>
                        <a:t>Flag(2)</a:t>
                      </a:r>
                      <a:endParaRPr lang="en-US" dirty="0">
                        <a:effectLst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effectLst/>
                        </a:rPr>
                        <a:t>Rev(2)</a:t>
                      </a: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effectLst/>
                        </a:rPr>
                        <a:t>Address(4)</a:t>
                      </a:r>
                      <a:endParaRPr lang="en-US" dirty="0">
                        <a:effectLst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460376" y="4410978"/>
            <a:ext cx="8136904" cy="225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b="1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다</a:t>
            </a:r>
            <a:r>
              <a:rPr lang="en-US" altLang="ko-KR" b="1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. </a:t>
            </a:r>
            <a:r>
              <a:rPr lang="ko-KR" altLang="en-US" b="1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각 명령어 수행 구조</a:t>
            </a:r>
            <a:endParaRPr lang="en-US" altLang="ko-KR" dirty="0" smtClean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 marL="800100" lvl="1" indent="-342900">
              <a:lnSpc>
                <a:spcPct val="130000"/>
              </a:lnSpc>
              <a:buAutoNum type="arabicParenR"/>
            </a:pP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A-Type: ADD, SUB, MUL, DIV</a:t>
            </a:r>
          </a:p>
          <a:p>
            <a:pPr marL="800100" lvl="1" indent="-342900">
              <a:lnSpc>
                <a:spcPct val="130000"/>
              </a:lnSpc>
              <a:buAutoNum type="arabicParenR"/>
            </a:pP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L-Type: MOV, AND, OR, CMP</a:t>
            </a:r>
            <a:endParaRPr lang="en-US" altLang="ko-KR" dirty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 marL="800100" lvl="1" indent="-342900">
              <a:lnSpc>
                <a:spcPct val="130000"/>
              </a:lnSpc>
              <a:buAutoNum type="arabicParenR"/>
            </a:pP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M-Type: LDR, STR</a:t>
            </a:r>
          </a:p>
          <a:p>
            <a:pPr marL="800100" lvl="1" indent="-342900">
              <a:lnSpc>
                <a:spcPct val="130000"/>
              </a:lnSpc>
              <a:buAutoNum type="arabicParenR"/>
            </a:pP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B-Type: B, BL, IRET</a:t>
            </a:r>
          </a:p>
          <a:p>
            <a:pPr marL="800100" lvl="1" indent="-342900">
              <a:lnSpc>
                <a:spcPct val="130000"/>
              </a:lnSpc>
              <a:buAutoNum type="arabicParenR"/>
            </a:pP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S-Type: PUSH, POP</a:t>
            </a:r>
          </a:p>
        </p:txBody>
      </p:sp>
    </p:spTree>
    <p:extLst>
      <p:ext uri="{BB962C8B-B14F-4D97-AF65-F5344CB8AC3E}">
        <p14:creationId xmlns:p14="http://schemas.microsoft.com/office/powerpoint/2010/main" val="1416859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304800" y="527720"/>
            <a:ext cx="8610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FFFFFF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838200" indent="-8382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marL="838200" indent="-8382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2pPr>
            <a:lvl3pPr marL="838200" indent="-8382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3pPr>
            <a:lvl4pPr marL="838200" indent="-8382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4pPr>
            <a:lvl5pPr marL="838200" indent="-8382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5pPr>
            <a:lvl6pPr marL="1295400" indent="-838200" algn="l" rtl="0" fontAlgn="base" latinLnBrk="1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6pPr>
            <a:lvl7pPr marL="1752600" indent="-838200" algn="l" rtl="0" fontAlgn="base" latinLnBrk="1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7pPr>
            <a:lvl8pPr marL="2209800" indent="-838200" algn="l" rtl="0" fontAlgn="base" latinLnBrk="1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8pPr>
            <a:lvl9pPr marL="2667000" indent="-838200" algn="l" rtl="0" fontAlgn="base" latinLnBrk="1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9pPr>
          </a:lstStyle>
          <a:p>
            <a:pPr marL="838200" marR="0" lvl="0" indent="-83820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HY헤드라인M"/>
              </a:rPr>
              <a:t>3. </a:t>
            </a:r>
            <a:r>
              <a:rPr kumimoji="1" lang="ko-KR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HY헤드라인M"/>
              </a:rPr>
              <a:t>구현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7544" y="980728"/>
            <a:ext cx="8136904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가</a:t>
            </a:r>
            <a:r>
              <a:rPr lang="en-US" altLang="ko-KR" b="1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. Block Diagram</a:t>
            </a:r>
          </a:p>
          <a:p>
            <a:pPr marL="800100" lvl="1" indent="-342900">
              <a:lnSpc>
                <a:spcPct val="150000"/>
              </a:lnSpc>
              <a:buAutoNum type="arabicParenR"/>
            </a:pPr>
            <a:r>
              <a:rPr lang="ko-KR" altLang="en-US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각 명령어 별로 </a:t>
            </a: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16bit Architecture </a:t>
            </a:r>
            <a:r>
              <a:rPr lang="ko-KR" altLang="en-US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형식의 </a:t>
            </a: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single CPU </a:t>
            </a:r>
            <a:r>
              <a:rPr lang="ko-KR" altLang="en-US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블록 다이어그램을 그린다</a:t>
            </a: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.</a:t>
            </a:r>
          </a:p>
          <a:p>
            <a:pPr marL="800100" lvl="1" indent="-342900">
              <a:lnSpc>
                <a:spcPct val="150000"/>
              </a:lnSpc>
              <a:buAutoNum type="arabicParenR"/>
            </a:pP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CPU</a:t>
            </a:r>
            <a:r>
              <a:rPr lang="ko-KR" altLang="en-US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구성은 </a:t>
            </a: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Memory(Instruction, Data, Stack), Register Bank (a1-a4, v1-v8, </a:t>
            </a:r>
            <a:r>
              <a:rPr lang="en-US" altLang="ko-KR" dirty="0" err="1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ip</a:t>
            </a: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, </a:t>
            </a:r>
            <a:r>
              <a:rPr lang="en-US" altLang="ko-KR" dirty="0" err="1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sp</a:t>
            </a: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, </a:t>
            </a:r>
            <a:r>
              <a:rPr lang="en-US" altLang="ko-KR" dirty="0" err="1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lr</a:t>
            </a: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, pc), CPSR Register, CLU, ALU</a:t>
            </a:r>
            <a:r>
              <a:rPr lang="ko-KR" altLang="en-US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를 사용하여 표현한다</a:t>
            </a: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.</a:t>
            </a:r>
            <a:endParaRPr lang="ko-KR" altLang="en-US" dirty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055968" y="3861048"/>
            <a:ext cx="851736" cy="360040"/>
          </a:xfrm>
          <a:prstGeom prst="rect">
            <a:avLst/>
          </a:prstGeom>
          <a:solidFill>
            <a:schemeClr val="accent5">
              <a:lumMod val="60000"/>
              <a:lumOff val="40000"/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CASM</a:t>
            </a:r>
            <a:endParaRPr lang="ko-KR" altLang="en-US" sz="1200" b="1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110535" y="4343780"/>
            <a:ext cx="851736" cy="360040"/>
          </a:xfrm>
          <a:prstGeom prst="rect">
            <a:avLst/>
          </a:prstGeom>
          <a:solidFill>
            <a:schemeClr val="accent5">
              <a:lumMod val="60000"/>
              <a:lumOff val="40000"/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hardware</a:t>
            </a:r>
            <a:endParaRPr lang="ko-KR" altLang="en-US" sz="105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110535" y="4941169"/>
            <a:ext cx="851736" cy="360040"/>
          </a:xfrm>
          <a:prstGeom prst="rect">
            <a:avLst/>
          </a:prstGeom>
          <a:solidFill>
            <a:schemeClr val="accent5">
              <a:lumMod val="60000"/>
              <a:lumOff val="40000"/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parsing</a:t>
            </a:r>
            <a:endParaRPr lang="ko-KR" altLang="en-US" sz="11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110535" y="5593804"/>
            <a:ext cx="851736" cy="360040"/>
          </a:xfrm>
          <a:prstGeom prst="rect">
            <a:avLst/>
          </a:prstGeom>
          <a:solidFill>
            <a:schemeClr val="accent5">
              <a:lumMod val="60000"/>
              <a:lumOff val="40000"/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core</a:t>
            </a:r>
            <a:endParaRPr lang="ko-KR" altLang="en-US" sz="11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14" name="꺾인 연결선 13"/>
          <p:cNvCxnSpPr>
            <a:stCxn id="9" idx="2"/>
          </p:cNvCxnSpPr>
          <p:nvPr/>
        </p:nvCxnSpPr>
        <p:spPr>
          <a:xfrm rot="16200000" flipH="1">
            <a:off x="731785" y="4971138"/>
            <a:ext cx="2128800" cy="628699"/>
          </a:xfrm>
          <a:prstGeom prst="bent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>
            <a:off x="1481837" y="5808292"/>
            <a:ext cx="628699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>
            <a:off x="1481837" y="5121188"/>
            <a:ext cx="628699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>
            <a:off x="1481837" y="4545124"/>
            <a:ext cx="628699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67544" y="3284984"/>
            <a:ext cx="813690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나</a:t>
            </a:r>
            <a:r>
              <a:rPr lang="en-US" altLang="ko-KR" b="1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. CASM Program </a:t>
            </a: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(</a:t>
            </a:r>
            <a:r>
              <a:rPr lang="en-US" altLang="ko-KR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Using repository: </a:t>
            </a: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  <a:hlinkClick r:id="rId3"/>
              </a:rPr>
              <a:t>github.com/</a:t>
            </a:r>
            <a:r>
              <a:rPr lang="en-US" altLang="ko-KR" dirty="0" err="1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  <a:hlinkClick r:id="rId3"/>
              </a:rPr>
              <a:t>eldora</a:t>
            </a: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  <a:hlinkClick r:id="rId3"/>
              </a:rPr>
              <a:t>/CASM</a:t>
            </a:r>
            <a:r>
              <a:rPr lang="en-US" altLang="ko-KR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)</a:t>
            </a:r>
            <a:endParaRPr lang="ko-KR" altLang="en-US" dirty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059832" y="4269884"/>
            <a:ext cx="511256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Opcode Format </a:t>
            </a:r>
            <a:r>
              <a:rPr lang="ko-KR" altLang="en-US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및 하드웨어 구성</a:t>
            </a:r>
            <a:endParaRPr lang="ko-KR" altLang="en-US" dirty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059832" y="4867273"/>
            <a:ext cx="482453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16bit Assembly Parsing</a:t>
            </a:r>
            <a:r>
              <a:rPr lang="ko-KR" altLang="en-US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및 해석</a:t>
            </a:r>
            <a:endParaRPr lang="ko-KR" altLang="en-US" dirty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059832" y="5519908"/>
            <a:ext cx="511256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CLU </a:t>
            </a:r>
            <a:r>
              <a:rPr lang="ko-KR" altLang="en-US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명령어를 참조하여 하드웨어 요</a:t>
            </a:r>
            <a:r>
              <a:rPr lang="ko-KR" altLang="en-US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소</a:t>
            </a:r>
            <a:r>
              <a:rPr lang="ko-KR" altLang="en-US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를 동작</a:t>
            </a:r>
            <a:endParaRPr lang="ko-KR" altLang="en-US" dirty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110535" y="6169868"/>
            <a:ext cx="851736" cy="360040"/>
          </a:xfrm>
          <a:prstGeom prst="rect">
            <a:avLst/>
          </a:prstGeom>
          <a:solidFill>
            <a:schemeClr val="accent5">
              <a:lumMod val="60000"/>
              <a:lumOff val="40000"/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main</a:t>
            </a:r>
            <a:endParaRPr lang="ko-KR" altLang="en-US" sz="11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059832" y="6095972"/>
            <a:ext cx="201622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가상 </a:t>
            </a: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CPU</a:t>
            </a:r>
            <a:r>
              <a:rPr lang="ko-KR" altLang="en-US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를 동작</a:t>
            </a:r>
            <a:endParaRPr lang="ko-KR" altLang="en-US" dirty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23623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35565" y="2967335"/>
            <a:ext cx="62728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 smtClean="0">
                <a:latin typeface="HY헤드라인M" pitchFamily="18" charset="-127"/>
                <a:ea typeface="HY헤드라인M" pitchFamily="18" charset="-127"/>
              </a:rPr>
              <a:t>Instruction Format</a:t>
            </a:r>
          </a:p>
        </p:txBody>
      </p:sp>
    </p:spTree>
    <p:extLst>
      <p:ext uri="{BB962C8B-B14F-4D97-AF65-F5344CB8AC3E}">
        <p14:creationId xmlns:p14="http://schemas.microsoft.com/office/powerpoint/2010/main" val="3750856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3086</TotalTime>
  <Words>4222</Words>
  <Application>Microsoft Office PowerPoint</Application>
  <PresentationFormat>화면 슬라이드 쇼(4:3)</PresentationFormat>
  <Paragraphs>2338</Paragraphs>
  <Slides>44</Slides>
  <Notes>44</Notes>
  <HiddenSlides>0</HiddenSlides>
  <MMClips>0</MMClips>
  <ScaleCrop>false</ScaleCrop>
  <HeadingPairs>
    <vt:vector size="6" baseType="variant">
      <vt:variant>
        <vt:lpstr>사용한 글꼴</vt:lpstr>
      </vt:variant>
      <vt:variant>
        <vt:i4>13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44</vt:i4>
      </vt:variant>
    </vt:vector>
  </HeadingPairs>
  <TitlesOfParts>
    <vt:vector size="58" baseType="lpstr">
      <vt:lpstr>굴림</vt:lpstr>
      <vt:lpstr>Arial</vt:lpstr>
      <vt:lpstr>옥션고딕 B</vt:lpstr>
      <vt:lpstr>HY헤드라인M</vt:lpstr>
      <vt:lpstr>Cooper Black</vt:lpstr>
      <vt:lpstr>Adobe 고딕 Std B</vt:lpstr>
      <vt:lpstr>맑은 고딕</vt:lpstr>
      <vt:lpstr>Cambria</vt:lpstr>
      <vt:lpstr>HY견고딕</vt:lpstr>
      <vt:lpstr>Adobe Fan Heiti Std B</vt:lpstr>
      <vt:lpstr>Arial Unicode MS</vt:lpstr>
      <vt:lpstr>HY울릉도B</vt:lpstr>
      <vt:lpstr>서울남산체 EB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AnJongHyeon</dc:creator>
  <cp:lastModifiedBy>Rudder</cp:lastModifiedBy>
  <cp:revision>427</cp:revision>
  <dcterms:created xsi:type="dcterms:W3CDTF">2013-06-11T01:18:48Z</dcterms:created>
  <dcterms:modified xsi:type="dcterms:W3CDTF">2013-12-17T12:46:25Z</dcterms:modified>
</cp:coreProperties>
</file>