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97" r:id="rId4"/>
    <p:sldId id="311" r:id="rId5"/>
    <p:sldId id="314" r:id="rId6"/>
    <p:sldId id="316" r:id="rId7"/>
    <p:sldId id="315" r:id="rId8"/>
    <p:sldId id="310" r:id="rId9"/>
    <p:sldId id="317" r:id="rId10"/>
    <p:sldId id="281" r:id="rId11"/>
    <p:sldId id="319" r:id="rId12"/>
    <p:sldId id="322" r:id="rId13"/>
    <p:sldId id="321" r:id="rId14"/>
    <p:sldId id="323" r:id="rId15"/>
    <p:sldId id="309" r:id="rId16"/>
    <p:sldId id="299" r:id="rId17"/>
    <p:sldId id="301" r:id="rId18"/>
    <p:sldId id="334" r:id="rId19"/>
    <p:sldId id="302" r:id="rId20"/>
    <p:sldId id="303" r:id="rId21"/>
    <p:sldId id="304" r:id="rId22"/>
    <p:sldId id="308" r:id="rId23"/>
    <p:sldId id="307" r:id="rId24"/>
    <p:sldId id="305" r:id="rId25"/>
    <p:sldId id="298" r:id="rId26"/>
    <p:sldId id="324" r:id="rId27"/>
    <p:sldId id="328" r:id="rId28"/>
    <p:sldId id="325" r:id="rId29"/>
    <p:sldId id="326" r:id="rId30"/>
    <p:sldId id="335" r:id="rId31"/>
    <p:sldId id="333" r:id="rId32"/>
    <p:sldId id="327" r:id="rId33"/>
    <p:sldId id="332" r:id="rId34"/>
    <p:sldId id="336" r:id="rId35"/>
    <p:sldId id="337" r:id="rId36"/>
    <p:sldId id="338" r:id="rId37"/>
    <p:sldId id="331" r:id="rId38"/>
    <p:sldId id="330" r:id="rId39"/>
    <p:sldId id="312" r:id="rId40"/>
    <p:sldId id="313" r:id="rId41"/>
    <p:sldId id="318" r:id="rId42"/>
  </p:sldIdLst>
  <p:sldSz cx="9144000" cy="6858000" type="screen4x3"/>
  <p:notesSz cx="6858000" cy="9144000"/>
  <p:embeddedFontLst>
    <p:embeddedFont>
      <p:font typeface="맑은 고딕" pitchFamily="50" charset="-127"/>
      <p:regular r:id="rId44"/>
      <p:bold r:id="rId45"/>
    </p:embeddedFont>
    <p:embeddedFont>
      <p:font typeface="Cambria" pitchFamily="18" charset="0"/>
      <p:regular r:id="rId46"/>
      <p:bold r:id="rId47"/>
      <p:italic r:id="rId48"/>
      <p:boldItalic r:id="rId49"/>
    </p:embeddedFont>
    <p:embeddedFont>
      <p:font typeface="HY견고딕" pitchFamily="18" charset="-127"/>
      <p:regular r:id="rId50"/>
    </p:embeddedFont>
    <p:embeddedFont>
      <p:font typeface="Cooper Black" pitchFamily="18" charset="0"/>
      <p:regular r:id="rId51"/>
    </p:embeddedFont>
    <p:embeddedFont>
      <p:font typeface="Arial Unicode MS" pitchFamily="50" charset="-127"/>
      <p:regular r:id="rId52"/>
    </p:embeddedFont>
    <p:embeddedFont>
      <p:font typeface="HY헤드라인M" pitchFamily="18" charset="-127"/>
      <p:regular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 autoAdjust="0"/>
    <p:restoredTop sz="96726" autoAdjust="0"/>
  </p:normalViewPr>
  <p:slideViewPr>
    <p:cSldViewPr>
      <p:cViewPr>
        <p:scale>
          <a:sx n="100" d="100"/>
          <a:sy n="100" d="100"/>
        </p:scale>
        <p:origin x="-235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7352C-0616-49C3-B457-98D1749188BF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5666-33F3-4C80-9287-F63A3EB26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5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9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njh\Desktop\문서파일들\소프트웨어마에스트로\Barcod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877346"/>
            <a:ext cx="2088927" cy="9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njh\Desktop\문서파일들\소프트웨어마에스트로\Barcod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2088927" cy="9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17"/>
          <p:cNvSpPr/>
          <p:nvPr userDrawn="1"/>
        </p:nvSpPr>
        <p:spPr>
          <a:xfrm>
            <a:off x="250825" y="260648"/>
            <a:ext cx="8642350" cy="641733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dir="6000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7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3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9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dora/CAS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99592" y="1664804"/>
            <a:ext cx="792088" cy="79208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35696" y="1664804"/>
            <a:ext cx="6336704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12" name="직선 연결선 11"/>
          <p:cNvCxnSpPr/>
          <p:nvPr/>
        </p:nvCxnSpPr>
        <p:spPr>
          <a:xfrm>
            <a:off x="899592" y="2890709"/>
            <a:ext cx="4464496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08104" y="2696432"/>
            <a:ext cx="263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Second Semester </a:t>
            </a:r>
            <a:r>
              <a:rPr lang="en-US" altLang="ko-KR" sz="1600" smtClean="0">
                <a:latin typeface="Cambria" pitchFamily="18" charset="0"/>
                <a:ea typeface="맑은 고딕" pitchFamily="50" charset="-127"/>
              </a:rPr>
              <a:t>– 3</a:t>
            </a:r>
            <a:r>
              <a:rPr lang="en-US" altLang="ko-KR" sz="1600" baseline="30000" smtClean="0">
                <a:latin typeface="Cambria" pitchFamily="18" charset="0"/>
                <a:ea typeface="맑은 고딕" pitchFamily="50" charset="-127"/>
              </a:rPr>
              <a:t>rd</a:t>
            </a:r>
            <a:r>
              <a:rPr lang="en-US" altLang="ko-KR" sz="1600" smtClean="0">
                <a:latin typeface="Cambria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week</a:t>
            </a:r>
            <a:endParaRPr lang="ko-KR" altLang="en-US" sz="1600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1937634"/>
            <a:ext cx="581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err="1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KangNam</a:t>
            </a:r>
            <a:r>
              <a:rPr lang="en-US" altLang="ko-KR" sz="3600" spc="-150" dirty="0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 Univ. Grad Portfolio</a:t>
            </a:r>
            <a:endParaRPr lang="ko-KR" altLang="en-US" sz="3600" spc="-150" dirty="0">
              <a:latin typeface="Arial" pitchFamily="34" charset="0"/>
              <a:ea typeface="HY울릉도B" pitchFamily="18" charset="-127"/>
              <a:cs typeface="Arial" pitchFamily="34" charset="0"/>
            </a:endParaRPr>
          </a:p>
        </p:txBody>
      </p:sp>
      <p:pic>
        <p:nvPicPr>
          <p:cNvPr id="1026" name="Picture 2" descr="C:\Users\Rudder\Desktop\20120308_89326407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28" y="5020767"/>
            <a:ext cx="1216545" cy="121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A-Type(ADD,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SUB, MUL, DIV)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0807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ADD(0000), SUB(0001), MUL(0010), DIV(0011)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Rd, R1, R2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 Bank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인덱스이다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 = R1 + R2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형식으로 사용된다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37122"/>
              </p:ext>
            </p:extLst>
          </p:nvPr>
        </p:nvGraphicFramePr>
        <p:xfrm>
          <a:off x="1005036" y="1991350"/>
          <a:ext cx="6591300" cy="777240"/>
        </p:xfrm>
        <a:graphic>
          <a:graphicData uri="http://schemas.openxmlformats.org/drawingml/2006/table">
            <a:tbl>
              <a:tblPr/>
              <a:tblGrid>
                <a:gridCol w="1318260"/>
                <a:gridCol w="1318260"/>
                <a:gridCol w="1318260"/>
                <a:gridCol w="1318260"/>
                <a:gridCol w="131826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R1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R2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4127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L-Type(MOV, AND,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ORR, CMP)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3491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MOV(0100), AND(0101), ORR(0110), CMP(0111)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값에 따라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 유동적으로 변화한다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F=0: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F=1: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2^6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범위의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Immediate Value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F=2: S(2bit)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Shift Bit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Operand(4bit) &lt;&lt; 4*S(2bit)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46732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16022"/>
              </p:ext>
            </p:extLst>
          </p:nvPr>
        </p:nvGraphicFramePr>
        <p:xfrm>
          <a:off x="755576" y="1543172"/>
          <a:ext cx="8064896" cy="1780136"/>
        </p:xfrm>
        <a:graphic>
          <a:graphicData uri="http://schemas.openxmlformats.org/drawingml/2006/table">
            <a:tbl>
              <a:tblPr/>
              <a:tblGrid>
                <a:gridCol w="724992"/>
                <a:gridCol w="724992"/>
                <a:gridCol w="724992"/>
                <a:gridCol w="724992"/>
                <a:gridCol w="724992"/>
                <a:gridCol w="724992"/>
                <a:gridCol w="762616"/>
                <a:gridCol w="1368152"/>
                <a:gridCol w="1584176"/>
              </a:tblGrid>
              <a:tr h="30409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If F=?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Rd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Rev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Usage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Register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Register Index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Immediate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6bit Constant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Shift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Operand&lt;&lt;4*S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M-Type(LDR, STR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080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LDR(1000), STR(1001)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 Bank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인덱스이고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Immediate Value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번째 레지스터의 값을 주소 값으로 사용하여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만큼의 변위 값을 사용하여 주소 값을 만든 뒤 해당주소의 있는 내용을 저장하거나 불러온다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4127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48769"/>
              </p:ext>
            </p:extLst>
          </p:nvPr>
        </p:nvGraphicFramePr>
        <p:xfrm>
          <a:off x="899592" y="2023120"/>
          <a:ext cx="7920880" cy="899160"/>
        </p:xfrm>
        <a:graphic>
          <a:graphicData uri="http://schemas.openxmlformats.org/drawingml/2006/table">
            <a:tbl>
              <a:tblPr/>
              <a:tblGrid>
                <a:gridCol w="1008112"/>
                <a:gridCol w="504056"/>
                <a:gridCol w="576064"/>
                <a:gridCol w="1152128"/>
                <a:gridCol w="936104"/>
                <a:gridCol w="3744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Rn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LDR: Rd = [</a:t>
                      </a:r>
                      <a:r>
                        <a:rPr lang="en-US" sz="1400" dirty="0" err="1">
                          <a:effectLst/>
                        </a:rPr>
                        <a:t>Rn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BaseAddr</a:t>
                      </a:r>
                      <a:r>
                        <a:rPr lang="en-US" sz="1400" dirty="0" smtClean="0">
                          <a:effectLst/>
                        </a:rPr>
                        <a:t>)+Operand(Offset)]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STR: </a:t>
                      </a:r>
                      <a:r>
                        <a:rPr lang="en-US" altLang="ko-KR" sz="1400" dirty="0" err="1" smtClean="0">
                          <a:effectLst/>
                        </a:rPr>
                        <a:t>Rn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en-US" altLang="ko-KR" sz="1400" dirty="0" err="1" smtClean="0">
                          <a:effectLst/>
                        </a:rPr>
                        <a:t>BaseAddr</a:t>
                      </a:r>
                      <a:r>
                        <a:rPr lang="en-US" altLang="ko-KR" sz="1400" dirty="0" smtClean="0">
                          <a:effectLst/>
                        </a:rPr>
                        <a:t>)+Operand(Offset)</a:t>
                      </a:r>
                      <a:r>
                        <a:rPr lang="en-US" altLang="ko-KR" sz="1400" baseline="0" dirty="0" smtClean="0">
                          <a:effectLst/>
                        </a:rPr>
                        <a:t> = [Rd]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4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4. B-Type(B, BL, IRET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69031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B(1010)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갖고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B, BL, IRET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구분한다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CPSR Flag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값과 현재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CPSR Bit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비교하여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Branch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유무를 판단한다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80" y="50131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11417"/>
              </p:ext>
            </p:extLst>
          </p:nvPr>
        </p:nvGraphicFramePr>
        <p:xfrm>
          <a:off x="971600" y="1597971"/>
          <a:ext cx="7488832" cy="685800"/>
        </p:xfrm>
        <a:graphic>
          <a:graphicData uri="http://schemas.openxmlformats.org/drawingml/2006/table">
            <a:tbl>
              <a:tblPr/>
              <a:tblGrid>
                <a:gridCol w="1318260"/>
                <a:gridCol w="1318260"/>
                <a:gridCol w="1318260"/>
                <a:gridCol w="1318260"/>
                <a:gridCol w="22157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Rd(Addr)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mov</a:t>
                      </a:r>
                      <a:r>
                        <a:rPr lang="en-US" sz="1400" dirty="0">
                          <a:effectLst/>
                        </a:rPr>
                        <a:t> pc, </a:t>
                      </a:r>
                      <a:r>
                        <a:rPr lang="en-US" sz="1400" dirty="0" err="1">
                          <a:effectLst/>
                        </a:rPr>
                        <a:t>lr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48693"/>
              </p:ext>
            </p:extLst>
          </p:nvPr>
        </p:nvGraphicFramePr>
        <p:xfrm>
          <a:off x="975619" y="2442200"/>
          <a:ext cx="2791593" cy="1668780"/>
        </p:xfrm>
        <a:graphic>
          <a:graphicData uri="http://schemas.openxmlformats.org/drawingml/2006/table">
            <a:tbl>
              <a:tblPr/>
              <a:tblGrid>
                <a:gridCol w="930531"/>
                <a:gridCol w="930531"/>
                <a:gridCol w="93053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IRET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Rev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43995"/>
              </p:ext>
            </p:extLst>
          </p:nvPr>
        </p:nvGraphicFramePr>
        <p:xfrm>
          <a:off x="4139952" y="2420888"/>
          <a:ext cx="4314000" cy="2621280"/>
        </p:xfrm>
        <a:graphic>
          <a:graphicData uri="http://schemas.openxmlformats.org/drawingml/2006/table">
            <a:tbl>
              <a:tblPr/>
              <a:tblGrid>
                <a:gridCol w="708787"/>
                <a:gridCol w="904875"/>
                <a:gridCol w="812800"/>
                <a:gridCol w="188753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Suffix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Condition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EQ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Set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Clear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Clear &amp;&amp; (N=V)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[N] ≠ 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[N] = 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[Z] </a:t>
                      </a:r>
                      <a:r>
                        <a:rPr lang="en-US" sz="1400" dirty="0" smtClean="0">
                          <a:effectLst/>
                        </a:rPr>
                        <a:t>Set &amp;&amp; ([N]</a:t>
                      </a:r>
                      <a:r>
                        <a:rPr lang="en-US" altLang="ko-KR" sz="1400" dirty="0" smtClean="0">
                          <a:effectLst/>
                        </a:rPr>
                        <a:t>≠[V])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5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5. S-Type(PUSH, POP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3491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PUSH(1011), POP(1100)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값에 따라 다양한 형식은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제공한다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F=0: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인덱스로 갖는 단일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F=1: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지역 레지스터로 사용하는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v1-v8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F=2: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46732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42072"/>
              </p:ext>
            </p:extLst>
          </p:nvPr>
        </p:nvGraphicFramePr>
        <p:xfrm>
          <a:off x="988316" y="1628016"/>
          <a:ext cx="7760148" cy="1584960"/>
        </p:xfrm>
        <a:graphic>
          <a:graphicData uri="http://schemas.openxmlformats.org/drawingml/2006/table">
            <a:tbl>
              <a:tblPr/>
              <a:tblGrid>
                <a:gridCol w="823913"/>
                <a:gridCol w="823913"/>
                <a:gridCol w="823913"/>
                <a:gridCol w="823913"/>
                <a:gridCol w="823913"/>
                <a:gridCol w="823913"/>
                <a:gridCol w="944462"/>
                <a:gridCol w="18722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If F=?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Reg.v1-v8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Reg.All</a:t>
                      </a:r>
                      <a:r>
                        <a:rPr lang="en-US" sz="1400" dirty="0">
                          <a:effectLst/>
                        </a:rPr>
                        <a:t>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1186" y="2967335"/>
            <a:ext cx="4541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Path Diagram</a:t>
            </a:r>
          </a:p>
        </p:txBody>
      </p:sp>
    </p:spTree>
    <p:extLst>
      <p:ext uri="{BB962C8B-B14F-4D97-AF65-F5344CB8AC3E}">
        <p14:creationId xmlns:p14="http://schemas.microsoft.com/office/powerpoint/2010/main" val="14865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/>
          <p:cNvSpPr txBox="1"/>
          <p:nvPr/>
        </p:nvSpPr>
        <p:spPr>
          <a:xfrm>
            <a:off x="365816" y="6224281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ADD, SUB, MUL, DIV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4605320" y="341331"/>
            <a:ext cx="4172864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56" name="직선 연결선 255"/>
          <p:cNvCxnSpPr/>
          <p:nvPr/>
        </p:nvCxnSpPr>
        <p:spPr>
          <a:xfrm flipV="1">
            <a:off x="5387352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flipV="1">
            <a:off x="460532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flipV="1">
            <a:off x="4865997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V="1">
            <a:off x="5126675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5648029" y="341331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flipV="1">
            <a:off x="5908706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flipV="1">
            <a:off x="6169383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V="1">
            <a:off x="643006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endCxn id="255" idx="0"/>
          </p:cNvCxnSpPr>
          <p:nvPr/>
        </p:nvCxnSpPr>
        <p:spPr>
          <a:xfrm flipV="1">
            <a:off x="6690738" y="341331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flipV="1">
            <a:off x="6951415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flipV="1">
            <a:off x="7212092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V="1">
            <a:off x="7472769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V="1">
            <a:off x="7752070" y="341331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직선 연결선 268"/>
          <p:cNvCxnSpPr/>
          <p:nvPr/>
        </p:nvCxnSpPr>
        <p:spPr>
          <a:xfrm flipV="1">
            <a:off x="7994123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 flipV="1">
            <a:off x="825480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 flipV="1">
            <a:off x="8515478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flipV="1">
            <a:off x="8776157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606948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876244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142535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387352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000832" y="353829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020549" y="353829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8063258" y="341331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R2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5014" y="1479384"/>
            <a:ext cx="5613972" cy="3899233"/>
            <a:chOff x="706087" y="820081"/>
            <a:chExt cx="5613972" cy="3899233"/>
          </a:xfrm>
        </p:grpSpPr>
        <p:grpSp>
          <p:nvGrpSpPr>
            <p:cNvPr id="213" name="그룹 212"/>
            <p:cNvGrpSpPr/>
            <p:nvPr/>
          </p:nvGrpSpPr>
          <p:grpSpPr>
            <a:xfrm>
              <a:off x="706087" y="820081"/>
              <a:ext cx="889299" cy="1026114"/>
              <a:chOff x="1043608" y="908720"/>
              <a:chExt cx="1152128" cy="1512168"/>
            </a:xfrm>
          </p:grpSpPr>
          <p:sp>
            <p:nvSpPr>
              <p:cNvPr id="289" name="직사각형 288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90" name="직선 화살표 연결선 289"/>
              <p:cNvCxnSpPr>
                <a:stCxn id="289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직사각형 290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92" name="직선 연결선 291"/>
              <p:cNvCxnSpPr>
                <a:stCxn id="291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직선 화살표 연결선 295"/>
              <p:cNvCxnSpPr>
                <a:endCxn id="289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/>
            <p:cNvSpPr/>
            <p:nvPr/>
          </p:nvSpPr>
          <p:spPr>
            <a:xfrm>
              <a:off x="2074239" y="1033130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050752" y="1268919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97562" y="1532311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217" name="직선 연결선 216"/>
            <p:cNvCxnSpPr>
              <a:endCxn id="214" idx="1"/>
            </p:cNvCxnSpPr>
            <p:nvPr/>
          </p:nvCxnSpPr>
          <p:spPr>
            <a:xfrm>
              <a:off x="1067364" y="1371255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214" idx="2"/>
            </p:cNvCxnSpPr>
            <p:nvPr/>
          </p:nvCxnSpPr>
          <p:spPr>
            <a:xfrm>
              <a:off x="2724111" y="1709379"/>
              <a:ext cx="0" cy="1299744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직사각형 218"/>
            <p:cNvSpPr/>
            <p:nvPr/>
          </p:nvSpPr>
          <p:spPr>
            <a:xfrm>
              <a:off x="2081869" y="3040070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347186" y="2194264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803197" y="2194264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742136" y="2209609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03197" y="2650496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742136" y="2665841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347186" y="2430052"/>
              <a:ext cx="32924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426212" y="2430052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426212" y="2634724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28" name="직선 연결선 227"/>
            <p:cNvCxnSpPr/>
            <p:nvPr/>
          </p:nvCxnSpPr>
          <p:spPr>
            <a:xfrm>
              <a:off x="2724111" y="1846195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>
              <a:off x="3999036" y="1846195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>
              <a:off x="4929261" y="1846195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사다리꼴 230"/>
            <p:cNvSpPr/>
            <p:nvPr/>
          </p:nvSpPr>
          <p:spPr>
            <a:xfrm flipV="1">
              <a:off x="3690764" y="3351327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3236" y="3628096"/>
              <a:ext cx="426704" cy="248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3" name="직선 연결선 232"/>
            <p:cNvCxnSpPr/>
            <p:nvPr/>
          </p:nvCxnSpPr>
          <p:spPr>
            <a:xfrm>
              <a:off x="3999036" y="2864481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>
              <a:off x="4929261" y="2864481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flipH="1">
              <a:off x="2290145" y="341981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3305948" y="3739890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>
            <a:xfrm>
              <a:off x="3936703" y="3038247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4877296" y="3038247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4014424" y="298975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947358" y="298975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41" name="직선 연결선 240"/>
            <p:cNvCxnSpPr>
              <a:stCxn id="219" idx="2"/>
            </p:cNvCxnSpPr>
            <p:nvPr/>
          </p:nvCxnSpPr>
          <p:spPr>
            <a:xfrm flipH="1">
              <a:off x="2443147" y="3251808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flipH="1">
              <a:off x="2290146" y="365235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flipH="1">
              <a:off x="2290146" y="3884887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H="1">
              <a:off x="2281083" y="411742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flipH="1">
              <a:off x="2290144" y="4349961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>
              <a:off x="2281083" y="458249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>
              <a:stCxn id="231" idx="1"/>
            </p:cNvCxnSpPr>
            <p:nvPr/>
          </p:nvCxnSpPr>
          <p:spPr>
            <a:xfrm flipH="1" flipV="1">
              <a:off x="3347186" y="3752361"/>
              <a:ext cx="443907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1905584" y="3326188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49" name="직선 연결선 248"/>
            <p:cNvCxnSpPr/>
            <p:nvPr/>
          </p:nvCxnSpPr>
          <p:spPr>
            <a:xfrm flipH="1" flipV="1">
              <a:off x="5772012" y="2737060"/>
              <a:ext cx="443907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5820399" y="2732726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1" name="직선 연결선 250"/>
            <p:cNvCxnSpPr>
              <a:stCxn id="231" idx="0"/>
            </p:cNvCxnSpPr>
            <p:nvPr/>
          </p:nvCxnSpPr>
          <p:spPr>
            <a:xfrm flipH="1">
              <a:off x="4486588" y="4153955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4486588" y="4445683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flipV="1">
              <a:off x="6314520" y="2532389"/>
              <a:ext cx="990" cy="19132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endCxn id="220" idx="3"/>
            </p:cNvCxnSpPr>
            <p:nvPr/>
          </p:nvCxnSpPr>
          <p:spPr>
            <a:xfrm flipH="1">
              <a:off x="5768250" y="2532389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4426447" y="4249499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>
            <a:xfrm>
              <a:off x="4496509" y="4201009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951269" y="3575537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83" name="직선 연결선 282"/>
            <p:cNvCxnSpPr>
              <a:endCxn id="220" idx="1"/>
            </p:cNvCxnSpPr>
            <p:nvPr/>
          </p:nvCxnSpPr>
          <p:spPr>
            <a:xfrm>
              <a:off x="2724111" y="2532389"/>
              <a:ext cx="62307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2126550" y="2750664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692054" y="2340218"/>
              <a:ext cx="585080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533893" y="1861365"/>
              <a:ext cx="524166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R1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423192" y="1861365"/>
              <a:ext cx="524166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288" name="직선 연결선 287"/>
          <p:cNvCxnSpPr/>
          <p:nvPr/>
        </p:nvCxnSpPr>
        <p:spPr>
          <a:xfrm flipV="1">
            <a:off x="775207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649" y="622433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MOV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20488" y="341383"/>
            <a:ext cx="4172863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540251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62048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88116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14184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663196" y="341383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592387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18455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44522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0" idx="0"/>
          </p:cNvCxnSpPr>
          <p:nvPr/>
        </p:nvCxnSpPr>
        <p:spPr>
          <a:xfrm flipV="1">
            <a:off x="6705905" y="341383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96658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22725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487936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7228137" y="353881"/>
            <a:ext cx="0" cy="26987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800929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26996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853064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8791324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22115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1411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7702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02519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5999" y="341279"/>
            <a:ext cx="383086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18274" y="341279"/>
            <a:ext cx="782031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Operand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70810" y="341279"/>
            <a:ext cx="191543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F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74861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1765014" y="1068938"/>
            <a:ext cx="5613972" cy="4720125"/>
            <a:chOff x="721254" y="820132"/>
            <a:chExt cx="5613972" cy="4720125"/>
          </a:xfrm>
        </p:grpSpPr>
        <p:grpSp>
          <p:nvGrpSpPr>
            <p:cNvPr id="4" name="그룹 3"/>
            <p:cNvGrpSpPr/>
            <p:nvPr/>
          </p:nvGrpSpPr>
          <p:grpSpPr>
            <a:xfrm>
              <a:off x="721254" y="820132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2089406" y="1033182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65920" y="1268970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2729" y="1532362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1082532" y="1371307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739279" y="1709431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97037" y="3861013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62353" y="2194316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8365" y="2194316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57303" y="2209661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8365" y="2650548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7303" y="2665893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2353" y="2430104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1379" y="2430104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1379" y="2634776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39279" y="1846246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44428" y="1846246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705931" y="3991012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8404" y="4267781"/>
              <a:ext cx="426704" cy="248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44428" y="2864532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305312" y="424075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20743" y="4377879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2458314" y="4072751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305313" y="447329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305313" y="470583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96251" y="4938367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305311" y="517090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296251" y="5403442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3362353" y="4392046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20751" y="4147131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5787179" y="2737112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35566" y="2732778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 flipH="1">
              <a:off x="4501756" y="4793640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501756" y="5082767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6330677" y="2532442"/>
              <a:ext cx="0" cy="25503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11" idx="3"/>
            </p:cNvCxnSpPr>
            <p:nvPr/>
          </p:nvCxnSpPr>
          <p:spPr>
            <a:xfrm flipH="1">
              <a:off x="5783417" y="2532441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441614" y="4889184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11676" y="4840694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66437" y="4396481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7" name="직선 연결선 66"/>
            <p:cNvCxnSpPr>
              <a:endCxn id="11" idx="1"/>
            </p:cNvCxnSpPr>
            <p:nvPr/>
          </p:nvCxnSpPr>
          <p:spPr>
            <a:xfrm>
              <a:off x="2739279" y="2532441"/>
              <a:ext cx="62307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141717" y="3571607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07222" y="2340270"/>
              <a:ext cx="585080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38359" y="1861417"/>
              <a:ext cx="5100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381" y="3410662"/>
              <a:ext cx="43584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2748663" y="3009176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757303" y="3007656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719553" y="2817603"/>
              <a:ext cx="69015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3195556" y="3013635"/>
              <a:ext cx="0" cy="182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195556" y="3196301"/>
              <a:ext cx="11726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11812" y="3116120"/>
              <a:ext cx="0" cy="1837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309550" y="3116120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310987" y="3296015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3780448" y="3208011"/>
              <a:ext cx="782523" cy="2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562971" y="3208011"/>
              <a:ext cx="0" cy="1432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사다리꼴 81"/>
            <p:cNvSpPr/>
            <p:nvPr/>
          </p:nvSpPr>
          <p:spPr>
            <a:xfrm flipV="1">
              <a:off x="4454293" y="3339007"/>
              <a:ext cx="620918" cy="15008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4757303" y="3496602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115982" y="2985326"/>
              <a:ext cx="604877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96182" y="3253234"/>
              <a:ext cx="699294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04819" y="2985324"/>
              <a:ext cx="743458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4702097" y="3739942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25498" y="3666606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5061637" y="3424816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029386" y="3393023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57299" y="4598969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638577" y="3077121"/>
              <a:ext cx="146541" cy="272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438359" y="3337098"/>
              <a:ext cx="6623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2      1       0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649" y="6224333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itchFamily="34" charset="-127"/>
                <a:ea typeface="Adobe 고딕 Std B" pitchFamily="34" charset="-127"/>
              </a:rPr>
              <a:t>AND, ORR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20488" y="341383"/>
            <a:ext cx="4172863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540251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62048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88116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14184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663196" y="341383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592387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18455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44522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0" idx="0"/>
          </p:cNvCxnSpPr>
          <p:nvPr/>
        </p:nvCxnSpPr>
        <p:spPr>
          <a:xfrm flipV="1">
            <a:off x="6705905" y="341383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96658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22725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487936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7228137" y="353881"/>
            <a:ext cx="0" cy="26987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800929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26996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853064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8791324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22115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1411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7702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02519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5999" y="341279"/>
            <a:ext cx="383086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18274" y="341279"/>
            <a:ext cx="782031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Operand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70810" y="341279"/>
            <a:ext cx="191543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F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74861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1765014" y="1068938"/>
            <a:ext cx="5613972" cy="4720125"/>
            <a:chOff x="1765014" y="1068938"/>
            <a:chExt cx="5613972" cy="4720125"/>
          </a:xfrm>
        </p:grpSpPr>
        <p:grpSp>
          <p:nvGrpSpPr>
            <p:cNvPr id="4" name="그룹 3"/>
            <p:cNvGrpSpPr/>
            <p:nvPr/>
          </p:nvGrpSpPr>
          <p:grpSpPr>
            <a:xfrm>
              <a:off x="1765014" y="1068938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3133166" y="1281988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9680" y="1517776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6489" y="1781168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2126292" y="1620113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3783039" y="1958237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3140797" y="4109819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06113" y="2443122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2125" y="2443122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063" y="2458467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2125" y="2899354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1063" y="2914699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6113" y="2678910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85139" y="2678910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85139" y="2883582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83039" y="2095052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988188" y="2095052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4749691" y="4239818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2164" y="4516587"/>
              <a:ext cx="426704" cy="248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988188" y="3113338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3349072" y="4489562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4503" y="4626685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3502074" y="4321557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3349073" y="472209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349073" y="495463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3340011" y="518717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3349071" y="541971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3340011" y="5652248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4406113" y="4640852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964511" y="4395937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6830939" y="2985918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879326" y="2981584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 flipH="1">
              <a:off x="5545516" y="5042446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545516" y="5331573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7374437" y="2781248"/>
              <a:ext cx="0" cy="25503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11" idx="3"/>
            </p:cNvCxnSpPr>
            <p:nvPr/>
          </p:nvCxnSpPr>
          <p:spPr>
            <a:xfrm flipH="1">
              <a:off x="6827177" y="2781247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485374" y="5137990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55436" y="5089500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10197" y="4645287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85477" y="3820413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82119" y="2110223"/>
              <a:ext cx="5100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33141" y="3659468"/>
              <a:ext cx="43584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792423" y="3257982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5801063" y="3256462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763313" y="3066409"/>
              <a:ext cx="69015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4239316" y="3262441"/>
              <a:ext cx="0" cy="182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4239316" y="3445107"/>
              <a:ext cx="11726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4355572" y="3364926"/>
              <a:ext cx="0" cy="1837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353310" y="3364926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4354747" y="3544821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4824208" y="3456817"/>
              <a:ext cx="782523" cy="2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5606731" y="3456817"/>
              <a:ext cx="0" cy="1432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사다리꼴 81"/>
            <p:cNvSpPr/>
            <p:nvPr/>
          </p:nvSpPr>
          <p:spPr>
            <a:xfrm flipV="1">
              <a:off x="5498053" y="3587813"/>
              <a:ext cx="620918" cy="15008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801063" y="3745408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159742" y="3234132"/>
              <a:ext cx="604877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9942" y="3502040"/>
              <a:ext cx="699294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48579" y="3234130"/>
              <a:ext cx="743458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745857" y="3988748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69258" y="3915412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6105397" y="3673622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073146" y="3641829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01059" y="4847775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682337" y="3325927"/>
              <a:ext cx="146541" cy="272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82119" y="3585904"/>
              <a:ext cx="6623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2      1       0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482720" y="2113654"/>
              <a:ext cx="5677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5019316" y="2095967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4993371" y="3111348"/>
              <a:ext cx="0" cy="1121656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968902" y="391632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951090" y="3996453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3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64933" y="344545"/>
            <a:ext cx="8414135" cy="6168910"/>
            <a:chOff x="107504" y="260648"/>
            <a:chExt cx="8856984" cy="6493589"/>
          </a:xfrm>
        </p:grpSpPr>
        <p:sp>
          <p:nvSpPr>
            <p:cNvPr id="3" name="TextBox 2"/>
            <p:cNvSpPr txBox="1"/>
            <p:nvPr/>
          </p:nvSpPr>
          <p:spPr>
            <a:xfrm>
              <a:off x="107504" y="644646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CMP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67544" y="764704"/>
              <a:ext cx="936104" cy="1080120"/>
              <a:chOff x="1043608" y="908720"/>
              <a:chExt cx="1152128" cy="1512168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107" name="직선 화살표 연결선 106"/>
              <p:cNvCxnSpPr>
                <a:stCxn id="10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109" name="직선 연결선 108"/>
              <p:cNvCxnSpPr>
                <a:stCxn id="10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endCxn id="10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1780" y="1844824"/>
              <a:ext cx="233038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12990" y="1844824"/>
              <a:ext cx="0" cy="3600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12990" y="2916704"/>
              <a:ext cx="0" cy="51229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2296028" y="4188513"/>
              <a:ext cx="1" cy="1544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134974" y="48549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123728" y="5099688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134972" y="5344464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125435" y="558924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5800096" y="2782577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51030" y="2778015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>
              <a:off x="4447020" y="4947344"/>
              <a:ext cx="0" cy="15234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93" idx="1"/>
            </p:cNvCxnSpPr>
            <p:nvPr/>
          </p:nvCxnSpPr>
          <p:spPr>
            <a:xfrm flipV="1">
              <a:off x="4447020" y="5088274"/>
              <a:ext cx="3642292" cy="11414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endCxn id="38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7316894" y="273913"/>
              <a:ext cx="0" cy="284082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78262" y="4529281"/>
              <a:ext cx="4171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40960" y="260648"/>
              <a:ext cx="4032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27565" y="260648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Operand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68968" y="1863442"/>
              <a:ext cx="597667" cy="21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80286" y="1860793"/>
              <a:ext cx="5196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18204" y="3491577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2601658" y="3068960"/>
              <a:ext cx="211435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716016" y="3067360"/>
              <a:ext cx="0" cy="3600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571016" y="2867305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4511456" y="3278261"/>
              <a:ext cx="0" cy="1507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사다리꼴 70"/>
            <p:cNvSpPr/>
            <p:nvPr/>
          </p:nvSpPr>
          <p:spPr>
            <a:xfrm flipV="1">
              <a:off x="4397058" y="3416151"/>
              <a:ext cx="653598" cy="1579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80286" y="3414143"/>
              <a:ext cx="714096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2       1      0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4716016" y="3582040"/>
              <a:ext cx="0" cy="51229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920729" y="3043853"/>
              <a:ext cx="78258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40761" y="260648"/>
              <a:ext cx="2016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F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657905" y="3760992"/>
              <a:ext cx="324714" cy="215444"/>
              <a:chOff x="4657905" y="3760992"/>
              <a:chExt cx="324714" cy="215444"/>
            </a:xfrm>
          </p:grpSpPr>
          <p:cxnSp>
            <p:nvCxnSpPr>
              <p:cNvPr id="104" name="직선 연결선 103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77" name="직선 연결선 76"/>
            <p:cNvCxnSpPr/>
            <p:nvPr/>
          </p:nvCxnSpPr>
          <p:spPr>
            <a:xfrm>
              <a:off x="3933806" y="1844824"/>
              <a:ext cx="0" cy="3600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906496" y="2913646"/>
              <a:ext cx="0" cy="1180690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072072" y="3073654"/>
              <a:ext cx="0" cy="1922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072072" y="3265934"/>
              <a:ext cx="12343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3194447" y="3181533"/>
              <a:ext cx="0" cy="19345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3192066" y="3181533"/>
              <a:ext cx="33709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3193578" y="3370896"/>
              <a:ext cx="33709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3687748" y="3278261"/>
              <a:ext cx="823708" cy="28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862205" y="3325864"/>
              <a:ext cx="736099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88310" y="3043855"/>
              <a:ext cx="63671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856107" y="3760992"/>
              <a:ext cx="324714" cy="215444"/>
              <a:chOff x="4657905" y="3760992"/>
              <a:chExt cx="324714" cy="215444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88" name="직선 연결선 87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5036368" y="3506476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002419" y="3473010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68644" y="4742427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538410" y="3140482"/>
              <a:ext cx="154254" cy="286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089312" y="4976833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CPSR</a:t>
              </a:r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 flipH="1">
              <a:off x="8311846" y="538634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8472901" y="5209494"/>
              <a:ext cx="1" cy="1544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8311847" y="5631117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8311847" y="5875893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8311845" y="6365445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8302308" y="661022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103647" y="5286313"/>
              <a:ext cx="23596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Z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 flipH="1">
              <a:off x="8302308" y="6120669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1"/>
          <p:cNvSpPr/>
          <p:nvPr/>
        </p:nvSpPr>
        <p:spPr>
          <a:xfrm>
            <a:off x="2381237" y="1738467"/>
            <a:ext cx="4384094" cy="466397"/>
          </a:xfrm>
          <a:prstGeom prst="round2SameRect">
            <a:avLst>
              <a:gd name="adj1" fmla="val 42457"/>
              <a:gd name="adj2" fmla="val 0"/>
            </a:avLst>
          </a:prstGeom>
          <a:solidFill>
            <a:srgbClr val="EEECE1">
              <a:lumMod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9162" y="1786999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 smtClean="0">
                <a:solidFill>
                  <a:prstClr val="white"/>
                </a:solidFill>
                <a:latin typeface="Cooper Black" panose="0208090404030B020404" pitchFamily="18" charset="0"/>
                <a:ea typeface="옥션고딕 B" pitchFamily="2" charset="-127"/>
              </a:rPr>
              <a:t>CONTENTS</a:t>
            </a:r>
            <a:endParaRPr lang="ko-KR" altLang="en-US" dirty="0">
              <a:solidFill>
                <a:prstClr val="white"/>
              </a:solidFill>
              <a:latin typeface="Cooper Black" panose="0208090404030B020404" pitchFamily="18" charset="0"/>
              <a:ea typeface="옥션고딕 B" pitchFamily="2" charset="-127"/>
            </a:endParaRPr>
          </a:p>
        </p:txBody>
      </p:sp>
      <p:sp>
        <p:nvSpPr>
          <p:cNvPr id="15" name="모서리가 둥근 직사각형 1"/>
          <p:cNvSpPr/>
          <p:nvPr/>
        </p:nvSpPr>
        <p:spPr>
          <a:xfrm rot="19800000">
            <a:off x="1848462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867" y="3115062"/>
            <a:ext cx="1136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9BBB59">
                    <a:lumMod val="75000"/>
                  </a:srgbClr>
                </a:solidFill>
                <a:latin typeface="Cambria" pitchFamily="18" charset="0"/>
              </a:rPr>
              <a:t>CASM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Concept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7" name="모서리가 둥근 직사각형 1"/>
          <p:cNvSpPr/>
          <p:nvPr/>
        </p:nvSpPr>
        <p:spPr>
          <a:xfrm rot="19800000">
            <a:off x="4512758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3514" y="3115062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4BACC6">
                    <a:lumMod val="75000"/>
                  </a:srgbClr>
                </a:solidFill>
                <a:latin typeface="Cambria" pitchFamily="18" charset="0"/>
              </a:rPr>
              <a:t>Instruction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Format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9" name="모서리가 둥근 직사각형 1"/>
          <p:cNvSpPr/>
          <p:nvPr/>
        </p:nvSpPr>
        <p:spPr>
          <a:xfrm rot="19800000">
            <a:off x="6889022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31150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Path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C0504D">
                    <a:lumMod val="75000"/>
                  </a:srgbClr>
                </a:solidFill>
                <a:latin typeface="Cambria" pitchFamily="18" charset="0"/>
              </a:rPr>
              <a:t>Diagram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0" name="모서리가 둥근 직사각형 1"/>
          <p:cNvSpPr/>
          <p:nvPr/>
        </p:nvSpPr>
        <p:spPr>
          <a:xfrm rot="19800000">
            <a:off x="3077637" y="4918949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4645865"/>
            <a:ext cx="1616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chemeClr val="accent4"/>
                </a:solidFill>
                <a:latin typeface="Cambria" pitchFamily="18" charset="0"/>
              </a:rPr>
              <a:t>CLU Table &amp;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mbria" pitchFamily="18" charset="0"/>
              </a:rPr>
              <a:t>Tick Flow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2" name="모서리가 둥근 직사각형 1"/>
          <p:cNvSpPr/>
          <p:nvPr/>
        </p:nvSpPr>
        <p:spPr>
          <a:xfrm rot="19800000">
            <a:off x="5741933" y="4918949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3893" y="4842775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chemeClr val="accent6"/>
                </a:solidFill>
                <a:latin typeface="Cambria" pitchFamily="18" charset="0"/>
              </a:rPr>
              <a:t>Next Plan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136" y="6166160"/>
            <a:ext cx="4891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LDR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72000" y="328579"/>
            <a:ext cx="4172864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5354032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572000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832678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093355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614709" y="328579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875386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6136063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396740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35" idx="0"/>
          </p:cNvCxnSpPr>
          <p:nvPr/>
        </p:nvCxnSpPr>
        <p:spPr>
          <a:xfrm flipV="1">
            <a:off x="6657418" y="328579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918095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178772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439449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698390" y="341077"/>
            <a:ext cx="0" cy="26987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7960803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221481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8482158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8742837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73628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2924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9215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54032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67512" y="328475"/>
            <a:ext cx="383086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54478" y="341077"/>
            <a:ext cx="782031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Offset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700126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94723" y="351706"/>
            <a:ext cx="782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Adobe 고딕 Std B" pitchFamily="34" charset="-127"/>
                <a:ea typeface="Adobe 고딕 Std B" pitchFamily="34" charset="-127"/>
              </a:rPr>
              <a:t>Address(R1)</a:t>
            </a:r>
            <a:endParaRPr lang="ko-KR" altLang="en-US" sz="9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49336" y="567901"/>
            <a:ext cx="889299" cy="1026114"/>
            <a:chOff x="1043608" y="908720"/>
            <a:chExt cx="1152128" cy="1512168"/>
          </a:xfrm>
        </p:grpSpPr>
        <p:sp>
          <p:nvSpPr>
            <p:cNvPr id="106" name="직사각형 105"/>
            <p:cNvSpPr/>
            <p:nvPr/>
          </p:nvSpPr>
          <p:spPr>
            <a:xfrm>
              <a:off x="1043608" y="1199772"/>
              <a:ext cx="936104" cy="31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7" name="직선 화살표 연결선 106"/>
            <p:cNvCxnSpPr>
              <a:stCxn id="106" idx="2"/>
            </p:cNvCxnSpPr>
            <p:nvPr/>
          </p:nvCxnSpPr>
          <p:spPr>
            <a:xfrm>
              <a:off x="1511660" y="1511807"/>
              <a:ext cx="0" cy="47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1188339" y="1976648"/>
              <a:ext cx="64807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9" name="직선 연결선 108"/>
            <p:cNvCxnSpPr>
              <a:stCxn id="108" idx="2"/>
            </p:cNvCxnSpPr>
            <p:nvPr/>
          </p:nvCxnSpPr>
          <p:spPr>
            <a:xfrm flipH="1">
              <a:off x="1511660" y="2192672"/>
              <a:ext cx="715" cy="2282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1512375" y="2420888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2195736" y="908720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1512375" y="908720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endCxn id="106" idx="0"/>
            </p:cNvCxnSpPr>
            <p:nvPr/>
          </p:nvCxnSpPr>
          <p:spPr>
            <a:xfrm flipH="1">
              <a:off x="1511660" y="908720"/>
              <a:ext cx="715" cy="291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817488" y="780951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001" y="1016739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811" y="1280131"/>
            <a:ext cx="25309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8" name="직선 연결선 7"/>
          <p:cNvCxnSpPr>
            <a:endCxn id="5" idx="1"/>
          </p:cNvCxnSpPr>
          <p:nvPr/>
        </p:nvCxnSpPr>
        <p:spPr>
          <a:xfrm>
            <a:off x="1810614" y="1119076"/>
            <a:ext cx="1006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3467361" y="1457200"/>
            <a:ext cx="0" cy="213284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25119" y="3608782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0435" y="1942085"/>
            <a:ext cx="242106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6446" y="1942085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5385" y="1957430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6446" y="2398317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5385" y="2413662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0435" y="2177873"/>
            <a:ext cx="32924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9461" y="2177873"/>
            <a:ext cx="33380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9461" y="2382545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67361" y="1525608"/>
            <a:ext cx="1274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사다리꼴 19"/>
          <p:cNvSpPr/>
          <p:nvPr/>
        </p:nvSpPr>
        <p:spPr>
          <a:xfrm flipV="1">
            <a:off x="4434013" y="3738781"/>
            <a:ext cx="1591650" cy="8026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6486" y="4015550"/>
            <a:ext cx="42670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033394" y="3988524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8825" y="4125647"/>
            <a:ext cx="47848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" name="직선 연결선 23"/>
          <p:cNvCxnSpPr>
            <a:stCxn id="10" idx="2"/>
          </p:cNvCxnSpPr>
          <p:nvPr/>
        </p:nvCxnSpPr>
        <p:spPr>
          <a:xfrm flipH="1">
            <a:off x="3186396" y="3820520"/>
            <a:ext cx="1" cy="14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033395" y="4221062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033395" y="445359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022711" y="468613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033393" y="4918673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024333" y="5151210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1"/>
          </p:cNvCxnSpPr>
          <p:nvPr/>
        </p:nvCxnSpPr>
        <p:spPr>
          <a:xfrm flipH="1" flipV="1">
            <a:off x="4090435" y="4139815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6515261" y="2484881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48833" y="3894900"/>
            <a:ext cx="441932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63648" y="2480547"/>
            <a:ext cx="4267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4" name="직선 연결선 33"/>
          <p:cNvCxnSpPr>
            <a:stCxn id="20" idx="0"/>
          </p:cNvCxnSpPr>
          <p:nvPr/>
        </p:nvCxnSpPr>
        <p:spPr>
          <a:xfrm>
            <a:off x="5229838" y="4541409"/>
            <a:ext cx="4456" cy="130882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94518" y="4144249"/>
            <a:ext cx="39624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69799" y="3319376"/>
            <a:ext cx="65513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05200" y="1505972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R1&lt;7:4&gt;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742285" y="1525608"/>
            <a:ext cx="0" cy="41044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716341" y="2609396"/>
            <a:ext cx="0" cy="1121656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4668471" y="3414375"/>
            <a:ext cx="308478" cy="204672"/>
            <a:chOff x="4657905" y="3760992"/>
            <a:chExt cx="324714" cy="215444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 flipH="1">
            <a:off x="6511499" y="2280210"/>
            <a:ext cx="11831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7361" y="2280210"/>
            <a:ext cx="62307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35304" y="2088039"/>
            <a:ext cx="585080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13776" y="4837310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90289" y="5073098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37098" y="5336490"/>
            <a:ext cx="300306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13495" y="4837310"/>
            <a:ext cx="31248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90142" y="4837310"/>
            <a:ext cx="358175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7227826" y="4933083"/>
            <a:ext cx="34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5575" y="490129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417752" y="5698471"/>
            <a:ext cx="0" cy="149849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5416313" y="5698472"/>
            <a:ext cx="1150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0" idx="2"/>
          </p:cNvCxnSpPr>
          <p:nvPr/>
        </p:nvCxnSpPr>
        <p:spPr>
          <a:xfrm>
            <a:off x="6563648" y="5513559"/>
            <a:ext cx="0" cy="184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70" idx="1"/>
          </p:cNvCxnSpPr>
          <p:nvPr/>
        </p:nvCxnSpPr>
        <p:spPr>
          <a:xfrm>
            <a:off x="5234295" y="5175435"/>
            <a:ext cx="6794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5416977" y="5134233"/>
            <a:ext cx="285078" cy="245873"/>
            <a:chOff x="4571482" y="3838188"/>
            <a:chExt cx="300082" cy="258814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687669" y="5653008"/>
            <a:ext cx="285078" cy="245873"/>
            <a:chOff x="4571482" y="3838188"/>
            <a:chExt cx="300082" cy="258814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7" name="직선 연결선 86"/>
          <p:cNvCxnSpPr/>
          <p:nvPr/>
        </p:nvCxnSpPr>
        <p:spPr>
          <a:xfrm flipH="1">
            <a:off x="5226845" y="5993947"/>
            <a:ext cx="1" cy="2917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222691" y="6285675"/>
            <a:ext cx="24719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7694664" y="2278091"/>
            <a:ext cx="0" cy="401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166703" y="6089490"/>
            <a:ext cx="121357" cy="1076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36766" y="6041000"/>
            <a:ext cx="285078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1016" y="435927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476745" y="2756944"/>
            <a:ext cx="20086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485385" y="2756944"/>
            <a:ext cx="0" cy="97410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11909" y="2756944"/>
            <a:ext cx="66122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432439" y="3425685"/>
            <a:ext cx="308478" cy="204672"/>
            <a:chOff x="4657905" y="3760992"/>
            <a:chExt cx="324714" cy="215444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610762" y="4583800"/>
            <a:ext cx="4800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15" name="사다리꼴 114"/>
          <p:cNvSpPr/>
          <p:nvPr/>
        </p:nvSpPr>
        <p:spPr>
          <a:xfrm flipV="1">
            <a:off x="5131507" y="5833113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31507" y="5822198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flipH="1">
            <a:off x="5541650" y="59182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09647" y="5886712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5953" y="6190129"/>
            <a:ext cx="467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STR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5185" y="375587"/>
            <a:ext cx="4172863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5367216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585185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845862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106539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627893" y="375587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5888570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149247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409925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36" idx="0"/>
          </p:cNvCxnSpPr>
          <p:nvPr/>
        </p:nvCxnSpPr>
        <p:spPr>
          <a:xfrm flipV="1">
            <a:off x="6670602" y="375587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931279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91956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452633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7711574" y="388085"/>
            <a:ext cx="0" cy="26987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973987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8234665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8495342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8756021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86812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56108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22399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67216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80697" y="375483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67662" y="388085"/>
            <a:ext cx="782031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Offset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7713310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1484006" y="942370"/>
            <a:ext cx="6175988" cy="4973261"/>
            <a:chOff x="685952" y="854336"/>
            <a:chExt cx="6175988" cy="4973261"/>
          </a:xfrm>
        </p:grpSpPr>
        <p:grpSp>
          <p:nvGrpSpPr>
            <p:cNvPr id="4" name="그룹 3"/>
            <p:cNvGrpSpPr/>
            <p:nvPr/>
          </p:nvGrpSpPr>
          <p:grpSpPr>
            <a:xfrm>
              <a:off x="685952" y="854336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2054104" y="1067386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30617" y="1303174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77426" y="1566566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1047229" y="1405511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703976" y="1743635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61734" y="3895217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27050" y="2228520"/>
              <a:ext cx="2421063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3062" y="2228520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2000" y="2243865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3062" y="2684751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2000" y="2700097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7050" y="2464308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6076" y="2464308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076" y="2668980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03976" y="1812043"/>
              <a:ext cx="220808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09125" y="2088190"/>
              <a:ext cx="0" cy="13429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670628" y="4025216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3101" y="4301985"/>
              <a:ext cx="426704" cy="248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2270009" y="427495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85440" y="4412082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" name="직선 연결선 24"/>
            <p:cNvCxnSpPr>
              <a:stCxn id="10" idx="2"/>
            </p:cNvCxnSpPr>
            <p:nvPr/>
          </p:nvCxnSpPr>
          <p:spPr>
            <a:xfrm flipH="1">
              <a:off x="2423011" y="4106955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2270010" y="450749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270010" y="474003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259326" y="4972571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70008" y="5205108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260948" y="5437645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1"/>
            </p:cNvCxnSpPr>
            <p:nvPr/>
          </p:nvCxnSpPr>
          <p:spPr>
            <a:xfrm flipH="1" flipV="1">
              <a:off x="3327050" y="4426250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5751876" y="2771315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85448" y="4181335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00263" y="2766982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5" name="직선 연결선 34"/>
            <p:cNvCxnSpPr>
              <a:stCxn id="21" idx="0"/>
            </p:cNvCxnSpPr>
            <p:nvPr/>
          </p:nvCxnSpPr>
          <p:spPr>
            <a:xfrm>
              <a:off x="4466454" y="4827844"/>
              <a:ext cx="0" cy="63402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931134" y="4430684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06414" y="3605811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07146" y="1792407"/>
              <a:ext cx="4828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R1&lt;7:4&gt;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83231" y="1803019"/>
              <a:ext cx="539395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978900" y="1812043"/>
              <a:ext cx="0" cy="41044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952956" y="2895831"/>
              <a:ext cx="0" cy="1121655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그룹 65"/>
            <p:cNvGrpSpPr/>
            <p:nvPr/>
          </p:nvGrpSpPr>
          <p:grpSpPr>
            <a:xfrm>
              <a:off x="3905086" y="3700810"/>
              <a:ext cx="308478" cy="204672"/>
              <a:chOff x="4657905" y="3760992"/>
              <a:chExt cx="324714" cy="215444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150391" y="5123744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Data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26904" y="5359532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73714" y="5622925"/>
              <a:ext cx="300306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50110" y="5123744"/>
              <a:ext cx="31248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26757" y="5123744"/>
              <a:ext cx="358175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R/W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6464441" y="5219518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432190" y="5187725"/>
              <a:ext cx="429750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WEMF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6" name="직선 화살표 연결선 75"/>
            <p:cNvCxnSpPr>
              <a:endCxn id="69" idx="1"/>
            </p:cNvCxnSpPr>
            <p:nvPr/>
          </p:nvCxnSpPr>
          <p:spPr>
            <a:xfrm>
              <a:off x="4470910" y="5461869"/>
              <a:ext cx="679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4653592" y="5420668"/>
              <a:ext cx="285078" cy="245873"/>
              <a:chOff x="4571482" y="3838188"/>
              <a:chExt cx="300082" cy="258814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571482" y="388155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78" name="직선 연결선 77"/>
            <p:cNvCxnSpPr/>
            <p:nvPr/>
          </p:nvCxnSpPr>
          <p:spPr>
            <a:xfrm>
              <a:off x="4909125" y="3047839"/>
              <a:ext cx="89641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5803279" y="3047839"/>
              <a:ext cx="0" cy="207590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5754146" y="4004619"/>
              <a:ext cx="308478" cy="204672"/>
              <a:chOff x="4657905" y="3760992"/>
              <a:chExt cx="324714" cy="215444"/>
            </a:xfrm>
          </p:grpSpPr>
          <p:cxnSp>
            <p:nvCxnSpPr>
              <p:cNvPr id="90" name="직선 연결선 89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81" name="직선 연결선 80"/>
            <p:cNvCxnSpPr/>
            <p:nvPr/>
          </p:nvCxnSpPr>
          <p:spPr>
            <a:xfrm flipH="1">
              <a:off x="4912058" y="2908114"/>
              <a:ext cx="1" cy="139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4909125" y="1812043"/>
              <a:ext cx="0" cy="41044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2713360" y="3043379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4722000" y="3043379"/>
              <a:ext cx="0" cy="97410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748524" y="3043379"/>
              <a:ext cx="661223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Offset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97631" y="4645710"/>
              <a:ext cx="429750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WEMF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669054" y="3712119"/>
              <a:ext cx="308478" cy="204672"/>
              <a:chOff x="4657905" y="3760992"/>
              <a:chExt cx="324714" cy="215444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6794723" y="389806"/>
            <a:ext cx="782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Adobe 고딕 Std B" pitchFamily="34" charset="-127"/>
                <a:ea typeface="Adobe 고딕 Std B" pitchFamily="34" charset="-127"/>
              </a:rPr>
              <a:t>Address(R1)</a:t>
            </a:r>
            <a:endParaRPr lang="ko-KR" altLang="en-US" sz="9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65095" y="276138"/>
            <a:ext cx="8413811" cy="6305725"/>
            <a:chOff x="123379" y="116632"/>
            <a:chExt cx="8856643" cy="6637605"/>
          </a:xfrm>
        </p:grpSpPr>
        <p:sp>
          <p:nvSpPr>
            <p:cNvPr id="3" name="TextBox 2"/>
            <p:cNvSpPr txBox="1"/>
            <p:nvPr/>
          </p:nvSpPr>
          <p:spPr>
            <a:xfrm>
              <a:off x="141225" y="6433591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B, BL, IRET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67544" y="972598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5" name="직선 화살표 연결선 4"/>
            <p:cNvCxnSpPr>
              <a:stCxn id="4" idx="2"/>
            </p:cNvCxnSpPr>
            <p:nvPr/>
          </p:nvCxnSpPr>
          <p:spPr>
            <a:xfrm>
              <a:off x="847837" y="1195480"/>
              <a:ext cx="0" cy="340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85138" y="1527510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>
              <a:stCxn id="6" idx="2"/>
            </p:cNvCxnSpPr>
            <p:nvPr/>
          </p:nvCxnSpPr>
          <p:spPr>
            <a:xfrm>
              <a:off x="848418" y="1681813"/>
              <a:ext cx="0" cy="16301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48417" y="1844824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403648" y="332656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043608" y="332656"/>
              <a:ext cx="36004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845824" y="658909"/>
              <a:ext cx="2593" cy="3136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6" name="사다리꼴 25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12990" y="2916704"/>
              <a:ext cx="0" cy="118576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1" name="직선 연결선 30"/>
            <p:cNvCxnSpPr>
              <a:stCxn id="17" idx="2"/>
            </p:cNvCxnSpPr>
            <p:nvPr/>
          </p:nvCxnSpPr>
          <p:spPr>
            <a:xfrm>
              <a:off x="2296029" y="4188513"/>
              <a:ext cx="0" cy="19289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134974" y="48494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6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6" idx="0"/>
            </p:cNvCxnSpPr>
            <p:nvPr/>
          </p:nvCxnSpPr>
          <p:spPr>
            <a:xfrm>
              <a:off x="4447020" y="4947344"/>
              <a:ext cx="0" cy="141810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7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862936" y="273913"/>
              <a:ext cx="0" cy="284082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28384" y="273913"/>
              <a:ext cx="823191" cy="27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R2(</a:t>
              </a:r>
              <a:r>
                <a:rPr lang="en-US" altLang="ko-KR" sz="1100" dirty="0" err="1" smtClean="0">
                  <a:latin typeface="Adobe 고딕 Std B" pitchFamily="34" charset="-127"/>
                  <a:ea typeface="Adobe 고딕 Std B" pitchFamily="34" charset="-127"/>
                </a:rPr>
                <a:t>Addr</a:t>
              </a:r>
              <a:r>
                <a:rPr lang="en-US" altLang="ko-KR" sz="1100" dirty="0">
                  <a:latin typeface="Adobe 고딕 Std B" pitchFamily="34" charset="-127"/>
                  <a:ea typeface="Adobe 고딕 Std B" pitchFamily="34" charset="-127"/>
                </a:rPr>
                <a:t>)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사다리꼴 61"/>
            <p:cNvSpPr/>
            <p:nvPr/>
          </p:nvSpPr>
          <p:spPr>
            <a:xfrm flipV="1">
              <a:off x="535644" y="476252"/>
              <a:ext cx="653598" cy="1579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8872" y="476672"/>
              <a:ext cx="697222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2      1       0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 flipH="1">
              <a:off x="176378" y="523533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23379" y="490067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PCSEL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1043608" y="331497"/>
              <a:ext cx="0" cy="158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722160" y="4509700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PCSEL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701318" y="240903"/>
              <a:ext cx="0" cy="612454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848419" y="250404"/>
              <a:ext cx="8529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848062" y="250404"/>
              <a:ext cx="0" cy="220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367188" y="1772816"/>
              <a:ext cx="536922" cy="21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08988" y="267296"/>
              <a:ext cx="9539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CPSR Flag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4912990" y="1772816"/>
              <a:ext cx="0" cy="4320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709245" y="6365445"/>
              <a:ext cx="27401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669635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53105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33411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91113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907704" y="267185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LR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617425" y="116632"/>
              <a:ext cx="167057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617425" y="116632"/>
              <a:ext cx="0" cy="3512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79" idx="0"/>
            </p:cNvCxnSpPr>
            <p:nvPr/>
          </p:nvCxnSpPr>
          <p:spPr>
            <a:xfrm flipH="1" flipV="1">
              <a:off x="2287996" y="116632"/>
              <a:ext cx="1" cy="15055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1403648" y="908720"/>
              <a:ext cx="8843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9" idx="2"/>
            </p:cNvCxnSpPr>
            <p:nvPr/>
          </p:nvCxnSpPr>
          <p:spPr>
            <a:xfrm>
              <a:off x="2287997" y="490067"/>
              <a:ext cx="0" cy="418653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2591780" y="1772816"/>
              <a:ext cx="559309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7801280" y="4976833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CPSR</a:t>
              </a:r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 flipH="1">
              <a:off x="8023814" y="538634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8184869" y="5209494"/>
              <a:ext cx="1" cy="1544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8023815" y="5631117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>
              <a:off x="8023815" y="5875893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8023813" y="6365445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8014276" y="661022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815615" y="5286313"/>
              <a:ext cx="23596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Z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 flipH="1">
              <a:off x="8014276" y="6120669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815615" y="5531089"/>
              <a:ext cx="2487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15615" y="5770604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V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8184870" y="1772816"/>
              <a:ext cx="0" cy="318851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524328" y="1787347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CPSR F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62920" y="49940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>
                  <a:latin typeface="Adobe Fan Heiti Std B" pitchFamily="34" charset="-128"/>
                  <a:ea typeface="Adobe Fan Heiti Std B" pitchFamily="34" charset="-128"/>
                </a:rPr>
                <a:t>BrYN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 flipH="1">
              <a:off x="8578818" y="5008964"/>
              <a:ext cx="3442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4449365" y="5088274"/>
              <a:ext cx="33519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사다리꼴 101"/>
            <p:cNvSpPr/>
            <p:nvPr/>
          </p:nvSpPr>
          <p:spPr>
            <a:xfrm rot="10800000" flipV="1">
              <a:off x="1568513" y="2797489"/>
              <a:ext cx="509582" cy="14306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00416" y="2786818"/>
              <a:ext cx="511611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  1     0 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66666" y="2809746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>
                  <a:latin typeface="Adobe Fan Heiti Std B" pitchFamily="34" charset="-128"/>
                  <a:ea typeface="Adobe Fan Heiti Std B" pitchFamily="34" charset="-128"/>
                </a:rPr>
                <a:t>BrYN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 flipH="1">
              <a:off x="2058923" y="2824659"/>
              <a:ext cx="38304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사다리꼴 105"/>
            <p:cNvSpPr/>
            <p:nvPr/>
          </p:nvSpPr>
          <p:spPr>
            <a:xfrm rot="10800000" flipV="1">
              <a:off x="2154227" y="621975"/>
              <a:ext cx="509582" cy="14306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2493418" y="555242"/>
              <a:ext cx="0" cy="29443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186129" y="611304"/>
              <a:ext cx="511611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 1      0 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652380" y="634232"/>
              <a:ext cx="445804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Adobe Fan Heiti Std B" pitchFamily="34" charset="-128"/>
                  <a:ea typeface="HY견고딕" pitchFamily="18" charset="-127"/>
                </a:rPr>
                <a:t>LRSF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 flipH="1" flipV="1">
              <a:off x="2644637" y="649145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1907704" y="2727970"/>
              <a:ext cx="0" cy="29443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756161" y="4725144"/>
              <a:ext cx="445804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Adobe Fan Heiti Std B" pitchFamily="34" charset="-128"/>
                  <a:ea typeface="HY견고딕" pitchFamily="18" charset="-127"/>
                </a:rPr>
                <a:t>LRSF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7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58915" y="383079"/>
            <a:ext cx="8434360" cy="6091842"/>
            <a:chOff x="136363" y="260757"/>
            <a:chExt cx="8878274" cy="6412465"/>
          </a:xfrm>
        </p:grpSpPr>
        <p:sp>
          <p:nvSpPr>
            <p:cNvPr id="3" name="TextBox 2"/>
            <p:cNvSpPr txBox="1"/>
            <p:nvPr/>
          </p:nvSpPr>
          <p:spPr>
            <a:xfrm>
              <a:off x="136363" y="6365445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PUSH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67544" y="972598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5" name="직선 화살표 연결선 4"/>
            <p:cNvCxnSpPr>
              <a:stCxn id="4" idx="2"/>
            </p:cNvCxnSpPr>
            <p:nvPr/>
          </p:nvCxnSpPr>
          <p:spPr>
            <a:xfrm>
              <a:off x="847837" y="1195480"/>
              <a:ext cx="0" cy="340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85138" y="1527510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>
              <a:stCxn id="6" idx="2"/>
            </p:cNvCxnSpPr>
            <p:nvPr/>
          </p:nvCxnSpPr>
          <p:spPr>
            <a:xfrm>
              <a:off x="848418" y="1681813"/>
              <a:ext cx="0" cy="16301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48417" y="1844824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403648" y="332656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863326" y="332656"/>
              <a:ext cx="5403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14" name="직선 연결선 13"/>
            <p:cNvCxnSpPr>
              <a:endCxn id="11" idx="1"/>
            </p:cNvCxnSpPr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591780" y="1772816"/>
              <a:ext cx="232121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사다리꼴 25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12990" y="2916704"/>
              <a:ext cx="0" cy="118576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1" name="직선 연결선 30"/>
            <p:cNvCxnSpPr>
              <a:stCxn id="16" idx="2"/>
            </p:cNvCxnSpPr>
            <p:nvPr/>
          </p:nvCxnSpPr>
          <p:spPr>
            <a:xfrm>
              <a:off x="2296029" y="4188513"/>
              <a:ext cx="0" cy="19289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134974" y="48549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6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6" idx="0"/>
            </p:cNvCxnSpPr>
            <p:nvPr/>
          </p:nvCxnSpPr>
          <p:spPr>
            <a:xfrm>
              <a:off x="4447020" y="4947344"/>
              <a:ext cx="0" cy="141810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7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862936" y="273913"/>
              <a:ext cx="0" cy="284082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28384" y="273913"/>
              <a:ext cx="823191" cy="27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R2(</a:t>
              </a:r>
              <a:r>
                <a:rPr lang="en-US" altLang="ko-KR" sz="1100" dirty="0" err="1" smtClean="0">
                  <a:latin typeface="Adobe 고딕 Std B" pitchFamily="34" charset="-127"/>
                  <a:ea typeface="Adobe 고딕 Std B" pitchFamily="34" charset="-127"/>
                </a:rPr>
                <a:t>Addr</a:t>
              </a:r>
              <a:r>
                <a:rPr lang="en-US" altLang="ko-KR" sz="1100" dirty="0">
                  <a:latin typeface="Adobe 고딕 Std B" pitchFamily="34" charset="-127"/>
                  <a:ea typeface="Adobe 고딕 Std B" pitchFamily="34" charset="-127"/>
                </a:rPr>
                <a:t>)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863326" y="323367"/>
              <a:ext cx="0" cy="649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748830" y="4509700"/>
              <a:ext cx="460989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878329" y="1700808"/>
              <a:ext cx="0" cy="4664637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367188" y="1772816"/>
              <a:ext cx="536922" cy="21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4912990" y="1772816"/>
              <a:ext cx="0" cy="4320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812360" y="1749247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CPSR F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4449365" y="6365445"/>
              <a:ext cx="34301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766847" y="2782577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H="1" flipV="1">
              <a:off x="5810647" y="2797490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8587597" y="1491354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553648" y="1457887"/>
              <a:ext cx="460989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97748" y="1405156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64288" y="1190826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739877" y="1468081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715031" y="942628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29193" y="1196752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SP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6408905" y="1428262"/>
              <a:ext cx="0" cy="193880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409485" y="1628800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6964716" y="692696"/>
              <a:ext cx="0" cy="93610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6408905" y="692696"/>
              <a:ext cx="55581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83" idx="2"/>
              <a:endCxn id="77" idx="0"/>
            </p:cNvCxnSpPr>
            <p:nvPr/>
          </p:nvCxnSpPr>
          <p:spPr>
            <a:xfrm>
              <a:off x="6409485" y="1016581"/>
              <a:ext cx="1" cy="1801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6146205" y="862278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4" name="직선 화살표 연결선 83"/>
            <p:cNvCxnSpPr>
              <a:endCxn id="83" idx="0"/>
            </p:cNvCxnSpPr>
            <p:nvPr/>
          </p:nvCxnSpPr>
          <p:spPr>
            <a:xfrm flipH="1">
              <a:off x="6409485" y="692696"/>
              <a:ext cx="1" cy="169582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7" idx="3"/>
              <a:endCxn id="86" idx="1"/>
            </p:cNvCxnSpPr>
            <p:nvPr/>
          </p:nvCxnSpPr>
          <p:spPr>
            <a:xfrm flipV="1">
              <a:off x="6789778" y="1306788"/>
              <a:ext cx="421945" cy="140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7211723" y="9508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Stack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917161" y="267296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37041" y="260757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6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55774" y="349050"/>
            <a:ext cx="8441717" cy="6159900"/>
            <a:chOff x="107504" y="260757"/>
            <a:chExt cx="8908289" cy="6500356"/>
          </a:xfrm>
        </p:grpSpPr>
        <p:sp>
          <p:nvSpPr>
            <p:cNvPr id="3" name="TextBox 2"/>
            <p:cNvSpPr txBox="1"/>
            <p:nvPr/>
          </p:nvSpPr>
          <p:spPr>
            <a:xfrm>
              <a:off x="107504" y="6453336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POP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67544" y="972598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5" name="직선 화살표 연결선 4"/>
            <p:cNvCxnSpPr>
              <a:stCxn id="4" idx="2"/>
            </p:cNvCxnSpPr>
            <p:nvPr/>
          </p:nvCxnSpPr>
          <p:spPr>
            <a:xfrm>
              <a:off x="847837" y="1195480"/>
              <a:ext cx="0" cy="340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85138" y="1527510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>
              <a:stCxn id="6" idx="2"/>
            </p:cNvCxnSpPr>
            <p:nvPr/>
          </p:nvCxnSpPr>
          <p:spPr>
            <a:xfrm>
              <a:off x="848418" y="1681813"/>
              <a:ext cx="0" cy="16301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48417" y="1844824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403648" y="332656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863326" y="332656"/>
              <a:ext cx="5403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14" name="직선 연결선 13"/>
            <p:cNvCxnSpPr>
              <a:endCxn id="11" idx="1"/>
            </p:cNvCxnSpPr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5" name="사다리꼴 24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9" name="직선 연결선 28"/>
            <p:cNvCxnSpPr>
              <a:stCxn id="16" idx="2"/>
            </p:cNvCxnSpPr>
            <p:nvPr/>
          </p:nvCxnSpPr>
          <p:spPr>
            <a:xfrm>
              <a:off x="2296029" y="4188513"/>
              <a:ext cx="0" cy="19289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134974" y="48549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5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34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862936" y="273913"/>
              <a:ext cx="0" cy="284082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28385" y="273913"/>
              <a:ext cx="823191" cy="27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R2(</a:t>
              </a:r>
              <a:r>
                <a:rPr lang="en-US" altLang="ko-KR" sz="1100" dirty="0" err="1" smtClean="0">
                  <a:latin typeface="Adobe 고딕 Std B" pitchFamily="34" charset="-127"/>
                  <a:ea typeface="Adobe 고딕 Std B" pitchFamily="34" charset="-127"/>
                </a:rPr>
                <a:t>Addr</a:t>
              </a:r>
              <a:r>
                <a:rPr lang="en-US" altLang="ko-KR" sz="1100" dirty="0">
                  <a:latin typeface="Adobe 고딕 Std B" pitchFamily="34" charset="-127"/>
                  <a:ea typeface="Adobe 고딕 Std B" pitchFamily="34" charset="-127"/>
                </a:rPr>
                <a:t>)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863326" y="323367"/>
              <a:ext cx="0" cy="649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48830" y="4509700"/>
              <a:ext cx="462145" cy="22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12360" y="1749247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CPSR F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2" name="직선 연결선 61"/>
            <p:cNvCxnSpPr>
              <a:endCxn id="17" idx="1"/>
            </p:cNvCxnSpPr>
            <p:nvPr/>
          </p:nvCxnSpPr>
          <p:spPr>
            <a:xfrm>
              <a:off x="2591780" y="2567133"/>
              <a:ext cx="655868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91780" y="2582522"/>
              <a:ext cx="538268" cy="211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66847" y="2782577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 flipV="1">
              <a:off x="5810647" y="2797490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8587597" y="1491354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8553648" y="1457888"/>
              <a:ext cx="462145" cy="22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97748" y="1405156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4288" y="1190826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39877" y="1468081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15031" y="942628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29193" y="1196752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SP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6408905" y="1428262"/>
              <a:ext cx="0" cy="193880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409485" y="1628800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6964716" y="692696"/>
              <a:ext cx="0" cy="93610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6408905" y="692696"/>
              <a:ext cx="55581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78" idx="2"/>
              <a:endCxn id="72" idx="0"/>
            </p:cNvCxnSpPr>
            <p:nvPr/>
          </p:nvCxnSpPr>
          <p:spPr>
            <a:xfrm>
              <a:off x="6409485" y="1016581"/>
              <a:ext cx="1" cy="1801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6146205" y="862278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-2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9" name="직선 화살표 연결선 78"/>
            <p:cNvCxnSpPr>
              <a:endCxn id="78" idx="0"/>
            </p:cNvCxnSpPr>
            <p:nvPr/>
          </p:nvCxnSpPr>
          <p:spPr>
            <a:xfrm flipH="1">
              <a:off x="6409485" y="692696"/>
              <a:ext cx="1" cy="169582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2" idx="3"/>
              <a:endCxn id="81" idx="1"/>
            </p:cNvCxnSpPr>
            <p:nvPr/>
          </p:nvCxnSpPr>
          <p:spPr>
            <a:xfrm flipV="1">
              <a:off x="6789778" y="1306788"/>
              <a:ext cx="421945" cy="140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7211723" y="9508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Stack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V="1">
              <a:off x="7862936" y="720509"/>
              <a:ext cx="0" cy="21356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7041573" y="720509"/>
              <a:ext cx="83792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7041573" y="720510"/>
              <a:ext cx="0" cy="18466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V="1">
              <a:off x="5796437" y="2583927"/>
              <a:ext cx="1245136" cy="1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917161" y="267296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37041" y="260757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4" name="직선 연결선 633"/>
          <p:cNvCxnSpPr>
            <a:stCxn id="633" idx="2"/>
          </p:cNvCxnSpPr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 flipH="1">
            <a:off x="2295951" y="427795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6" name="직선 연결선 655"/>
          <p:cNvCxnSpPr>
            <a:stCxn id="641" idx="2"/>
          </p:cNvCxnSpPr>
          <p:nvPr/>
        </p:nvCxnSpPr>
        <p:spPr>
          <a:xfrm>
            <a:off x="2447770" y="4111250"/>
            <a:ext cx="0" cy="205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직선 연결선 656"/>
          <p:cNvCxnSpPr/>
          <p:nvPr/>
        </p:nvCxnSpPr>
        <p:spPr>
          <a:xfrm flipH="1">
            <a:off x="2295951" y="44611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직선 연결선 657"/>
          <p:cNvCxnSpPr/>
          <p:nvPr/>
        </p:nvCxnSpPr>
        <p:spPr>
          <a:xfrm flipH="1">
            <a:off x="2295951" y="464439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직선 연결선 658"/>
          <p:cNvCxnSpPr/>
          <p:nvPr/>
        </p:nvCxnSpPr>
        <p:spPr>
          <a:xfrm flipH="1">
            <a:off x="2295951" y="482761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직선 연결선 659"/>
          <p:cNvCxnSpPr/>
          <p:nvPr/>
        </p:nvCxnSpPr>
        <p:spPr>
          <a:xfrm flipH="1">
            <a:off x="2295951" y="501083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직선 연결선 660"/>
          <p:cNvCxnSpPr/>
          <p:nvPr/>
        </p:nvCxnSpPr>
        <p:spPr>
          <a:xfrm flipH="1">
            <a:off x="2295951" y="519405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1887425" y="415670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1937411" y="506636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직선 연결선 760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직선 연결선 775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직선 연결선 776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7" name="직선 연결선 816"/>
          <p:cNvCxnSpPr/>
          <p:nvPr/>
        </p:nvCxnSpPr>
        <p:spPr>
          <a:xfrm flipH="1">
            <a:off x="2295951" y="53772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879026" y="525873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0" name="직선 연결선 819"/>
          <p:cNvCxnSpPr>
            <a:stCxn id="233" idx="0"/>
            <a:endCxn id="647" idx="1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1" name="TextBox 820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4" name="직선 연결선 823"/>
          <p:cNvCxnSpPr/>
          <p:nvPr/>
        </p:nvCxnSpPr>
        <p:spPr>
          <a:xfrm flipH="1">
            <a:off x="2295951" y="55604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직선 연결선 824"/>
          <p:cNvCxnSpPr/>
          <p:nvPr/>
        </p:nvCxnSpPr>
        <p:spPr>
          <a:xfrm flipH="1">
            <a:off x="2295951" y="574370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6" name="TextBox 825"/>
          <p:cNvSpPr txBox="1"/>
          <p:nvPr/>
        </p:nvSpPr>
        <p:spPr>
          <a:xfrm>
            <a:off x="1883689" y="543907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117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Combination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33085" y="579383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 flipH="1">
            <a:off x="2295951" y="61101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2295951" y="592692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833085" y="599119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869810" y="562734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930403" y="434466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925935" y="452119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24295" y="470916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936467" y="488188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3" name="사다리꼴 232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26561" y="2484704"/>
            <a:ext cx="2243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31701" y="2668854"/>
            <a:ext cx="2243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9" name="직선 연결선 248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473" y="2967335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CLU Table &amp; Tick Flow</a:t>
            </a:r>
          </a:p>
        </p:txBody>
      </p:sp>
    </p:spTree>
    <p:extLst>
      <p:ext uri="{BB962C8B-B14F-4D97-AF65-F5344CB8AC3E}">
        <p14:creationId xmlns:p14="http://schemas.microsoft.com/office/powerpoint/2010/main" val="8670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2694" y="633462"/>
            <a:ext cx="335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CLU TABLE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71371"/>
              </p:ext>
            </p:extLst>
          </p:nvPr>
        </p:nvGraphicFramePr>
        <p:xfrm>
          <a:off x="457200" y="1916824"/>
          <a:ext cx="8229607" cy="42484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16341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</a:tblGrid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INSTRUCTION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MODE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ALUFN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WERF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WEDF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WESF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LRSF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BSEL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PCSEL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ADSEL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WDSEL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WASEL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RA1SEL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RA2SEL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err="1">
                          <a:effectLst/>
                        </a:rPr>
                        <a:t>BrYN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ADD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SUB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MUL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MUL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DIV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MOV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AND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ORR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CMP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LDR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STR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B(0)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 |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BL(1)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 |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IRET(2)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PUSH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POP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NONE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ADD, SUB, MUL, DIV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88" name="직선 연결선 287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MOV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781" y="2967335"/>
            <a:ext cx="4974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CASM Concept</a:t>
            </a:r>
          </a:p>
        </p:txBody>
      </p:sp>
    </p:spTree>
    <p:extLst>
      <p:ext uri="{BB962C8B-B14F-4D97-AF65-F5344CB8AC3E}">
        <p14:creationId xmlns:p14="http://schemas.microsoft.com/office/powerpoint/2010/main" val="3127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AND, ORR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3" name="직선 연결선 232"/>
          <p:cNvCxnSpPr>
            <a:stCxn id="241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1" name="사다리꼴 240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6" name="직선 연결선 245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7" name="직선 연결선 276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CMP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3" name="직선 연결선 232"/>
          <p:cNvCxnSpPr>
            <a:stCxn id="241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1" name="사다리꼴 240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6" name="직선 연결선 245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7" name="직선 연결선 276"/>
          <p:cNvCxnSpPr>
            <a:stCxn id="633" idx="2"/>
          </p:cNvCxnSpPr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LDR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STR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BL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IRET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6" name="직선 연결선 655"/>
          <p:cNvCxnSpPr>
            <a:stCxn id="641" idx="2"/>
          </p:cNvCxnSpPr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직선 연결선 656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직선 연결선 657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직선 연결선 658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직선 연결선 659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직선 연결선 660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solidFill>
              <a:srgbClr val="92D05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7" name="직선 연결선 816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4" name="직선 연결선 823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직선 연결선 824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6" name="TextBox 825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PUSH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8" name="직선 연결선 24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POP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4830" y="2967335"/>
            <a:ext cx="3214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Next Plan</a:t>
            </a:r>
          </a:p>
        </p:txBody>
      </p:sp>
    </p:spTree>
    <p:extLst>
      <p:ext uri="{BB962C8B-B14F-4D97-AF65-F5344CB8AC3E}">
        <p14:creationId xmlns:p14="http://schemas.microsoft.com/office/powerpoint/2010/main" val="29117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시스템 구조에서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직접 설계하고 구현해봄으로써 동작원리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구조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성능을 이해하고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소프트웨어적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하드웨어 관점 향상 도모를 목적으로 주제를 선정함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C/C++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나만의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CPU(Processing Unit)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설계하고 에뮬레이션을 구현함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구조는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Single cycle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circuit diagram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따르며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구분함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실행을 각 구조로 나눠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Instruction, Data, Stack Memory, Register Bank, CLU, CPSR, ALU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표현함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2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Next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Plan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548" y="1124744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CASM Program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구현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-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하드웨어 요소 정의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(CLU Table, Register, Memory etc…)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- CLU Table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 근거하여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 Routine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동작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arenR" startAt="2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CASM Parsing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처리 및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Linker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구현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- CASM Parsing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부분에서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Assembly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코드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Labeling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가능하게끔 지원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-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여러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Assembly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코드를 참조하여 서로의 모듈 호출할 수 있도록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지원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arenR" startAt="3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다양한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Assembly Code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준비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8424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HY헤드라인M" pitchFamily="18" charset="-127"/>
                <a:ea typeface="HY헤드라인M" pitchFamily="18" charset="-127"/>
              </a:rPr>
              <a:t>감사합니</a:t>
            </a:r>
            <a:r>
              <a:rPr lang="ko-KR" altLang="en-US" sz="5400" dirty="0">
                <a:latin typeface="HY헤드라인M" pitchFamily="18" charset="-127"/>
                <a:ea typeface="HY헤드라인M" pitchFamily="18" charset="-127"/>
              </a:rPr>
              <a:t>다</a:t>
            </a:r>
            <a:endParaRPr lang="en-US" altLang="ko-KR" sz="54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9701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16bit Instruction Set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구성도</a:t>
            </a:r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크기를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명령 타입은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A(Arithmetic), L(Logic), M(Memory), B(Branch), S(Stack Operation)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 있으며 각 타입마다 명령을 수행하기 위한 구성요소가 다르게 존재한다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타입은 바이너리 해석 포맷자체가 동일한 것으로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별로 행하는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제어신호가 다르다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 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판별하여 정해진 규칙에 따라 명령어를 분석하고 그에 맞는 신호와 데이터를 주게 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972" y="963518"/>
            <a:ext cx="813690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타입 별 연산구조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17379"/>
              </p:ext>
            </p:extLst>
          </p:nvPr>
        </p:nvGraphicFramePr>
        <p:xfrm>
          <a:off x="2411759" y="1502122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R1(4)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R2(4)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85719"/>
              </p:ext>
            </p:extLst>
          </p:nvPr>
        </p:nvGraphicFramePr>
        <p:xfrm>
          <a:off x="2411760" y="2093659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792088"/>
                <a:gridCol w="23762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F(2)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Operand(6)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16065"/>
              </p:ext>
            </p:extLst>
          </p:nvPr>
        </p:nvGraphicFramePr>
        <p:xfrm>
          <a:off x="2411760" y="2654250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Offset(4)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07165"/>
              </p:ext>
            </p:extLst>
          </p:nvPr>
        </p:nvGraphicFramePr>
        <p:xfrm>
          <a:off x="2411760" y="3261261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Opcode-2(4)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CPSR Flag(4)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76355"/>
              </p:ext>
            </p:extLst>
          </p:nvPr>
        </p:nvGraphicFramePr>
        <p:xfrm>
          <a:off x="2411760" y="3815258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Reversed(4)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Reversed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0376" y="4410978"/>
            <a:ext cx="813690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 수행 구조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A-Type: ADD, SUB, MUL, DIV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L-Type: MOV, AND, OR, CMP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M-Type: LDR, STR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B-Type: B, BL, IRET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S-Type: PUSH, POP</a:t>
            </a:r>
          </a:p>
        </p:txBody>
      </p:sp>
    </p:spTree>
    <p:extLst>
      <p:ext uri="{BB962C8B-B14F-4D97-AF65-F5344CB8AC3E}">
        <p14:creationId xmlns:p14="http://schemas.microsoft.com/office/powerpoint/2010/main" val="14168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1369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Block Diagram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 별로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Architecture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single CPU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블록 다이어그램을 그린다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Memory(Instruction, Data, Stack), Register Bank (a1-a4, v1-v8,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lr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pc), CPSR Register, CLU, ALU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사용하여 표현한다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5968" y="3933056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CASM</a:t>
            </a:r>
            <a:endParaRPr lang="ko-KR" altLang="en-US" sz="1200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10535" y="4415788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hardware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10535" y="5013177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parsing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10535" y="5665812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main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0535" y="6241876"/>
            <a:ext cx="8517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Makefile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4" name="꺾인 연결선 13"/>
          <p:cNvCxnSpPr>
            <a:stCxn id="9" idx="2"/>
            <a:endCxn id="13" idx="1"/>
          </p:cNvCxnSpPr>
          <p:nvPr/>
        </p:nvCxnSpPr>
        <p:spPr>
          <a:xfrm rot="16200000" flipH="1">
            <a:off x="731785" y="5043146"/>
            <a:ext cx="2128800" cy="62869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481837" y="5880300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481837" y="5193196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81837" y="4617132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CASM Program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Using repository: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github.com/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eldora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/CASM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2" y="4341892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 Format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및 하드웨어 구성 관련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9832" y="4939281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Assembly Parsing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및 해석 관련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9832" y="5591916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가상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동작시키기 위한 메인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6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565" y="2967335"/>
            <a:ext cx="6272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37508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0. FORMAT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58504"/>
              </p:ext>
            </p:extLst>
          </p:nvPr>
        </p:nvGraphicFramePr>
        <p:xfrm>
          <a:off x="827584" y="3547447"/>
          <a:ext cx="7056784" cy="3101446"/>
        </p:xfrm>
        <a:graphic>
          <a:graphicData uri="http://schemas.openxmlformats.org/drawingml/2006/table">
            <a:tbl>
              <a:tblPr/>
              <a:tblGrid>
                <a:gridCol w="1395042"/>
                <a:gridCol w="1395042"/>
                <a:gridCol w="2970556"/>
                <a:gridCol w="1296144"/>
              </a:tblGrid>
              <a:tr h="333922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Name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effectLst/>
                        </a:rPr>
                        <a:t>RegNO</a:t>
                      </a:r>
                      <a:endParaRPr lang="en-US" sz="1500" b="1" dirty="0">
                        <a:effectLst/>
                      </a:endParaRP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</a:rPr>
                        <a:t>Usage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>
                          <a:effectLst/>
                        </a:rPr>
                        <a:t>함수호출후 값 보존여부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a1-a2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0-1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인수</a:t>
                      </a:r>
                      <a:r>
                        <a:rPr lang="en-US" altLang="ko-KR" sz="1500" dirty="0">
                          <a:effectLst/>
                        </a:rPr>
                        <a:t>/</a:t>
                      </a:r>
                      <a:r>
                        <a:rPr lang="ko-KR" altLang="en-US" sz="1500" dirty="0">
                          <a:effectLst/>
                        </a:rPr>
                        <a:t>결과값</a:t>
                      </a:r>
                      <a:r>
                        <a:rPr lang="en-US" altLang="ko-KR" sz="1500" dirty="0">
                          <a:effectLst/>
                        </a:rPr>
                        <a:t>/</a:t>
                      </a:r>
                      <a:r>
                        <a:rPr lang="ko-KR" altLang="en-US" sz="1500" dirty="0">
                          <a:effectLst/>
                        </a:rPr>
                        <a:t>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a3-a4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2-3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인수</a:t>
                      </a:r>
                      <a:r>
                        <a:rPr lang="en-US" altLang="ko-KR" sz="1500">
                          <a:effectLst/>
                        </a:rPr>
                        <a:t>/</a:t>
                      </a:r>
                      <a:r>
                        <a:rPr lang="ko-KR" altLang="en-US" sz="1500">
                          <a:effectLst/>
                        </a:rPr>
                        <a:t>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v1-v8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4-11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지역 루틴용 변수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ip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12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프로시져 내 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sp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13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스택 포인터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lr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14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링크 레지스터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복귀 주소</a:t>
                      </a:r>
                      <a:r>
                        <a:rPr lang="en-US" altLang="ko-KR" sz="1500">
                          <a:effectLst/>
                        </a:rPr>
                        <a:t>)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pc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15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프로그램 카운터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n.a</a:t>
                      </a:r>
                      <a:endParaRPr lang="en-US" sz="1500" dirty="0">
                        <a:effectLst/>
                      </a:endParaRP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4972" y="963518"/>
            <a:ext cx="8136904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CPU State Register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972" y="3068960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Register Usage Map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85067"/>
              </p:ext>
            </p:extLst>
          </p:nvPr>
        </p:nvGraphicFramePr>
        <p:xfrm>
          <a:off x="827584" y="1461904"/>
          <a:ext cx="7056784" cy="1432560"/>
        </p:xfrm>
        <a:graphic>
          <a:graphicData uri="http://schemas.openxmlformats.org/drawingml/2006/table">
            <a:tbl>
              <a:tblPr/>
              <a:tblGrid>
                <a:gridCol w="2197100"/>
                <a:gridCol w="2197100"/>
                <a:gridCol w="266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CPSR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Set(1)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Clear(0)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[Z]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Equal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Not Equal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[N]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Negative 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 or Positive 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Overflow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 Overflow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3860</Words>
  <Application>Microsoft Office PowerPoint</Application>
  <PresentationFormat>화면 슬라이드 쇼(4:3)</PresentationFormat>
  <Paragraphs>2240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굴림</vt:lpstr>
      <vt:lpstr>Arial</vt:lpstr>
      <vt:lpstr>Adobe 고딕 Std B</vt:lpstr>
      <vt:lpstr>옥션고딕 B</vt:lpstr>
      <vt:lpstr>HY울릉도B</vt:lpstr>
      <vt:lpstr>맑은 고딕</vt:lpstr>
      <vt:lpstr>Cambria</vt:lpstr>
      <vt:lpstr>HY견고딕</vt:lpstr>
      <vt:lpstr>Cooper Black</vt:lpstr>
      <vt:lpstr>Arial Unicode MS</vt:lpstr>
      <vt:lpstr>HY헤드라인M</vt:lpstr>
      <vt:lpstr>Adobe Fan Heiti Std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AnJongHyeon</dc:creator>
  <cp:lastModifiedBy>Rudder</cp:lastModifiedBy>
  <cp:revision>409</cp:revision>
  <dcterms:created xsi:type="dcterms:W3CDTF">2013-06-11T01:18:48Z</dcterms:created>
  <dcterms:modified xsi:type="dcterms:W3CDTF">2013-10-30T11:49:11Z</dcterms:modified>
</cp:coreProperties>
</file>