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6"/>
  </p:notesMasterIdLst>
  <p:sldIdLst>
    <p:sldId id="340" r:id="rId2"/>
    <p:sldId id="256" r:id="rId3"/>
    <p:sldId id="260" r:id="rId4"/>
    <p:sldId id="297" r:id="rId5"/>
    <p:sldId id="311" r:id="rId6"/>
    <p:sldId id="314" r:id="rId7"/>
    <p:sldId id="316" r:id="rId8"/>
    <p:sldId id="315" r:id="rId9"/>
    <p:sldId id="310" r:id="rId10"/>
    <p:sldId id="317" r:id="rId11"/>
    <p:sldId id="281" r:id="rId12"/>
    <p:sldId id="319" r:id="rId13"/>
    <p:sldId id="322" r:id="rId14"/>
    <p:sldId id="321" r:id="rId15"/>
    <p:sldId id="323" r:id="rId16"/>
    <p:sldId id="309" r:id="rId17"/>
    <p:sldId id="299" r:id="rId18"/>
    <p:sldId id="301" r:id="rId19"/>
    <p:sldId id="334" r:id="rId20"/>
    <p:sldId id="302" r:id="rId21"/>
    <p:sldId id="303" r:id="rId22"/>
    <p:sldId id="304" r:id="rId23"/>
    <p:sldId id="308" r:id="rId24"/>
    <p:sldId id="307" r:id="rId25"/>
    <p:sldId id="305" r:id="rId26"/>
    <p:sldId id="298" r:id="rId27"/>
    <p:sldId id="324" r:id="rId28"/>
    <p:sldId id="339" r:id="rId29"/>
    <p:sldId id="325" r:id="rId30"/>
    <p:sldId id="326" r:id="rId31"/>
    <p:sldId id="335" r:id="rId32"/>
    <p:sldId id="333" r:id="rId33"/>
    <p:sldId id="327" r:id="rId34"/>
    <p:sldId id="332" r:id="rId35"/>
    <p:sldId id="336" r:id="rId36"/>
    <p:sldId id="337" r:id="rId37"/>
    <p:sldId id="338" r:id="rId38"/>
    <p:sldId id="331" r:id="rId39"/>
    <p:sldId id="330" r:id="rId40"/>
    <p:sldId id="341" r:id="rId41"/>
    <p:sldId id="342" r:id="rId42"/>
    <p:sldId id="343" r:id="rId43"/>
    <p:sldId id="344" r:id="rId44"/>
    <p:sldId id="318" r:id="rId45"/>
  </p:sldIdLst>
  <p:sldSz cx="9144000" cy="6858000" type="screen4x3"/>
  <p:notesSz cx="6858000" cy="9144000"/>
  <p:embeddedFontLst>
    <p:embeddedFont>
      <p:font typeface="Arial Unicode MS" pitchFamily="50" charset="-127"/>
      <p:regular r:id="rId47"/>
    </p:embeddedFont>
    <p:embeddedFont>
      <p:font typeface="HY헤드라인M" pitchFamily="18" charset="-127"/>
      <p:regular r:id="rId48"/>
    </p:embeddedFont>
    <p:embeddedFont>
      <p:font typeface="Cooper Black" pitchFamily="18" charset="0"/>
      <p:regular r:id="rId49"/>
    </p:embeddedFont>
    <p:embeddedFont>
      <p:font typeface="맑은 고딕" pitchFamily="50" charset="-127"/>
      <p:regular r:id="rId50"/>
      <p:bold r:id="rId51"/>
    </p:embeddedFont>
    <p:embeddedFont>
      <p:font typeface="Cambria" pitchFamily="18" charset="0"/>
      <p:regular r:id="rId52"/>
      <p:bold r:id="rId53"/>
      <p:italic r:id="rId54"/>
      <p:boldItalic r:id="rId55"/>
    </p:embeddedFont>
    <p:embeddedFont>
      <p:font typeface="HY견고딕" pitchFamily="18" charset="-127"/>
      <p:regular r:id="rId56"/>
    </p:embeddedFont>
    <p:embeddedFont>
      <p:font typeface="서울남산체 EB" pitchFamily="18" charset="-127"/>
      <p:regular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5" autoAdjust="0"/>
    <p:restoredTop sz="96726" autoAdjust="0"/>
  </p:normalViewPr>
  <p:slideViewPr>
    <p:cSldViewPr>
      <p:cViewPr>
        <p:scale>
          <a:sx n="100" d="100"/>
          <a:sy n="100" d="100"/>
        </p:scale>
        <p:origin x="-1710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7352C-0616-49C3-B457-98D1749188BF}" type="datetimeFigureOut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5666-33F3-4C80-9287-F63A3EB26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5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17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17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69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75666-33F3-4C80-9287-F63A3EB26F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5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93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7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1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njh\Desktop\문서파일들\소프트웨어마에스트로\Barcod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877346"/>
            <a:ext cx="2088927" cy="98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njh\Desktop\문서파일들\소프트웨어마에스트로\Barcod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2088927" cy="98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17"/>
          <p:cNvSpPr/>
          <p:nvPr userDrawn="1"/>
        </p:nvSpPr>
        <p:spPr>
          <a:xfrm>
            <a:off x="250825" y="260648"/>
            <a:ext cx="8642350" cy="641733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dir="600000" sx="101000" sy="101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43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7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3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83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0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1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5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2EE9-CB51-4D86-BB09-F484B9A6A873}" type="datetimeFigureOut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9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F2EE9-CB51-4D86-BB09-F484B9A6A873}" type="datetimeFigureOut">
              <a:rPr lang="ko-KR" altLang="en-US" smtClean="0"/>
              <a:t>2013-12-04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7207-08EB-464E-9469-D5ABE5131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19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dora/CAS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99592" y="1664804"/>
            <a:ext cx="792088" cy="792088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35696" y="1664804"/>
            <a:ext cx="6336704" cy="0"/>
          </a:xfrm>
          <a:prstGeom prst="line">
            <a:avLst/>
          </a:prstGeom>
          <a:noFill/>
          <a:ln w="190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cxnSp>
        <p:nvCxnSpPr>
          <p:cNvPr id="12" name="직선 연결선 11"/>
          <p:cNvCxnSpPr/>
          <p:nvPr/>
        </p:nvCxnSpPr>
        <p:spPr>
          <a:xfrm>
            <a:off x="899592" y="2890709"/>
            <a:ext cx="4464496" cy="0"/>
          </a:xfrm>
          <a:prstGeom prst="line">
            <a:avLst/>
          </a:prstGeom>
          <a:noFill/>
          <a:ln w="190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08104" y="2696432"/>
            <a:ext cx="2881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ambria" pitchFamily="18" charset="0"/>
                <a:ea typeface="맑은 고딕" pitchFamily="50" charset="-127"/>
              </a:rPr>
              <a:t>Project Result Report </a:t>
            </a:r>
            <a:r>
              <a:rPr lang="en-US" altLang="ko-KR" sz="1600" dirty="0" smtClean="0">
                <a:latin typeface="Cambria" pitchFamily="18" charset="0"/>
                <a:ea typeface="맑은 고딕" pitchFamily="50" charset="-127"/>
              </a:rPr>
              <a:t>ver. Final</a:t>
            </a:r>
            <a:endParaRPr lang="ko-KR" altLang="en-US" sz="1600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1720" y="1937634"/>
            <a:ext cx="6254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latin typeface="Arial" pitchFamily="34" charset="0"/>
                <a:ea typeface="HY울릉도B" pitchFamily="18" charset="-127"/>
                <a:cs typeface="Arial" pitchFamily="34" charset="0"/>
              </a:rPr>
              <a:t>HANIUM,  Make </a:t>
            </a:r>
            <a:r>
              <a:rPr lang="en-US" altLang="ko-KR" sz="3600" spc="-150" dirty="0" smtClean="0">
                <a:latin typeface="Arial" pitchFamily="34" charset="0"/>
                <a:ea typeface="HY울릉도B" pitchFamily="18" charset="-127"/>
                <a:cs typeface="Arial" pitchFamily="34" charset="0"/>
              </a:rPr>
              <a:t>My </a:t>
            </a:r>
            <a:r>
              <a:rPr lang="en-US" altLang="ko-KR" sz="3600" spc="-150" dirty="0" smtClean="0">
                <a:latin typeface="Arial" pitchFamily="34" charset="0"/>
                <a:ea typeface="HY울릉도B" pitchFamily="18" charset="-127"/>
                <a:cs typeface="Arial" pitchFamily="34" charset="0"/>
              </a:rPr>
              <a:t>Virtual </a:t>
            </a:r>
            <a:r>
              <a:rPr lang="en-US" altLang="ko-KR" sz="3600" spc="-150" dirty="0" smtClean="0">
                <a:latin typeface="Arial" pitchFamily="34" charset="0"/>
                <a:ea typeface="HY울릉도B" pitchFamily="18" charset="-127"/>
                <a:cs typeface="Arial" pitchFamily="34" charset="0"/>
              </a:rPr>
              <a:t>CPU</a:t>
            </a:r>
            <a:endParaRPr lang="ko-KR" altLang="en-US" sz="3600" spc="-150" dirty="0">
              <a:latin typeface="Arial" pitchFamily="34" charset="0"/>
              <a:ea typeface="HY울릉도B" pitchFamily="18" charset="-127"/>
              <a:cs typeface="Arial" pitchFamily="34" charset="0"/>
            </a:endParaRPr>
          </a:p>
        </p:txBody>
      </p:sp>
      <p:pic>
        <p:nvPicPr>
          <p:cNvPr id="2" name="Picture 2" descr="C:\Users\Rudder\Desktop\___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49" y="5373216"/>
            <a:ext cx="1469702" cy="146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6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0. FORMAT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58504"/>
              </p:ext>
            </p:extLst>
          </p:nvPr>
        </p:nvGraphicFramePr>
        <p:xfrm>
          <a:off x="827584" y="3547447"/>
          <a:ext cx="7056784" cy="3101446"/>
        </p:xfrm>
        <a:graphic>
          <a:graphicData uri="http://schemas.openxmlformats.org/drawingml/2006/table">
            <a:tbl>
              <a:tblPr/>
              <a:tblGrid>
                <a:gridCol w="1395042"/>
                <a:gridCol w="1395042"/>
                <a:gridCol w="2970556"/>
                <a:gridCol w="1296144"/>
              </a:tblGrid>
              <a:tr h="333922">
                <a:tc>
                  <a:txBody>
                    <a:bodyPr/>
                    <a:lstStyle/>
                    <a:p>
                      <a:r>
                        <a:rPr lang="en-US" sz="1500" b="1" dirty="0">
                          <a:effectLst/>
                        </a:rPr>
                        <a:t>Name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 err="1">
                          <a:effectLst/>
                        </a:rPr>
                        <a:t>RegNO</a:t>
                      </a:r>
                      <a:endParaRPr lang="en-US" sz="1500" b="1" dirty="0">
                        <a:effectLst/>
                      </a:endParaRP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effectLst/>
                        </a:rPr>
                        <a:t>Usage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b="1">
                          <a:effectLst/>
                        </a:rPr>
                        <a:t>함수호출후 값 보존여부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a1-a2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0-1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인수</a:t>
                      </a:r>
                      <a:r>
                        <a:rPr lang="en-US" altLang="ko-KR" sz="1500" dirty="0">
                          <a:effectLst/>
                        </a:rPr>
                        <a:t>/</a:t>
                      </a:r>
                      <a:r>
                        <a:rPr lang="ko-KR" altLang="en-US" sz="1500" dirty="0">
                          <a:effectLst/>
                        </a:rPr>
                        <a:t>결과값</a:t>
                      </a:r>
                      <a:r>
                        <a:rPr lang="en-US" altLang="ko-KR" sz="1500" dirty="0">
                          <a:effectLst/>
                        </a:rPr>
                        <a:t>/</a:t>
                      </a:r>
                      <a:r>
                        <a:rPr lang="ko-KR" altLang="en-US" sz="1500" dirty="0">
                          <a:effectLst/>
                        </a:rPr>
                        <a:t>스크래치 레지스터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X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a3-a4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2-3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인수</a:t>
                      </a:r>
                      <a:r>
                        <a:rPr lang="en-US" altLang="ko-KR" sz="1500">
                          <a:effectLst/>
                        </a:rPr>
                        <a:t>/</a:t>
                      </a:r>
                      <a:r>
                        <a:rPr lang="ko-KR" altLang="en-US" sz="1500">
                          <a:effectLst/>
                        </a:rPr>
                        <a:t>스크래치 레지스터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X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v1-v8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4-11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지역 루틴용 변수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ip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12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프로시져 내 스크래치 레지스터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X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sp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13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스택 포인터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lr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14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>
                          <a:effectLst/>
                        </a:rPr>
                        <a:t>링크 레지스터</a:t>
                      </a:r>
                      <a:r>
                        <a:rPr lang="en-US" altLang="ko-KR" sz="1500">
                          <a:effectLst/>
                        </a:rPr>
                        <a:t>(</a:t>
                      </a:r>
                      <a:r>
                        <a:rPr lang="ko-KR" altLang="en-US" sz="1500">
                          <a:effectLst/>
                        </a:rPr>
                        <a:t>복귀 주소</a:t>
                      </a:r>
                      <a:r>
                        <a:rPr lang="en-US" altLang="ko-KR" sz="1500">
                          <a:effectLst/>
                        </a:rPr>
                        <a:t>)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64500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pc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>
                          <a:effectLst/>
                        </a:rPr>
                        <a:t>15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effectLst/>
                        </a:rPr>
                        <a:t>프로그램 카운터</a:t>
                      </a: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n.a</a:t>
                      </a:r>
                      <a:endParaRPr lang="en-US" sz="1500" dirty="0">
                        <a:effectLst/>
                      </a:endParaRPr>
                    </a:p>
                  </a:txBody>
                  <a:tcPr marL="100474" marR="100474" marT="46373" marB="4637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4972" y="963518"/>
            <a:ext cx="8136904" cy="45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CPU State Register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972" y="3068960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Register Usage Map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85067"/>
              </p:ext>
            </p:extLst>
          </p:nvPr>
        </p:nvGraphicFramePr>
        <p:xfrm>
          <a:off x="827584" y="1461904"/>
          <a:ext cx="7056784" cy="1432560"/>
        </p:xfrm>
        <a:graphic>
          <a:graphicData uri="http://schemas.openxmlformats.org/drawingml/2006/table">
            <a:tbl>
              <a:tblPr/>
              <a:tblGrid>
                <a:gridCol w="2197100"/>
                <a:gridCol w="2197100"/>
                <a:gridCol w="266258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CPSR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Set(1)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Clear(0)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[Z]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Equal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Not Equal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[N]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Negative Number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 or Positive Number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[V]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Overflow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No Overflow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2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1. A-Type(ADD,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 SUB, MUL, DIV)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720807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ADD(0000), SUB(0001), MUL(0010), DIV(0011)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Rd, R1, R2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Register Bank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인덱스이다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Rd = R1 + R2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형식으로 사용된다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37122"/>
              </p:ext>
            </p:extLst>
          </p:nvPr>
        </p:nvGraphicFramePr>
        <p:xfrm>
          <a:off x="1005036" y="1991350"/>
          <a:ext cx="6591300" cy="777240"/>
        </p:xfrm>
        <a:graphic>
          <a:graphicData uri="http://schemas.openxmlformats.org/drawingml/2006/table">
            <a:tbl>
              <a:tblPr/>
              <a:tblGrid>
                <a:gridCol w="1318260"/>
                <a:gridCol w="1318260"/>
                <a:gridCol w="1318260"/>
                <a:gridCol w="1318260"/>
                <a:gridCol w="131826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Rd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R1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</a:rPr>
                        <a:t>R2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Usage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9552" y="141277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28498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99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2. L-Type(MOV, AND,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 ORR, CMP)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724582"/>
            <a:ext cx="8136904" cy="295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MOV(0100), AND(0101), ORR(0110), CMP(0111)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L-Type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값에 따라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 유동적으로 변화한다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F=0: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Register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F=1: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2^6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범위의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Immediate Value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F=2: S(2bit)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Shift Bit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사용하여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Operand(4bit) &lt;&lt; 4*S(2bit)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사용한다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FORMAT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다음과 같다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MOV: Rd 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Operand, AND: Rd &amp;= Operand, </a:t>
            </a:r>
            <a:b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</a:b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ORR: Rd |= Operand, CMP: Rd == Operand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3911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356992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16022"/>
              </p:ext>
            </p:extLst>
          </p:nvPr>
        </p:nvGraphicFramePr>
        <p:xfrm>
          <a:off x="755576" y="1543172"/>
          <a:ext cx="8064896" cy="1780136"/>
        </p:xfrm>
        <a:graphic>
          <a:graphicData uri="http://schemas.openxmlformats.org/drawingml/2006/table">
            <a:tbl>
              <a:tblPr/>
              <a:tblGrid>
                <a:gridCol w="724992"/>
                <a:gridCol w="724992"/>
                <a:gridCol w="724992"/>
                <a:gridCol w="724992"/>
                <a:gridCol w="724992"/>
                <a:gridCol w="724992"/>
                <a:gridCol w="762616"/>
                <a:gridCol w="1368152"/>
                <a:gridCol w="1584176"/>
              </a:tblGrid>
              <a:tr h="304098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If F=?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Rd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S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Rev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Operand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Usage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Detail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102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Register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Register Index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3102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Immediate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6bit Constant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93102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2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0b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Shift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Operand&lt;&lt;4*S</a:t>
                      </a:r>
                    </a:p>
                  </a:txBody>
                  <a:tcPr marL="122578" marR="122578" marT="56575" marB="565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3. M-Type(LDR, STR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720807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LDR(1000), STR(1001) </a:t>
            </a:r>
            <a:r>
              <a:rPr lang="ko-KR" altLang="en-US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Rd,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Rn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Register Bank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인덱스이고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Immediate Value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Rn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번째 레지스터의 값을 주소 값으로 사용하여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만큼의 변위 값을 사용하여 주소 값을 만든 뒤 해당주소의 있는 내용을 저장하거나 불러온다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41277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28498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48769"/>
              </p:ext>
            </p:extLst>
          </p:nvPr>
        </p:nvGraphicFramePr>
        <p:xfrm>
          <a:off x="899592" y="2023120"/>
          <a:ext cx="7920880" cy="899160"/>
        </p:xfrm>
        <a:graphic>
          <a:graphicData uri="http://schemas.openxmlformats.org/drawingml/2006/table">
            <a:tbl>
              <a:tblPr/>
              <a:tblGrid>
                <a:gridCol w="1008112"/>
                <a:gridCol w="504056"/>
                <a:gridCol w="576064"/>
                <a:gridCol w="1152128"/>
                <a:gridCol w="936104"/>
                <a:gridCol w="37444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Rn</a:t>
                      </a:r>
                      <a:endParaRPr lang="en-US" sz="1600" b="1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Operand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Usage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LDR: Rd = [</a:t>
                      </a:r>
                      <a:r>
                        <a:rPr lang="en-US" sz="1400" dirty="0" err="1">
                          <a:effectLst/>
                        </a:rPr>
                        <a:t>Rn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BaseAddr</a:t>
                      </a:r>
                      <a:r>
                        <a:rPr lang="en-US" sz="1400" dirty="0" smtClean="0">
                          <a:effectLst/>
                        </a:rPr>
                        <a:t>)+Operand(Offset)]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effectLst/>
                        </a:rPr>
                        <a:t>STR: </a:t>
                      </a:r>
                      <a:r>
                        <a:rPr lang="en-US" altLang="ko-KR" sz="1400" dirty="0" err="1" smtClean="0">
                          <a:effectLst/>
                        </a:rPr>
                        <a:t>Rn</a:t>
                      </a:r>
                      <a:r>
                        <a:rPr lang="en-US" altLang="ko-KR" sz="1400" dirty="0" smtClean="0">
                          <a:effectLst/>
                        </a:rPr>
                        <a:t>(</a:t>
                      </a:r>
                      <a:r>
                        <a:rPr lang="en-US" altLang="ko-KR" sz="1400" dirty="0" err="1" smtClean="0">
                          <a:effectLst/>
                        </a:rPr>
                        <a:t>BaseAddr</a:t>
                      </a:r>
                      <a:r>
                        <a:rPr lang="en-US" altLang="ko-KR" sz="1400" dirty="0" smtClean="0">
                          <a:effectLst/>
                        </a:rPr>
                        <a:t>)+Operand(Offset)</a:t>
                      </a:r>
                      <a:r>
                        <a:rPr lang="en-US" altLang="ko-KR" sz="1400" baseline="0" dirty="0" smtClean="0">
                          <a:effectLst/>
                        </a:rPr>
                        <a:t> = [Rd]</a:t>
                      </a:r>
                      <a:endParaRPr lang="en-US" altLang="ko-KR" sz="1400" dirty="0" smtClean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47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4. B-Type(B, BL, IRET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5469031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B(1010)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갖고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으로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B, BL, IRET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구분한다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CPSR Flag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값과 현재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CPSR Bit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비교하여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Branch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유무를 판단한다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3911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80" y="501317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11417"/>
              </p:ext>
            </p:extLst>
          </p:nvPr>
        </p:nvGraphicFramePr>
        <p:xfrm>
          <a:off x="971600" y="1597971"/>
          <a:ext cx="7488832" cy="685800"/>
        </p:xfrm>
        <a:graphic>
          <a:graphicData uri="http://schemas.openxmlformats.org/drawingml/2006/table">
            <a:tbl>
              <a:tblPr/>
              <a:tblGrid>
                <a:gridCol w="1318260"/>
                <a:gridCol w="1318260"/>
                <a:gridCol w="1318260"/>
                <a:gridCol w="1318260"/>
                <a:gridCol w="22157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CPSR 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Rd(Addr)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mov</a:t>
                      </a:r>
                      <a:r>
                        <a:rPr lang="en-US" sz="1400" dirty="0">
                          <a:effectLst/>
                        </a:rPr>
                        <a:t> pc, </a:t>
                      </a:r>
                      <a:r>
                        <a:rPr lang="en-US" sz="1400" dirty="0" err="1">
                          <a:effectLst/>
                        </a:rPr>
                        <a:t>lr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48693"/>
              </p:ext>
            </p:extLst>
          </p:nvPr>
        </p:nvGraphicFramePr>
        <p:xfrm>
          <a:off x="975619" y="2442200"/>
          <a:ext cx="2791593" cy="1668780"/>
        </p:xfrm>
        <a:graphic>
          <a:graphicData uri="http://schemas.openxmlformats.org/drawingml/2006/table">
            <a:tbl>
              <a:tblPr/>
              <a:tblGrid>
                <a:gridCol w="930531"/>
                <a:gridCol w="930531"/>
                <a:gridCol w="93053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CPSR 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IRET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0003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Rev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47510"/>
              </p:ext>
            </p:extLst>
          </p:nvPr>
        </p:nvGraphicFramePr>
        <p:xfrm>
          <a:off x="4139952" y="2420888"/>
          <a:ext cx="4314000" cy="2621280"/>
        </p:xfrm>
        <a:graphic>
          <a:graphicData uri="http://schemas.openxmlformats.org/drawingml/2006/table">
            <a:tbl>
              <a:tblPr/>
              <a:tblGrid>
                <a:gridCol w="708787"/>
                <a:gridCol w="904875"/>
                <a:gridCol w="812800"/>
                <a:gridCol w="188753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Type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CPSR 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Suffix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Condition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0010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EQ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[Z] Set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0011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[Z] Clear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0100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[Z] Clear &amp;&amp; (N=V)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0101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[N] ≠ [V]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0110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[N] = [V]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0000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0111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[Z] </a:t>
                      </a:r>
                      <a:r>
                        <a:rPr lang="en-US" sz="1400" dirty="0" smtClean="0">
                          <a:effectLst/>
                        </a:rPr>
                        <a:t>Set || ([N]</a:t>
                      </a:r>
                      <a:r>
                        <a:rPr lang="en-US" altLang="ko-KR" sz="1400" dirty="0" smtClean="0">
                          <a:effectLst/>
                        </a:rPr>
                        <a:t>≠[V])</a:t>
                      </a:r>
                      <a:endParaRPr lang="en-US" sz="14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59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5. S-Type(PUSH, POP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)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34914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PUSH(1011), POP(1100)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S-Type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값에 따라 다양한 형식은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제공한다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F=0: Operand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인덱스로 갖는 단일 레지스터를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F=1: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지역 레지스터로 사용하는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v1-v8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레지스터를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F=2: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모든 레지스터를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PUSH/POP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39116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Instruction Format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648" y="346732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Description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42072"/>
              </p:ext>
            </p:extLst>
          </p:nvPr>
        </p:nvGraphicFramePr>
        <p:xfrm>
          <a:off x="988316" y="1628016"/>
          <a:ext cx="7760148" cy="1584960"/>
        </p:xfrm>
        <a:graphic>
          <a:graphicData uri="http://schemas.openxmlformats.org/drawingml/2006/table">
            <a:tbl>
              <a:tblPr/>
              <a:tblGrid>
                <a:gridCol w="823913"/>
                <a:gridCol w="823913"/>
                <a:gridCol w="823913"/>
                <a:gridCol w="823913"/>
                <a:gridCol w="823913"/>
                <a:gridCol w="823913"/>
                <a:gridCol w="944462"/>
                <a:gridCol w="187220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If F=?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Opcode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Rev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F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Rev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Operand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Usage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Detail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Register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Register Push/Pop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 Use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Reg.v1-v8 Push/Pop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4bit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2b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4b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No Use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Reg.All</a:t>
                      </a:r>
                      <a:r>
                        <a:rPr lang="en-US" sz="1400" dirty="0">
                          <a:effectLst/>
                        </a:rPr>
                        <a:t> Push/Pop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5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1186" y="2967335"/>
            <a:ext cx="4541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Path Diagram</a:t>
            </a:r>
          </a:p>
        </p:txBody>
      </p:sp>
    </p:spTree>
    <p:extLst>
      <p:ext uri="{BB962C8B-B14F-4D97-AF65-F5344CB8AC3E}">
        <p14:creationId xmlns:p14="http://schemas.microsoft.com/office/powerpoint/2010/main" val="14865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Box 211"/>
          <p:cNvSpPr txBox="1"/>
          <p:nvPr/>
        </p:nvSpPr>
        <p:spPr>
          <a:xfrm>
            <a:off x="365816" y="6224281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ADD, SUB, MUL, DIV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65014" y="1479384"/>
            <a:ext cx="5613972" cy="3899233"/>
            <a:chOff x="706087" y="820081"/>
            <a:chExt cx="5613972" cy="3899233"/>
          </a:xfrm>
        </p:grpSpPr>
        <p:grpSp>
          <p:nvGrpSpPr>
            <p:cNvPr id="213" name="그룹 212"/>
            <p:cNvGrpSpPr/>
            <p:nvPr/>
          </p:nvGrpSpPr>
          <p:grpSpPr>
            <a:xfrm>
              <a:off x="706087" y="820081"/>
              <a:ext cx="889299" cy="1026114"/>
              <a:chOff x="1043608" y="908720"/>
              <a:chExt cx="1152128" cy="1512168"/>
            </a:xfrm>
          </p:grpSpPr>
          <p:sp>
            <p:nvSpPr>
              <p:cNvPr id="289" name="직사각형 288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90" name="직선 화살표 연결선 289"/>
              <p:cNvCxnSpPr>
                <a:stCxn id="289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1" name="직사각형 290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292" name="직선 연결선 291"/>
              <p:cNvCxnSpPr>
                <a:stCxn id="291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직선 화살표 연결선 295"/>
              <p:cNvCxnSpPr>
                <a:endCxn id="289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4" name="직사각형 213"/>
            <p:cNvSpPr/>
            <p:nvPr/>
          </p:nvSpPr>
          <p:spPr>
            <a:xfrm>
              <a:off x="2074239" y="1033130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050752" y="1268919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597562" y="1532311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217" name="직선 연결선 216"/>
            <p:cNvCxnSpPr>
              <a:endCxn id="214" idx="1"/>
            </p:cNvCxnSpPr>
            <p:nvPr/>
          </p:nvCxnSpPr>
          <p:spPr>
            <a:xfrm>
              <a:off x="1067364" y="1371255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>
              <a:stCxn id="214" idx="2"/>
            </p:cNvCxnSpPr>
            <p:nvPr/>
          </p:nvCxnSpPr>
          <p:spPr>
            <a:xfrm>
              <a:off x="2724111" y="1709379"/>
              <a:ext cx="0" cy="1299744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직사각형 218"/>
            <p:cNvSpPr/>
            <p:nvPr/>
          </p:nvSpPr>
          <p:spPr>
            <a:xfrm>
              <a:off x="2081869" y="3040070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3347186" y="2194264"/>
              <a:ext cx="242106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803197" y="2194264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4742136" y="2209609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803197" y="2650496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742136" y="2665841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347186" y="2430052"/>
              <a:ext cx="32924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426212" y="2430052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426212" y="2634724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28" name="직선 연결선 227"/>
            <p:cNvCxnSpPr/>
            <p:nvPr/>
          </p:nvCxnSpPr>
          <p:spPr>
            <a:xfrm>
              <a:off x="2724111" y="1846195"/>
              <a:ext cx="221386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>
              <a:off x="3999036" y="1846195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>
              <a:off x="4929261" y="1846195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1" name="사다리꼴 230"/>
            <p:cNvSpPr/>
            <p:nvPr/>
          </p:nvSpPr>
          <p:spPr>
            <a:xfrm flipV="1">
              <a:off x="3690764" y="3351327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4273236" y="3628096"/>
              <a:ext cx="426704" cy="248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3" name="직선 연결선 232"/>
            <p:cNvCxnSpPr/>
            <p:nvPr/>
          </p:nvCxnSpPr>
          <p:spPr>
            <a:xfrm>
              <a:off x="3999036" y="2864481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/>
            <p:nvPr/>
          </p:nvCxnSpPr>
          <p:spPr>
            <a:xfrm>
              <a:off x="4929261" y="2864481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직선 연결선 234"/>
            <p:cNvCxnSpPr/>
            <p:nvPr/>
          </p:nvCxnSpPr>
          <p:spPr>
            <a:xfrm flipH="1">
              <a:off x="2290145" y="3419813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3305948" y="3739890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37" name="직선 연결선 236"/>
            <p:cNvCxnSpPr/>
            <p:nvPr/>
          </p:nvCxnSpPr>
          <p:spPr>
            <a:xfrm>
              <a:off x="3936703" y="3038247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>
              <a:off x="4877296" y="3038247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TextBox 238"/>
            <p:cNvSpPr txBox="1"/>
            <p:nvPr/>
          </p:nvSpPr>
          <p:spPr>
            <a:xfrm>
              <a:off x="4014424" y="2989757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947358" y="2989757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41" name="직선 연결선 240"/>
            <p:cNvCxnSpPr>
              <a:stCxn id="219" idx="2"/>
            </p:cNvCxnSpPr>
            <p:nvPr/>
          </p:nvCxnSpPr>
          <p:spPr>
            <a:xfrm flipH="1">
              <a:off x="2443147" y="3251808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flipH="1">
              <a:off x="2290146" y="3652350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flipH="1">
              <a:off x="2290146" y="3884887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flipH="1">
              <a:off x="2281083" y="4117424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flipH="1">
              <a:off x="2290144" y="4349961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flipH="1">
              <a:off x="2281083" y="4582499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>
              <a:stCxn id="231" idx="1"/>
            </p:cNvCxnSpPr>
            <p:nvPr/>
          </p:nvCxnSpPr>
          <p:spPr>
            <a:xfrm flipH="1" flipV="1">
              <a:off x="3347186" y="3752361"/>
              <a:ext cx="443907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1905584" y="3326188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49" name="직선 연결선 248"/>
            <p:cNvCxnSpPr/>
            <p:nvPr/>
          </p:nvCxnSpPr>
          <p:spPr>
            <a:xfrm flipH="1" flipV="1">
              <a:off x="5772012" y="2737060"/>
              <a:ext cx="443907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0" name="TextBox 249"/>
            <p:cNvSpPr txBox="1"/>
            <p:nvPr/>
          </p:nvSpPr>
          <p:spPr>
            <a:xfrm>
              <a:off x="5820399" y="2732726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51" name="직선 연결선 250"/>
            <p:cNvCxnSpPr>
              <a:stCxn id="231" idx="0"/>
            </p:cNvCxnSpPr>
            <p:nvPr/>
          </p:nvCxnSpPr>
          <p:spPr>
            <a:xfrm flipH="1">
              <a:off x="4486588" y="4153955"/>
              <a:ext cx="1" cy="2917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>
              <a:off x="4486588" y="4445683"/>
              <a:ext cx="182892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flipV="1">
              <a:off x="6314520" y="2532389"/>
              <a:ext cx="990" cy="191329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endCxn id="220" idx="3"/>
            </p:cNvCxnSpPr>
            <p:nvPr/>
          </p:nvCxnSpPr>
          <p:spPr>
            <a:xfrm flipH="1">
              <a:off x="5768250" y="2532389"/>
              <a:ext cx="551809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/>
            <p:nvPr/>
          </p:nvCxnSpPr>
          <p:spPr>
            <a:xfrm>
              <a:off x="4426447" y="4249499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8" name="TextBox 277"/>
            <p:cNvSpPr txBox="1"/>
            <p:nvPr/>
          </p:nvSpPr>
          <p:spPr>
            <a:xfrm>
              <a:off x="4496509" y="4201009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951269" y="3575537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83" name="직선 연결선 282"/>
            <p:cNvCxnSpPr>
              <a:endCxn id="220" idx="1"/>
            </p:cNvCxnSpPr>
            <p:nvPr/>
          </p:nvCxnSpPr>
          <p:spPr>
            <a:xfrm>
              <a:off x="2724111" y="2532389"/>
              <a:ext cx="62307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2126550" y="2750664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2692054" y="2340218"/>
              <a:ext cx="585080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3533893" y="1861365"/>
              <a:ext cx="524166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R1 &lt;7:4&gt;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423192" y="1861365"/>
              <a:ext cx="524166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3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649" y="622433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MOV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1765014" y="1068938"/>
            <a:ext cx="5613972" cy="4720125"/>
            <a:chOff x="721254" y="820132"/>
            <a:chExt cx="5613972" cy="4720125"/>
          </a:xfrm>
        </p:grpSpPr>
        <p:grpSp>
          <p:nvGrpSpPr>
            <p:cNvPr id="4" name="그룹 3"/>
            <p:cNvGrpSpPr/>
            <p:nvPr/>
          </p:nvGrpSpPr>
          <p:grpSpPr>
            <a:xfrm>
              <a:off x="721254" y="820132"/>
              <a:ext cx="889299" cy="1026114"/>
              <a:chOff x="1043608" y="908720"/>
              <a:chExt cx="1152128" cy="1512168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7" name="직선 화살표 연결선 96"/>
              <p:cNvCxnSpPr>
                <a:stCxn id="96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9" name="직선 연결선 98"/>
              <p:cNvCxnSpPr>
                <a:stCxn id="98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>
                <a:endCxn id="96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2089406" y="1033182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65920" y="1268970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12729" y="1532362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8" name="직선 연결선 7"/>
            <p:cNvCxnSpPr>
              <a:endCxn id="5" idx="1"/>
            </p:cNvCxnSpPr>
            <p:nvPr/>
          </p:nvCxnSpPr>
          <p:spPr>
            <a:xfrm>
              <a:off x="1082532" y="1371307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5" idx="2"/>
            </p:cNvCxnSpPr>
            <p:nvPr/>
          </p:nvCxnSpPr>
          <p:spPr>
            <a:xfrm>
              <a:off x="2739279" y="1709431"/>
              <a:ext cx="0" cy="21328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097037" y="3861013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62353" y="2194316"/>
              <a:ext cx="242106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18365" y="2194316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57303" y="2209661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18365" y="2650548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57303" y="2665893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62353" y="2430104"/>
              <a:ext cx="32924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41379" y="2430104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1379" y="2634776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739279" y="1846246"/>
              <a:ext cx="221386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944428" y="1846246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다리꼴 20"/>
            <p:cNvSpPr/>
            <p:nvPr/>
          </p:nvSpPr>
          <p:spPr>
            <a:xfrm flipV="1">
              <a:off x="3705931" y="3991012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8404" y="4267781"/>
              <a:ext cx="426704" cy="248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944428" y="2864532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2305312" y="4240756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320743" y="4377879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6" name="직선 연결선 25"/>
            <p:cNvCxnSpPr>
              <a:stCxn id="10" idx="2"/>
            </p:cNvCxnSpPr>
            <p:nvPr/>
          </p:nvCxnSpPr>
          <p:spPr>
            <a:xfrm flipH="1">
              <a:off x="2458314" y="4072751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2305313" y="4473293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2305313" y="4705830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296251" y="4938367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305311" y="5170904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296251" y="5403442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1" idx="1"/>
            </p:cNvCxnSpPr>
            <p:nvPr/>
          </p:nvCxnSpPr>
          <p:spPr>
            <a:xfrm flipH="1" flipV="1">
              <a:off x="3362353" y="4392046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20751" y="4147131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 flipV="1">
              <a:off x="5787179" y="2737112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835566" y="2732778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6" name="직선 연결선 35"/>
            <p:cNvCxnSpPr>
              <a:stCxn id="21" idx="0"/>
            </p:cNvCxnSpPr>
            <p:nvPr/>
          </p:nvCxnSpPr>
          <p:spPr>
            <a:xfrm flipH="1">
              <a:off x="4501756" y="4793640"/>
              <a:ext cx="1" cy="2917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4501756" y="5082767"/>
              <a:ext cx="182892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6330677" y="2532442"/>
              <a:ext cx="0" cy="25503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11" idx="3"/>
            </p:cNvCxnSpPr>
            <p:nvPr/>
          </p:nvCxnSpPr>
          <p:spPr>
            <a:xfrm flipH="1">
              <a:off x="5783417" y="2532441"/>
              <a:ext cx="551809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4441614" y="4889184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11676" y="4840694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66437" y="4396481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7" name="직선 연결선 66"/>
            <p:cNvCxnSpPr>
              <a:endCxn id="11" idx="1"/>
            </p:cNvCxnSpPr>
            <p:nvPr/>
          </p:nvCxnSpPr>
          <p:spPr>
            <a:xfrm>
              <a:off x="2739279" y="2532441"/>
              <a:ext cx="623075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2141717" y="3571607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07222" y="2340270"/>
              <a:ext cx="585080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438359" y="1861417"/>
              <a:ext cx="5100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381" y="3410662"/>
              <a:ext cx="43584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F &lt;7:6&gt;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2748663" y="3009176"/>
              <a:ext cx="200864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4757303" y="3007656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719553" y="2817603"/>
              <a:ext cx="69015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Operand &lt;5:0&gt;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3195556" y="3013635"/>
              <a:ext cx="0" cy="18266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3195556" y="3196301"/>
              <a:ext cx="11726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3311812" y="3116120"/>
              <a:ext cx="0" cy="18378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3309550" y="3116120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3310987" y="3296015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3780448" y="3208011"/>
              <a:ext cx="782523" cy="27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562971" y="3208011"/>
              <a:ext cx="0" cy="1432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사다리꼴 81"/>
            <p:cNvSpPr/>
            <p:nvPr/>
          </p:nvSpPr>
          <p:spPr>
            <a:xfrm flipV="1">
              <a:off x="4454293" y="3339007"/>
              <a:ext cx="620918" cy="15008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4757303" y="3496602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115982" y="2985326"/>
              <a:ext cx="604877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Shift Value &lt;5:4&gt;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96182" y="3253234"/>
              <a:ext cx="699294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Constant Value&lt;3:0&gt;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004819" y="2985324"/>
              <a:ext cx="743458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Immediate Value &lt;5:0&gt;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4702097" y="3739942"/>
              <a:ext cx="94657" cy="806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725498" y="3666606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 flipH="1">
              <a:off x="5061637" y="3424816"/>
              <a:ext cx="3408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029386" y="3393023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957299" y="4598969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3638577" y="3077121"/>
              <a:ext cx="146541" cy="272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</a:t>
              </a:r>
              <a:endParaRPr lang="ko-KR" altLang="en-US" sz="10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438359" y="3337098"/>
              <a:ext cx="66236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2      1       0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649" y="6224333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dobe 고딕 Std B" pitchFamily="34" charset="-127"/>
                <a:ea typeface="Adobe 고딕 Std B" pitchFamily="34" charset="-127"/>
              </a:rPr>
              <a:t>AND, ORR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1765014" y="1068938"/>
            <a:ext cx="5613972" cy="4720125"/>
            <a:chOff x="1765014" y="1068938"/>
            <a:chExt cx="5613972" cy="4720125"/>
          </a:xfrm>
        </p:grpSpPr>
        <p:grpSp>
          <p:nvGrpSpPr>
            <p:cNvPr id="4" name="그룹 3"/>
            <p:cNvGrpSpPr/>
            <p:nvPr/>
          </p:nvGrpSpPr>
          <p:grpSpPr>
            <a:xfrm>
              <a:off x="1765014" y="1068938"/>
              <a:ext cx="889299" cy="1026114"/>
              <a:chOff x="1043608" y="908720"/>
              <a:chExt cx="1152128" cy="1512168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7" name="직선 화살표 연결선 96"/>
              <p:cNvCxnSpPr>
                <a:stCxn id="96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9" name="직선 연결선 98"/>
              <p:cNvCxnSpPr>
                <a:stCxn id="98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>
                <a:endCxn id="96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3133166" y="1281988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9680" y="1517776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6489" y="1781168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8" name="직선 연결선 7"/>
            <p:cNvCxnSpPr>
              <a:endCxn id="5" idx="1"/>
            </p:cNvCxnSpPr>
            <p:nvPr/>
          </p:nvCxnSpPr>
          <p:spPr>
            <a:xfrm>
              <a:off x="2126292" y="1620113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5" idx="2"/>
            </p:cNvCxnSpPr>
            <p:nvPr/>
          </p:nvCxnSpPr>
          <p:spPr>
            <a:xfrm>
              <a:off x="3783039" y="1958237"/>
              <a:ext cx="0" cy="21328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3140797" y="4109819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06113" y="2443122"/>
              <a:ext cx="242106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62125" y="2443122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01063" y="2458467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62125" y="2899354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01063" y="2914699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406113" y="2678910"/>
              <a:ext cx="32924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85139" y="2678910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85139" y="2883582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3783039" y="2095052"/>
              <a:ext cx="2213863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988188" y="2095052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다리꼴 20"/>
            <p:cNvSpPr/>
            <p:nvPr/>
          </p:nvSpPr>
          <p:spPr>
            <a:xfrm flipV="1">
              <a:off x="4749691" y="4239818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2164" y="4516587"/>
              <a:ext cx="426704" cy="2485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5988188" y="3113338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3349072" y="4489562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4503" y="4626685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6" name="직선 연결선 25"/>
            <p:cNvCxnSpPr>
              <a:stCxn id="10" idx="2"/>
            </p:cNvCxnSpPr>
            <p:nvPr/>
          </p:nvCxnSpPr>
          <p:spPr>
            <a:xfrm flipH="1">
              <a:off x="3502074" y="4321557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3349073" y="4722099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3349073" y="4954636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3340011" y="5187173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3349071" y="5419710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3340011" y="5652248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1" idx="1"/>
            </p:cNvCxnSpPr>
            <p:nvPr/>
          </p:nvCxnSpPr>
          <p:spPr>
            <a:xfrm flipH="1" flipV="1">
              <a:off x="4406113" y="4640852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964511" y="4395937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 flipH="1" flipV="1">
              <a:off x="6830939" y="2985918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879326" y="2981584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6" name="직선 연결선 35"/>
            <p:cNvCxnSpPr>
              <a:stCxn id="21" idx="0"/>
            </p:cNvCxnSpPr>
            <p:nvPr/>
          </p:nvCxnSpPr>
          <p:spPr>
            <a:xfrm flipH="1">
              <a:off x="5545516" y="5042446"/>
              <a:ext cx="1" cy="2917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5545516" y="5331573"/>
              <a:ext cx="182892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7374437" y="2781248"/>
              <a:ext cx="0" cy="25503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11" idx="3"/>
            </p:cNvCxnSpPr>
            <p:nvPr/>
          </p:nvCxnSpPr>
          <p:spPr>
            <a:xfrm flipH="1">
              <a:off x="6827177" y="2781247"/>
              <a:ext cx="551809" cy="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5485374" y="5137990"/>
              <a:ext cx="121357" cy="1076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555436" y="5089500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10197" y="4645287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185477" y="3820413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82119" y="2110223"/>
              <a:ext cx="51007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R2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33141" y="3659468"/>
              <a:ext cx="43584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F &lt;7:6&gt;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>
              <a:off x="3792423" y="3257982"/>
              <a:ext cx="200864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5801063" y="3256462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763313" y="3066409"/>
              <a:ext cx="69015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Operand &lt;5:0&gt;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4239316" y="3262441"/>
              <a:ext cx="0" cy="18266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4239316" y="3445107"/>
              <a:ext cx="11726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4355572" y="3364926"/>
              <a:ext cx="0" cy="183783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4353310" y="3364926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4354747" y="3544821"/>
              <a:ext cx="320244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V="1">
              <a:off x="4824208" y="3456817"/>
              <a:ext cx="782523" cy="27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5606731" y="3456817"/>
              <a:ext cx="0" cy="1432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사다리꼴 81"/>
            <p:cNvSpPr/>
            <p:nvPr/>
          </p:nvSpPr>
          <p:spPr>
            <a:xfrm flipV="1">
              <a:off x="5498053" y="3587813"/>
              <a:ext cx="620918" cy="150081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>
              <a:off x="5801063" y="3745408"/>
              <a:ext cx="0" cy="48668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159742" y="3234132"/>
              <a:ext cx="604877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Shift Value &lt;5:4&gt;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39942" y="3502040"/>
              <a:ext cx="699294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Constant Value&lt;3:0&gt;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48579" y="3234130"/>
              <a:ext cx="743458" cy="16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00" dirty="0" smtClean="0">
                  <a:latin typeface="Adobe Fan Heiti Std B" pitchFamily="34" charset="-128"/>
                  <a:ea typeface="Adobe Fan Heiti Std B" pitchFamily="34" charset="-128"/>
                </a:rPr>
                <a:t>Immediate Value &lt;5:0&gt;</a:t>
              </a:r>
              <a:endParaRPr lang="ko-KR" altLang="en-US" sz="5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5745857" y="3988748"/>
              <a:ext cx="94657" cy="806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5769258" y="3915412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 flipH="1">
              <a:off x="6105397" y="3673622"/>
              <a:ext cx="3408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073146" y="3641829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01059" y="4847775"/>
              <a:ext cx="40538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BSEL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682337" y="3325927"/>
              <a:ext cx="146541" cy="272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Rtl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S</a:t>
              </a:r>
              <a:endParaRPr lang="ko-KR" altLang="en-US" sz="10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82119" y="3585904"/>
              <a:ext cx="66236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2      1       0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482720" y="2113654"/>
              <a:ext cx="56778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14" name="직선 연결선 113"/>
            <p:cNvCxnSpPr/>
            <p:nvPr/>
          </p:nvCxnSpPr>
          <p:spPr>
            <a:xfrm>
              <a:off x="5019316" y="2095967"/>
              <a:ext cx="0" cy="34203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4993371" y="3111348"/>
              <a:ext cx="0" cy="1121656"/>
            </a:xfrm>
            <a:prstGeom prst="line">
              <a:avLst/>
            </a:prstGeom>
            <a:ln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4968902" y="3916327"/>
              <a:ext cx="285078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4951090" y="3996453"/>
              <a:ext cx="94657" cy="8061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3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99592" y="1664804"/>
            <a:ext cx="792088" cy="792088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35696" y="1664804"/>
            <a:ext cx="6336704" cy="0"/>
          </a:xfrm>
          <a:prstGeom prst="line">
            <a:avLst/>
          </a:prstGeom>
          <a:noFill/>
          <a:ln w="190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cxnSp>
        <p:nvCxnSpPr>
          <p:cNvPr id="12" name="직선 연결선 11"/>
          <p:cNvCxnSpPr/>
          <p:nvPr/>
        </p:nvCxnSpPr>
        <p:spPr>
          <a:xfrm>
            <a:off x="899592" y="2890709"/>
            <a:ext cx="4464496" cy="0"/>
          </a:xfrm>
          <a:prstGeom prst="line">
            <a:avLst/>
          </a:prstGeom>
          <a:noFill/>
          <a:ln w="190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508104" y="2696432"/>
            <a:ext cx="2653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Cambria" pitchFamily="18" charset="0"/>
                <a:ea typeface="맑은 고딕" pitchFamily="50" charset="-127"/>
              </a:rPr>
              <a:t>Second </a:t>
            </a:r>
            <a:r>
              <a:rPr lang="en-US" altLang="ko-KR" sz="1600" dirty="0" smtClean="0">
                <a:latin typeface="Cambria" pitchFamily="18" charset="0"/>
                <a:ea typeface="맑은 고딕" pitchFamily="50" charset="-127"/>
              </a:rPr>
              <a:t>Semester – ver. Final</a:t>
            </a:r>
            <a:endParaRPr lang="ko-KR" altLang="en-US" sz="1600" dirty="0">
              <a:latin typeface="Cambria" pitchFamily="18" charset="0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1720" y="1937634"/>
            <a:ext cx="581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err="1" smtClean="0">
                <a:latin typeface="Arial" pitchFamily="34" charset="0"/>
                <a:ea typeface="HY울릉도B" pitchFamily="18" charset="-127"/>
                <a:cs typeface="Arial" pitchFamily="34" charset="0"/>
              </a:rPr>
              <a:t>KangNam</a:t>
            </a:r>
            <a:r>
              <a:rPr lang="en-US" altLang="ko-KR" sz="3600" spc="-150" dirty="0" smtClean="0">
                <a:latin typeface="Arial" pitchFamily="34" charset="0"/>
                <a:ea typeface="HY울릉도B" pitchFamily="18" charset="-127"/>
                <a:cs typeface="Arial" pitchFamily="34" charset="0"/>
              </a:rPr>
              <a:t> Univ. Grad Portfolio</a:t>
            </a:r>
            <a:endParaRPr lang="ko-KR" altLang="en-US" sz="3600" spc="-150" dirty="0">
              <a:latin typeface="Arial" pitchFamily="34" charset="0"/>
              <a:ea typeface="HY울릉도B" pitchFamily="18" charset="-127"/>
              <a:cs typeface="Arial" pitchFamily="34" charset="0"/>
            </a:endParaRPr>
          </a:p>
        </p:txBody>
      </p:sp>
      <p:pic>
        <p:nvPicPr>
          <p:cNvPr id="1026" name="Picture 2" descr="C:\Users\Rudder\Desktop\20120308_89326407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28" y="5020767"/>
            <a:ext cx="1216545" cy="121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4933" y="6221067"/>
            <a:ext cx="5378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CMP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6971" y="823398"/>
            <a:ext cx="889299" cy="1026114"/>
            <a:chOff x="1043608" y="908720"/>
            <a:chExt cx="1152128" cy="1512168"/>
          </a:xfrm>
        </p:grpSpPr>
        <p:sp>
          <p:nvSpPr>
            <p:cNvPr id="106" name="직사각형 105"/>
            <p:cNvSpPr/>
            <p:nvPr/>
          </p:nvSpPr>
          <p:spPr>
            <a:xfrm>
              <a:off x="1043608" y="1199772"/>
              <a:ext cx="936104" cy="31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PC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107" name="직선 화살표 연결선 106"/>
            <p:cNvCxnSpPr>
              <a:stCxn id="106" idx="2"/>
            </p:cNvCxnSpPr>
            <p:nvPr/>
          </p:nvCxnSpPr>
          <p:spPr>
            <a:xfrm>
              <a:off x="1511660" y="1511807"/>
              <a:ext cx="0" cy="477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>
              <a:off x="1188339" y="1976648"/>
              <a:ext cx="64807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+2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109" name="직선 연결선 108"/>
            <p:cNvCxnSpPr>
              <a:stCxn id="108" idx="2"/>
            </p:cNvCxnSpPr>
            <p:nvPr/>
          </p:nvCxnSpPr>
          <p:spPr>
            <a:xfrm flipH="1">
              <a:off x="1511660" y="2192672"/>
              <a:ext cx="715" cy="22821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1512375" y="2420888"/>
              <a:ext cx="68336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V="1">
              <a:off x="2195736" y="908720"/>
              <a:ext cx="0" cy="15121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1512375" y="908720"/>
              <a:ext cx="68336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endCxn id="106" idx="0"/>
            </p:cNvCxnSpPr>
            <p:nvPr/>
          </p:nvCxnSpPr>
          <p:spPr>
            <a:xfrm flipH="1">
              <a:off x="1511660" y="908720"/>
              <a:ext cx="715" cy="291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075123" y="1036448"/>
            <a:ext cx="129974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636" y="1272236"/>
            <a:ext cx="23939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8446" y="1535628"/>
            <a:ext cx="25309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8" name="직선 연결선 7"/>
          <p:cNvCxnSpPr>
            <a:endCxn id="5" idx="1"/>
          </p:cNvCxnSpPr>
          <p:nvPr/>
        </p:nvCxnSpPr>
        <p:spPr>
          <a:xfrm>
            <a:off x="1068248" y="1374573"/>
            <a:ext cx="10068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" idx="2"/>
          </p:cNvCxnSpPr>
          <p:nvPr/>
        </p:nvCxnSpPr>
        <p:spPr>
          <a:xfrm>
            <a:off x="2724995" y="1712697"/>
            <a:ext cx="0" cy="213284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082753" y="3864279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48070" y="2197582"/>
            <a:ext cx="242106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4081" y="2197582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43020" y="2212927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4081" y="2653814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3020" y="2669159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48070" y="2433370"/>
            <a:ext cx="32924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7096" y="2433370"/>
            <a:ext cx="33380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27096" y="2638042"/>
            <a:ext cx="31705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724995" y="1849512"/>
            <a:ext cx="221386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930145" y="1849512"/>
            <a:ext cx="0" cy="34203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사다리꼴 20"/>
          <p:cNvSpPr/>
          <p:nvPr/>
        </p:nvSpPr>
        <p:spPr>
          <a:xfrm flipV="1">
            <a:off x="3691648" y="3994278"/>
            <a:ext cx="1591650" cy="80262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74120" y="4271047"/>
            <a:ext cx="42670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4930145" y="2867798"/>
            <a:ext cx="0" cy="486681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2291029" y="4244022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06460" y="4381145"/>
            <a:ext cx="478481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" name="직선 연결선 25"/>
          <p:cNvCxnSpPr>
            <a:stCxn id="10" idx="2"/>
          </p:cNvCxnSpPr>
          <p:nvPr/>
        </p:nvCxnSpPr>
        <p:spPr>
          <a:xfrm flipH="1">
            <a:off x="2444031" y="4076017"/>
            <a:ext cx="1" cy="1467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2291030" y="4476559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2291030" y="4709096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2280346" y="4941633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2291028" y="5174171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81967" y="5406708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1" idx="1"/>
          </p:cNvCxnSpPr>
          <p:nvPr/>
        </p:nvCxnSpPr>
        <p:spPr>
          <a:xfrm flipH="1" flipV="1">
            <a:off x="3348070" y="4395312"/>
            <a:ext cx="443907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6468" y="4150397"/>
            <a:ext cx="441932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H="1" flipV="1">
            <a:off x="5772896" y="2740378"/>
            <a:ext cx="443907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21283" y="2736044"/>
            <a:ext cx="42670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36" name="직선 연결선 35"/>
          <p:cNvCxnSpPr>
            <a:stCxn id="21" idx="0"/>
          </p:cNvCxnSpPr>
          <p:nvPr/>
        </p:nvCxnSpPr>
        <p:spPr>
          <a:xfrm>
            <a:off x="4487473" y="4796907"/>
            <a:ext cx="0" cy="1447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93" idx="1"/>
          </p:cNvCxnSpPr>
          <p:nvPr/>
        </p:nvCxnSpPr>
        <p:spPr>
          <a:xfrm flipV="1">
            <a:off x="4487473" y="4930790"/>
            <a:ext cx="3460177" cy="10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52153" y="4399747"/>
            <a:ext cx="396247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27434" y="3574873"/>
            <a:ext cx="655131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63324" y="1867199"/>
            <a:ext cx="5677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24076" y="1864683"/>
            <a:ext cx="493709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75098" y="3413928"/>
            <a:ext cx="435841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2734379" y="3012442"/>
            <a:ext cx="20086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743020" y="3010922"/>
            <a:ext cx="0" cy="34203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05269" y="2820869"/>
            <a:ext cx="690157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4548687" y="3211278"/>
            <a:ext cx="0" cy="14320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다리꼴 70"/>
          <p:cNvSpPr/>
          <p:nvPr/>
        </p:nvSpPr>
        <p:spPr>
          <a:xfrm flipV="1">
            <a:off x="4440009" y="3342273"/>
            <a:ext cx="620918" cy="15008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24076" y="3340365"/>
            <a:ext cx="6783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4743020" y="3499868"/>
            <a:ext cx="0" cy="486681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87497" y="2988590"/>
            <a:ext cx="743458" cy="160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4687814" y="3669872"/>
            <a:ext cx="308478" cy="204672"/>
            <a:chOff x="4657905" y="3760992"/>
            <a:chExt cx="324714" cy="215444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7" name="직선 연결선 76"/>
          <p:cNvCxnSpPr/>
          <p:nvPr/>
        </p:nvCxnSpPr>
        <p:spPr>
          <a:xfrm>
            <a:off x="3999920" y="1849512"/>
            <a:ext cx="0" cy="34203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3973975" y="2864893"/>
            <a:ext cx="0" cy="1121656"/>
          </a:xfrm>
          <a:prstGeom prst="line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181273" y="3016901"/>
            <a:ext cx="0" cy="18266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181273" y="3199567"/>
            <a:ext cx="11726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3297529" y="3119386"/>
            <a:ext cx="0" cy="18378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3295267" y="3119386"/>
            <a:ext cx="32024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3296703" y="3299281"/>
            <a:ext cx="32024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3766165" y="3211278"/>
            <a:ext cx="782523" cy="27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981899" y="3256500"/>
            <a:ext cx="699294" cy="160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01699" y="2988592"/>
            <a:ext cx="604877" cy="160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3926106" y="3669872"/>
            <a:ext cx="308478" cy="204672"/>
            <a:chOff x="4657905" y="3760992"/>
            <a:chExt cx="324714" cy="215444"/>
          </a:xfrm>
        </p:grpSpPr>
        <p:cxnSp>
          <p:nvCxnSpPr>
            <p:cNvPr id="102" name="직선 연결선 101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9" name="직선 연결선 88"/>
          <p:cNvCxnSpPr/>
          <p:nvPr/>
        </p:nvCxnSpPr>
        <p:spPr>
          <a:xfrm flipH="1">
            <a:off x="5047354" y="3428082"/>
            <a:ext cx="340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15102" y="3396289"/>
            <a:ext cx="40538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943016" y="4602235"/>
            <a:ext cx="40538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624294" y="3080387"/>
            <a:ext cx="146541" cy="272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947651" y="4824921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 flipH="1">
            <a:off x="8159058" y="5213954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>
            <a:off x="8312060" y="5045949"/>
            <a:ext cx="1" cy="1467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H="1">
            <a:off x="8159059" y="5446491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H="1">
            <a:off x="8159059" y="5679028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8159057" y="6144103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H="1">
            <a:off x="8149997" y="6376640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961269" y="5118927"/>
            <a:ext cx="224164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 flipH="1">
            <a:off x="8149997" y="5911565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9136" y="6166160"/>
            <a:ext cx="48914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LDR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449336" y="567901"/>
            <a:ext cx="889299" cy="1026114"/>
            <a:chOff x="1043608" y="908720"/>
            <a:chExt cx="1152128" cy="1512168"/>
          </a:xfrm>
        </p:grpSpPr>
        <p:sp>
          <p:nvSpPr>
            <p:cNvPr id="106" name="직사각형 105"/>
            <p:cNvSpPr/>
            <p:nvPr/>
          </p:nvSpPr>
          <p:spPr>
            <a:xfrm>
              <a:off x="1043608" y="1199772"/>
              <a:ext cx="936104" cy="312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PC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107" name="직선 화살표 연결선 106"/>
            <p:cNvCxnSpPr>
              <a:stCxn id="106" idx="2"/>
            </p:cNvCxnSpPr>
            <p:nvPr/>
          </p:nvCxnSpPr>
          <p:spPr>
            <a:xfrm>
              <a:off x="1511660" y="1511807"/>
              <a:ext cx="0" cy="4770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>
              <a:off x="1188339" y="1976648"/>
              <a:ext cx="648072" cy="216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+2</a:t>
              </a:r>
              <a:endParaRPr lang="ko-KR" altLang="en-US" sz="105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109" name="직선 연결선 108"/>
            <p:cNvCxnSpPr>
              <a:stCxn id="108" idx="2"/>
            </p:cNvCxnSpPr>
            <p:nvPr/>
          </p:nvCxnSpPr>
          <p:spPr>
            <a:xfrm flipH="1">
              <a:off x="1511660" y="2192672"/>
              <a:ext cx="715" cy="22821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1512375" y="2420888"/>
              <a:ext cx="68336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flipV="1">
              <a:off x="2195736" y="908720"/>
              <a:ext cx="0" cy="151216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flipH="1">
              <a:off x="1512375" y="908720"/>
              <a:ext cx="683361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endCxn id="106" idx="0"/>
            </p:cNvCxnSpPr>
            <p:nvPr/>
          </p:nvCxnSpPr>
          <p:spPr>
            <a:xfrm flipH="1">
              <a:off x="1511660" y="908720"/>
              <a:ext cx="715" cy="291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817488" y="780951"/>
            <a:ext cx="129974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4001" y="1016739"/>
            <a:ext cx="23939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0811" y="1280131"/>
            <a:ext cx="25309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8" name="직선 연결선 7"/>
          <p:cNvCxnSpPr>
            <a:endCxn id="5" idx="1"/>
          </p:cNvCxnSpPr>
          <p:nvPr/>
        </p:nvCxnSpPr>
        <p:spPr>
          <a:xfrm>
            <a:off x="1810614" y="1119076"/>
            <a:ext cx="10068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5" idx="2"/>
          </p:cNvCxnSpPr>
          <p:nvPr/>
        </p:nvCxnSpPr>
        <p:spPr>
          <a:xfrm>
            <a:off x="3467361" y="1457200"/>
            <a:ext cx="0" cy="213284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25119" y="3608782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0435" y="1942085"/>
            <a:ext cx="242106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46446" y="1942085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85385" y="1957430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46446" y="2398317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5385" y="2413662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90435" y="2177873"/>
            <a:ext cx="329241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9461" y="2177873"/>
            <a:ext cx="33380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69461" y="2382545"/>
            <a:ext cx="31705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467361" y="1525608"/>
            <a:ext cx="1274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사다리꼴 19"/>
          <p:cNvSpPr/>
          <p:nvPr/>
        </p:nvSpPr>
        <p:spPr>
          <a:xfrm flipV="1">
            <a:off x="4434013" y="3738781"/>
            <a:ext cx="1591650" cy="80262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6486" y="4015550"/>
            <a:ext cx="42670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3033394" y="3988524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8825" y="4125647"/>
            <a:ext cx="478481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" name="직선 연결선 23"/>
          <p:cNvCxnSpPr>
            <a:stCxn id="10" idx="2"/>
          </p:cNvCxnSpPr>
          <p:nvPr/>
        </p:nvCxnSpPr>
        <p:spPr>
          <a:xfrm flipH="1">
            <a:off x="3186396" y="3820520"/>
            <a:ext cx="1" cy="1467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3033395" y="4221062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3033395" y="4453599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>
            <a:off x="3022711" y="4686136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3033393" y="4918673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024333" y="5151210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0" idx="1"/>
          </p:cNvCxnSpPr>
          <p:nvPr/>
        </p:nvCxnSpPr>
        <p:spPr>
          <a:xfrm flipH="1" flipV="1">
            <a:off x="4090435" y="4139815"/>
            <a:ext cx="443906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 flipV="1">
            <a:off x="6515261" y="2484881"/>
            <a:ext cx="443906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48833" y="3894900"/>
            <a:ext cx="441932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63648" y="2480547"/>
            <a:ext cx="42670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34" name="직선 연결선 33"/>
          <p:cNvCxnSpPr>
            <a:stCxn id="20" idx="0"/>
          </p:cNvCxnSpPr>
          <p:nvPr/>
        </p:nvCxnSpPr>
        <p:spPr>
          <a:xfrm>
            <a:off x="5229838" y="4541409"/>
            <a:ext cx="4456" cy="130882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94518" y="4144249"/>
            <a:ext cx="396247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69799" y="3319376"/>
            <a:ext cx="655131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05200" y="1505972"/>
            <a:ext cx="4828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R1&lt;7:4&gt;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4742285" y="1525608"/>
            <a:ext cx="0" cy="41044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716341" y="2609396"/>
            <a:ext cx="0" cy="1121656"/>
          </a:xfrm>
          <a:prstGeom prst="line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그룹 63"/>
          <p:cNvGrpSpPr/>
          <p:nvPr/>
        </p:nvGrpSpPr>
        <p:grpSpPr>
          <a:xfrm>
            <a:off x="4668471" y="3414375"/>
            <a:ext cx="308478" cy="204672"/>
            <a:chOff x="4657905" y="3760992"/>
            <a:chExt cx="324714" cy="215444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67" name="직선 연결선 66"/>
          <p:cNvCxnSpPr/>
          <p:nvPr/>
        </p:nvCxnSpPr>
        <p:spPr>
          <a:xfrm flipH="1">
            <a:off x="6511499" y="2280210"/>
            <a:ext cx="118316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3467361" y="2280210"/>
            <a:ext cx="623075" cy="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435304" y="2088039"/>
            <a:ext cx="585080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13776" y="4837310"/>
            <a:ext cx="129974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890289" y="5073098"/>
            <a:ext cx="23939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37098" y="5336490"/>
            <a:ext cx="300306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13495" y="4837310"/>
            <a:ext cx="31248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90142" y="4837310"/>
            <a:ext cx="358175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7227826" y="4933083"/>
            <a:ext cx="340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95575" y="4901290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417752" y="5698471"/>
            <a:ext cx="0" cy="149849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5416313" y="5698472"/>
            <a:ext cx="1150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70" idx="2"/>
          </p:cNvCxnSpPr>
          <p:nvPr/>
        </p:nvCxnSpPr>
        <p:spPr>
          <a:xfrm>
            <a:off x="6563648" y="5513559"/>
            <a:ext cx="0" cy="1849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70" idx="1"/>
          </p:cNvCxnSpPr>
          <p:nvPr/>
        </p:nvCxnSpPr>
        <p:spPr>
          <a:xfrm>
            <a:off x="5234295" y="5175435"/>
            <a:ext cx="6794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5416977" y="5134233"/>
            <a:ext cx="285078" cy="245873"/>
            <a:chOff x="4571482" y="3838188"/>
            <a:chExt cx="300082" cy="258814"/>
          </a:xfrm>
        </p:grpSpPr>
        <p:cxnSp>
          <p:nvCxnSpPr>
            <p:cNvPr id="102" name="직선 연결선 101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687669" y="5653008"/>
            <a:ext cx="285078" cy="245873"/>
            <a:chOff x="4571482" y="3838188"/>
            <a:chExt cx="300082" cy="258814"/>
          </a:xfrm>
        </p:grpSpPr>
        <p:cxnSp>
          <p:nvCxnSpPr>
            <p:cNvPr id="100" name="직선 연결선 99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7" name="직선 연결선 86"/>
          <p:cNvCxnSpPr/>
          <p:nvPr/>
        </p:nvCxnSpPr>
        <p:spPr>
          <a:xfrm flipH="1">
            <a:off x="5226845" y="5993947"/>
            <a:ext cx="1" cy="29172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5222691" y="6285675"/>
            <a:ext cx="24719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7694664" y="2278091"/>
            <a:ext cx="0" cy="401200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166703" y="6089490"/>
            <a:ext cx="121357" cy="10769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236766" y="6041000"/>
            <a:ext cx="285078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61016" y="4359275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93" name="직선 연결선 92"/>
          <p:cNvCxnSpPr/>
          <p:nvPr/>
        </p:nvCxnSpPr>
        <p:spPr>
          <a:xfrm>
            <a:off x="3476745" y="2756944"/>
            <a:ext cx="20086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485385" y="2756944"/>
            <a:ext cx="0" cy="97410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511909" y="2756944"/>
            <a:ext cx="66122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96" name="그룹 95"/>
          <p:cNvGrpSpPr/>
          <p:nvPr/>
        </p:nvGrpSpPr>
        <p:grpSpPr>
          <a:xfrm>
            <a:off x="5432439" y="3425685"/>
            <a:ext cx="308478" cy="204672"/>
            <a:chOff x="4657905" y="3760992"/>
            <a:chExt cx="324714" cy="215444"/>
          </a:xfrm>
        </p:grpSpPr>
        <p:cxnSp>
          <p:nvCxnSpPr>
            <p:cNvPr id="98" name="직선 연결선 97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2610762" y="4583800"/>
            <a:ext cx="48000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15" name="사다리꼴 114"/>
          <p:cNvSpPr/>
          <p:nvPr/>
        </p:nvSpPr>
        <p:spPr>
          <a:xfrm flipV="1">
            <a:off x="5131507" y="5833113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131507" y="5822198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17" name="직선 연결선 116"/>
          <p:cNvCxnSpPr/>
          <p:nvPr/>
        </p:nvCxnSpPr>
        <p:spPr>
          <a:xfrm flipH="1">
            <a:off x="5541650" y="59182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509647" y="5886712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5953" y="6190129"/>
            <a:ext cx="4678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STR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1484006" y="942370"/>
            <a:ext cx="6175988" cy="4973261"/>
            <a:chOff x="685952" y="854336"/>
            <a:chExt cx="6175988" cy="4973261"/>
          </a:xfrm>
        </p:grpSpPr>
        <p:grpSp>
          <p:nvGrpSpPr>
            <p:cNvPr id="4" name="그룹 3"/>
            <p:cNvGrpSpPr/>
            <p:nvPr/>
          </p:nvGrpSpPr>
          <p:grpSpPr>
            <a:xfrm>
              <a:off x="685952" y="854336"/>
              <a:ext cx="889299" cy="1026114"/>
              <a:chOff x="1043608" y="908720"/>
              <a:chExt cx="1152128" cy="1512168"/>
            </a:xfrm>
          </p:grpSpPr>
          <p:sp>
            <p:nvSpPr>
              <p:cNvPr id="96" name="직사각형 95"/>
              <p:cNvSpPr/>
              <p:nvPr/>
            </p:nvSpPr>
            <p:spPr>
              <a:xfrm>
                <a:off x="1043608" y="1199772"/>
                <a:ext cx="936104" cy="31203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PC</a:t>
                </a:r>
                <a:endParaRPr lang="ko-KR" altLang="en-US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7" name="직선 화살표 연결선 96"/>
              <p:cNvCxnSpPr>
                <a:stCxn id="96" idx="2"/>
              </p:cNvCxnSpPr>
              <p:nvPr/>
            </p:nvCxnSpPr>
            <p:spPr>
              <a:xfrm>
                <a:off x="1511660" y="1511807"/>
                <a:ext cx="0" cy="4770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1188339" y="1976648"/>
                <a:ext cx="648072" cy="2160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Adobe 고딕 Std B" pitchFamily="34" charset="-127"/>
                    <a:ea typeface="Adobe 고딕 Std B" pitchFamily="34" charset="-127"/>
                  </a:rPr>
                  <a:t>+2</a:t>
                </a:r>
                <a:endParaRPr lang="ko-KR" altLang="en-US" sz="105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cxnSp>
            <p:nvCxnSpPr>
              <p:cNvPr id="99" name="직선 연결선 98"/>
              <p:cNvCxnSpPr>
                <a:stCxn id="98" idx="2"/>
              </p:cNvCxnSpPr>
              <p:nvPr/>
            </p:nvCxnSpPr>
            <p:spPr>
              <a:xfrm flipH="1">
                <a:off x="1511660" y="2192672"/>
                <a:ext cx="715" cy="228216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1512375" y="2420888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flipV="1">
                <a:off x="2195736" y="908720"/>
                <a:ext cx="0" cy="151216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 flipH="1">
                <a:off x="1512375" y="908720"/>
                <a:ext cx="683361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화살표 연결선 102"/>
              <p:cNvCxnSpPr>
                <a:endCxn id="96" idx="0"/>
              </p:cNvCxnSpPr>
              <p:nvPr/>
            </p:nvCxnSpPr>
            <p:spPr>
              <a:xfrm flipH="1">
                <a:off x="1511660" y="908720"/>
                <a:ext cx="715" cy="291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직사각형 4"/>
            <p:cNvSpPr/>
            <p:nvPr/>
          </p:nvSpPr>
          <p:spPr>
            <a:xfrm>
              <a:off x="2054104" y="1067386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Instruction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30617" y="1303174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77426" y="1566566"/>
              <a:ext cx="25309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8" name="직선 연결선 7"/>
            <p:cNvCxnSpPr>
              <a:endCxn id="5" idx="1"/>
            </p:cNvCxnSpPr>
            <p:nvPr/>
          </p:nvCxnSpPr>
          <p:spPr>
            <a:xfrm>
              <a:off x="1047229" y="1405511"/>
              <a:ext cx="100687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5" idx="2"/>
            </p:cNvCxnSpPr>
            <p:nvPr/>
          </p:nvCxnSpPr>
          <p:spPr>
            <a:xfrm>
              <a:off x="2703976" y="1743635"/>
              <a:ext cx="0" cy="213284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2061734" y="3895217"/>
              <a:ext cx="722556" cy="211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CLU</a:t>
              </a:r>
              <a:endParaRPr lang="ko-KR" altLang="en-US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27050" y="2228520"/>
              <a:ext cx="2421063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Register Bank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3062" y="2228520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800">
                  <a:latin typeface="Adobe Fan Heiti Std B" pitchFamily="34" charset="-128"/>
                  <a:ea typeface="Adobe Fan Heiti Std B" pitchFamily="34" charset="-128"/>
                </a:defRPr>
              </a:lvl1pPr>
            </a:lstStyle>
            <a:p>
              <a:r>
                <a:rPr lang="en-US" altLang="ko-KR" dirty="0"/>
                <a:t>RA1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2000" y="2243865"/>
              <a:ext cx="35208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RA2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3062" y="2684751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RD1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22000" y="2700097"/>
              <a:ext cx="356653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RD2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27050" y="2464308"/>
              <a:ext cx="32924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6076" y="2464308"/>
              <a:ext cx="33380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6076" y="2668980"/>
              <a:ext cx="31705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703976" y="1812043"/>
              <a:ext cx="220808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909125" y="2088190"/>
              <a:ext cx="0" cy="134298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사다리꼴 20"/>
            <p:cNvSpPr/>
            <p:nvPr/>
          </p:nvSpPr>
          <p:spPr>
            <a:xfrm flipV="1">
              <a:off x="3670628" y="4025216"/>
              <a:ext cx="1591650" cy="80262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3101" y="4301985"/>
              <a:ext cx="426704" cy="248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Adobe 고딕 Std B" pitchFamily="34" charset="-127"/>
                  <a:ea typeface="Adobe 고딕 Std B" pitchFamily="34" charset="-127"/>
                </a:rPr>
                <a:t>ALU</a:t>
              </a:r>
              <a:endParaRPr lang="ko-KR" altLang="en-US" sz="11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H="1">
              <a:off x="2270009" y="4274959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285440" y="4412082"/>
              <a:ext cx="478481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25" name="직선 연결선 24"/>
            <p:cNvCxnSpPr>
              <a:stCxn id="10" idx="2"/>
            </p:cNvCxnSpPr>
            <p:nvPr/>
          </p:nvCxnSpPr>
          <p:spPr>
            <a:xfrm flipH="1">
              <a:off x="2423011" y="4106955"/>
              <a:ext cx="1" cy="14675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2270010" y="4507496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2270010" y="4740034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2259326" y="4972571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H="1">
              <a:off x="2270008" y="5205108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>
              <a:off x="2260948" y="5437645"/>
              <a:ext cx="153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1" idx="1"/>
            </p:cNvCxnSpPr>
            <p:nvPr/>
          </p:nvCxnSpPr>
          <p:spPr>
            <a:xfrm flipH="1" flipV="1">
              <a:off x="3327050" y="4426250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flipH="1" flipV="1">
              <a:off x="5751876" y="2771315"/>
              <a:ext cx="443906" cy="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85448" y="4181335"/>
              <a:ext cx="441932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ALUFN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00263" y="2766982"/>
              <a:ext cx="426704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35" name="직선 연결선 34"/>
            <p:cNvCxnSpPr>
              <a:stCxn id="21" idx="0"/>
            </p:cNvCxnSpPr>
            <p:nvPr/>
          </p:nvCxnSpPr>
          <p:spPr>
            <a:xfrm>
              <a:off x="4466454" y="4827844"/>
              <a:ext cx="0" cy="634025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931134" y="4430684"/>
              <a:ext cx="396247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WERF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106414" y="3605811"/>
              <a:ext cx="655131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OP &lt;15:12&gt;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07146" y="1792407"/>
              <a:ext cx="48282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R1&lt;7:4&gt;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83231" y="1803019"/>
              <a:ext cx="539395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RD &lt;11:8&gt;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>
            <a:xfrm>
              <a:off x="3978900" y="1812043"/>
              <a:ext cx="0" cy="41044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3952956" y="2895831"/>
              <a:ext cx="0" cy="1121655"/>
            </a:xfrm>
            <a:prstGeom prst="line">
              <a:avLst/>
            </a:prstGeom>
            <a:ln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그룹 65"/>
            <p:cNvGrpSpPr/>
            <p:nvPr/>
          </p:nvGrpSpPr>
          <p:grpSpPr>
            <a:xfrm>
              <a:off x="3905086" y="3700810"/>
              <a:ext cx="308478" cy="204672"/>
              <a:chOff x="4657905" y="3760992"/>
              <a:chExt cx="324714" cy="215444"/>
            </a:xfrm>
          </p:grpSpPr>
          <p:cxnSp>
            <p:nvCxnSpPr>
              <p:cNvPr id="94" name="직선 연결선 93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5150391" y="5123744"/>
              <a:ext cx="1299744" cy="67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Data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Memory</a:t>
              </a:r>
              <a:endParaRPr lang="ko-KR" altLang="en-US" sz="1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126904" y="5359532"/>
              <a:ext cx="239392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A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73714" y="5622925"/>
              <a:ext cx="300306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50110" y="5123744"/>
              <a:ext cx="312489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WD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26757" y="5123744"/>
              <a:ext cx="358175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100">
                  <a:latin typeface="HY견고딕" pitchFamily="18" charset="-127"/>
                  <a:ea typeface="HY견고딕" pitchFamily="18" charset="-127"/>
                </a:defRPr>
              </a:lvl1pPr>
            </a:lstStyle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R/W</a:t>
              </a:r>
              <a:endParaRPr lang="ko-KR" altLang="en-US" sz="800" dirty="0">
                <a:latin typeface="Adobe Fan Heiti Std B" pitchFamily="34" charset="-128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>
            <a:xfrm flipH="1">
              <a:off x="6464441" y="5219518"/>
              <a:ext cx="34088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432190" y="5187725"/>
              <a:ext cx="429750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WEMF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cxnSp>
          <p:nvCxnSpPr>
            <p:cNvPr id="76" name="직선 화살표 연결선 75"/>
            <p:cNvCxnSpPr>
              <a:endCxn id="69" idx="1"/>
            </p:cNvCxnSpPr>
            <p:nvPr/>
          </p:nvCxnSpPr>
          <p:spPr>
            <a:xfrm>
              <a:off x="4470910" y="5461869"/>
              <a:ext cx="6794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그룹 76"/>
            <p:cNvGrpSpPr/>
            <p:nvPr/>
          </p:nvGrpSpPr>
          <p:grpSpPr>
            <a:xfrm>
              <a:off x="4653592" y="5420668"/>
              <a:ext cx="285078" cy="245873"/>
              <a:chOff x="4571482" y="3838188"/>
              <a:chExt cx="300082" cy="258814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4571482" y="3881558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cxnSp>
          <p:nvCxnSpPr>
            <p:cNvPr id="78" name="직선 연결선 77"/>
            <p:cNvCxnSpPr/>
            <p:nvPr/>
          </p:nvCxnSpPr>
          <p:spPr>
            <a:xfrm>
              <a:off x="4909125" y="3047839"/>
              <a:ext cx="896416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5803279" y="3047839"/>
              <a:ext cx="0" cy="2075906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그룹 79"/>
            <p:cNvGrpSpPr/>
            <p:nvPr/>
          </p:nvGrpSpPr>
          <p:grpSpPr>
            <a:xfrm>
              <a:off x="5754146" y="4004619"/>
              <a:ext cx="308478" cy="204672"/>
              <a:chOff x="4657905" y="3760992"/>
              <a:chExt cx="324714" cy="215444"/>
            </a:xfrm>
          </p:grpSpPr>
          <p:cxnSp>
            <p:nvCxnSpPr>
              <p:cNvPr id="90" name="직선 연결선 89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  <p:cxnSp>
          <p:nvCxnSpPr>
            <p:cNvPr id="81" name="직선 연결선 80"/>
            <p:cNvCxnSpPr/>
            <p:nvPr/>
          </p:nvCxnSpPr>
          <p:spPr>
            <a:xfrm flipH="1">
              <a:off x="4912058" y="2908114"/>
              <a:ext cx="1" cy="13972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4909125" y="1812043"/>
              <a:ext cx="0" cy="410445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2713360" y="3043379"/>
              <a:ext cx="200864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4722000" y="3043379"/>
              <a:ext cx="0" cy="97410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748524" y="3043379"/>
              <a:ext cx="661223" cy="1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latin typeface="Adobe Fan Heiti Std B" pitchFamily="34" charset="-128"/>
                  <a:ea typeface="Adobe Fan Heiti Std B" pitchFamily="34" charset="-128"/>
                </a:rPr>
                <a:t>Offset &lt;3:0&gt;</a:t>
              </a:r>
              <a:endParaRPr lang="ko-KR" altLang="en-US" sz="7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97631" y="4645710"/>
              <a:ext cx="429750" cy="204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WEMF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4669054" y="3712119"/>
              <a:ext cx="308478" cy="204672"/>
              <a:chOff x="4657905" y="3760992"/>
              <a:chExt cx="324714" cy="215444"/>
            </a:xfrm>
          </p:grpSpPr>
          <p:cxnSp>
            <p:nvCxnSpPr>
              <p:cNvPr id="88" name="직선 연결선 87"/>
              <p:cNvCxnSpPr/>
              <p:nvPr/>
            </p:nvCxnSpPr>
            <p:spPr>
              <a:xfrm>
                <a:off x="4657905" y="3838188"/>
                <a:ext cx="99639" cy="8486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682537" y="3760992"/>
                <a:ext cx="30008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 smtClean="0">
                    <a:latin typeface="Adobe Fan Heiti Std B" pitchFamily="34" charset="-128"/>
                    <a:ea typeface="Adobe Fan Heiti Std B" pitchFamily="34" charset="-128"/>
                  </a:rPr>
                  <a:t>16</a:t>
                </a:r>
                <a:endParaRPr lang="ko-KR" altLang="en-US" sz="800" dirty="0">
                  <a:latin typeface="Adobe Fan Heiti Std B" pitchFamily="34" charset="-128"/>
                  <a:ea typeface="HY견고딕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2049" y="6277249"/>
            <a:ext cx="107696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B, BL, IRET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52" y="1089306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>
            <a:off x="1053330" y="1301044"/>
            <a:ext cx="0" cy="323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03766" y="1616472"/>
            <a:ext cx="500231" cy="146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" name="직선 연결선 6"/>
          <p:cNvCxnSpPr>
            <a:stCxn id="6" idx="2"/>
          </p:cNvCxnSpPr>
          <p:nvPr/>
        </p:nvCxnSpPr>
        <p:spPr>
          <a:xfrm>
            <a:off x="1053882" y="1763060"/>
            <a:ext cx="0" cy="1548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53881" y="1917920"/>
            <a:ext cx="52746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581351" y="481361"/>
            <a:ext cx="0" cy="14365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1239313" y="481361"/>
            <a:ext cx="34203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051418" y="791301"/>
            <a:ext cx="2463" cy="298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060204" y="1104856"/>
            <a:ext cx="129974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36717" y="1340644"/>
            <a:ext cx="23939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83526" y="1604037"/>
            <a:ext cx="25309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53329" y="1442981"/>
            <a:ext cx="10068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2" idx="2"/>
          </p:cNvCxnSpPr>
          <p:nvPr/>
        </p:nvCxnSpPr>
        <p:spPr>
          <a:xfrm>
            <a:off x="2710076" y="1781105"/>
            <a:ext cx="0" cy="213284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067834" y="3932687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33151" y="2265990"/>
            <a:ext cx="242106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89162" y="2265990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28100" y="2281335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9162" y="2722222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8100" y="2737567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33151" y="2501778"/>
            <a:ext cx="32924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2176" y="2501778"/>
            <a:ext cx="33380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12176" y="2706450"/>
            <a:ext cx="31705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" name="사다리꼴 25"/>
          <p:cNvSpPr/>
          <p:nvPr/>
        </p:nvSpPr>
        <p:spPr>
          <a:xfrm flipV="1">
            <a:off x="3676729" y="4062686"/>
            <a:ext cx="1591650" cy="80262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59201" y="4339455"/>
            <a:ext cx="42670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915226" y="2936207"/>
            <a:ext cx="0" cy="112648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2276109" y="4312430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91541" y="4449553"/>
            <a:ext cx="478481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31" name="직선 연결선 30"/>
          <p:cNvCxnSpPr>
            <a:stCxn id="17" idx="2"/>
          </p:cNvCxnSpPr>
          <p:nvPr/>
        </p:nvCxnSpPr>
        <p:spPr>
          <a:xfrm>
            <a:off x="2429113" y="4144425"/>
            <a:ext cx="0" cy="183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276110" y="4544967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276110" y="4772279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6" idx="1"/>
          </p:cNvCxnSpPr>
          <p:nvPr/>
        </p:nvCxnSpPr>
        <p:spPr>
          <a:xfrm flipH="1" flipV="1">
            <a:off x="3333151" y="4463720"/>
            <a:ext cx="443907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91548" y="4218805"/>
            <a:ext cx="441932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36" name="직선 연결선 35"/>
          <p:cNvCxnSpPr>
            <a:stCxn id="26" idx="0"/>
          </p:cNvCxnSpPr>
          <p:nvPr/>
        </p:nvCxnSpPr>
        <p:spPr>
          <a:xfrm>
            <a:off x="4472554" y="4865315"/>
            <a:ext cx="0" cy="134719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112515" y="3643281"/>
            <a:ext cx="655131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2" name="사다리꼴 61"/>
          <p:cNvSpPr/>
          <p:nvPr/>
        </p:nvSpPr>
        <p:spPr>
          <a:xfrm flipV="1">
            <a:off x="756747" y="617777"/>
            <a:ext cx="620918" cy="15008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0813" y="618176"/>
            <a:ext cx="6623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 flipH="1">
            <a:off x="415444" y="662694"/>
            <a:ext cx="340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5095" y="630901"/>
            <a:ext cx="46934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1239313" y="480260"/>
            <a:ext cx="0" cy="1506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883937" y="4449553"/>
            <a:ext cx="469344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1864137" y="394195"/>
            <a:ext cx="0" cy="58183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1053883" y="403221"/>
            <a:ext cx="81025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1053544" y="403221"/>
            <a:ext cx="0" cy="209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6714" y="1849513"/>
            <a:ext cx="5100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4915226" y="1849513"/>
            <a:ext cx="0" cy="41044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1871668" y="6212511"/>
            <a:ext cx="260311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060204" y="419163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0" name="직선 연결선 79"/>
          <p:cNvCxnSpPr/>
          <p:nvPr/>
        </p:nvCxnSpPr>
        <p:spPr>
          <a:xfrm flipH="1">
            <a:off x="834439" y="276138"/>
            <a:ext cx="158704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834439" y="276138"/>
            <a:ext cx="0" cy="333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79" idx="0"/>
          </p:cNvCxnSpPr>
          <p:nvPr/>
        </p:nvCxnSpPr>
        <p:spPr>
          <a:xfrm flipH="1" flipV="1">
            <a:off x="2421481" y="276138"/>
            <a:ext cx="1" cy="1430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1581351" y="1028622"/>
            <a:ext cx="84013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79" idx="2"/>
          </p:cNvCxnSpPr>
          <p:nvPr/>
        </p:nvCxnSpPr>
        <p:spPr>
          <a:xfrm>
            <a:off x="2421482" y="630901"/>
            <a:ext cx="0" cy="397720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710076" y="1849513"/>
            <a:ext cx="531343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659101" y="4893329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 flipH="1">
            <a:off x="7870508" y="5282362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>
            <a:off x="8023511" y="5114357"/>
            <a:ext cx="1" cy="1467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H="1">
            <a:off x="7870509" y="5514899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H="1">
            <a:off x="7870509" y="5747436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H="1">
            <a:off x="7870507" y="6212511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7861447" y="6445048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672719" y="5187335"/>
            <a:ext cx="224164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94" name="직선 연결선 93"/>
          <p:cNvCxnSpPr/>
          <p:nvPr/>
        </p:nvCxnSpPr>
        <p:spPr>
          <a:xfrm flipH="1">
            <a:off x="7861447" y="5979973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672719" y="5419872"/>
            <a:ext cx="236347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672719" y="5647412"/>
            <a:ext cx="228733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97" name="직선 연결선 96"/>
          <p:cNvCxnSpPr/>
          <p:nvPr/>
        </p:nvCxnSpPr>
        <p:spPr>
          <a:xfrm>
            <a:off x="8023512" y="1849513"/>
            <a:ext cx="0" cy="30290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395997" y="1863317"/>
            <a:ext cx="690157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382659" y="4909685"/>
            <a:ext cx="396247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8397762" y="4923854"/>
            <a:ext cx="3269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4474782" y="4999198"/>
            <a:ext cx="31843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사다리꼴 101"/>
          <p:cNvSpPr/>
          <p:nvPr/>
        </p:nvSpPr>
        <p:spPr>
          <a:xfrm rot="10800000" flipV="1">
            <a:off x="1737972" y="2822952"/>
            <a:ext cx="484103" cy="13591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68280" y="281281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 1     0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11218" y="2834596"/>
            <a:ext cx="396247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105" name="직선 연결선 104"/>
          <p:cNvCxnSpPr/>
          <p:nvPr/>
        </p:nvCxnSpPr>
        <p:spPr>
          <a:xfrm flipH="1">
            <a:off x="2203862" y="2848764"/>
            <a:ext cx="36389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사다리꼴 105"/>
          <p:cNvSpPr/>
          <p:nvPr/>
        </p:nvSpPr>
        <p:spPr>
          <a:xfrm rot="10800000" flipV="1">
            <a:off x="2294401" y="756214"/>
            <a:ext cx="484103" cy="13591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07" name="직선 연결선 106"/>
          <p:cNvCxnSpPr/>
          <p:nvPr/>
        </p:nvCxnSpPr>
        <p:spPr>
          <a:xfrm>
            <a:off x="2616632" y="692818"/>
            <a:ext cx="0" cy="279712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324708" y="746076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67646" y="767858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Adobe Fan Heiti Std B" pitchFamily="34" charset="-128"/>
                <a:ea typeface="HY견고딕" pitchFamily="18" charset="-127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110" name="직선 연결선 109"/>
          <p:cNvCxnSpPr/>
          <p:nvPr/>
        </p:nvCxnSpPr>
        <p:spPr>
          <a:xfrm flipH="1" flipV="1">
            <a:off x="2760290" y="782025"/>
            <a:ext cx="443907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2060204" y="2756909"/>
            <a:ext cx="0" cy="279712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916238" y="465422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Adobe Fan Heiti Std B" pitchFamily="34" charset="-128"/>
                <a:ea typeface="HY견고딕" pitchFamily="18" charset="-127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7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8915" y="6182533"/>
            <a:ext cx="6292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PUSH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3537" y="1059328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>
            <a:off x="1034815" y="1271066"/>
            <a:ext cx="0" cy="323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85251" y="1586494"/>
            <a:ext cx="500231" cy="146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" name="직선 연결선 6"/>
          <p:cNvCxnSpPr>
            <a:stCxn id="6" idx="2"/>
          </p:cNvCxnSpPr>
          <p:nvPr/>
        </p:nvCxnSpPr>
        <p:spPr>
          <a:xfrm>
            <a:off x="1035367" y="1733082"/>
            <a:ext cx="0" cy="1548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35366" y="1887943"/>
            <a:ext cx="52746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562836" y="451383"/>
            <a:ext cx="0" cy="143656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1049530" y="451383"/>
            <a:ext cx="51330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041689" y="1074879"/>
            <a:ext cx="129974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8202" y="1310667"/>
            <a:ext cx="23939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65012" y="1574059"/>
            <a:ext cx="25309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14" name="직선 연결선 13"/>
          <p:cNvCxnSpPr>
            <a:endCxn id="11" idx="1"/>
          </p:cNvCxnSpPr>
          <p:nvPr/>
        </p:nvCxnSpPr>
        <p:spPr>
          <a:xfrm>
            <a:off x="1034814" y="1413003"/>
            <a:ext cx="10068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1" idx="2"/>
          </p:cNvCxnSpPr>
          <p:nvPr/>
        </p:nvCxnSpPr>
        <p:spPr>
          <a:xfrm>
            <a:off x="2691561" y="1751128"/>
            <a:ext cx="0" cy="213284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49319" y="3902709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14636" y="2236012"/>
            <a:ext cx="242106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0647" y="2236012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09585" y="2251358"/>
            <a:ext cx="35208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70647" y="2692244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09585" y="2707589"/>
            <a:ext cx="356653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4636" y="2471800"/>
            <a:ext cx="329241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3661" y="2471800"/>
            <a:ext cx="33380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393661" y="2676472"/>
            <a:ext cx="31705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691561" y="1819535"/>
            <a:ext cx="220514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다리꼴 25"/>
          <p:cNvSpPr/>
          <p:nvPr/>
        </p:nvSpPr>
        <p:spPr>
          <a:xfrm flipV="1">
            <a:off x="3658214" y="4032708"/>
            <a:ext cx="1591650" cy="80262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0686" y="4309478"/>
            <a:ext cx="426704" cy="24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896710" y="2906229"/>
            <a:ext cx="0" cy="1126480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2257594" y="4282452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73026" y="4419575"/>
            <a:ext cx="478481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31" name="직선 연결선 30"/>
          <p:cNvCxnSpPr>
            <a:stCxn id="16" idx="2"/>
          </p:cNvCxnSpPr>
          <p:nvPr/>
        </p:nvCxnSpPr>
        <p:spPr>
          <a:xfrm>
            <a:off x="2410598" y="4114447"/>
            <a:ext cx="0" cy="183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2257595" y="4514989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>
            <a:off x="2257595" y="4747526"/>
            <a:ext cx="153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6" idx="1"/>
          </p:cNvCxnSpPr>
          <p:nvPr/>
        </p:nvCxnSpPr>
        <p:spPr>
          <a:xfrm flipH="1" flipV="1">
            <a:off x="3314636" y="4433742"/>
            <a:ext cx="443906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73033" y="4188828"/>
            <a:ext cx="441932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36" name="직선 연결선 35"/>
          <p:cNvCxnSpPr>
            <a:stCxn id="26" idx="0"/>
          </p:cNvCxnSpPr>
          <p:nvPr/>
        </p:nvCxnSpPr>
        <p:spPr>
          <a:xfrm>
            <a:off x="4454039" y="4835337"/>
            <a:ext cx="0" cy="1347196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094000" y="3613303"/>
            <a:ext cx="655131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049530" y="442559"/>
            <a:ext cx="0" cy="6167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890759" y="4419575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7713782" y="1751128"/>
            <a:ext cx="0" cy="443140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378199" y="1819535"/>
            <a:ext cx="5100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4896710" y="1819535"/>
            <a:ext cx="0" cy="41044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651112" y="1797145"/>
            <a:ext cx="690157" cy="190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H="1">
            <a:off x="4456267" y="6182533"/>
            <a:ext cx="325862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707875" y="2778808"/>
            <a:ext cx="417567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 flipH="1" flipV="1">
            <a:off x="5749485" y="2792975"/>
            <a:ext cx="443906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>
            <a:off x="8387587" y="1552146"/>
            <a:ext cx="340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355335" y="1520353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112230" y="1470258"/>
            <a:ext cx="31705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35444" y="1266645"/>
            <a:ext cx="239392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582253" y="1530037"/>
            <a:ext cx="312489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558649" y="1030856"/>
            <a:ext cx="300306" cy="204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957103" y="1272274"/>
            <a:ext cx="722556" cy="21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6317830" y="1492209"/>
            <a:ext cx="0" cy="184186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318381" y="1682720"/>
            <a:ext cx="52746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6845850" y="793421"/>
            <a:ext cx="0" cy="8893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H="1">
            <a:off x="6317830" y="793421"/>
            <a:ext cx="52802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83" idx="2"/>
            <a:endCxn id="77" idx="0"/>
          </p:cNvCxnSpPr>
          <p:nvPr/>
        </p:nvCxnSpPr>
        <p:spPr>
          <a:xfrm>
            <a:off x="6318381" y="1101112"/>
            <a:ext cx="1" cy="171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6068265" y="954524"/>
            <a:ext cx="500231" cy="146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4" name="직선 화살표 연결선 83"/>
          <p:cNvCxnSpPr>
            <a:endCxn id="83" idx="0"/>
          </p:cNvCxnSpPr>
          <p:nvPr/>
        </p:nvCxnSpPr>
        <p:spPr>
          <a:xfrm flipH="1">
            <a:off x="6318381" y="793421"/>
            <a:ext cx="1" cy="161103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77" idx="3"/>
            <a:endCxn id="86" idx="1"/>
          </p:cNvCxnSpPr>
          <p:nvPr/>
        </p:nvCxnSpPr>
        <p:spPr>
          <a:xfrm flipV="1">
            <a:off x="6679659" y="1376808"/>
            <a:ext cx="400848" cy="133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080507" y="1038684"/>
            <a:ext cx="1299744" cy="676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6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774" y="6217293"/>
            <a:ext cx="516780" cy="29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POP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6957" y="1023608"/>
            <a:ext cx="720749" cy="211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>
            <a:off x="1057332" y="1234817"/>
            <a:ext cx="0" cy="322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808392" y="1549457"/>
            <a:ext cx="498980" cy="1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" name="직선 연결선 6"/>
          <p:cNvCxnSpPr>
            <a:stCxn id="6" idx="2"/>
          </p:cNvCxnSpPr>
          <p:nvPr/>
        </p:nvCxnSpPr>
        <p:spPr>
          <a:xfrm>
            <a:off x="1057883" y="1695678"/>
            <a:ext cx="0" cy="1544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57882" y="1850152"/>
            <a:ext cx="52615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1584032" y="417183"/>
            <a:ext cx="0" cy="143296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1072010" y="417183"/>
            <a:ext cx="5120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061688" y="1039120"/>
            <a:ext cx="1296495" cy="674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38260" y="1274319"/>
            <a:ext cx="238794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83703" y="1537052"/>
            <a:ext cx="252466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14" name="직선 연결선 13"/>
          <p:cNvCxnSpPr>
            <a:endCxn id="11" idx="1"/>
          </p:cNvCxnSpPr>
          <p:nvPr/>
        </p:nvCxnSpPr>
        <p:spPr>
          <a:xfrm>
            <a:off x="1057331" y="1376400"/>
            <a:ext cx="100435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1" idx="2"/>
          </p:cNvCxnSpPr>
          <p:nvPr/>
        </p:nvCxnSpPr>
        <p:spPr>
          <a:xfrm>
            <a:off x="2709936" y="1713678"/>
            <a:ext cx="0" cy="212751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69300" y="3859881"/>
            <a:ext cx="720749" cy="211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31453" y="2197351"/>
            <a:ext cx="2415011" cy="674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6324" y="2197351"/>
            <a:ext cx="351203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22915" y="2212658"/>
            <a:ext cx="351203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86324" y="2652442"/>
            <a:ext cx="355761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2915" y="2667749"/>
            <a:ext cx="355761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31453" y="2432550"/>
            <a:ext cx="328418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05281" y="2432550"/>
            <a:ext cx="332975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05281" y="2636710"/>
            <a:ext cx="316266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" name="사다리꼴 24"/>
          <p:cNvSpPr/>
          <p:nvPr/>
        </p:nvSpPr>
        <p:spPr>
          <a:xfrm flipV="1">
            <a:off x="3674172" y="3989555"/>
            <a:ext cx="1587671" cy="800622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55188" y="4265633"/>
            <a:ext cx="425637" cy="24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2277054" y="4238675"/>
            <a:ext cx="152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89947" y="4375455"/>
            <a:ext cx="477285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9" name="직선 연결선 28"/>
          <p:cNvCxnSpPr>
            <a:stCxn id="16" idx="2"/>
          </p:cNvCxnSpPr>
          <p:nvPr/>
        </p:nvCxnSpPr>
        <p:spPr>
          <a:xfrm>
            <a:off x="2429675" y="4071090"/>
            <a:ext cx="0" cy="1827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2277055" y="4470630"/>
            <a:ext cx="152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H="1">
            <a:off x="2277055" y="4702586"/>
            <a:ext cx="1526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5" idx="1"/>
          </p:cNvCxnSpPr>
          <p:nvPr/>
        </p:nvCxnSpPr>
        <p:spPr>
          <a:xfrm flipH="1" flipV="1">
            <a:off x="3331453" y="4389587"/>
            <a:ext cx="442797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93455" y="4145284"/>
            <a:ext cx="440828" cy="18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13868" y="3571199"/>
            <a:ext cx="653494" cy="18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1072010" y="408381"/>
            <a:ext cx="0" cy="615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11135" y="4375455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57088" y="1759580"/>
            <a:ext cx="688432" cy="189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2" name="직선 연결선 61"/>
          <p:cNvCxnSpPr>
            <a:endCxn id="17" idx="1"/>
          </p:cNvCxnSpPr>
          <p:nvPr/>
        </p:nvCxnSpPr>
        <p:spPr>
          <a:xfrm>
            <a:off x="2709936" y="2534630"/>
            <a:ext cx="621517" cy="1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09936" y="2549213"/>
            <a:ext cx="5100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18709" y="2738790"/>
            <a:ext cx="416523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H="1" flipV="1">
            <a:off x="5760215" y="2752922"/>
            <a:ext cx="442797" cy="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H="1">
            <a:off x="8391722" y="1515195"/>
            <a:ext cx="3400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359551" y="1483481"/>
            <a:ext cx="437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17054" y="1433511"/>
            <a:ext cx="316266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042959" y="1230407"/>
            <a:ext cx="238794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88401" y="1493140"/>
            <a:ext cx="311708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64856" y="995208"/>
            <a:ext cx="299556" cy="204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967314" y="1236022"/>
            <a:ext cx="720749" cy="211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>
            <a:off x="6327139" y="1455407"/>
            <a:ext cx="0" cy="183726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327688" y="1645442"/>
            <a:ext cx="52615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6853839" y="758366"/>
            <a:ext cx="0" cy="8870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6327139" y="758366"/>
            <a:ext cx="52670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8" idx="2"/>
            <a:endCxn id="72" idx="0"/>
          </p:cNvCxnSpPr>
          <p:nvPr/>
        </p:nvCxnSpPr>
        <p:spPr>
          <a:xfrm>
            <a:off x="6327688" y="1065288"/>
            <a:ext cx="1" cy="170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6078198" y="919066"/>
            <a:ext cx="498980" cy="1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-2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9" name="직선 화살표 연결선 78"/>
          <p:cNvCxnSpPr>
            <a:endCxn id="78" idx="0"/>
          </p:cNvCxnSpPr>
          <p:nvPr/>
        </p:nvCxnSpPr>
        <p:spPr>
          <a:xfrm flipH="1">
            <a:off x="6327688" y="758366"/>
            <a:ext cx="1" cy="160700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72" idx="3"/>
            <a:endCxn id="81" idx="1"/>
          </p:cNvCxnSpPr>
          <p:nvPr/>
        </p:nvCxnSpPr>
        <p:spPr>
          <a:xfrm flipV="1">
            <a:off x="6688064" y="1340295"/>
            <a:ext cx="399846" cy="1331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087909" y="1003016"/>
            <a:ext cx="1296495" cy="674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2" name="직선 연결선 81"/>
          <p:cNvCxnSpPr/>
          <p:nvPr/>
        </p:nvCxnSpPr>
        <p:spPr>
          <a:xfrm flipV="1">
            <a:off x="7705015" y="784722"/>
            <a:ext cx="0" cy="20237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 flipH="1">
            <a:off x="6926671" y="784722"/>
            <a:ext cx="79404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6926671" y="784723"/>
            <a:ext cx="0" cy="174990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flipV="1">
            <a:off x="5746749" y="2550544"/>
            <a:ext cx="1179922" cy="1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2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4" name="직선 연결선 633"/>
          <p:cNvCxnSpPr>
            <a:stCxn id="633" idx="2"/>
          </p:cNvCxnSpPr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직선 연결선 653"/>
          <p:cNvCxnSpPr/>
          <p:nvPr/>
        </p:nvCxnSpPr>
        <p:spPr>
          <a:xfrm flipH="1">
            <a:off x="2295951" y="427795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6" name="직선 연결선 655"/>
          <p:cNvCxnSpPr>
            <a:stCxn id="641" idx="2"/>
          </p:cNvCxnSpPr>
          <p:nvPr/>
        </p:nvCxnSpPr>
        <p:spPr>
          <a:xfrm>
            <a:off x="2447770" y="4111250"/>
            <a:ext cx="0" cy="2052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직선 연결선 656"/>
          <p:cNvCxnSpPr/>
          <p:nvPr/>
        </p:nvCxnSpPr>
        <p:spPr>
          <a:xfrm flipH="1">
            <a:off x="2295951" y="44611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직선 연결선 657"/>
          <p:cNvCxnSpPr/>
          <p:nvPr/>
        </p:nvCxnSpPr>
        <p:spPr>
          <a:xfrm flipH="1">
            <a:off x="2295951" y="464439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직선 연결선 658"/>
          <p:cNvCxnSpPr/>
          <p:nvPr/>
        </p:nvCxnSpPr>
        <p:spPr>
          <a:xfrm flipH="1">
            <a:off x="2295951" y="482761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직선 연결선 659"/>
          <p:cNvCxnSpPr/>
          <p:nvPr/>
        </p:nvCxnSpPr>
        <p:spPr>
          <a:xfrm flipH="1">
            <a:off x="2295951" y="501083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직선 연결선 660"/>
          <p:cNvCxnSpPr/>
          <p:nvPr/>
        </p:nvCxnSpPr>
        <p:spPr>
          <a:xfrm flipH="1">
            <a:off x="2295951" y="519405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3" name="TextBox 662"/>
          <p:cNvSpPr txBox="1"/>
          <p:nvPr/>
        </p:nvSpPr>
        <p:spPr>
          <a:xfrm>
            <a:off x="1887425" y="415670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6" name="TextBox 715"/>
          <p:cNvSpPr txBox="1"/>
          <p:nvPr/>
        </p:nvSpPr>
        <p:spPr>
          <a:xfrm>
            <a:off x="1937411" y="506636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1" name="직선 연결선 760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6" name="직선 연결선 775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7" name="직선 연결선 776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17" name="직선 연결선 816"/>
          <p:cNvCxnSpPr/>
          <p:nvPr/>
        </p:nvCxnSpPr>
        <p:spPr>
          <a:xfrm flipH="1">
            <a:off x="2295951" y="53772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879026" y="525873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0" name="직선 연결선 819"/>
          <p:cNvCxnSpPr>
            <a:stCxn id="233" idx="0"/>
            <a:endCxn id="647" idx="1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1" name="TextBox 820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4" name="직선 연결선 823"/>
          <p:cNvCxnSpPr/>
          <p:nvPr/>
        </p:nvCxnSpPr>
        <p:spPr>
          <a:xfrm flipH="1">
            <a:off x="2295951" y="55604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직선 연결선 824"/>
          <p:cNvCxnSpPr/>
          <p:nvPr/>
        </p:nvCxnSpPr>
        <p:spPr>
          <a:xfrm flipH="1">
            <a:off x="2295951" y="574370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6" name="TextBox 825"/>
          <p:cNvSpPr txBox="1"/>
          <p:nvPr/>
        </p:nvSpPr>
        <p:spPr>
          <a:xfrm>
            <a:off x="1883689" y="543907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11713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Combination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Adobe 고딕 Std B" pitchFamily="34" charset="-127"/>
                  <a:ea typeface="Adobe 고딕 Std B" pitchFamily="34" charset="-127"/>
                </a:rPr>
                <a:t>1     0</a:t>
              </a:r>
              <a:endParaRPr lang="ko-KR" altLang="en-US" sz="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833085" y="579383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 flipH="1">
            <a:off x="2295951" y="61101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2295951" y="592692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833085" y="599119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869810" y="562734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930403" y="434466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1925935" y="452119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924295" y="470916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936467" y="488188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3" name="사다리꼴 232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2" name="직선 연결선 241"/>
          <p:cNvCxnSpPr/>
          <p:nvPr/>
        </p:nvCxnSpPr>
        <p:spPr>
          <a:xfrm>
            <a:off x="2726561" y="2484704"/>
            <a:ext cx="2243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2731701" y="2668854"/>
            <a:ext cx="2243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9" name="직선 연결선 248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473" y="2967335"/>
            <a:ext cx="7225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CLU Table &amp; Tick Flow</a:t>
            </a:r>
          </a:p>
        </p:txBody>
      </p:sp>
    </p:spTree>
    <p:extLst>
      <p:ext uri="{BB962C8B-B14F-4D97-AF65-F5344CB8AC3E}">
        <p14:creationId xmlns:p14="http://schemas.microsoft.com/office/powerpoint/2010/main" val="8670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2694" y="345430"/>
            <a:ext cx="3358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CLU TABLE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059828"/>
              </p:ext>
            </p:extLst>
          </p:nvPr>
        </p:nvGraphicFramePr>
        <p:xfrm>
          <a:off x="457196" y="1556795"/>
          <a:ext cx="8229607" cy="487499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16341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  <a:gridCol w="529519"/>
              </a:tblGrid>
              <a:tr h="1932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INSTRUCTION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COMPONENT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MUX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MODE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ALUFN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WERF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WEDF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WESF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LRSF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BSEL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PCSEL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ADSEL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WDSEL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WASEL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RA1SEL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RA2SEL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 err="1">
                          <a:effectLst/>
                        </a:rPr>
                        <a:t>BrYN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ADD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ADD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SUB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SUB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MUL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MUL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20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DIV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DIV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MOV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AND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ORR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CMP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XOR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XOR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202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XOR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LDR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ADD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R/W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20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</a:rPr>
                        <a:t>STR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ADD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B(0)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 |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BL(1)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 | 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202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IRET(2)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1932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PUSH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  <a:tr h="2020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 dirty="0">
                          <a:effectLst/>
                        </a:rPr>
                        <a:t>POP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357" marR="7357" marT="735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3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prstDash val="soli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ADD, SUB, MUL, DIV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88" name="직선 연결선 287"/>
          <p:cNvCxnSpPr/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연결선 28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직선 연결선 28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직선 연결선 29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직선 연결선 291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직선 연결선 292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1"/>
          <p:cNvSpPr/>
          <p:nvPr/>
        </p:nvSpPr>
        <p:spPr>
          <a:xfrm>
            <a:off x="2381237" y="1738467"/>
            <a:ext cx="4384094" cy="466397"/>
          </a:xfrm>
          <a:prstGeom prst="round2SameRect">
            <a:avLst>
              <a:gd name="adj1" fmla="val 42457"/>
              <a:gd name="adj2" fmla="val 0"/>
            </a:avLst>
          </a:prstGeom>
          <a:solidFill>
            <a:srgbClr val="EEECE1">
              <a:lumMod val="2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9162" y="1786999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 smtClean="0">
                <a:solidFill>
                  <a:prstClr val="white"/>
                </a:solidFill>
                <a:latin typeface="Cooper Black" panose="0208090404030B020404" pitchFamily="18" charset="0"/>
                <a:ea typeface="옥션고딕 B" pitchFamily="2" charset="-127"/>
              </a:rPr>
              <a:t>CONTENTS</a:t>
            </a:r>
            <a:endParaRPr lang="ko-KR" altLang="en-US" dirty="0">
              <a:solidFill>
                <a:prstClr val="white"/>
              </a:solidFill>
              <a:latin typeface="Cooper Black" panose="0208090404030B020404" pitchFamily="18" charset="0"/>
              <a:ea typeface="옥션고딕 B" pitchFamily="2" charset="-127"/>
            </a:endParaRPr>
          </a:p>
        </p:txBody>
      </p:sp>
      <p:sp>
        <p:nvSpPr>
          <p:cNvPr id="15" name="모서리가 둥근 직사각형 1"/>
          <p:cNvSpPr/>
          <p:nvPr/>
        </p:nvSpPr>
        <p:spPr>
          <a:xfrm rot="19800000">
            <a:off x="1848462" y="3406781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0867" y="3115062"/>
            <a:ext cx="1136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rgbClr val="9BBB59">
                    <a:lumMod val="75000"/>
                  </a:srgbClr>
                </a:solidFill>
                <a:latin typeface="Cambria" pitchFamily="18" charset="0"/>
              </a:rPr>
              <a:t>CASM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mbria" pitchFamily="18" charset="0"/>
              </a:rPr>
              <a:t>Concept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9BBB59">
                  <a:lumMod val="75000"/>
                </a:srgbClr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7" name="모서리가 둥근 직사각형 1"/>
          <p:cNvSpPr/>
          <p:nvPr/>
        </p:nvSpPr>
        <p:spPr>
          <a:xfrm rot="19800000">
            <a:off x="4512758" y="3406781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rgbClr val="4BACC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33514" y="3115062"/>
            <a:ext cx="1507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rgbClr val="4BACC6">
                    <a:lumMod val="75000"/>
                  </a:srgbClr>
                </a:solidFill>
                <a:latin typeface="Cambria" pitchFamily="18" charset="0"/>
              </a:rPr>
              <a:t>Instruction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Cambria" pitchFamily="18" charset="0"/>
              </a:rPr>
              <a:t>Format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9" name="모서리가 둥근 직사각형 1"/>
          <p:cNvSpPr/>
          <p:nvPr/>
        </p:nvSpPr>
        <p:spPr>
          <a:xfrm rot="19800000">
            <a:off x="6889022" y="3406781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rgbClr val="C0504D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0192" y="3115062"/>
            <a:ext cx="1200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mbria" pitchFamily="18" charset="0"/>
              </a:rPr>
              <a:t>Path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rgbClr val="C0504D">
                    <a:lumMod val="75000"/>
                  </a:srgbClr>
                </a:solidFill>
                <a:latin typeface="Cambria" pitchFamily="18" charset="0"/>
              </a:rPr>
              <a:t>Diagram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0" name="모서리가 둥근 직사각형 1"/>
          <p:cNvSpPr/>
          <p:nvPr/>
        </p:nvSpPr>
        <p:spPr>
          <a:xfrm rot="19800000">
            <a:off x="3077637" y="4918949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79712" y="4645865"/>
            <a:ext cx="1616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chemeClr val="accent4"/>
                </a:solidFill>
                <a:latin typeface="Cambria" pitchFamily="18" charset="0"/>
              </a:rPr>
              <a:t>CLU Table &amp;</a:t>
            </a:r>
          </a:p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mbria" pitchFamily="18" charset="0"/>
              </a:rPr>
              <a:t>Tick Flow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2" name="모서리가 둥근 직사각형 1"/>
          <p:cNvSpPr/>
          <p:nvPr/>
        </p:nvSpPr>
        <p:spPr>
          <a:xfrm rot="19800000">
            <a:off x="5741933" y="4918949"/>
            <a:ext cx="1085953" cy="504613"/>
          </a:xfrm>
          <a:custGeom>
            <a:avLst/>
            <a:gdLst>
              <a:gd name="connsiteX0" fmla="*/ 0 w 1085953"/>
              <a:gd name="connsiteY0" fmla="*/ 84011 h 504056"/>
              <a:gd name="connsiteX1" fmla="*/ 84011 w 1085953"/>
              <a:gd name="connsiteY1" fmla="*/ 0 h 504056"/>
              <a:gd name="connsiteX2" fmla="*/ 1001942 w 1085953"/>
              <a:gd name="connsiteY2" fmla="*/ 0 h 504056"/>
              <a:gd name="connsiteX3" fmla="*/ 1085953 w 1085953"/>
              <a:gd name="connsiteY3" fmla="*/ 84011 h 504056"/>
              <a:gd name="connsiteX4" fmla="*/ 1085953 w 1085953"/>
              <a:gd name="connsiteY4" fmla="*/ 420045 h 504056"/>
              <a:gd name="connsiteX5" fmla="*/ 1001942 w 1085953"/>
              <a:gd name="connsiteY5" fmla="*/ 504056 h 504056"/>
              <a:gd name="connsiteX6" fmla="*/ 84011 w 1085953"/>
              <a:gd name="connsiteY6" fmla="*/ 504056 h 504056"/>
              <a:gd name="connsiteX7" fmla="*/ 0 w 1085953"/>
              <a:gd name="connsiteY7" fmla="*/ 420045 h 504056"/>
              <a:gd name="connsiteX8" fmla="*/ 0 w 1085953"/>
              <a:gd name="connsiteY8" fmla="*/ 84011 h 504056"/>
              <a:gd name="connsiteX0" fmla="*/ 0 w 1085953"/>
              <a:gd name="connsiteY0" fmla="*/ 84568 h 504613"/>
              <a:gd name="connsiteX1" fmla="*/ 84011 w 1085953"/>
              <a:gd name="connsiteY1" fmla="*/ 557 h 504613"/>
              <a:gd name="connsiteX2" fmla="*/ 549258 w 1085953"/>
              <a:gd name="connsiteY2" fmla="*/ 0 h 504613"/>
              <a:gd name="connsiteX3" fmla="*/ 1001942 w 1085953"/>
              <a:gd name="connsiteY3" fmla="*/ 557 h 504613"/>
              <a:gd name="connsiteX4" fmla="*/ 1085953 w 1085953"/>
              <a:gd name="connsiteY4" fmla="*/ 84568 h 504613"/>
              <a:gd name="connsiteX5" fmla="*/ 1085953 w 1085953"/>
              <a:gd name="connsiteY5" fmla="*/ 420602 h 504613"/>
              <a:gd name="connsiteX6" fmla="*/ 1001942 w 1085953"/>
              <a:gd name="connsiteY6" fmla="*/ 504613 h 504613"/>
              <a:gd name="connsiteX7" fmla="*/ 84011 w 1085953"/>
              <a:gd name="connsiteY7" fmla="*/ 504613 h 504613"/>
              <a:gd name="connsiteX8" fmla="*/ 0 w 1085953"/>
              <a:gd name="connsiteY8" fmla="*/ 420602 h 504613"/>
              <a:gd name="connsiteX9" fmla="*/ 0 w 1085953"/>
              <a:gd name="connsiteY9" fmla="*/ 84568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9" fmla="*/ 175451 w 1085953"/>
              <a:gd name="connsiteY9" fmla="*/ 91997 h 504613"/>
              <a:gd name="connsiteX0" fmla="*/ 84011 w 1085953"/>
              <a:gd name="connsiteY0" fmla="*/ 557 h 504613"/>
              <a:gd name="connsiteX1" fmla="*/ 549258 w 1085953"/>
              <a:gd name="connsiteY1" fmla="*/ 0 h 504613"/>
              <a:gd name="connsiteX2" fmla="*/ 1001942 w 1085953"/>
              <a:gd name="connsiteY2" fmla="*/ 557 h 504613"/>
              <a:gd name="connsiteX3" fmla="*/ 1085953 w 1085953"/>
              <a:gd name="connsiteY3" fmla="*/ 84568 h 504613"/>
              <a:gd name="connsiteX4" fmla="*/ 1085953 w 1085953"/>
              <a:gd name="connsiteY4" fmla="*/ 420602 h 504613"/>
              <a:gd name="connsiteX5" fmla="*/ 1001942 w 1085953"/>
              <a:gd name="connsiteY5" fmla="*/ 504613 h 504613"/>
              <a:gd name="connsiteX6" fmla="*/ 84011 w 1085953"/>
              <a:gd name="connsiteY6" fmla="*/ 504613 h 504613"/>
              <a:gd name="connsiteX7" fmla="*/ 0 w 1085953"/>
              <a:gd name="connsiteY7" fmla="*/ 420602 h 504613"/>
              <a:gd name="connsiteX8" fmla="*/ 0 w 1085953"/>
              <a:gd name="connsiteY8" fmla="*/ 84568 h 504613"/>
              <a:gd name="connsiteX0" fmla="*/ 549258 w 1085953"/>
              <a:gd name="connsiteY0" fmla="*/ 0 h 504613"/>
              <a:gd name="connsiteX1" fmla="*/ 1001942 w 1085953"/>
              <a:gd name="connsiteY1" fmla="*/ 557 h 504613"/>
              <a:gd name="connsiteX2" fmla="*/ 1085953 w 1085953"/>
              <a:gd name="connsiteY2" fmla="*/ 84568 h 504613"/>
              <a:gd name="connsiteX3" fmla="*/ 1085953 w 1085953"/>
              <a:gd name="connsiteY3" fmla="*/ 420602 h 504613"/>
              <a:gd name="connsiteX4" fmla="*/ 1001942 w 1085953"/>
              <a:gd name="connsiteY4" fmla="*/ 504613 h 504613"/>
              <a:gd name="connsiteX5" fmla="*/ 84011 w 1085953"/>
              <a:gd name="connsiteY5" fmla="*/ 504613 h 504613"/>
              <a:gd name="connsiteX6" fmla="*/ 0 w 1085953"/>
              <a:gd name="connsiteY6" fmla="*/ 420602 h 504613"/>
              <a:gd name="connsiteX7" fmla="*/ 0 w 1085953"/>
              <a:gd name="connsiteY7" fmla="*/ 84568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953" h="504613">
                <a:moveTo>
                  <a:pt x="549258" y="0"/>
                </a:moveTo>
                <a:lnTo>
                  <a:pt x="1001942" y="557"/>
                </a:lnTo>
                <a:cubicBezTo>
                  <a:pt x="1048340" y="557"/>
                  <a:pt x="1085953" y="38170"/>
                  <a:pt x="1085953" y="84568"/>
                </a:cubicBezTo>
                <a:lnTo>
                  <a:pt x="1085953" y="420602"/>
                </a:lnTo>
                <a:cubicBezTo>
                  <a:pt x="1085953" y="467000"/>
                  <a:pt x="1048340" y="504613"/>
                  <a:pt x="1001942" y="504613"/>
                </a:cubicBezTo>
                <a:lnTo>
                  <a:pt x="84011" y="504613"/>
                </a:lnTo>
                <a:cubicBezTo>
                  <a:pt x="37613" y="504613"/>
                  <a:pt x="0" y="467000"/>
                  <a:pt x="0" y="420602"/>
                </a:cubicBezTo>
                <a:lnTo>
                  <a:pt x="0" y="84568"/>
                </a:lnTo>
              </a:path>
            </a:pathLst>
          </a:custGeom>
          <a:noFill/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82314" y="4901098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dirty="0" smtClean="0">
                <a:solidFill>
                  <a:schemeClr val="accent6"/>
                </a:solidFill>
                <a:latin typeface="Cambria" pitchFamily="18" charset="0"/>
              </a:rPr>
              <a:t>Sample Code</a:t>
            </a:r>
            <a:endParaRPr kumimoji="0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MOV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4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92D05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AND, ORR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3" name="직선 연결선 232"/>
          <p:cNvCxnSpPr>
            <a:stCxn id="241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1" name="사다리꼴 240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2" name="직선 연결선 241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6" name="직선 연결선 245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1" name="직선 연결선 260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2" name="TextBox 271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5" name="직선 연결선 274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7" name="직선 연결선 276"/>
          <p:cNvCxnSpPr/>
          <p:nvPr/>
        </p:nvCxnSpPr>
        <p:spPr>
          <a:xfrm flipH="1">
            <a:off x="1083172" y="1748298"/>
            <a:ext cx="1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9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CMP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3" name="직선 연결선 232"/>
          <p:cNvCxnSpPr>
            <a:stCxn id="241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1" name="사다리꼴 240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2" name="직선 연결선 241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6" name="직선 연결선 245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1" name="직선 연결선 260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3" name="직선 연결선 262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직선 연결선 263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직선 연결선 267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2" name="TextBox 271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5" name="직선 연결선 274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7" name="직선 연결선 276"/>
          <p:cNvCxnSpPr>
            <a:stCxn id="633" idx="2"/>
          </p:cNvCxnSpPr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직선 연결선 281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00B0F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LDR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rgbClr val="FFC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9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STR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93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B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9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solidFill>
              <a:srgbClr val="FF000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BL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7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IRET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직선 연결선 253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직선 연결선 254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직선 연결선 255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직선 연결선 653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6" name="직선 연결선 655"/>
          <p:cNvCxnSpPr>
            <a:stCxn id="641" idx="2"/>
          </p:cNvCxnSpPr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직선 연결선 656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직선 연결선 657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직선 연결선 658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직선 연결선 659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직선 연결선 660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3" name="TextBox 66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6" name="TextBox 715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solidFill>
              <a:srgbClr val="92D050"/>
            </a:solidFill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17" name="직선 연결선 816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4" name="직선 연결선 823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5" name="직선 연결선 824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6" name="TextBox 825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PUSH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8" name="직선 연결선 237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8" name="직선 연결선 247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직사각형 630"/>
          <p:cNvSpPr/>
          <p:nvPr/>
        </p:nvSpPr>
        <p:spPr>
          <a:xfrm>
            <a:off x="724140" y="10797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PC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2" name="직선 화살표 연결선 631"/>
          <p:cNvCxnSpPr>
            <a:stCxn id="631" idx="2"/>
          </p:cNvCxnSpPr>
          <p:nvPr/>
        </p:nvCxnSpPr>
        <p:spPr>
          <a:xfrm>
            <a:off x="1082624" y="1289853"/>
            <a:ext cx="0" cy="321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834991" y="1602843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+2</a:t>
            </a:r>
            <a:endParaRPr lang="ko-KR" altLang="en-US" sz="105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35" name="직선 연결선 634"/>
          <p:cNvCxnSpPr/>
          <p:nvPr/>
        </p:nvCxnSpPr>
        <p:spPr>
          <a:xfrm>
            <a:off x="1083172" y="1901961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2081714" y="1095183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Instruction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37" name="TextBox 636"/>
          <p:cNvSpPr txBox="1"/>
          <p:nvPr/>
        </p:nvSpPr>
        <p:spPr>
          <a:xfrm>
            <a:off x="2058408" y="1329148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38" name="TextBox 637"/>
          <p:cNvSpPr txBox="1"/>
          <p:nvPr/>
        </p:nvSpPr>
        <p:spPr>
          <a:xfrm>
            <a:off x="2600990" y="1590503"/>
            <a:ext cx="2511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639" name="직선 연결선 638"/>
          <p:cNvCxnSpPr>
            <a:endCxn id="636" idx="1"/>
          </p:cNvCxnSpPr>
          <p:nvPr/>
        </p:nvCxnSpPr>
        <p:spPr>
          <a:xfrm>
            <a:off x="1082624" y="1430693"/>
            <a:ext cx="9990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직선 연결선 639"/>
          <p:cNvCxnSpPr>
            <a:stCxn id="636" idx="2"/>
          </p:cNvCxnSpPr>
          <p:nvPr/>
        </p:nvCxnSpPr>
        <p:spPr>
          <a:xfrm>
            <a:off x="2726561" y="1766203"/>
            <a:ext cx="0" cy="2116356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직사각형 640"/>
          <p:cNvSpPr/>
          <p:nvPr/>
        </p:nvSpPr>
        <p:spPr>
          <a:xfrm>
            <a:off x="2089285" y="3901149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CLU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2" name="직사각형 641"/>
          <p:cNvSpPr/>
          <p:nvPr/>
        </p:nvSpPr>
        <p:spPr>
          <a:xfrm>
            <a:off x="3344819" y="2247339"/>
            <a:ext cx="2402344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Register Bank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97304" y="2247339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RA1</a:t>
            </a:r>
            <a:endParaRPr lang="ko-KR" altLang="en-US" dirty="0"/>
          </a:p>
        </p:txBody>
      </p:sp>
      <p:sp>
        <p:nvSpPr>
          <p:cNvPr id="644" name="TextBox 643"/>
          <p:cNvSpPr txBox="1"/>
          <p:nvPr/>
        </p:nvSpPr>
        <p:spPr>
          <a:xfrm>
            <a:off x="4728982" y="2262565"/>
            <a:ext cx="34936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3797304" y="2700043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RD1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728982" y="2715270"/>
            <a:ext cx="3538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RD2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3344819" y="2481304"/>
            <a:ext cx="32669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5407769" y="2481304"/>
            <a:ext cx="33122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49" name="TextBox 648"/>
          <p:cNvSpPr txBox="1"/>
          <p:nvPr/>
        </p:nvSpPr>
        <p:spPr>
          <a:xfrm>
            <a:off x="5407769" y="2684393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50" name="직선 연결선 649"/>
          <p:cNvCxnSpPr/>
          <p:nvPr/>
        </p:nvCxnSpPr>
        <p:spPr>
          <a:xfrm>
            <a:off x="3868854" y="1901960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1" name="사다리꼴 650"/>
          <p:cNvSpPr/>
          <p:nvPr/>
        </p:nvSpPr>
        <p:spPr>
          <a:xfrm flipV="1">
            <a:off x="3685739" y="4030143"/>
            <a:ext cx="1579344" cy="79642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52" name="TextBox 651"/>
          <p:cNvSpPr txBox="1"/>
          <p:nvPr/>
        </p:nvSpPr>
        <p:spPr>
          <a:xfrm>
            <a:off x="4263709" y="4304772"/>
            <a:ext cx="423405" cy="246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11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653" name="직선 연결선 652"/>
          <p:cNvCxnSpPr/>
          <p:nvPr/>
        </p:nvCxnSpPr>
        <p:spPr>
          <a:xfrm>
            <a:off x="4914660" y="2912373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3530" y="4414018"/>
            <a:ext cx="474781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ALUFN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62" name="직선 연결선 661"/>
          <p:cNvCxnSpPr>
            <a:stCxn id="651" idx="1"/>
          </p:cNvCxnSpPr>
          <p:nvPr/>
        </p:nvCxnSpPr>
        <p:spPr>
          <a:xfrm flipH="1" flipV="1">
            <a:off x="3344819" y="4428076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직선 연결선 663"/>
          <p:cNvCxnSpPr/>
          <p:nvPr/>
        </p:nvCxnSpPr>
        <p:spPr>
          <a:xfrm flipH="1" flipV="1">
            <a:off x="5750895" y="2785937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5" name="TextBox 664"/>
          <p:cNvSpPr txBox="1"/>
          <p:nvPr/>
        </p:nvSpPr>
        <p:spPr>
          <a:xfrm>
            <a:off x="5798908" y="2781637"/>
            <a:ext cx="423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WERF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133620" y="3613980"/>
            <a:ext cx="65006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 &lt;15:12&gt;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0" name="TextBox 689"/>
          <p:cNvSpPr txBox="1"/>
          <p:nvPr/>
        </p:nvSpPr>
        <p:spPr>
          <a:xfrm>
            <a:off x="3430042" y="1845669"/>
            <a:ext cx="523136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1" name="TextBox 690"/>
          <p:cNvSpPr txBox="1"/>
          <p:nvPr/>
        </p:nvSpPr>
        <p:spPr>
          <a:xfrm>
            <a:off x="4915373" y="1849586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692" name="TextBox 691"/>
          <p:cNvSpPr txBox="1"/>
          <p:nvPr/>
        </p:nvSpPr>
        <p:spPr>
          <a:xfrm>
            <a:off x="2280142" y="3454280"/>
            <a:ext cx="43247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F &lt;7:6&gt;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3" name="직선 연결선 692"/>
          <p:cNvCxnSpPr/>
          <p:nvPr/>
        </p:nvCxnSpPr>
        <p:spPr>
          <a:xfrm>
            <a:off x="2735872" y="3055898"/>
            <a:ext cx="199310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직선 연결선 693"/>
          <p:cNvCxnSpPr/>
          <p:nvPr/>
        </p:nvCxnSpPr>
        <p:spPr>
          <a:xfrm>
            <a:off x="4525346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5" name="TextBox 694"/>
          <p:cNvSpPr txBox="1"/>
          <p:nvPr/>
        </p:nvSpPr>
        <p:spPr>
          <a:xfrm>
            <a:off x="2706988" y="2865807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Operand &lt;5:0&gt;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696" name="직선 연결선 695"/>
          <p:cNvCxnSpPr/>
          <p:nvPr/>
        </p:nvCxnSpPr>
        <p:spPr>
          <a:xfrm>
            <a:off x="4348155" y="3253197"/>
            <a:ext cx="0" cy="14209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7" name="사다리꼴 696"/>
          <p:cNvSpPr/>
          <p:nvPr/>
        </p:nvSpPr>
        <p:spPr>
          <a:xfrm flipV="1">
            <a:off x="4225094" y="3377333"/>
            <a:ext cx="819338" cy="15476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4225094" y="3377333"/>
            <a:ext cx="8012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3     2      1    0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99" name="직선 연결선 698"/>
          <p:cNvCxnSpPr/>
          <p:nvPr/>
        </p:nvCxnSpPr>
        <p:spPr>
          <a:xfrm>
            <a:off x="4728982" y="3539555"/>
            <a:ext cx="0" cy="482918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806082" y="3013183"/>
            <a:ext cx="737709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Immediate Value &lt;5:0&gt;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01" name="그룹 700"/>
          <p:cNvGrpSpPr/>
          <p:nvPr/>
        </p:nvGrpSpPr>
        <p:grpSpPr>
          <a:xfrm>
            <a:off x="4674204" y="3708245"/>
            <a:ext cx="306093" cy="203089"/>
            <a:chOff x="4657905" y="3760992"/>
            <a:chExt cx="324714" cy="215444"/>
          </a:xfrm>
        </p:grpSpPr>
        <p:cxnSp>
          <p:nvCxnSpPr>
            <p:cNvPr id="837" name="직선 연결선 836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8" name="TextBox 837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02" name="직선 연결선 701"/>
          <p:cNvCxnSpPr/>
          <p:nvPr/>
        </p:nvCxnSpPr>
        <p:spPr>
          <a:xfrm>
            <a:off x="3965884" y="2138421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3" name="직선 연결선 702"/>
          <p:cNvCxnSpPr/>
          <p:nvPr/>
        </p:nvCxnSpPr>
        <p:spPr>
          <a:xfrm>
            <a:off x="3965884" y="2909491"/>
            <a:ext cx="0" cy="111298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직선 연결선 703"/>
          <p:cNvCxnSpPr/>
          <p:nvPr/>
        </p:nvCxnSpPr>
        <p:spPr>
          <a:xfrm>
            <a:off x="3179310" y="3060323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직선 연결선 704"/>
          <p:cNvCxnSpPr/>
          <p:nvPr/>
        </p:nvCxnSpPr>
        <p:spPr>
          <a:xfrm>
            <a:off x="3179310" y="3241576"/>
            <a:ext cx="11635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직선 연결선 705"/>
          <p:cNvCxnSpPr/>
          <p:nvPr/>
        </p:nvCxnSpPr>
        <p:spPr>
          <a:xfrm flipV="1">
            <a:off x="3294668" y="3162015"/>
            <a:ext cx="0" cy="18236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직선 연결선 706"/>
          <p:cNvCxnSpPr/>
          <p:nvPr/>
        </p:nvCxnSpPr>
        <p:spPr>
          <a:xfrm>
            <a:off x="3292423" y="3162015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직선 연결선 707"/>
          <p:cNvCxnSpPr/>
          <p:nvPr/>
        </p:nvCxnSpPr>
        <p:spPr>
          <a:xfrm>
            <a:off x="3293849" y="3340519"/>
            <a:ext cx="31776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직선 연결선 708"/>
          <p:cNvCxnSpPr/>
          <p:nvPr/>
        </p:nvCxnSpPr>
        <p:spPr>
          <a:xfrm>
            <a:off x="3759681" y="3255900"/>
            <a:ext cx="5884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0" name="TextBox 709"/>
          <p:cNvSpPr txBox="1"/>
          <p:nvPr/>
        </p:nvSpPr>
        <p:spPr>
          <a:xfrm>
            <a:off x="2962431" y="3293307"/>
            <a:ext cx="693888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Constant Value&lt;3:0&gt;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1" name="TextBox 710"/>
          <p:cNvSpPr txBox="1"/>
          <p:nvPr/>
        </p:nvSpPr>
        <p:spPr>
          <a:xfrm>
            <a:off x="3093209" y="3003661"/>
            <a:ext cx="600200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Shift Value &lt;5:4&gt;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grpSp>
        <p:nvGrpSpPr>
          <p:cNvPr id="712" name="그룹 711"/>
          <p:cNvGrpSpPr/>
          <p:nvPr/>
        </p:nvGrpSpPr>
        <p:grpSpPr>
          <a:xfrm>
            <a:off x="3918385" y="3708245"/>
            <a:ext cx="306093" cy="203089"/>
            <a:chOff x="4657905" y="3760992"/>
            <a:chExt cx="324714" cy="215444"/>
          </a:xfrm>
        </p:grpSpPr>
        <p:cxnSp>
          <p:nvCxnSpPr>
            <p:cNvPr id="835" name="직선 연결선 834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6" name="TextBox 835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14" name="직선 연결선 713"/>
          <p:cNvCxnSpPr/>
          <p:nvPr/>
        </p:nvCxnSpPr>
        <p:spPr>
          <a:xfrm flipH="1">
            <a:off x="5030963" y="3468324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5" name="TextBox 714"/>
          <p:cNvSpPr txBox="1"/>
          <p:nvPr/>
        </p:nvSpPr>
        <p:spPr>
          <a:xfrm>
            <a:off x="4998961" y="3436778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17" name="직사각형 716"/>
          <p:cNvSpPr/>
          <p:nvPr/>
        </p:nvSpPr>
        <p:spPr>
          <a:xfrm>
            <a:off x="3618906" y="3123319"/>
            <a:ext cx="145408" cy="2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</a:t>
            </a:r>
            <a:endParaRPr lang="ko-KR" altLang="en-US" sz="10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18" name="TextBox 717"/>
          <p:cNvSpPr txBox="1"/>
          <p:nvPr/>
        </p:nvSpPr>
        <p:spPr>
          <a:xfrm>
            <a:off x="8009913" y="1826689"/>
            <a:ext cx="68482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CPSR F &lt;7:4&gt;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19" name="직선 연결선 718"/>
          <p:cNvCxnSpPr/>
          <p:nvPr/>
        </p:nvCxnSpPr>
        <p:spPr>
          <a:xfrm flipH="1">
            <a:off x="8378546" y="1568760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0" name="TextBox 719"/>
          <p:cNvSpPr txBox="1"/>
          <p:nvPr/>
        </p:nvSpPr>
        <p:spPr>
          <a:xfrm>
            <a:off x="8346544" y="1537214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8105319" y="1487505"/>
            <a:ext cx="31460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7036857" y="1285466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23" name="TextBox 722"/>
          <p:cNvSpPr txBox="1"/>
          <p:nvPr/>
        </p:nvSpPr>
        <p:spPr>
          <a:xfrm>
            <a:off x="7579439" y="1546822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7556017" y="1051501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25" name="직사각형 724"/>
          <p:cNvSpPr/>
          <p:nvPr/>
        </p:nvSpPr>
        <p:spPr>
          <a:xfrm>
            <a:off x="5966855" y="129105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SP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26" name="직선 화살표 연결선 725"/>
          <p:cNvCxnSpPr/>
          <p:nvPr/>
        </p:nvCxnSpPr>
        <p:spPr>
          <a:xfrm>
            <a:off x="6324792" y="1509287"/>
            <a:ext cx="0" cy="182762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직선 연결선 726"/>
          <p:cNvCxnSpPr/>
          <p:nvPr/>
        </p:nvCxnSpPr>
        <p:spPr>
          <a:xfrm>
            <a:off x="6325339" y="1698324"/>
            <a:ext cx="5233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직선 연결선 727"/>
          <p:cNvCxnSpPr/>
          <p:nvPr/>
        </p:nvCxnSpPr>
        <p:spPr>
          <a:xfrm flipV="1">
            <a:off x="6848730" y="815902"/>
            <a:ext cx="0" cy="882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직선 연결선 728"/>
          <p:cNvCxnSpPr/>
          <p:nvPr/>
        </p:nvCxnSpPr>
        <p:spPr>
          <a:xfrm flipH="1">
            <a:off x="6324792" y="815902"/>
            <a:ext cx="5239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직선 화살표 연결선 729"/>
          <p:cNvCxnSpPr>
            <a:stCxn id="731" idx="2"/>
            <a:endCxn id="725" idx="0"/>
          </p:cNvCxnSpPr>
          <p:nvPr/>
        </p:nvCxnSpPr>
        <p:spPr>
          <a:xfrm>
            <a:off x="6325339" y="1121213"/>
            <a:ext cx="1" cy="169839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직사각형 730"/>
          <p:cNvSpPr/>
          <p:nvPr/>
        </p:nvSpPr>
        <p:spPr>
          <a:xfrm>
            <a:off x="6077156" y="975759"/>
            <a:ext cx="496364" cy="14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ALU</a:t>
            </a:r>
            <a:endParaRPr lang="ko-KR" altLang="en-US" sz="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2" name="직선 화살표 연결선 731"/>
          <p:cNvCxnSpPr>
            <a:endCxn id="731" idx="0"/>
          </p:cNvCxnSpPr>
          <p:nvPr/>
        </p:nvCxnSpPr>
        <p:spPr>
          <a:xfrm flipH="1">
            <a:off x="6325339" y="815902"/>
            <a:ext cx="1" cy="159857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직선 연결선 732"/>
          <p:cNvCxnSpPr>
            <a:stCxn id="725" idx="3"/>
            <a:endCxn id="734" idx="1"/>
          </p:cNvCxnSpPr>
          <p:nvPr/>
        </p:nvCxnSpPr>
        <p:spPr>
          <a:xfrm flipV="1">
            <a:off x="6683823" y="1394778"/>
            <a:ext cx="397749" cy="1324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직사각형 733"/>
          <p:cNvSpPr/>
          <p:nvPr/>
        </p:nvSpPr>
        <p:spPr>
          <a:xfrm>
            <a:off x="7081572" y="105926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Stack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35" name="직선 연결선 734"/>
          <p:cNvCxnSpPr/>
          <p:nvPr/>
        </p:nvCxnSpPr>
        <p:spPr>
          <a:xfrm flipV="1">
            <a:off x="7695441" y="842120"/>
            <a:ext cx="0" cy="20131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6" name="직선 연결선 735"/>
          <p:cNvCxnSpPr/>
          <p:nvPr/>
        </p:nvCxnSpPr>
        <p:spPr>
          <a:xfrm flipH="1">
            <a:off x="6921179" y="842120"/>
            <a:ext cx="78987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7" name="직선 연결선 736"/>
          <p:cNvCxnSpPr>
            <a:stCxn id="811" idx="1"/>
          </p:cNvCxnSpPr>
          <p:nvPr/>
        </p:nvCxnSpPr>
        <p:spPr>
          <a:xfrm flipH="1" flipV="1">
            <a:off x="6921179" y="842126"/>
            <a:ext cx="4164" cy="157971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endCxn id="811" idx="0"/>
          </p:cNvCxnSpPr>
          <p:nvPr/>
        </p:nvCxnSpPr>
        <p:spPr>
          <a:xfrm>
            <a:off x="5747446" y="2598681"/>
            <a:ext cx="1106726" cy="4709"/>
          </a:xfrm>
          <a:prstGeom prst="line">
            <a:avLst/>
          </a:prstGeom>
          <a:ln>
            <a:solidFill>
              <a:srgbClr val="FFC00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7637320" y="4854363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CPSR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40" name="직선 연결선 739"/>
          <p:cNvCxnSpPr/>
          <p:nvPr/>
        </p:nvCxnSpPr>
        <p:spPr>
          <a:xfrm flipH="1">
            <a:off x="7847094" y="524038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1" name="직선 연결선 740"/>
          <p:cNvCxnSpPr/>
          <p:nvPr/>
        </p:nvCxnSpPr>
        <p:spPr>
          <a:xfrm flipH="1">
            <a:off x="7998912" y="5073682"/>
            <a:ext cx="1" cy="145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2" name="직선 연결선 741"/>
          <p:cNvCxnSpPr/>
          <p:nvPr/>
        </p:nvCxnSpPr>
        <p:spPr>
          <a:xfrm flipH="1">
            <a:off x="7847095" y="547112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3" name="직선 연결선 742"/>
          <p:cNvCxnSpPr/>
          <p:nvPr/>
        </p:nvCxnSpPr>
        <p:spPr>
          <a:xfrm flipH="1">
            <a:off x="7847095" y="570186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4" name="직선 연결선 743"/>
          <p:cNvCxnSpPr/>
          <p:nvPr/>
        </p:nvCxnSpPr>
        <p:spPr>
          <a:xfrm flipH="1">
            <a:off x="7847093" y="616334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5" name="직선 연결선 744"/>
          <p:cNvCxnSpPr/>
          <p:nvPr/>
        </p:nvCxnSpPr>
        <p:spPr>
          <a:xfrm flipH="1">
            <a:off x="7838102" y="639408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6" name="TextBox 745"/>
          <p:cNvSpPr txBox="1"/>
          <p:nvPr/>
        </p:nvSpPr>
        <p:spPr>
          <a:xfrm>
            <a:off x="7650833" y="5146096"/>
            <a:ext cx="222431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Z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47" name="직선 연결선 746"/>
          <p:cNvCxnSpPr/>
          <p:nvPr/>
        </p:nvCxnSpPr>
        <p:spPr>
          <a:xfrm flipH="1">
            <a:off x="7838102" y="593260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8" name="TextBox 747"/>
          <p:cNvSpPr txBox="1"/>
          <p:nvPr/>
        </p:nvSpPr>
        <p:spPr>
          <a:xfrm>
            <a:off x="7650833" y="5376835"/>
            <a:ext cx="234519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N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49" name="TextBox 748"/>
          <p:cNvSpPr txBox="1"/>
          <p:nvPr/>
        </p:nvSpPr>
        <p:spPr>
          <a:xfrm>
            <a:off x="7650833" y="5602615"/>
            <a:ext cx="22696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V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0" name="직선 연결선 749"/>
          <p:cNvCxnSpPr/>
          <p:nvPr/>
        </p:nvCxnSpPr>
        <p:spPr>
          <a:xfrm>
            <a:off x="7998913" y="1901961"/>
            <a:ext cx="0" cy="2937787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1" name="TextBox 750"/>
          <p:cNvSpPr txBox="1"/>
          <p:nvPr/>
        </p:nvSpPr>
        <p:spPr>
          <a:xfrm>
            <a:off x="8355284" y="4870593"/>
            <a:ext cx="39318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52" name="직선 연결선 751"/>
          <p:cNvCxnSpPr/>
          <p:nvPr/>
        </p:nvCxnSpPr>
        <p:spPr>
          <a:xfrm flipH="1">
            <a:off x="8370270" y="4884652"/>
            <a:ext cx="324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3" name="직선 화살표 연결선 752"/>
          <p:cNvCxnSpPr/>
          <p:nvPr/>
        </p:nvCxnSpPr>
        <p:spPr>
          <a:xfrm>
            <a:off x="4477622" y="4959414"/>
            <a:ext cx="3159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4" name="직선 연결선 753"/>
          <p:cNvCxnSpPr/>
          <p:nvPr/>
        </p:nvCxnSpPr>
        <p:spPr>
          <a:xfrm>
            <a:off x="2726561" y="1901961"/>
            <a:ext cx="527235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5" name="직선 연결선 754"/>
          <p:cNvCxnSpPr/>
          <p:nvPr/>
        </p:nvCxnSpPr>
        <p:spPr>
          <a:xfrm flipH="1">
            <a:off x="1267170" y="476508"/>
            <a:ext cx="33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6" name="사다리꼴 755"/>
          <p:cNvSpPr/>
          <p:nvPr/>
        </p:nvSpPr>
        <p:spPr>
          <a:xfrm flipV="1">
            <a:off x="788334" y="611869"/>
            <a:ext cx="616117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7" name="TextBox 756"/>
          <p:cNvSpPr txBox="1"/>
          <p:nvPr/>
        </p:nvSpPr>
        <p:spPr>
          <a:xfrm>
            <a:off x="772524" y="612265"/>
            <a:ext cx="6367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2      1      0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58" name="직선 연결선 757"/>
          <p:cNvCxnSpPr/>
          <p:nvPr/>
        </p:nvCxnSpPr>
        <p:spPr>
          <a:xfrm flipH="1">
            <a:off x="449671" y="656439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9" name="TextBox 758"/>
          <p:cNvSpPr txBox="1"/>
          <p:nvPr/>
        </p:nvSpPr>
        <p:spPr>
          <a:xfrm>
            <a:off x="399711" y="62489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60" name="직선 화살표 연결선 759"/>
          <p:cNvCxnSpPr/>
          <p:nvPr/>
        </p:nvCxnSpPr>
        <p:spPr>
          <a:xfrm>
            <a:off x="1267170" y="475416"/>
            <a:ext cx="0" cy="1494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직선 화살표 연결선 761"/>
          <p:cNvCxnSpPr/>
          <p:nvPr/>
        </p:nvCxnSpPr>
        <p:spPr>
          <a:xfrm>
            <a:off x="1082837" y="398973"/>
            <a:ext cx="0" cy="2076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2081714" y="414792"/>
            <a:ext cx="716969" cy="21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LR</a:t>
            </a:r>
            <a:endParaRPr lang="ko-KR" altLang="en-US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64" name="직선 연결선 763"/>
          <p:cNvCxnSpPr/>
          <p:nvPr/>
        </p:nvCxnSpPr>
        <p:spPr>
          <a:xfrm flipH="1">
            <a:off x="865426" y="272872"/>
            <a:ext cx="1574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5" name="직선 화살표 연결선 764"/>
          <p:cNvCxnSpPr/>
          <p:nvPr/>
        </p:nvCxnSpPr>
        <p:spPr>
          <a:xfrm>
            <a:off x="865426" y="272872"/>
            <a:ext cx="0" cy="331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6" name="직선 연결선 765"/>
          <p:cNvCxnSpPr>
            <a:stCxn id="763" idx="0"/>
          </p:cNvCxnSpPr>
          <p:nvPr/>
        </p:nvCxnSpPr>
        <p:spPr>
          <a:xfrm flipH="1" flipV="1">
            <a:off x="2440197" y="272872"/>
            <a:ext cx="1" cy="14192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7" name="사다리꼴 766"/>
          <p:cNvSpPr/>
          <p:nvPr/>
        </p:nvSpPr>
        <p:spPr>
          <a:xfrm rot="10800000" flipV="1">
            <a:off x="1761973" y="2799995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1792047" y="2789935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69" name="TextBox 768"/>
          <p:cNvSpPr txBox="1"/>
          <p:nvPr/>
        </p:nvSpPr>
        <p:spPr>
          <a:xfrm>
            <a:off x="2231560" y="2811548"/>
            <a:ext cx="41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 smtClean="0">
                <a:latin typeface="Adobe Fan Heiti Std B" pitchFamily="34" charset="-128"/>
                <a:ea typeface="Adobe Fan Heiti Std B" pitchFamily="34" charset="-128"/>
              </a:rPr>
              <a:t>BrYN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0" name="직선 연결선 769"/>
          <p:cNvCxnSpPr/>
          <p:nvPr/>
        </p:nvCxnSpPr>
        <p:spPr>
          <a:xfrm flipH="1">
            <a:off x="2224261" y="2825607"/>
            <a:ext cx="3610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1" name="사다리꼴 770"/>
          <p:cNvSpPr/>
          <p:nvPr/>
        </p:nvSpPr>
        <p:spPr>
          <a:xfrm rot="10800000" flipV="1">
            <a:off x="2314100" y="749236"/>
            <a:ext cx="480360" cy="13486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72" name="직선 연결선 771"/>
          <p:cNvCxnSpPr/>
          <p:nvPr/>
        </p:nvCxnSpPr>
        <p:spPr>
          <a:xfrm>
            <a:off x="2633839" y="686330"/>
            <a:ext cx="0" cy="277549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3" name="TextBox 772"/>
          <p:cNvSpPr txBox="1"/>
          <p:nvPr/>
        </p:nvSpPr>
        <p:spPr>
          <a:xfrm>
            <a:off x="2344173" y="739177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 1      0 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74" name="TextBox 773"/>
          <p:cNvSpPr txBox="1"/>
          <p:nvPr/>
        </p:nvSpPr>
        <p:spPr>
          <a:xfrm>
            <a:off x="2783686" y="760790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7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75" name="직선 연결선 774"/>
          <p:cNvCxnSpPr/>
          <p:nvPr/>
        </p:nvCxnSpPr>
        <p:spPr>
          <a:xfrm flipH="1" flipV="1">
            <a:off x="2776387" y="774848"/>
            <a:ext cx="440474" cy="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8" name="직선 연결선 777"/>
          <p:cNvCxnSpPr/>
          <p:nvPr/>
        </p:nvCxnSpPr>
        <p:spPr>
          <a:xfrm>
            <a:off x="1887672" y="6237312"/>
            <a:ext cx="259216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9" name="직선 연결선 778"/>
          <p:cNvCxnSpPr/>
          <p:nvPr/>
        </p:nvCxnSpPr>
        <p:spPr>
          <a:xfrm flipH="1">
            <a:off x="4472974" y="4835103"/>
            <a:ext cx="2437" cy="1454506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0" name="직사각형 779"/>
          <p:cNvSpPr/>
          <p:nvPr/>
        </p:nvSpPr>
        <p:spPr>
          <a:xfrm>
            <a:off x="5154061" y="5120178"/>
            <a:ext cx="1289695" cy="671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Data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Memory</a:t>
            </a:r>
            <a:endParaRPr lang="ko-KR" altLang="en-US" sz="14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1" name="TextBox 780"/>
          <p:cNvSpPr txBox="1"/>
          <p:nvPr/>
        </p:nvSpPr>
        <p:spPr>
          <a:xfrm>
            <a:off x="5130756" y="5354143"/>
            <a:ext cx="23754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2" name="TextBox 781"/>
          <p:cNvSpPr txBox="1"/>
          <p:nvPr/>
        </p:nvSpPr>
        <p:spPr>
          <a:xfrm>
            <a:off x="5673337" y="5615498"/>
            <a:ext cx="29798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3" name="TextBox 782"/>
          <p:cNvSpPr txBox="1"/>
          <p:nvPr/>
        </p:nvSpPr>
        <p:spPr>
          <a:xfrm>
            <a:off x="5649917" y="5120178"/>
            <a:ext cx="310073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</a:t>
            </a:r>
            <a:endParaRPr lang="ko-KR" altLang="en-US" sz="800" dirty="0">
              <a:latin typeface="Adobe Fan Heiti Std B" pitchFamily="34" charset="-128"/>
            </a:endParaRPr>
          </a:p>
        </p:txBody>
      </p:sp>
      <p:sp>
        <p:nvSpPr>
          <p:cNvPr id="784" name="TextBox 783"/>
          <p:cNvSpPr txBox="1"/>
          <p:nvPr/>
        </p:nvSpPr>
        <p:spPr>
          <a:xfrm>
            <a:off x="6122878" y="5120178"/>
            <a:ext cx="35540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R/W</a:t>
            </a:r>
            <a:endParaRPr lang="ko-KR" altLang="en-US" sz="800" dirty="0">
              <a:latin typeface="Adobe Fan Heiti Std B" pitchFamily="34" charset="-128"/>
            </a:endParaRPr>
          </a:p>
        </p:txBody>
      </p:sp>
      <p:cxnSp>
        <p:nvCxnSpPr>
          <p:cNvPr id="785" name="직선 연결선 784"/>
          <p:cNvCxnSpPr/>
          <p:nvPr/>
        </p:nvCxnSpPr>
        <p:spPr>
          <a:xfrm flipH="1">
            <a:off x="6457951" y="521521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6" name="TextBox 785"/>
          <p:cNvSpPr txBox="1"/>
          <p:nvPr/>
        </p:nvSpPr>
        <p:spPr>
          <a:xfrm>
            <a:off x="6425949" y="5183663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787" name="사다리꼴 786"/>
          <p:cNvSpPr/>
          <p:nvPr/>
        </p:nvSpPr>
        <p:spPr>
          <a:xfrm flipV="1">
            <a:off x="4359518" y="6300524"/>
            <a:ext cx="423611" cy="148921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88" name="TextBox 787"/>
          <p:cNvSpPr txBox="1"/>
          <p:nvPr/>
        </p:nvSpPr>
        <p:spPr>
          <a:xfrm>
            <a:off x="4359518" y="6289609"/>
            <a:ext cx="4603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HY견고딕" pitchFamily="18" charset="-127"/>
                <a:ea typeface="HY견고딕" pitchFamily="18" charset="-127"/>
              </a:rPr>
              <a:t>0       1</a:t>
            </a:r>
            <a:endParaRPr lang="ko-KR" altLang="en-US" sz="6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89" name="직선 연결선 788"/>
          <p:cNvCxnSpPr/>
          <p:nvPr/>
        </p:nvCxnSpPr>
        <p:spPr>
          <a:xfrm flipH="1">
            <a:off x="4769661" y="6385671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0" name="TextBox 789"/>
          <p:cNvSpPr txBox="1"/>
          <p:nvPr/>
        </p:nvSpPr>
        <p:spPr>
          <a:xfrm>
            <a:off x="4737658" y="6354123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791" name="직선 연결선 790"/>
          <p:cNvCxnSpPr/>
          <p:nvPr/>
        </p:nvCxnSpPr>
        <p:spPr>
          <a:xfrm>
            <a:off x="4661873" y="5974681"/>
            <a:ext cx="0" cy="32584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2" name="직선 연결선 791"/>
          <p:cNvCxnSpPr/>
          <p:nvPr/>
        </p:nvCxnSpPr>
        <p:spPr>
          <a:xfrm flipH="1">
            <a:off x="4660444" y="5974682"/>
            <a:ext cx="1141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80" idx="2"/>
          </p:cNvCxnSpPr>
          <p:nvPr/>
        </p:nvCxnSpPr>
        <p:spPr>
          <a:xfrm>
            <a:off x="5798908" y="5791198"/>
            <a:ext cx="0" cy="183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4" name="직선 화살표 연결선 793"/>
          <p:cNvCxnSpPr>
            <a:endCxn id="780" idx="1"/>
          </p:cNvCxnSpPr>
          <p:nvPr/>
        </p:nvCxnSpPr>
        <p:spPr>
          <a:xfrm>
            <a:off x="4479834" y="5455688"/>
            <a:ext cx="674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95" name="그룹 794"/>
          <p:cNvGrpSpPr/>
          <p:nvPr/>
        </p:nvGrpSpPr>
        <p:grpSpPr>
          <a:xfrm>
            <a:off x="4661103" y="5414805"/>
            <a:ext cx="282874" cy="243972"/>
            <a:chOff x="4571482" y="3838188"/>
            <a:chExt cx="300082" cy="258814"/>
          </a:xfrm>
        </p:grpSpPr>
        <p:cxnSp>
          <p:nvCxnSpPr>
            <p:cNvPr id="833" name="직선 연결선 832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4" name="TextBox 833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grpSp>
        <p:nvGrpSpPr>
          <p:cNvPr id="796" name="그룹 795"/>
          <p:cNvGrpSpPr/>
          <p:nvPr/>
        </p:nvGrpSpPr>
        <p:grpSpPr>
          <a:xfrm>
            <a:off x="4929703" y="5929569"/>
            <a:ext cx="282874" cy="243972"/>
            <a:chOff x="4571482" y="3838188"/>
            <a:chExt cx="300082" cy="258814"/>
          </a:xfrm>
        </p:grpSpPr>
        <p:cxnSp>
          <p:nvCxnSpPr>
            <p:cNvPr id="831" name="직선 연결선 830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2" name="TextBox 831"/>
            <p:cNvSpPr txBox="1"/>
            <p:nvPr/>
          </p:nvSpPr>
          <p:spPr>
            <a:xfrm>
              <a:off x="4571482" y="3881558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797" name="직선 연결선 796"/>
          <p:cNvCxnSpPr/>
          <p:nvPr/>
        </p:nvCxnSpPr>
        <p:spPr>
          <a:xfrm>
            <a:off x="4475070" y="6463685"/>
            <a:ext cx="2022" cy="1627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8" name="직선 연결선 797"/>
          <p:cNvCxnSpPr/>
          <p:nvPr/>
        </p:nvCxnSpPr>
        <p:spPr>
          <a:xfrm>
            <a:off x="4473082" y="6635452"/>
            <a:ext cx="245286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endCxn id="811" idx="3"/>
          </p:cNvCxnSpPr>
          <p:nvPr/>
        </p:nvCxnSpPr>
        <p:spPr>
          <a:xfrm flipH="1" flipV="1">
            <a:off x="6925342" y="2784939"/>
            <a:ext cx="1" cy="38505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0" name="직선 연결선 799"/>
          <p:cNvCxnSpPr/>
          <p:nvPr/>
        </p:nvCxnSpPr>
        <p:spPr>
          <a:xfrm>
            <a:off x="4412765" y="6506767"/>
            <a:ext cx="120418" cy="1068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1" name="TextBox 800"/>
          <p:cNvSpPr txBox="1"/>
          <p:nvPr/>
        </p:nvSpPr>
        <p:spPr>
          <a:xfrm>
            <a:off x="4482286" y="6458651"/>
            <a:ext cx="282874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16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02" name="직선 연결선 801"/>
          <p:cNvCxnSpPr/>
          <p:nvPr/>
        </p:nvCxnSpPr>
        <p:spPr>
          <a:xfrm>
            <a:off x="4914660" y="3060323"/>
            <a:ext cx="88948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직선 연결선 802"/>
          <p:cNvCxnSpPr/>
          <p:nvPr/>
        </p:nvCxnSpPr>
        <p:spPr>
          <a:xfrm>
            <a:off x="5801901" y="3060323"/>
            <a:ext cx="0" cy="20598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4" name="그룹 803"/>
          <p:cNvGrpSpPr/>
          <p:nvPr/>
        </p:nvGrpSpPr>
        <p:grpSpPr>
          <a:xfrm>
            <a:off x="5753148" y="4009705"/>
            <a:ext cx="306093" cy="203089"/>
            <a:chOff x="4657905" y="3760992"/>
            <a:chExt cx="324714" cy="215444"/>
          </a:xfrm>
        </p:grpSpPr>
        <p:cxnSp>
          <p:nvCxnSpPr>
            <p:cNvPr id="829" name="직선 연결선 828"/>
            <p:cNvCxnSpPr/>
            <p:nvPr/>
          </p:nvCxnSpPr>
          <p:spPr>
            <a:xfrm>
              <a:off x="4657905" y="3838188"/>
              <a:ext cx="99639" cy="848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0" name="TextBox 829"/>
            <p:cNvSpPr txBox="1"/>
            <p:nvPr/>
          </p:nvSpPr>
          <p:spPr>
            <a:xfrm>
              <a:off x="4682537" y="376099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Adobe Fan Heiti Std B" pitchFamily="34" charset="-128"/>
                  <a:ea typeface="Adobe Fan Heiti Std B" pitchFamily="34" charset="-128"/>
                </a:rPr>
                <a:t>16</a:t>
              </a:r>
              <a:endParaRPr lang="ko-KR" altLang="en-US" sz="800" dirty="0">
                <a:latin typeface="Adobe Fan Heiti Std B" pitchFamily="34" charset="-128"/>
                <a:ea typeface="HY견고딕" pitchFamily="18" charset="-127"/>
              </a:endParaRPr>
            </a:p>
          </p:txBody>
        </p:sp>
      </p:grpSp>
      <p:cxnSp>
        <p:nvCxnSpPr>
          <p:cNvPr id="805" name="직선 연결선 804"/>
          <p:cNvCxnSpPr/>
          <p:nvPr/>
        </p:nvCxnSpPr>
        <p:spPr>
          <a:xfrm flipV="1">
            <a:off x="1606563" y="476508"/>
            <a:ext cx="0" cy="14254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6" name="직선 화살표 연결선 805"/>
          <p:cNvCxnSpPr/>
          <p:nvPr/>
        </p:nvCxnSpPr>
        <p:spPr>
          <a:xfrm>
            <a:off x="1080727" y="784052"/>
            <a:ext cx="2444" cy="2957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7" name="직선 연결선 806"/>
          <p:cNvCxnSpPr/>
          <p:nvPr/>
        </p:nvCxnSpPr>
        <p:spPr>
          <a:xfrm>
            <a:off x="1606563" y="1019538"/>
            <a:ext cx="83363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8" name="직선 연결선 807"/>
          <p:cNvCxnSpPr/>
          <p:nvPr/>
        </p:nvCxnSpPr>
        <p:spPr>
          <a:xfrm>
            <a:off x="2440198" y="624893"/>
            <a:ext cx="0" cy="394645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9" name="직선 연결선 808"/>
          <p:cNvCxnSpPr/>
          <p:nvPr/>
        </p:nvCxnSpPr>
        <p:spPr>
          <a:xfrm>
            <a:off x="7709952" y="1766203"/>
            <a:ext cx="0" cy="2805037"/>
          </a:xfrm>
          <a:prstGeom prst="line">
            <a:avLst/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0" name="직선 연결선 809"/>
          <p:cNvCxnSpPr/>
          <p:nvPr/>
        </p:nvCxnSpPr>
        <p:spPr>
          <a:xfrm>
            <a:off x="6921179" y="4571241"/>
            <a:ext cx="78877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1" name="사다리꼴 810"/>
          <p:cNvSpPr/>
          <p:nvPr/>
        </p:nvSpPr>
        <p:spPr>
          <a:xfrm rot="5400000" flipV="1">
            <a:off x="6726000" y="2532219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814" name="직선 연결선 813"/>
          <p:cNvCxnSpPr/>
          <p:nvPr/>
        </p:nvCxnSpPr>
        <p:spPr>
          <a:xfrm>
            <a:off x="4725117" y="3054389"/>
            <a:ext cx="0" cy="339392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5" name="TextBox 814"/>
          <p:cNvSpPr txBox="1"/>
          <p:nvPr/>
        </p:nvSpPr>
        <p:spPr>
          <a:xfrm>
            <a:off x="4314524" y="2919924"/>
            <a:ext cx="482337" cy="1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 smtClean="0">
                <a:latin typeface="Adobe Fan Heiti Std B" pitchFamily="34" charset="-128"/>
                <a:ea typeface="Adobe Fan Heiti Std B" pitchFamily="34" charset="-128"/>
              </a:rPr>
              <a:t>Offset &lt;3:0&gt;</a:t>
            </a:r>
            <a:endParaRPr lang="ko-KR" altLang="en-US" sz="5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19" name="TextBox 818"/>
          <p:cNvSpPr txBox="1"/>
          <p:nvPr/>
        </p:nvSpPr>
        <p:spPr>
          <a:xfrm>
            <a:off x="4005212" y="1852691"/>
            <a:ext cx="480825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R1 &lt;7:4&gt;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822" name="직선 연결선 821"/>
          <p:cNvCxnSpPr/>
          <p:nvPr/>
        </p:nvCxnSpPr>
        <p:spPr>
          <a:xfrm flipH="1">
            <a:off x="7010718" y="2544962"/>
            <a:ext cx="338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3" name="TextBox 822"/>
          <p:cNvSpPr txBox="1"/>
          <p:nvPr/>
        </p:nvSpPr>
        <p:spPr>
          <a:xfrm>
            <a:off x="6978716" y="2513415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7" name="TextBox 826"/>
          <p:cNvSpPr txBox="1"/>
          <p:nvPr/>
        </p:nvSpPr>
        <p:spPr>
          <a:xfrm>
            <a:off x="4370705" y="1850413"/>
            <a:ext cx="535224" cy="188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828" name="TextBox 827"/>
          <p:cNvSpPr txBox="1"/>
          <p:nvPr/>
        </p:nvSpPr>
        <p:spPr>
          <a:xfrm>
            <a:off x="384630" y="6292741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latin typeface="Adobe 고딕 Std B" pitchFamily="34" charset="-127"/>
                <a:ea typeface="Adobe 고딕 Std B" pitchFamily="34" charset="-127"/>
              </a:rPr>
              <a:t>POP</a:t>
            </a:r>
            <a:endParaRPr lang="ko-KR" altLang="en-US" sz="1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748161" y="1988840"/>
            <a:ext cx="434372" cy="184666"/>
            <a:chOff x="5842960" y="2092206"/>
            <a:chExt cx="434372" cy="184666"/>
          </a:xfrm>
        </p:grpSpPr>
        <p:sp>
          <p:nvSpPr>
            <p:cNvPr id="211" name="사다리꼴 210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3" name="직선 연결선 222"/>
          <p:cNvCxnSpPr/>
          <p:nvPr/>
        </p:nvCxnSpPr>
        <p:spPr>
          <a:xfrm>
            <a:off x="4053918" y="1900364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/>
          <p:cNvCxnSpPr/>
          <p:nvPr/>
        </p:nvCxnSpPr>
        <p:spPr>
          <a:xfrm>
            <a:off x="4796869" y="1903555"/>
            <a:ext cx="0" cy="9323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직선 연결선 224"/>
          <p:cNvCxnSpPr/>
          <p:nvPr/>
        </p:nvCxnSpPr>
        <p:spPr>
          <a:xfrm>
            <a:off x="4893899" y="2140016"/>
            <a:ext cx="0" cy="124144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6" name="그룹 225"/>
          <p:cNvGrpSpPr/>
          <p:nvPr/>
        </p:nvGrpSpPr>
        <p:grpSpPr>
          <a:xfrm>
            <a:off x="4676176" y="1990435"/>
            <a:ext cx="434372" cy="184666"/>
            <a:chOff x="5842960" y="2092206"/>
            <a:chExt cx="434372" cy="184666"/>
          </a:xfrm>
        </p:grpSpPr>
        <p:sp>
          <p:nvSpPr>
            <p:cNvPr id="227" name="사다리꼴 226"/>
            <p:cNvSpPr/>
            <p:nvPr/>
          </p:nvSpPr>
          <p:spPr>
            <a:xfrm flipV="1">
              <a:off x="5842960" y="2105942"/>
              <a:ext cx="398684" cy="14234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48111" y="2092206"/>
              <a:ext cx="4292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 smtClean="0">
                  <a:latin typeface="HY견고딕" pitchFamily="18" charset="-127"/>
                  <a:ea typeface="HY견고딕" pitchFamily="18" charset="-127"/>
                </a:rPr>
                <a:t>1     0</a:t>
              </a:r>
              <a:endParaRPr lang="ko-KR" altLang="en-US" sz="600" dirty="0">
                <a:latin typeface="HY견고딕" pitchFamily="18" charset="-127"/>
                <a:ea typeface="HY견고딕" pitchFamily="18" charset="-127"/>
              </a:endParaRPr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4981933" y="1901960"/>
            <a:ext cx="0" cy="9323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 flipH="1">
            <a:off x="4144501" y="2048368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4071392" y="201077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4" name="직선 연결선 233"/>
          <p:cNvCxnSpPr/>
          <p:nvPr/>
        </p:nvCxnSpPr>
        <p:spPr>
          <a:xfrm flipH="1">
            <a:off x="5069557" y="2032795"/>
            <a:ext cx="337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996448" y="1995198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31" name="직선 연결선 230"/>
          <p:cNvCxnSpPr>
            <a:stCxn id="237" idx="0"/>
          </p:cNvCxnSpPr>
          <p:nvPr/>
        </p:nvCxnSpPr>
        <p:spPr>
          <a:xfrm>
            <a:off x="3089551" y="2581586"/>
            <a:ext cx="255268" cy="1263"/>
          </a:xfrm>
          <a:prstGeom prst="line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2653103" y="2746276"/>
            <a:ext cx="51488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RD &lt;11:8&gt;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37" name="사다리꼴 236"/>
          <p:cNvSpPr/>
          <p:nvPr/>
        </p:nvSpPr>
        <p:spPr>
          <a:xfrm rot="16200000" flipV="1">
            <a:off x="2819039" y="2510416"/>
            <a:ext cx="398684" cy="14234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lang="en-US" altLang="ko-KR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sz="600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en-US" altLang="ko-KR" sz="6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0</a:t>
            </a:r>
            <a:endParaRPr lang="ko-KR" altLang="en-US" sz="6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41" name="직선 연결선 240"/>
          <p:cNvCxnSpPr/>
          <p:nvPr/>
        </p:nvCxnSpPr>
        <p:spPr>
          <a:xfrm>
            <a:off x="2730410" y="2484704"/>
            <a:ext cx="20397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/>
          <p:cNvCxnSpPr/>
          <p:nvPr/>
        </p:nvCxnSpPr>
        <p:spPr>
          <a:xfrm>
            <a:off x="2729200" y="2668854"/>
            <a:ext cx="20397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643852" y="2224800"/>
            <a:ext cx="4651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>
                <a:latin typeface="Adobe Fan Heiti Std B" pitchFamily="34" charset="-128"/>
                <a:ea typeface="Adobe Fan Heiti Std B" pitchFamily="34" charset="-128"/>
              </a:rPr>
              <a:t>R2 &lt;3:0&gt;</a:t>
            </a:r>
            <a:endParaRPr lang="ko-KR" altLang="en-US" sz="6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875558" y="202967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>
            <a:off x="3029041" y="2222794"/>
            <a:ext cx="0" cy="1812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 flipH="1">
            <a:off x="2290604" y="419413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/>
          <p:cNvCxnSpPr/>
          <p:nvPr/>
        </p:nvCxnSpPr>
        <p:spPr>
          <a:xfrm>
            <a:off x="2447770" y="4111250"/>
            <a:ext cx="0" cy="2062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직선 연결선 247"/>
          <p:cNvCxnSpPr/>
          <p:nvPr/>
        </p:nvCxnSpPr>
        <p:spPr>
          <a:xfrm flipH="1">
            <a:off x="2290604" y="4372474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/>
          <p:cNvCxnSpPr/>
          <p:nvPr/>
        </p:nvCxnSpPr>
        <p:spPr>
          <a:xfrm flipH="1">
            <a:off x="2290604" y="4550813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 flipH="1">
            <a:off x="2290604" y="4729152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/>
          <p:cNvCxnSpPr/>
          <p:nvPr/>
        </p:nvCxnSpPr>
        <p:spPr>
          <a:xfrm flipH="1">
            <a:off x="2290604" y="4907491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직선 연결선 251"/>
          <p:cNvCxnSpPr/>
          <p:nvPr/>
        </p:nvCxnSpPr>
        <p:spPr>
          <a:xfrm flipH="1">
            <a:off x="2290604" y="5085830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1887425" y="4072880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ALUFN</a:t>
            </a:r>
            <a:endParaRPr lang="ko-KR" alt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1937411" y="4957149"/>
            <a:ext cx="402250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BSEL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0" name="직선 연결선 259"/>
          <p:cNvCxnSpPr/>
          <p:nvPr/>
        </p:nvCxnSpPr>
        <p:spPr>
          <a:xfrm flipH="1">
            <a:off x="2290604" y="5264169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879026" y="5136813"/>
            <a:ext cx="465715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PCSEL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2" name="직선 연결선 261"/>
          <p:cNvCxnSpPr/>
          <p:nvPr/>
        </p:nvCxnSpPr>
        <p:spPr>
          <a:xfrm flipH="1">
            <a:off x="2290604" y="5442508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직선 연결선 262"/>
          <p:cNvCxnSpPr/>
          <p:nvPr/>
        </p:nvCxnSpPr>
        <p:spPr>
          <a:xfrm flipH="1">
            <a:off x="2290604" y="5620847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883689" y="531080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ADSEL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833085" y="5845904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RA1SEL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66" name="직선 연결선 265"/>
          <p:cNvCxnSpPr/>
          <p:nvPr/>
        </p:nvCxnSpPr>
        <p:spPr>
          <a:xfrm flipH="1">
            <a:off x="2290604" y="615586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직선 연결선 266"/>
          <p:cNvCxnSpPr/>
          <p:nvPr/>
        </p:nvCxnSpPr>
        <p:spPr>
          <a:xfrm flipH="1">
            <a:off x="2290604" y="5977525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1833085" y="603056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RA2SEL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1869810" y="5499070"/>
            <a:ext cx="476292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WDSEL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930403" y="4248143"/>
            <a:ext cx="414338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latin typeface="Adobe Fan Heiti Std B" pitchFamily="34" charset="-128"/>
                <a:ea typeface="Adobe Fan Heiti Std B" pitchFamily="34" charset="-128"/>
              </a:defRPr>
            </a:lvl1pPr>
          </a:lstStyle>
          <a:p>
            <a:r>
              <a:rPr lang="en-US" altLang="ko-KR" dirty="0"/>
              <a:t>WERF</a:t>
            </a:r>
            <a:endParaRPr lang="ko-KR" altLang="en-US" dirty="0"/>
          </a:p>
        </p:txBody>
      </p:sp>
      <p:sp>
        <p:nvSpPr>
          <p:cNvPr id="271" name="TextBox 270"/>
          <p:cNvSpPr txBox="1"/>
          <p:nvPr/>
        </p:nvSpPr>
        <p:spPr>
          <a:xfrm>
            <a:off x="1925935" y="4418329"/>
            <a:ext cx="4264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WEDF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924295" y="4599942"/>
            <a:ext cx="412826" cy="20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WESF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36467" y="4772665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LRSF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4" name="직선 연결선 273"/>
          <p:cNvCxnSpPr/>
          <p:nvPr/>
        </p:nvCxnSpPr>
        <p:spPr>
          <a:xfrm flipH="1">
            <a:off x="2290604" y="5799186"/>
            <a:ext cx="1518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866176" y="5666328"/>
            <a:ext cx="5036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Adobe Fan Heiti Std B" pitchFamily="34" charset="-128"/>
                <a:ea typeface="Adobe Fan Heiti Std B" pitchFamily="34" charset="-128"/>
              </a:rPr>
              <a:t>WASEL</a:t>
            </a:r>
            <a:endParaRPr lang="ko-KR" altLang="en-US" sz="800" dirty="0">
              <a:latin typeface="Adobe Fan Heiti Std B" pitchFamily="34" charset="-128"/>
              <a:ea typeface="HY견고딕" pitchFamily="18" charset="-127"/>
            </a:endParaRPr>
          </a:p>
        </p:txBody>
      </p:sp>
      <p:cxnSp>
        <p:nvCxnSpPr>
          <p:cNvPr id="276" name="직선 연결선 275"/>
          <p:cNvCxnSpPr/>
          <p:nvPr/>
        </p:nvCxnSpPr>
        <p:spPr>
          <a:xfrm>
            <a:off x="1083173" y="1748298"/>
            <a:ext cx="0" cy="13446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직선 연결선 276"/>
          <p:cNvCxnSpPr/>
          <p:nvPr/>
        </p:nvCxnSpPr>
        <p:spPr>
          <a:xfrm flipH="1">
            <a:off x="1083175" y="398973"/>
            <a:ext cx="9234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직선 연결선 277"/>
          <p:cNvCxnSpPr/>
          <p:nvPr/>
        </p:nvCxnSpPr>
        <p:spPr>
          <a:xfrm>
            <a:off x="2086477" y="2934470"/>
            <a:ext cx="0" cy="156668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직선 연결선 278"/>
          <p:cNvCxnSpPr/>
          <p:nvPr/>
        </p:nvCxnSpPr>
        <p:spPr>
          <a:xfrm>
            <a:off x="1083172" y="3091695"/>
            <a:ext cx="100611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직선 연결선 279"/>
          <p:cNvCxnSpPr/>
          <p:nvPr/>
        </p:nvCxnSpPr>
        <p:spPr>
          <a:xfrm>
            <a:off x="2002152" y="398973"/>
            <a:ext cx="1" cy="24013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직선 연결선 280"/>
          <p:cNvCxnSpPr/>
          <p:nvPr/>
        </p:nvCxnSpPr>
        <p:spPr>
          <a:xfrm>
            <a:off x="1887163" y="2934859"/>
            <a:ext cx="0" cy="33024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4781" y="2967335"/>
            <a:ext cx="49744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CASM Concept</a:t>
            </a:r>
          </a:p>
        </p:txBody>
      </p:sp>
    </p:spTree>
    <p:extLst>
      <p:ext uri="{BB962C8B-B14F-4D97-AF65-F5344CB8AC3E}">
        <p14:creationId xmlns:p14="http://schemas.microsoft.com/office/powerpoint/2010/main" val="31271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5613" y="2967335"/>
            <a:ext cx="4512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Sample Code</a:t>
            </a:r>
          </a:p>
        </p:txBody>
      </p:sp>
    </p:spTree>
    <p:extLst>
      <p:ext uri="{BB962C8B-B14F-4D97-AF65-F5344CB8AC3E}">
        <p14:creationId xmlns:p14="http://schemas.microsoft.com/office/powerpoint/2010/main" val="221935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lvl="0" eaLnBrk="1" hangingPunct="1"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1. Module</a:t>
            </a:r>
            <a:r>
              <a:rPr lang="en-US" altLang="ko-KR" sz="2000" kern="0" dirty="0">
                <a:solidFill>
                  <a:srgbClr val="000000"/>
                </a:solidFill>
                <a:latin typeface="HY헤드라인M"/>
              </a:rPr>
              <a:t> Test </a:t>
            </a:r>
            <a:r>
              <a:rPr lang="en-US" altLang="ko-KR" sz="2000" kern="0" dirty="0" smtClean="0">
                <a:solidFill>
                  <a:srgbClr val="000000"/>
                </a:solidFill>
                <a:latin typeface="HY헤드라인M"/>
              </a:rPr>
              <a:t>Code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20679"/>
              </p:ext>
            </p:extLst>
          </p:nvPr>
        </p:nvGraphicFramePr>
        <p:xfrm>
          <a:off x="755576" y="1484784"/>
          <a:ext cx="2281238" cy="146685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281238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swap_asm_1.txt CODE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0: $swap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R2 R0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2: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R3 R1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3: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R0 R3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R1 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5: IRET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77390"/>
              </p:ext>
            </p:extLst>
          </p:nvPr>
        </p:nvGraphicFramePr>
        <p:xfrm>
          <a:off x="3131840" y="1484784"/>
          <a:ext cx="2085975" cy="146685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085975"/>
              </a:tblGrid>
              <a:tr h="20955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  <a:cs typeface="+mn-cs"/>
                        </a:rPr>
                        <a:t>swap_asm_2.txt CODE</a:t>
                      </a:r>
                      <a:endParaRPr lang="en-US" sz="1100" b="0" u="none" strike="noStrike" kern="1200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  <a:cs typeface="+mn-cs"/>
                        </a:rPr>
                        <a:t>0: $main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  <a:cs typeface="+mn-cs"/>
                        </a:rPr>
                        <a:t>1: </a:t>
                      </a: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  <a:cs typeface="+mn-cs"/>
                        </a:rPr>
                        <a:t>MOV R0 #2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  <a:cs typeface="+mn-cs"/>
                        </a:rPr>
                        <a:t>2: </a:t>
                      </a: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  <a:cs typeface="+mn-cs"/>
                        </a:rPr>
                        <a:t>MOV R1 &lt;1 #1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  <a:cs typeface="+mn-cs"/>
                        </a:rPr>
                        <a:t>3: </a:t>
                      </a:r>
                      <a:r>
                        <a:rPr lang="en-US" sz="11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  <a:cs typeface="+mn-cs"/>
                        </a:rPr>
                        <a:t>BL $swap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  <a:cs typeface="+mn-cs"/>
                        </a:rPr>
                        <a:t>4: HALT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96476"/>
              </p:ext>
            </p:extLst>
          </p:nvPr>
        </p:nvGraphicFramePr>
        <p:xfrm>
          <a:off x="5868144" y="1504206"/>
          <a:ext cx="1731963" cy="62865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7319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Memory MAP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0:$swap,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1:$main, 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91786"/>
              </p:ext>
            </p:extLst>
          </p:nvPr>
        </p:nvGraphicFramePr>
        <p:xfrm>
          <a:off x="683568" y="4293096"/>
          <a:ext cx="1643063" cy="20955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6430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CODE SECTION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4200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4301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4003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4102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a200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4042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4191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a100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f000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80269"/>
              </p:ext>
            </p:extLst>
          </p:nvPr>
        </p:nvGraphicFramePr>
        <p:xfrm>
          <a:off x="2555776" y="4293096"/>
          <a:ext cx="1631950" cy="8382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63195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DATA SECTION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17785"/>
              </p:ext>
            </p:extLst>
          </p:nvPr>
        </p:nvGraphicFramePr>
        <p:xfrm>
          <a:off x="6358780" y="4279354"/>
          <a:ext cx="1525588" cy="188595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685800"/>
                <a:gridCol w="839788"/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Register Bank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REG00: 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REG08: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REG01: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REG09: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REG02: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REG10: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REG03: 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REG11: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REG04: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REG12: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REG05: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REG13: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REG06: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REG14: 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REG07: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REG15: 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07904"/>
              </p:ext>
            </p:extLst>
          </p:nvPr>
        </p:nvGraphicFramePr>
        <p:xfrm>
          <a:off x="4322068" y="4293096"/>
          <a:ext cx="1631950" cy="8382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63195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STACK SECTION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39552" y="1196752"/>
            <a:ext cx="4968552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7584" y="1052736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TEST CODE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552" y="4013448"/>
            <a:ext cx="5616624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27584" y="3869432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BINARY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04112" y="3869432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Register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16080" y="4013448"/>
            <a:ext cx="1956320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04112" y="3869432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Register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24128" y="1196752"/>
            <a:ext cx="2016224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12160" y="1052736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MM TABLE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50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lvl="0" eaLnBrk="1" hangingPunct="1"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2. </a:t>
            </a:r>
            <a:r>
              <a:rPr lang="en-US" altLang="ko-KR" sz="2000" kern="0" dirty="0">
                <a:solidFill>
                  <a:srgbClr val="000000"/>
                </a:solidFill>
                <a:latin typeface="HY헤드라인M"/>
              </a:rPr>
              <a:t>Data Test </a:t>
            </a:r>
            <a:r>
              <a:rPr lang="en-US" altLang="ko-KR" sz="2000" kern="0" dirty="0" smtClean="0">
                <a:solidFill>
                  <a:srgbClr val="000000"/>
                </a:solidFill>
                <a:latin typeface="HY헤드라인M"/>
              </a:rPr>
              <a:t>Code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787296"/>
              </p:ext>
            </p:extLst>
          </p:nvPr>
        </p:nvGraphicFramePr>
        <p:xfrm>
          <a:off x="706586" y="1477516"/>
          <a:ext cx="2281238" cy="20955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281238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swap_asm_data.txt CODE</a:t>
                      </a:r>
                      <a:endParaRPr lang="en-US" altLang="ko-KR" sz="12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0: $swap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STR r1 r10 #1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2: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LDR r6 r10 #1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3: IRET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4: $main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5: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R0 #1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6: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R1 &lt;1 #1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7: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BL $swap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8: HALT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341871"/>
              </p:ext>
            </p:extLst>
          </p:nvPr>
        </p:nvGraphicFramePr>
        <p:xfrm>
          <a:off x="3491880" y="1484784"/>
          <a:ext cx="1731963" cy="62865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7319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Memory MAP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0:$swap,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1:$main,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88728"/>
              </p:ext>
            </p:extLst>
          </p:nvPr>
        </p:nvGraphicFramePr>
        <p:xfrm>
          <a:off x="707802" y="4344888"/>
          <a:ext cx="1643063" cy="16764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6430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CODE SECTION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91a1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86a1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a200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4041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4191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a100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f000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08058"/>
              </p:ext>
            </p:extLst>
          </p:nvPr>
        </p:nvGraphicFramePr>
        <p:xfrm>
          <a:off x="2508002" y="4344888"/>
          <a:ext cx="1631950" cy="8382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63195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DATA SECTION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733919"/>
              </p:ext>
            </p:extLst>
          </p:nvPr>
        </p:nvGraphicFramePr>
        <p:xfrm>
          <a:off x="6444208" y="4351362"/>
          <a:ext cx="1525588" cy="188595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685800"/>
                <a:gridCol w="839788"/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Register Bank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REG00: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REG08: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REG01: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REG09: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REG02: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REG10: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REG03: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REG11: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REG04: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REG12: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REG05: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REG13: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REG06: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REG14: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REG07: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REG15: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873255"/>
              </p:ext>
            </p:extLst>
          </p:nvPr>
        </p:nvGraphicFramePr>
        <p:xfrm>
          <a:off x="4308202" y="4344888"/>
          <a:ext cx="1631950" cy="8382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63195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STACK SECTION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39552" y="1196752"/>
            <a:ext cx="2664296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7584" y="1052736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TEST CODE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552" y="4013448"/>
            <a:ext cx="5616624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27584" y="3869432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BINARY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216080" y="4013448"/>
            <a:ext cx="1956320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504112" y="3869432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Register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47864" y="1196752"/>
            <a:ext cx="2016224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635896" y="1052736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MM TABLE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88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3. </a:t>
            </a:r>
            <a:r>
              <a:rPr kumimoji="1" lang="en-US" altLang="ko-KR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Push-Pop Test Code</a:t>
            </a:r>
            <a:endParaRPr kumimoji="1" lang="ko-KR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Y헤드라인M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60303"/>
              </p:ext>
            </p:extLst>
          </p:nvPr>
        </p:nvGraphicFramePr>
        <p:xfrm>
          <a:off x="755576" y="1543050"/>
          <a:ext cx="2410619" cy="188595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140619"/>
                <a:gridCol w="1270000"/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swap_asm_data.txt CODE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0: $swap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8: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POP R9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PUSH R8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9: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POP R8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2: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PUSH R9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10: IRET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3: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R8 #2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11: $main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R2 R0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12: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R0 #1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5: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R3 R1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13: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R1 &lt;1 #1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6: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R0 R3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14: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BL $swap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7: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MOV R1 R2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15: HALT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25506"/>
              </p:ext>
            </p:extLst>
          </p:nvPr>
        </p:nvGraphicFramePr>
        <p:xfrm>
          <a:off x="3850034" y="1556792"/>
          <a:ext cx="1731963" cy="62865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731963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Memory MAP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0:$swap,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1:$main,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34332"/>
              </p:ext>
            </p:extLst>
          </p:nvPr>
        </p:nvGraphicFramePr>
        <p:xfrm>
          <a:off x="755576" y="4344888"/>
          <a:ext cx="1643064" cy="16764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821532"/>
                <a:gridCol w="821532"/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CODE SECTION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b008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c009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b009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c008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4842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a200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4200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4041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4301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4191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a100</a:t>
                      </a: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4102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f000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62923"/>
              </p:ext>
            </p:extLst>
          </p:nvPr>
        </p:nvGraphicFramePr>
        <p:xfrm>
          <a:off x="2580010" y="4343164"/>
          <a:ext cx="1631950" cy="8382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63195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DATA SECTION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420592"/>
              </p:ext>
            </p:extLst>
          </p:nvPr>
        </p:nvGraphicFramePr>
        <p:xfrm>
          <a:off x="6430788" y="4365104"/>
          <a:ext cx="1525588" cy="188595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685800"/>
                <a:gridCol w="839788"/>
              </a:tblGrid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Register Bank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REG00: 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REG08: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REG01: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REG09: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REG02: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REG10: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REG03: 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REG11: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REG04: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REG12: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REG05: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REG13: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REG06: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REG14: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REG07: 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REG15: </a:t>
                      </a:r>
                      <a:r>
                        <a:rPr lang="en-US" sz="1100" u="none" strike="noStrike" dirty="0" smtClean="0"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32559"/>
              </p:ext>
            </p:extLst>
          </p:nvPr>
        </p:nvGraphicFramePr>
        <p:xfrm>
          <a:off x="4355827" y="4343164"/>
          <a:ext cx="1631950" cy="838200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631950"/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smtClean="0">
                          <a:solidFill>
                            <a:schemeClr val="bg1"/>
                          </a:solidFill>
                          <a:effectLst/>
                          <a:latin typeface="서울남산체 EB" pitchFamily="18" charset="-127"/>
                          <a:ea typeface="서울남산체 EB" pitchFamily="18" charset="-127"/>
                        </a:rPr>
                        <a:t>STACK SECTION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서울남산체 EB" pitchFamily="18" charset="-127"/>
                        <a:ea typeface="서울남산체 EB" pitchFamily="18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39552" y="1196752"/>
            <a:ext cx="2952328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27584" y="1052736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TEST CODE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552" y="4013448"/>
            <a:ext cx="5616624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27584" y="3869432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BINARY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28184" y="4013448"/>
            <a:ext cx="1956320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16216" y="3869432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Register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07904" y="1196752"/>
            <a:ext cx="2016224" cy="252028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95936" y="1052736"/>
            <a:ext cx="1080120" cy="2880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1300" b="1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서울남산체 EB" pitchFamily="18" charset="-127"/>
                <a:ea typeface="서울남산체 EB" pitchFamily="18" charset="-127"/>
              </a:rPr>
              <a:t>MM TABLE</a:t>
            </a:r>
            <a:endParaRPr kumimoji="1" lang="ko-KR" altLang="en-US" sz="1300" b="1" kern="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서울남산체 EB" pitchFamily="18" charset="-127"/>
              <a:ea typeface="서울남산체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72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2586" y="296733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END</a:t>
            </a:r>
            <a:endParaRPr lang="en-US" altLang="ko-KR" sz="5400" dirty="0" smtClean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4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1.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908720"/>
            <a:ext cx="8136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시스템 구조에서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직접 설계하고 구현해봄으로써 동작원리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구조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성능을 이해하고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소프트웨어적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하드웨어 관점 향상 도모를 목적으로 주제를 선정함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C/C++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나만의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CPU(Processing Unit)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설계하고 에뮬레이션을 구현함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구조는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Single cycle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형식의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circuit diagram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따르며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instruction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5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으로 구분함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실행을 각 구조로 나눠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Instruction, Data, Stack Memory, Register Bank, CLU, CPSR, ALU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표현함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02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2.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059701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16bit Instruction Set 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구성도</a:t>
            </a:r>
            <a:endParaRPr lang="en-US" altLang="ko-KR" b="1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명령어는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16bit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크기를 가진다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명령 타입은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A(Arithmetic), L(Logic), M(Memory), B(Branch), S(Stack Operation)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 있으며 각 타입마다 명령을 수행하기 위한 구성요소가 다르게 존재한다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타입은 바이너리 해석 포맷자체가 동일한 것으로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별로 행하는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CLU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제어신호가 다르다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는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Instruction Type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을 판별하여 정해진 규칙에 따라 명령어를 분석하고 그에 맞는 신호와 데이터를 주게 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6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2.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4972" y="963518"/>
            <a:ext cx="813690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타입 별 연산구조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A-Type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L-Type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M-Type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B-Type</a:t>
            </a:r>
          </a:p>
          <a:p>
            <a:pPr marL="800100" lvl="1" indent="-342900">
              <a:lnSpc>
                <a:spcPct val="20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S-Type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517379"/>
              </p:ext>
            </p:extLst>
          </p:nvPr>
        </p:nvGraphicFramePr>
        <p:xfrm>
          <a:off x="2411759" y="1502122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RD(4)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R1(4)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R2(4)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85719"/>
              </p:ext>
            </p:extLst>
          </p:nvPr>
        </p:nvGraphicFramePr>
        <p:xfrm>
          <a:off x="2411760" y="2093659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792088"/>
                <a:gridCol w="237626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RD(4)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F(2)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Operand(6)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216065"/>
              </p:ext>
            </p:extLst>
          </p:nvPr>
        </p:nvGraphicFramePr>
        <p:xfrm>
          <a:off x="2411760" y="2654250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RD(4)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Address(4)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Offset(4)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07165"/>
              </p:ext>
            </p:extLst>
          </p:nvPr>
        </p:nvGraphicFramePr>
        <p:xfrm>
          <a:off x="2411760" y="3261261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Opcode-2(4)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CPSR Flag(4)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Address(4)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76355"/>
              </p:ext>
            </p:extLst>
          </p:nvPr>
        </p:nvGraphicFramePr>
        <p:xfrm>
          <a:off x="2411760" y="3815258"/>
          <a:ext cx="6336704" cy="388620"/>
        </p:xfrm>
        <a:graphic>
          <a:graphicData uri="http://schemas.openxmlformats.org/drawingml/2006/table">
            <a:tbl>
              <a:tblPr/>
              <a:tblGrid>
                <a:gridCol w="1584176"/>
                <a:gridCol w="1584176"/>
                <a:gridCol w="1584176"/>
                <a:gridCol w="1584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Opcode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Reversed(4)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effectLst/>
                        </a:rPr>
                        <a:t>Reversed</a:t>
                      </a:r>
                      <a:r>
                        <a:rPr lang="en-US" dirty="0" smtClean="0">
                          <a:effectLst/>
                        </a:rPr>
                        <a:t>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Address(4)</a:t>
                      </a:r>
                      <a:endParaRPr lang="en-US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0376" y="4410978"/>
            <a:ext cx="8136904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다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명령어 수행 구조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A-Type: ADD, SUB, MUL, DIV</a:t>
            </a: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L-Type: MOV, AND, OR, CMP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M-Type: LDR, STR</a:t>
            </a: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B-Type: B, BL, IRET</a:t>
            </a:r>
          </a:p>
          <a:p>
            <a:pPr marL="800100" lvl="1" indent="-342900">
              <a:lnSpc>
                <a:spcPct val="13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S-Type: PUSH, POP</a:t>
            </a:r>
          </a:p>
        </p:txBody>
      </p:sp>
    </p:spTree>
    <p:extLst>
      <p:ext uri="{BB962C8B-B14F-4D97-AF65-F5344CB8AC3E}">
        <p14:creationId xmlns:p14="http://schemas.microsoft.com/office/powerpoint/2010/main" val="14168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4800" y="527720"/>
            <a:ext cx="861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FF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marL="838200" indent="-838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12954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17526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22098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2667000" indent="-838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marL="838200" marR="0" lvl="0" indent="-838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3. </a:t>
            </a:r>
            <a:r>
              <a: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Y헤드라인M"/>
              </a:rPr>
              <a:t>구현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813690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Block Diagram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각 명령어 별로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16bit Architecture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형식의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single CPU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블록 다이어그램을 그린다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AutoNum type="arabicParenR"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구성은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Memory(Instruction, Data, Stack), Register Bank (a1-a4, v1-v8,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ip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sp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lr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pc), CPSR Register, CLU, ALU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사용하여 표현한다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55968" y="3933056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CASM</a:t>
            </a:r>
            <a:endParaRPr lang="ko-KR" altLang="en-US" sz="1200" b="1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10535" y="4415788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hardware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10535" y="5013177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parsing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10535" y="5665812"/>
            <a:ext cx="851736" cy="360040"/>
          </a:xfrm>
          <a:prstGeom prst="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main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0535" y="6241876"/>
            <a:ext cx="8517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Makefile</a:t>
            </a:r>
            <a:endParaRPr lang="ko-KR" altLang="en-US" sz="11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4" name="꺾인 연결선 13"/>
          <p:cNvCxnSpPr>
            <a:stCxn id="9" idx="2"/>
            <a:endCxn id="13" idx="1"/>
          </p:cNvCxnSpPr>
          <p:nvPr/>
        </p:nvCxnSpPr>
        <p:spPr>
          <a:xfrm rot="16200000" flipH="1">
            <a:off x="731785" y="5043146"/>
            <a:ext cx="2128800" cy="628699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1481837" y="5880300"/>
            <a:ext cx="62869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481837" y="5193196"/>
            <a:ext cx="62869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481837" y="4617132"/>
            <a:ext cx="62869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7544" y="3284984"/>
            <a:ext cx="8136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나</a:t>
            </a: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CASM Program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Using repository: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3"/>
              </a:rPr>
              <a:t>github.com/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3"/>
              </a:rPr>
              <a:t>eldora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3"/>
              </a:rPr>
              <a:t>/CASM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9832" y="4341892"/>
            <a:ext cx="5112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Opcode Format 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및 하드웨어 구성 관련 파일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59832" y="4939281"/>
            <a:ext cx="4824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16bit Assembly Parsing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및 해석 관련 파일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9832" y="5591916"/>
            <a:ext cx="4824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가상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CPU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동작시키기 위한 메인 파일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6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5565" y="2967335"/>
            <a:ext cx="6272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HY헤드라인M" pitchFamily="18" charset="-127"/>
                <a:ea typeface="HY헤드라인M" pitchFamily="18" charset="-127"/>
              </a:rPr>
              <a:t>Instruction Format</a:t>
            </a:r>
          </a:p>
        </p:txBody>
      </p:sp>
    </p:spTree>
    <p:extLst>
      <p:ext uri="{BB962C8B-B14F-4D97-AF65-F5344CB8AC3E}">
        <p14:creationId xmlns:p14="http://schemas.microsoft.com/office/powerpoint/2010/main" val="37508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4217</Words>
  <Application>Microsoft Office PowerPoint</Application>
  <PresentationFormat>화면 슬라이드 쇼(4:3)</PresentationFormat>
  <Paragraphs>2334</Paragraphs>
  <Slides>44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8" baseType="lpstr">
      <vt:lpstr>굴림</vt:lpstr>
      <vt:lpstr>Arial</vt:lpstr>
      <vt:lpstr>Arial Unicode MS</vt:lpstr>
      <vt:lpstr>옥션고딕 B</vt:lpstr>
      <vt:lpstr>Adobe 고딕 Std B</vt:lpstr>
      <vt:lpstr>HY헤드라인M</vt:lpstr>
      <vt:lpstr>Cooper Black</vt:lpstr>
      <vt:lpstr>Adobe Fan Heiti Std B</vt:lpstr>
      <vt:lpstr>맑은 고딕</vt:lpstr>
      <vt:lpstr>HY울릉도B</vt:lpstr>
      <vt:lpstr>Cambria</vt:lpstr>
      <vt:lpstr>HY견고딕</vt:lpstr>
      <vt:lpstr>서울남산체 EB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AnJongHyeon</dc:creator>
  <cp:lastModifiedBy>Rudder</cp:lastModifiedBy>
  <cp:revision>420</cp:revision>
  <dcterms:created xsi:type="dcterms:W3CDTF">2013-06-11T01:18:48Z</dcterms:created>
  <dcterms:modified xsi:type="dcterms:W3CDTF">2013-12-04T08:37:40Z</dcterms:modified>
</cp:coreProperties>
</file>