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05" r:id="rId3"/>
    <p:sldId id="292" r:id="rId4"/>
    <p:sldId id="297" r:id="rId5"/>
    <p:sldId id="299" r:id="rId6"/>
    <p:sldId id="300" r:id="rId7"/>
    <p:sldId id="259" r:id="rId8"/>
    <p:sldId id="262" r:id="rId9"/>
    <p:sldId id="263" r:id="rId10"/>
    <p:sldId id="264" r:id="rId11"/>
    <p:sldId id="307" r:id="rId12"/>
    <p:sldId id="311" r:id="rId13"/>
    <p:sldId id="313" r:id="rId14"/>
    <p:sldId id="314" r:id="rId15"/>
    <p:sldId id="316" r:id="rId16"/>
    <p:sldId id="317" r:id="rId17"/>
    <p:sldId id="318" r:id="rId18"/>
    <p:sldId id="319" r:id="rId19"/>
    <p:sldId id="3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lle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64FF3"/>
    <a:srgbClr val="F74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1500" y="1644015"/>
            <a:ext cx="108712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880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Dynamic Systems Development Method(DSDM)</a:t>
            </a:r>
            <a:endParaRPr lang="pt-BR" altLang="en-US" sz="8800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  <p:pic>
        <p:nvPicPr>
          <p:cNvPr id="5" name="WhatsApp Video 2024-04-21 at 11.22.27">
            <a:hlinkClick r:id="" action="ppaction://media"/>
          </p:cNvPr>
          <p:cNvPicPr preferRelativeResize="0"/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6512,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635" cy="753173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</p:pic>
      <p:sp>
        <p:nvSpPr>
          <p:cNvPr id="8" name="Text Box 7"/>
          <p:cNvSpPr txBox="1"/>
          <p:nvPr/>
        </p:nvSpPr>
        <p:spPr>
          <a:xfrm>
            <a:off x="1060450" y="1219200"/>
            <a:ext cx="969645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8800">
                <a:solidFill>
                  <a:schemeClr val="bg1"/>
                </a:solidFill>
                <a:latin typeface="Modern No. 20" panose="02070704070505020303" charset="0"/>
                <a:cs typeface="Modern No. 20" panose="02070704070505020303" charset="0"/>
              </a:rPr>
              <a:t>Dynamic Systems Development Method (</a:t>
            </a:r>
            <a:r>
              <a:rPr lang="pt-BR" altLang="en-US" sz="9600" b="1">
                <a:solidFill>
                  <a:schemeClr val="bg1"/>
                </a:solidFill>
                <a:latin typeface="Modern No. 20" panose="02070704070505020303" charset="0"/>
                <a:cs typeface="Modern No. 20" panose="02070704070505020303" charset="0"/>
              </a:rPr>
              <a:t>DSDM</a:t>
            </a:r>
            <a:r>
              <a:rPr lang="pt-BR" altLang="en-US" sz="8800">
                <a:solidFill>
                  <a:schemeClr val="bg1"/>
                </a:solidFill>
                <a:latin typeface="Modern No. 20" panose="02070704070505020303" charset="0"/>
                <a:cs typeface="Modern No. 20" panose="02070704070505020303" charset="0"/>
              </a:rPr>
              <a:t>)</a:t>
            </a:r>
            <a:endParaRPr lang="pt-BR" altLang="en-US" sz="8800">
              <a:solidFill>
                <a:schemeClr val="bg1"/>
              </a:solidFill>
              <a:latin typeface="Modern No. 20" panose="02070704070505020303" charset="0"/>
              <a:cs typeface="Modern No. 20" panose="0207070407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76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 showWhenStopped="1"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" name="Flowchart: Alternate Process 20"/>
          <p:cNvSpPr/>
          <p:nvPr/>
        </p:nvSpPr>
        <p:spPr>
          <a:xfrm>
            <a:off x="8018145" y="4984115"/>
            <a:ext cx="622300" cy="939800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75000"/>
                <a:alpha val="92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8018145" y="3289300"/>
            <a:ext cx="622300" cy="939800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75000"/>
                <a:alpha val="92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Flowchart: Alternate Process 22"/>
          <p:cNvSpPr/>
          <p:nvPr/>
        </p:nvSpPr>
        <p:spPr>
          <a:xfrm>
            <a:off x="7891145" y="1689100"/>
            <a:ext cx="622300" cy="939800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75000"/>
                <a:alpha val="92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0845" y="279400"/>
            <a:ext cx="10654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Bodoni MT Black" panose="02070A03080606020203" charset="0"/>
                <a:cs typeface="Bodoni MT Black" panose="02070A03080606020203" charset="0"/>
              </a:rPr>
              <a:t>Fases do Ciclo de Vida do DSDM</a:t>
            </a:r>
            <a:endParaRPr lang="pt-BR" altLang="en-US" sz="4800">
              <a:solidFill>
                <a:schemeClr val="tx1">
                  <a:lumMod val="65000"/>
                  <a:lumOff val="35000"/>
                </a:schemeClr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395845" y="1371600"/>
            <a:ext cx="1549400" cy="1524000"/>
            <a:chOff x="11647" y="2160"/>
            <a:chExt cx="2440" cy="2400"/>
          </a:xfrm>
        </p:grpSpPr>
        <p:sp>
          <p:nvSpPr>
            <p:cNvPr id="9" name="Oval 8"/>
            <p:cNvSpPr/>
            <p:nvPr/>
          </p:nvSpPr>
          <p:spPr>
            <a:xfrm>
              <a:off x="11647" y="2160"/>
              <a:ext cx="2440" cy="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2287" y="2489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1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97445" y="2997200"/>
            <a:ext cx="1549400" cy="1524000"/>
            <a:chOff x="11807" y="4720"/>
            <a:chExt cx="2440" cy="2400"/>
          </a:xfrm>
        </p:grpSpPr>
        <p:sp>
          <p:nvSpPr>
            <p:cNvPr id="10" name="Oval 9"/>
            <p:cNvSpPr/>
            <p:nvPr/>
          </p:nvSpPr>
          <p:spPr>
            <a:xfrm>
              <a:off x="11807" y="4720"/>
              <a:ext cx="2440" cy="2400"/>
            </a:xfrm>
            <a:prstGeom prst="ellipse">
              <a:avLst/>
            </a:prstGeom>
            <a:solidFill>
              <a:schemeClr val="bg1">
                <a:lumMod val="50000"/>
                <a:alpha val="97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2427" y="5169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2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97445" y="4622800"/>
            <a:ext cx="1549400" cy="1524000"/>
            <a:chOff x="11807" y="7280"/>
            <a:chExt cx="2440" cy="2400"/>
          </a:xfrm>
        </p:grpSpPr>
        <p:sp>
          <p:nvSpPr>
            <p:cNvPr id="11" name="Oval 10"/>
            <p:cNvSpPr/>
            <p:nvPr/>
          </p:nvSpPr>
          <p:spPr>
            <a:xfrm>
              <a:off x="11807" y="7280"/>
              <a:ext cx="2440" cy="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2427" y="7608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3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" name="Flowchart: Alternate Process 20"/>
          <p:cNvSpPr/>
          <p:nvPr/>
        </p:nvSpPr>
        <p:spPr>
          <a:xfrm>
            <a:off x="8018145" y="4984115"/>
            <a:ext cx="622300" cy="939800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75000"/>
                <a:alpha val="92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8018145" y="3289300"/>
            <a:ext cx="622300" cy="939800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75000"/>
                <a:alpha val="92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0845" y="279400"/>
            <a:ext cx="10654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Bodoni MT Black" panose="02070A03080606020203" charset="0"/>
                <a:cs typeface="Bodoni MT Black" panose="02070A03080606020203" charset="0"/>
              </a:rPr>
              <a:t>Fases do Ciclo de Vida do DSDM</a:t>
            </a:r>
            <a:endParaRPr lang="pt-BR" altLang="en-US" sz="4800">
              <a:solidFill>
                <a:schemeClr val="tx1">
                  <a:lumMod val="65000"/>
                  <a:lumOff val="35000"/>
                </a:schemeClr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497445" y="2997200"/>
            <a:ext cx="1549400" cy="1524000"/>
            <a:chOff x="11807" y="4720"/>
            <a:chExt cx="2440" cy="2400"/>
          </a:xfrm>
        </p:grpSpPr>
        <p:sp>
          <p:nvSpPr>
            <p:cNvPr id="10" name="Oval 9"/>
            <p:cNvSpPr/>
            <p:nvPr/>
          </p:nvSpPr>
          <p:spPr>
            <a:xfrm>
              <a:off x="11807" y="4720"/>
              <a:ext cx="2440" cy="2400"/>
            </a:xfrm>
            <a:prstGeom prst="ellipse">
              <a:avLst/>
            </a:prstGeom>
            <a:solidFill>
              <a:schemeClr val="bg1">
                <a:lumMod val="50000"/>
                <a:alpha val="97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2427" y="5169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2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97445" y="4622800"/>
            <a:ext cx="1549400" cy="1524000"/>
            <a:chOff x="11807" y="7280"/>
            <a:chExt cx="2440" cy="2400"/>
          </a:xfrm>
        </p:grpSpPr>
        <p:sp>
          <p:nvSpPr>
            <p:cNvPr id="11" name="Oval 10"/>
            <p:cNvSpPr/>
            <p:nvPr/>
          </p:nvSpPr>
          <p:spPr>
            <a:xfrm>
              <a:off x="11807" y="7280"/>
              <a:ext cx="2440" cy="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2427" y="7608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3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sp>
        <p:nvSpPr>
          <p:cNvPr id="2" name="Flowchart: Alternate Process 1"/>
          <p:cNvSpPr/>
          <p:nvPr/>
        </p:nvSpPr>
        <p:spPr>
          <a:xfrm>
            <a:off x="7497445" y="1866900"/>
            <a:ext cx="4508500" cy="7493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90945" y="1423035"/>
            <a:ext cx="1549400" cy="1524000"/>
            <a:chOff x="9707" y="2041"/>
            <a:chExt cx="2440" cy="2400"/>
          </a:xfrm>
        </p:grpSpPr>
        <p:sp>
          <p:nvSpPr>
            <p:cNvPr id="5" name="Oval 4"/>
            <p:cNvSpPr/>
            <p:nvPr/>
          </p:nvSpPr>
          <p:spPr>
            <a:xfrm>
              <a:off x="9707" y="2041"/>
              <a:ext cx="2440" cy="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467" y="2289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1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7954645" y="1828800"/>
            <a:ext cx="4800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Pré-Projeto</a:t>
            </a:r>
            <a:endParaRPr lang="pt-BR" altLang="en-US" sz="4800" b="1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" name="Flowchart: Alternate Process 20"/>
          <p:cNvSpPr/>
          <p:nvPr/>
        </p:nvSpPr>
        <p:spPr>
          <a:xfrm>
            <a:off x="8018145" y="4984115"/>
            <a:ext cx="622300" cy="939800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>
                <a:lumMod val="75000"/>
                <a:alpha val="92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0845" y="279400"/>
            <a:ext cx="10654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Bodoni MT Black" panose="02070A03080606020203" charset="0"/>
                <a:cs typeface="Bodoni MT Black" panose="02070A03080606020203" charset="0"/>
              </a:rPr>
              <a:t>Fases do Ciclo de Vida do DSDM</a:t>
            </a:r>
            <a:endParaRPr lang="pt-BR" altLang="en-US" sz="4800">
              <a:solidFill>
                <a:schemeClr val="tx1">
                  <a:lumMod val="65000"/>
                  <a:lumOff val="35000"/>
                </a:schemeClr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497445" y="4622800"/>
            <a:ext cx="1549400" cy="1524000"/>
            <a:chOff x="11807" y="7280"/>
            <a:chExt cx="2440" cy="2400"/>
          </a:xfrm>
        </p:grpSpPr>
        <p:sp>
          <p:nvSpPr>
            <p:cNvPr id="11" name="Oval 10"/>
            <p:cNvSpPr/>
            <p:nvPr/>
          </p:nvSpPr>
          <p:spPr>
            <a:xfrm>
              <a:off x="11807" y="7280"/>
              <a:ext cx="2440" cy="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2427" y="7608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3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sp>
        <p:nvSpPr>
          <p:cNvPr id="2" name="Flowchart: Alternate Process 1"/>
          <p:cNvSpPr/>
          <p:nvPr/>
        </p:nvSpPr>
        <p:spPr>
          <a:xfrm>
            <a:off x="7497445" y="1866900"/>
            <a:ext cx="4508500" cy="7493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90945" y="1423035"/>
            <a:ext cx="1549400" cy="1524000"/>
            <a:chOff x="9707" y="2041"/>
            <a:chExt cx="2440" cy="2400"/>
          </a:xfrm>
        </p:grpSpPr>
        <p:sp>
          <p:nvSpPr>
            <p:cNvPr id="5" name="Oval 4"/>
            <p:cNvSpPr/>
            <p:nvPr/>
          </p:nvSpPr>
          <p:spPr>
            <a:xfrm>
              <a:off x="9707" y="2041"/>
              <a:ext cx="2440" cy="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467" y="2289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1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7954645" y="1828800"/>
            <a:ext cx="4800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Pré-Projeto</a:t>
            </a:r>
            <a:endParaRPr lang="pt-BR" altLang="en-US" sz="4800" b="1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7501255" y="3416300"/>
            <a:ext cx="4495800" cy="787400"/>
          </a:xfrm>
          <a:prstGeom prst="flowChartAlternateProcess">
            <a:avLst/>
          </a:prstGeom>
          <a:solidFill>
            <a:srgbClr val="A6A6A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290945" y="3158490"/>
            <a:ext cx="1549400" cy="1524000"/>
            <a:chOff x="9207" y="4677"/>
            <a:chExt cx="2440" cy="2400"/>
          </a:xfrm>
        </p:grpSpPr>
        <p:sp>
          <p:nvSpPr>
            <p:cNvPr id="16" name="Oval 15"/>
            <p:cNvSpPr/>
            <p:nvPr/>
          </p:nvSpPr>
          <p:spPr>
            <a:xfrm>
              <a:off x="9207" y="4677"/>
              <a:ext cx="2440" cy="2400"/>
            </a:xfrm>
            <a:prstGeom prst="ellipse">
              <a:avLst/>
            </a:prstGeom>
            <a:solidFill>
              <a:schemeClr val="bg1">
                <a:lumMod val="50000"/>
                <a:alpha val="97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827" y="4916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2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7713345" y="3420745"/>
            <a:ext cx="4800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Ciclo de Vida</a:t>
            </a:r>
            <a:endParaRPr lang="pt-BR" altLang="en-US" sz="4800" b="1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1156970" y="381635"/>
            <a:ext cx="10654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Bodoni MT Black" panose="02070A03080606020203" charset="0"/>
                <a:cs typeface="Bodoni MT Black" panose="02070A03080606020203" charset="0"/>
              </a:rPr>
              <a:t>Fases do Ciclo de Vida do DSDM</a:t>
            </a:r>
            <a:endParaRPr lang="pt-BR" altLang="en-US" sz="4800">
              <a:solidFill>
                <a:schemeClr val="tx1">
                  <a:lumMod val="65000"/>
                  <a:lumOff val="35000"/>
                </a:schemeClr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05245" y="4893945"/>
            <a:ext cx="1549400" cy="1524000"/>
            <a:chOff x="11807" y="7280"/>
            <a:chExt cx="2440" cy="2400"/>
          </a:xfrm>
        </p:grpSpPr>
        <p:sp>
          <p:nvSpPr>
            <p:cNvPr id="11" name="Oval 10"/>
            <p:cNvSpPr/>
            <p:nvPr/>
          </p:nvSpPr>
          <p:spPr>
            <a:xfrm>
              <a:off x="11807" y="7280"/>
              <a:ext cx="2440" cy="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2427" y="7608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3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sp>
        <p:nvSpPr>
          <p:cNvPr id="2" name="Flowchart: Alternate Process 1"/>
          <p:cNvSpPr/>
          <p:nvPr/>
        </p:nvSpPr>
        <p:spPr>
          <a:xfrm>
            <a:off x="7497445" y="1866900"/>
            <a:ext cx="4508500" cy="74930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90945" y="1423035"/>
            <a:ext cx="1549400" cy="1524000"/>
            <a:chOff x="9707" y="2041"/>
            <a:chExt cx="2440" cy="2400"/>
          </a:xfrm>
        </p:grpSpPr>
        <p:sp>
          <p:nvSpPr>
            <p:cNvPr id="5" name="Oval 4"/>
            <p:cNvSpPr/>
            <p:nvPr/>
          </p:nvSpPr>
          <p:spPr>
            <a:xfrm>
              <a:off x="9707" y="2041"/>
              <a:ext cx="2440" cy="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467" y="2289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1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7954645" y="1828800"/>
            <a:ext cx="4800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Pré-Projeto</a:t>
            </a:r>
            <a:endParaRPr lang="pt-BR" altLang="en-US" sz="4800" b="1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7501255" y="3416300"/>
            <a:ext cx="4495800" cy="787400"/>
          </a:xfrm>
          <a:prstGeom prst="flowChartAlternateProcess">
            <a:avLst/>
          </a:prstGeom>
          <a:solidFill>
            <a:srgbClr val="A6A6A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290945" y="3158490"/>
            <a:ext cx="1549400" cy="1524000"/>
            <a:chOff x="9207" y="4677"/>
            <a:chExt cx="2440" cy="2400"/>
          </a:xfrm>
        </p:grpSpPr>
        <p:sp>
          <p:nvSpPr>
            <p:cNvPr id="16" name="Oval 15"/>
            <p:cNvSpPr/>
            <p:nvPr/>
          </p:nvSpPr>
          <p:spPr>
            <a:xfrm>
              <a:off x="9207" y="4677"/>
              <a:ext cx="2440" cy="2400"/>
            </a:xfrm>
            <a:prstGeom prst="ellipse">
              <a:avLst/>
            </a:prstGeom>
            <a:solidFill>
              <a:schemeClr val="bg1">
                <a:lumMod val="50000"/>
                <a:alpha val="97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827" y="4916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2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7713345" y="3420745"/>
            <a:ext cx="4800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Ciclo de Vida</a:t>
            </a:r>
            <a:endParaRPr lang="pt-BR" altLang="en-US" sz="4800" b="1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7488555" y="5274945"/>
            <a:ext cx="4457700" cy="774700"/>
          </a:xfrm>
          <a:prstGeom prst="flowChartAlternateProcess">
            <a:avLst/>
          </a:prstGeom>
          <a:solidFill>
            <a:schemeClr val="bg1">
              <a:lumMod val="65000"/>
              <a:alpha val="9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405245" y="4817745"/>
            <a:ext cx="1549400" cy="1524000"/>
            <a:chOff x="11607" y="6960"/>
            <a:chExt cx="2440" cy="2400"/>
          </a:xfrm>
        </p:grpSpPr>
        <p:sp>
          <p:nvSpPr>
            <p:cNvPr id="15" name="Oval 14"/>
            <p:cNvSpPr/>
            <p:nvPr/>
          </p:nvSpPr>
          <p:spPr>
            <a:xfrm>
              <a:off x="11607" y="6960"/>
              <a:ext cx="2440" cy="2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2187" y="7334"/>
              <a:ext cx="1480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6600" b="1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3</a:t>
              </a:r>
              <a:endParaRPr lang="pt-BR" altLang="en-US" sz="66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endParaRPr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7624445" y="5266690"/>
            <a:ext cx="4800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 b="1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Pós -Projeto</a:t>
            </a:r>
            <a:endParaRPr lang="pt-BR" altLang="en-US" sz="4800" b="1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4895215" y="2747645"/>
            <a:ext cx="2476500" cy="4595495"/>
            <a:chOff x="7739" y="-579"/>
            <a:chExt cx="3900" cy="7237"/>
          </a:xfrm>
        </p:grpSpPr>
        <p:grpSp>
          <p:nvGrpSpPr>
            <p:cNvPr id="10" name="Group 9"/>
            <p:cNvGrpSpPr/>
            <p:nvPr/>
          </p:nvGrpSpPr>
          <p:grpSpPr>
            <a:xfrm>
              <a:off x="7739" y="-579"/>
              <a:ext cx="3900" cy="7237"/>
              <a:chOff x="1729" y="-639"/>
              <a:chExt cx="3900" cy="723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10" y="-639"/>
                <a:ext cx="3240" cy="7237"/>
                <a:chOff x="2110" y="-859"/>
                <a:chExt cx="3240" cy="7237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2130" y="-859"/>
                  <a:ext cx="3220" cy="5980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Text Box 12"/>
                <p:cNvSpPr txBox="1"/>
                <p:nvPr/>
              </p:nvSpPr>
              <p:spPr>
                <a:xfrm>
                  <a:off x="2110" y="5750"/>
                  <a:ext cx="29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l"/>
                  <a:endParaRPr lang="pt-BR" altLang="en-US" sz="2000" b="1"/>
                </a:p>
              </p:txBody>
            </p:sp>
          </p:grpSp>
          <p:sp>
            <p:nvSpPr>
              <p:cNvPr id="14" name="Text Box 13"/>
              <p:cNvSpPr txBox="1"/>
              <p:nvPr/>
            </p:nvSpPr>
            <p:spPr>
              <a:xfrm>
                <a:off x="1729" y="-639"/>
                <a:ext cx="3900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2000" u="sng">
                    <a:solidFill>
                      <a:schemeClr val="bg1"/>
                    </a:solidFill>
                    <a:latin typeface="Century" panose="02040604050505020304" charset="0"/>
                    <a:cs typeface="Century" panose="02040604050505020304" charset="0"/>
                  </a:rPr>
                  <a:t>Planejamneto Adaptativo</a:t>
                </a:r>
                <a:endPara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endParaRPr>
              </a:p>
            </p:txBody>
          </p:sp>
        </p:grpSp>
        <p:sp>
          <p:nvSpPr>
            <p:cNvPr id="36" name="Text Box 35"/>
            <p:cNvSpPr txBox="1"/>
            <p:nvPr/>
          </p:nvSpPr>
          <p:spPr>
            <a:xfrm>
              <a:off x="8550" y="1215"/>
              <a:ext cx="2320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O plano do projeto é ajustado constantemente com base no feedback e nas mudanças de requisitos.</a:t>
              </a:r>
              <a:endParaRPr lang="pt-BR" alt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38250" y="2747645"/>
            <a:ext cx="2628900" cy="3797300"/>
            <a:chOff x="2430" y="4497"/>
            <a:chExt cx="4140" cy="5980"/>
          </a:xfrm>
        </p:grpSpPr>
        <p:grpSp>
          <p:nvGrpSpPr>
            <p:cNvPr id="8" name="Group 7"/>
            <p:cNvGrpSpPr/>
            <p:nvPr/>
          </p:nvGrpSpPr>
          <p:grpSpPr>
            <a:xfrm>
              <a:off x="2430" y="4497"/>
              <a:ext cx="3220" cy="5980"/>
              <a:chOff x="2430" y="4277"/>
              <a:chExt cx="3220" cy="5980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2430" y="4277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2552" y="6305"/>
                <a:ext cx="2940" cy="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Os requesitos são priorizados com base no valor de negócios e na viabilidade técnica.</a:t>
                </a:r>
                <a:endParaRPr lang="pt-BR" altLang="en-US" sz="2000" b="1"/>
              </a:p>
            </p:txBody>
          </p:sp>
        </p:grpSp>
        <p:sp>
          <p:nvSpPr>
            <p:cNvPr id="6" name="Text Box 5"/>
            <p:cNvSpPr txBox="1"/>
            <p:nvPr/>
          </p:nvSpPr>
          <p:spPr>
            <a:xfrm>
              <a:off x="2670" y="4523"/>
              <a:ext cx="39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4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Priorização</a:t>
              </a:r>
              <a:endParaRPr lang="pt-BR" altLang="en-US" sz="24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" name="Freeform 1"/>
          <p:cNvSpPr/>
          <p:nvPr/>
        </p:nvSpPr>
        <p:spPr>
          <a:xfrm>
            <a:off x="1048385" y="3413125"/>
            <a:ext cx="2450465" cy="31934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sz="4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40300" y="341312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68080" y="2747645"/>
            <a:ext cx="2476500" cy="3875405"/>
            <a:chOff x="1809" y="2238"/>
            <a:chExt cx="3900" cy="6103"/>
          </a:xfrm>
        </p:grpSpPr>
        <p:grpSp>
          <p:nvGrpSpPr>
            <p:cNvPr id="17" name="Group 16"/>
            <p:cNvGrpSpPr/>
            <p:nvPr/>
          </p:nvGrpSpPr>
          <p:grpSpPr>
            <a:xfrm>
              <a:off x="2029" y="2361"/>
              <a:ext cx="3220" cy="5980"/>
              <a:chOff x="2029" y="2141"/>
              <a:chExt cx="3220" cy="5980"/>
            </a:xfrm>
          </p:grpSpPr>
          <p:sp>
            <p:nvSpPr>
              <p:cNvPr id="18" name="Round Same Side Corner Rectangle 17"/>
              <p:cNvSpPr/>
              <p:nvPr/>
            </p:nvSpPr>
            <p:spPr>
              <a:xfrm>
                <a:off x="2029" y="2141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2309" y="3897"/>
                <a:ext cx="2940" cy="3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 projeto é dividido em ciclos curtos, com entregas frequentes de funcionalidades.</a:t>
                </a:r>
                <a:endParaRPr lang="pt-BR" altLang="en-US" sz="2000" b="1"/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>
              <a:off x="1809" y="2238"/>
              <a:ext cx="39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 b="1" u="sng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 </a:t>
              </a:r>
              <a:r>
                <a: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Entrega Incremental</a:t>
              </a:r>
              <a:endParaRPr lang="pt-BR" altLang="en-US" sz="20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8705850" y="342963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372350" y="4641850"/>
            <a:ext cx="723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>
                <a:solidFill>
                  <a:schemeClr val="bg1"/>
                </a:solidFill>
              </a:rPr>
              <a:t>D</a:t>
            </a:r>
            <a:endParaRPr lang="pt-BR" altLang="en-US" sz="4800">
              <a:solidFill>
                <a:schemeClr val="bg1"/>
              </a:solidFill>
            </a:endParaRPr>
          </a:p>
        </p:txBody>
      </p:sp>
      <p:sp>
        <p:nvSpPr>
          <p:cNvPr id="32" name="Double Brace 31"/>
          <p:cNvSpPr/>
          <p:nvPr/>
        </p:nvSpPr>
        <p:spPr>
          <a:xfrm>
            <a:off x="17462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Double Brace 32"/>
          <p:cNvSpPr/>
          <p:nvPr/>
        </p:nvSpPr>
        <p:spPr>
          <a:xfrm>
            <a:off x="56578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Double Brace 34"/>
          <p:cNvSpPr/>
          <p:nvPr/>
        </p:nvSpPr>
        <p:spPr>
          <a:xfrm>
            <a:off x="941578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895985" y="401320"/>
            <a:ext cx="109588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charset="0"/>
                <a:cs typeface="Bookman Old Style" panose="02050604050505020204" charset="0"/>
              </a:rPr>
              <a:t>Gerenciamento de projetos com DSDM</a:t>
            </a:r>
            <a:endParaRPr lang="pt-BR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charset="0"/>
              <a:cs typeface="Bookman Old Style" panose="02050604050505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4895215" y="2747645"/>
            <a:ext cx="2476500" cy="4595495"/>
            <a:chOff x="7739" y="-579"/>
            <a:chExt cx="3900" cy="7237"/>
          </a:xfrm>
        </p:grpSpPr>
        <p:grpSp>
          <p:nvGrpSpPr>
            <p:cNvPr id="10" name="Group 9"/>
            <p:cNvGrpSpPr/>
            <p:nvPr/>
          </p:nvGrpSpPr>
          <p:grpSpPr>
            <a:xfrm>
              <a:off x="7739" y="-579"/>
              <a:ext cx="3900" cy="7237"/>
              <a:chOff x="1729" y="-639"/>
              <a:chExt cx="3900" cy="723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10" y="-639"/>
                <a:ext cx="3240" cy="7237"/>
                <a:chOff x="2110" y="-859"/>
                <a:chExt cx="3240" cy="7237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2130" y="-859"/>
                  <a:ext cx="3220" cy="5980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Text Box 12"/>
                <p:cNvSpPr txBox="1"/>
                <p:nvPr/>
              </p:nvSpPr>
              <p:spPr>
                <a:xfrm>
                  <a:off x="2110" y="5750"/>
                  <a:ext cx="29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l"/>
                  <a:endParaRPr lang="pt-BR" altLang="en-US" sz="2000" b="1"/>
                </a:p>
              </p:txBody>
            </p:sp>
          </p:grpSp>
          <p:sp>
            <p:nvSpPr>
              <p:cNvPr id="14" name="Text Box 13"/>
              <p:cNvSpPr txBox="1"/>
              <p:nvPr/>
            </p:nvSpPr>
            <p:spPr>
              <a:xfrm>
                <a:off x="1729" y="-639"/>
                <a:ext cx="3900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2000" u="sng">
                    <a:solidFill>
                      <a:schemeClr val="bg1"/>
                    </a:solidFill>
                    <a:latin typeface="Century" panose="02040604050505020304" charset="0"/>
                    <a:cs typeface="Century" panose="02040604050505020304" charset="0"/>
                  </a:rPr>
                  <a:t>Planejamneto Adaptativo</a:t>
                </a:r>
                <a:endPara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endParaRPr>
              </a:p>
            </p:txBody>
          </p:sp>
        </p:grpSp>
        <p:sp>
          <p:nvSpPr>
            <p:cNvPr id="36" name="Text Box 35"/>
            <p:cNvSpPr txBox="1"/>
            <p:nvPr/>
          </p:nvSpPr>
          <p:spPr>
            <a:xfrm>
              <a:off x="8550" y="1215"/>
              <a:ext cx="2320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O plano do projeto é ajustado constantemente com base no feedback e nas mudanças de requisitos.</a:t>
              </a:r>
              <a:endParaRPr lang="pt-BR" alt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38250" y="335280"/>
            <a:ext cx="2628900" cy="3797300"/>
            <a:chOff x="2430" y="4497"/>
            <a:chExt cx="4140" cy="5980"/>
          </a:xfrm>
        </p:grpSpPr>
        <p:grpSp>
          <p:nvGrpSpPr>
            <p:cNvPr id="8" name="Group 7"/>
            <p:cNvGrpSpPr/>
            <p:nvPr/>
          </p:nvGrpSpPr>
          <p:grpSpPr>
            <a:xfrm>
              <a:off x="2430" y="4497"/>
              <a:ext cx="3220" cy="5980"/>
              <a:chOff x="2430" y="4277"/>
              <a:chExt cx="3220" cy="5980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2430" y="4277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2552" y="5370"/>
                <a:ext cx="2940" cy="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Os requesitos são priorizados com base no valor de negócios e na viabilidade técnica.</a:t>
                </a:r>
                <a:endParaRPr lang="pt-BR" altLang="en-US" sz="2000" b="1"/>
              </a:p>
            </p:txBody>
          </p:sp>
        </p:grpSp>
        <p:sp>
          <p:nvSpPr>
            <p:cNvPr id="6" name="Text Box 5"/>
            <p:cNvSpPr txBox="1"/>
            <p:nvPr/>
          </p:nvSpPr>
          <p:spPr>
            <a:xfrm>
              <a:off x="2670" y="4523"/>
              <a:ext cx="39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4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Priorização</a:t>
              </a:r>
              <a:endParaRPr lang="pt-BR" altLang="en-US" sz="24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" name="Freeform 1"/>
          <p:cNvSpPr/>
          <p:nvPr/>
        </p:nvSpPr>
        <p:spPr>
          <a:xfrm>
            <a:off x="1048385" y="341312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sz="4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40300" y="341312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68080" y="2747645"/>
            <a:ext cx="2476500" cy="3875405"/>
            <a:chOff x="1809" y="2238"/>
            <a:chExt cx="3900" cy="6103"/>
          </a:xfrm>
        </p:grpSpPr>
        <p:grpSp>
          <p:nvGrpSpPr>
            <p:cNvPr id="17" name="Group 16"/>
            <p:cNvGrpSpPr/>
            <p:nvPr/>
          </p:nvGrpSpPr>
          <p:grpSpPr>
            <a:xfrm>
              <a:off x="2029" y="2361"/>
              <a:ext cx="3220" cy="5980"/>
              <a:chOff x="2029" y="2141"/>
              <a:chExt cx="3220" cy="5980"/>
            </a:xfrm>
          </p:grpSpPr>
          <p:sp>
            <p:nvSpPr>
              <p:cNvPr id="18" name="Round Same Side Corner Rectangle 17"/>
              <p:cNvSpPr/>
              <p:nvPr/>
            </p:nvSpPr>
            <p:spPr>
              <a:xfrm>
                <a:off x="2029" y="2141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2309" y="3897"/>
                <a:ext cx="2940" cy="3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 projeto é dividido em ciclos curtos, com entregas frequentes de funcionalidades.</a:t>
                </a:r>
                <a:endParaRPr lang="pt-BR" altLang="en-US" sz="2000" b="1"/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>
              <a:off x="1809" y="2238"/>
              <a:ext cx="39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 b="1" u="sng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 </a:t>
              </a:r>
              <a:r>
                <a: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Entrega Incremental</a:t>
              </a:r>
              <a:endParaRPr lang="pt-BR" altLang="en-US" sz="20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8705850" y="342963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372350" y="4641850"/>
            <a:ext cx="723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>
                <a:solidFill>
                  <a:schemeClr val="bg1"/>
                </a:solidFill>
              </a:rPr>
              <a:t>D</a:t>
            </a:r>
            <a:endParaRPr lang="pt-BR" altLang="en-US" sz="4800">
              <a:solidFill>
                <a:schemeClr val="bg1"/>
              </a:solidFill>
            </a:endParaRPr>
          </a:p>
        </p:txBody>
      </p:sp>
      <p:sp>
        <p:nvSpPr>
          <p:cNvPr id="32" name="Double Brace 31"/>
          <p:cNvSpPr/>
          <p:nvPr/>
        </p:nvSpPr>
        <p:spPr>
          <a:xfrm>
            <a:off x="17462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Double Brace 32"/>
          <p:cNvSpPr/>
          <p:nvPr/>
        </p:nvSpPr>
        <p:spPr>
          <a:xfrm>
            <a:off x="56578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Double Brace 34"/>
          <p:cNvSpPr/>
          <p:nvPr/>
        </p:nvSpPr>
        <p:spPr>
          <a:xfrm>
            <a:off x="941578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4914265" y="0"/>
            <a:ext cx="2476500" cy="4595495"/>
            <a:chOff x="7739" y="-579"/>
            <a:chExt cx="3900" cy="7237"/>
          </a:xfrm>
        </p:grpSpPr>
        <p:grpSp>
          <p:nvGrpSpPr>
            <p:cNvPr id="10" name="Group 9"/>
            <p:cNvGrpSpPr/>
            <p:nvPr/>
          </p:nvGrpSpPr>
          <p:grpSpPr>
            <a:xfrm>
              <a:off x="7739" y="-579"/>
              <a:ext cx="3900" cy="7237"/>
              <a:chOff x="1729" y="-639"/>
              <a:chExt cx="3900" cy="723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10" y="-639"/>
                <a:ext cx="3240" cy="7237"/>
                <a:chOff x="2110" y="-859"/>
                <a:chExt cx="3240" cy="7237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2130" y="-859"/>
                  <a:ext cx="3220" cy="5980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Text Box 12"/>
                <p:cNvSpPr txBox="1"/>
                <p:nvPr/>
              </p:nvSpPr>
              <p:spPr>
                <a:xfrm>
                  <a:off x="2110" y="5750"/>
                  <a:ext cx="29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l"/>
                  <a:endParaRPr lang="pt-BR" altLang="en-US" sz="2000" b="1"/>
                </a:p>
              </p:txBody>
            </p:sp>
          </p:grpSp>
          <p:sp>
            <p:nvSpPr>
              <p:cNvPr id="14" name="Text Box 13"/>
              <p:cNvSpPr txBox="1"/>
              <p:nvPr/>
            </p:nvSpPr>
            <p:spPr>
              <a:xfrm>
                <a:off x="1729" y="-639"/>
                <a:ext cx="3900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2000" u="sng">
                    <a:solidFill>
                      <a:schemeClr val="bg1"/>
                    </a:solidFill>
                    <a:latin typeface="Century" panose="02040604050505020304" charset="0"/>
                    <a:cs typeface="Century" panose="02040604050505020304" charset="0"/>
                  </a:rPr>
                  <a:t>Planejamneto Adaptativo</a:t>
                </a:r>
                <a:endPara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endParaRPr>
              </a:p>
            </p:txBody>
          </p:sp>
        </p:grpSp>
        <p:sp>
          <p:nvSpPr>
            <p:cNvPr id="36" name="Text Box 35"/>
            <p:cNvSpPr txBox="1"/>
            <p:nvPr/>
          </p:nvSpPr>
          <p:spPr>
            <a:xfrm>
              <a:off x="8550" y="630"/>
              <a:ext cx="2320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O plano do projeto é ajustado constantemente com base no feedback e nas mudanças de requisitos.</a:t>
              </a:r>
              <a:endParaRPr lang="pt-BR" alt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38250" y="2747645"/>
            <a:ext cx="2628900" cy="3797300"/>
            <a:chOff x="2430" y="4497"/>
            <a:chExt cx="4140" cy="5980"/>
          </a:xfrm>
        </p:grpSpPr>
        <p:grpSp>
          <p:nvGrpSpPr>
            <p:cNvPr id="8" name="Group 7"/>
            <p:cNvGrpSpPr/>
            <p:nvPr/>
          </p:nvGrpSpPr>
          <p:grpSpPr>
            <a:xfrm>
              <a:off x="2430" y="4497"/>
              <a:ext cx="3220" cy="5980"/>
              <a:chOff x="2430" y="4277"/>
              <a:chExt cx="3220" cy="5980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2430" y="4277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2592" y="5850"/>
                <a:ext cx="2940" cy="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Os requesitos são priorizados com base no valor de negócios e na viabilidade técnica.</a:t>
                </a:r>
                <a:endParaRPr lang="pt-BR" altLang="en-US" sz="2000" b="1"/>
              </a:p>
            </p:txBody>
          </p:sp>
        </p:grpSp>
        <p:sp>
          <p:nvSpPr>
            <p:cNvPr id="6" name="Text Box 5"/>
            <p:cNvSpPr txBox="1"/>
            <p:nvPr/>
          </p:nvSpPr>
          <p:spPr>
            <a:xfrm>
              <a:off x="2670" y="4523"/>
              <a:ext cx="39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4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Priorização</a:t>
              </a:r>
              <a:endParaRPr lang="pt-BR" altLang="en-US" sz="24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" name="Freeform 1"/>
          <p:cNvSpPr/>
          <p:nvPr/>
        </p:nvSpPr>
        <p:spPr>
          <a:xfrm>
            <a:off x="1048385" y="341312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sz="4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40300" y="341312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68080" y="2747645"/>
            <a:ext cx="2476500" cy="3875405"/>
            <a:chOff x="1809" y="2238"/>
            <a:chExt cx="3900" cy="6103"/>
          </a:xfrm>
        </p:grpSpPr>
        <p:grpSp>
          <p:nvGrpSpPr>
            <p:cNvPr id="17" name="Group 16"/>
            <p:cNvGrpSpPr/>
            <p:nvPr/>
          </p:nvGrpSpPr>
          <p:grpSpPr>
            <a:xfrm>
              <a:off x="2029" y="2361"/>
              <a:ext cx="3220" cy="5980"/>
              <a:chOff x="2029" y="2141"/>
              <a:chExt cx="3220" cy="5980"/>
            </a:xfrm>
          </p:grpSpPr>
          <p:sp>
            <p:nvSpPr>
              <p:cNvPr id="18" name="Round Same Side Corner Rectangle 17"/>
              <p:cNvSpPr/>
              <p:nvPr/>
            </p:nvSpPr>
            <p:spPr>
              <a:xfrm>
                <a:off x="2029" y="2141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2309" y="3897"/>
                <a:ext cx="2940" cy="3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 projeto é dividido em ciclos curtos, com entregas frequentes de funcionalidades.</a:t>
                </a:r>
                <a:endParaRPr lang="pt-BR" altLang="en-US" sz="2000" b="1"/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>
              <a:off x="1809" y="2238"/>
              <a:ext cx="39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 b="1" u="sng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 </a:t>
              </a:r>
              <a:r>
                <a: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Entrega Incremental</a:t>
              </a:r>
              <a:endParaRPr lang="pt-BR" altLang="en-US" sz="20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8705850" y="342963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372350" y="4641850"/>
            <a:ext cx="723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>
                <a:solidFill>
                  <a:schemeClr val="bg1"/>
                </a:solidFill>
              </a:rPr>
              <a:t>D</a:t>
            </a:r>
            <a:endParaRPr lang="pt-BR" altLang="en-US" sz="4800">
              <a:solidFill>
                <a:schemeClr val="bg1"/>
              </a:solidFill>
            </a:endParaRPr>
          </a:p>
        </p:txBody>
      </p:sp>
      <p:sp>
        <p:nvSpPr>
          <p:cNvPr id="32" name="Double Brace 31"/>
          <p:cNvSpPr/>
          <p:nvPr/>
        </p:nvSpPr>
        <p:spPr>
          <a:xfrm>
            <a:off x="17462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Double Brace 32"/>
          <p:cNvSpPr/>
          <p:nvPr/>
        </p:nvSpPr>
        <p:spPr>
          <a:xfrm>
            <a:off x="56578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Double Brace 34"/>
          <p:cNvSpPr/>
          <p:nvPr/>
        </p:nvSpPr>
        <p:spPr>
          <a:xfrm>
            <a:off x="941578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4895215" y="2747645"/>
            <a:ext cx="2476500" cy="4595495"/>
            <a:chOff x="7739" y="-579"/>
            <a:chExt cx="3900" cy="7237"/>
          </a:xfrm>
        </p:grpSpPr>
        <p:grpSp>
          <p:nvGrpSpPr>
            <p:cNvPr id="10" name="Group 9"/>
            <p:cNvGrpSpPr/>
            <p:nvPr/>
          </p:nvGrpSpPr>
          <p:grpSpPr>
            <a:xfrm>
              <a:off x="7739" y="-579"/>
              <a:ext cx="3900" cy="7237"/>
              <a:chOff x="1729" y="-639"/>
              <a:chExt cx="3900" cy="723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10" y="-639"/>
                <a:ext cx="3240" cy="7237"/>
                <a:chOff x="2110" y="-859"/>
                <a:chExt cx="3240" cy="7237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2130" y="-859"/>
                  <a:ext cx="3220" cy="5980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Text Box 12"/>
                <p:cNvSpPr txBox="1"/>
                <p:nvPr/>
              </p:nvSpPr>
              <p:spPr>
                <a:xfrm>
                  <a:off x="2110" y="5750"/>
                  <a:ext cx="29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l"/>
                  <a:endParaRPr lang="pt-BR" altLang="en-US" sz="2000" b="1"/>
                </a:p>
              </p:txBody>
            </p:sp>
          </p:grpSp>
          <p:sp>
            <p:nvSpPr>
              <p:cNvPr id="14" name="Text Box 13"/>
              <p:cNvSpPr txBox="1"/>
              <p:nvPr/>
            </p:nvSpPr>
            <p:spPr>
              <a:xfrm>
                <a:off x="1729" y="-639"/>
                <a:ext cx="3900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2000" u="sng">
                    <a:solidFill>
                      <a:schemeClr val="bg1"/>
                    </a:solidFill>
                    <a:latin typeface="Century" panose="02040604050505020304" charset="0"/>
                    <a:cs typeface="Century" panose="02040604050505020304" charset="0"/>
                  </a:rPr>
                  <a:t>Planejamneto Adaptativo</a:t>
                </a:r>
                <a:endPara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endParaRPr>
              </a:p>
            </p:txBody>
          </p:sp>
        </p:grpSp>
        <p:sp>
          <p:nvSpPr>
            <p:cNvPr id="36" name="Text Box 35"/>
            <p:cNvSpPr txBox="1"/>
            <p:nvPr/>
          </p:nvSpPr>
          <p:spPr>
            <a:xfrm>
              <a:off x="8648" y="1247"/>
              <a:ext cx="2320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O plano do projeto é ajustado constantemente com base no feedback e nas mudanças de requisitos.</a:t>
              </a:r>
              <a:endParaRPr lang="pt-BR" alt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38250" y="2747645"/>
            <a:ext cx="2628900" cy="3797300"/>
            <a:chOff x="2430" y="4497"/>
            <a:chExt cx="4140" cy="5980"/>
          </a:xfrm>
        </p:grpSpPr>
        <p:grpSp>
          <p:nvGrpSpPr>
            <p:cNvPr id="8" name="Group 7"/>
            <p:cNvGrpSpPr/>
            <p:nvPr/>
          </p:nvGrpSpPr>
          <p:grpSpPr>
            <a:xfrm>
              <a:off x="2430" y="4497"/>
              <a:ext cx="3220" cy="5980"/>
              <a:chOff x="2430" y="4277"/>
              <a:chExt cx="3220" cy="5980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2430" y="4277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2592" y="5850"/>
                <a:ext cx="2940" cy="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Os requesitos são priorizados com base no valor de negócios e na viabilidade técnica.</a:t>
                </a:r>
                <a:endParaRPr lang="pt-BR" altLang="en-US" sz="2000" b="1"/>
              </a:p>
            </p:txBody>
          </p:sp>
        </p:grpSp>
        <p:sp>
          <p:nvSpPr>
            <p:cNvPr id="6" name="Text Box 5"/>
            <p:cNvSpPr txBox="1"/>
            <p:nvPr/>
          </p:nvSpPr>
          <p:spPr>
            <a:xfrm>
              <a:off x="2670" y="4523"/>
              <a:ext cx="39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4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Priorização</a:t>
              </a:r>
              <a:endParaRPr lang="pt-BR" altLang="en-US" sz="24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" name="Freeform 1"/>
          <p:cNvSpPr/>
          <p:nvPr/>
        </p:nvSpPr>
        <p:spPr>
          <a:xfrm>
            <a:off x="1048385" y="341312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sz="4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40300" y="341312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705850" y="0"/>
            <a:ext cx="2476500" cy="3797300"/>
            <a:chOff x="1689" y="2361"/>
            <a:chExt cx="3900" cy="5980"/>
          </a:xfrm>
        </p:grpSpPr>
        <p:grpSp>
          <p:nvGrpSpPr>
            <p:cNvPr id="17" name="Group 16"/>
            <p:cNvGrpSpPr/>
            <p:nvPr/>
          </p:nvGrpSpPr>
          <p:grpSpPr>
            <a:xfrm>
              <a:off x="2029" y="2361"/>
              <a:ext cx="3220" cy="5980"/>
              <a:chOff x="2029" y="2141"/>
              <a:chExt cx="3220" cy="5980"/>
            </a:xfrm>
          </p:grpSpPr>
          <p:sp>
            <p:nvSpPr>
              <p:cNvPr id="18" name="Round Same Side Corner Rectangle 17"/>
              <p:cNvSpPr/>
              <p:nvPr/>
            </p:nvSpPr>
            <p:spPr>
              <a:xfrm>
                <a:off x="2029" y="2141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2309" y="3897"/>
                <a:ext cx="2940" cy="3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 projeto é dividido em ciclos curtos, com entregas frequentes de funcionalidades.</a:t>
                </a:r>
                <a:endParaRPr lang="pt-BR" altLang="en-US" sz="2000" b="1"/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>
              <a:off x="1689" y="2497"/>
              <a:ext cx="39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 b="1" u="sng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 </a:t>
              </a:r>
              <a:r>
                <a: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Entrega Incremental</a:t>
              </a:r>
              <a:endParaRPr lang="pt-BR" altLang="en-US" sz="20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8705850" y="342963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372350" y="4641850"/>
            <a:ext cx="723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>
                <a:solidFill>
                  <a:schemeClr val="bg1"/>
                </a:solidFill>
              </a:rPr>
              <a:t>D</a:t>
            </a:r>
            <a:endParaRPr lang="pt-BR" altLang="en-US" sz="4800">
              <a:solidFill>
                <a:schemeClr val="bg1"/>
              </a:solidFill>
            </a:endParaRPr>
          </a:p>
        </p:txBody>
      </p:sp>
      <p:sp>
        <p:nvSpPr>
          <p:cNvPr id="32" name="Double Brace 31"/>
          <p:cNvSpPr/>
          <p:nvPr/>
        </p:nvSpPr>
        <p:spPr>
          <a:xfrm>
            <a:off x="17462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Double Brace 32"/>
          <p:cNvSpPr/>
          <p:nvPr/>
        </p:nvSpPr>
        <p:spPr>
          <a:xfrm>
            <a:off x="56578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Double Brace 34"/>
          <p:cNvSpPr/>
          <p:nvPr/>
        </p:nvSpPr>
        <p:spPr>
          <a:xfrm>
            <a:off x="941578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4000" b="-1000"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4895215" y="2747645"/>
            <a:ext cx="2476500" cy="4595495"/>
            <a:chOff x="7739" y="-579"/>
            <a:chExt cx="3900" cy="7237"/>
          </a:xfrm>
        </p:grpSpPr>
        <p:grpSp>
          <p:nvGrpSpPr>
            <p:cNvPr id="10" name="Group 9"/>
            <p:cNvGrpSpPr/>
            <p:nvPr/>
          </p:nvGrpSpPr>
          <p:grpSpPr>
            <a:xfrm>
              <a:off x="7739" y="-579"/>
              <a:ext cx="3900" cy="7237"/>
              <a:chOff x="1729" y="-639"/>
              <a:chExt cx="3900" cy="723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10" y="-639"/>
                <a:ext cx="3240" cy="7237"/>
                <a:chOff x="2110" y="-859"/>
                <a:chExt cx="3240" cy="7237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2130" y="-859"/>
                  <a:ext cx="3220" cy="5980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Text Box 12"/>
                <p:cNvSpPr txBox="1"/>
                <p:nvPr/>
              </p:nvSpPr>
              <p:spPr>
                <a:xfrm>
                  <a:off x="2110" y="5750"/>
                  <a:ext cx="29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algn="l"/>
                  <a:endParaRPr lang="pt-BR" altLang="en-US" sz="2000" b="1"/>
                </a:p>
              </p:txBody>
            </p:sp>
          </p:grpSp>
          <p:sp>
            <p:nvSpPr>
              <p:cNvPr id="14" name="Text Box 13"/>
              <p:cNvSpPr txBox="1"/>
              <p:nvPr/>
            </p:nvSpPr>
            <p:spPr>
              <a:xfrm>
                <a:off x="1729" y="-639"/>
                <a:ext cx="3900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BR" altLang="en-US" sz="2000" u="sng">
                    <a:solidFill>
                      <a:schemeClr val="bg1"/>
                    </a:solidFill>
                    <a:latin typeface="Century" panose="02040604050505020304" charset="0"/>
                    <a:cs typeface="Century" panose="02040604050505020304" charset="0"/>
                  </a:rPr>
                  <a:t>Planejamneto Adaptativo</a:t>
                </a:r>
                <a:endPara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endParaRPr>
              </a:p>
            </p:txBody>
          </p:sp>
        </p:grpSp>
        <p:sp>
          <p:nvSpPr>
            <p:cNvPr id="36" name="Text Box 35"/>
            <p:cNvSpPr txBox="1"/>
            <p:nvPr/>
          </p:nvSpPr>
          <p:spPr>
            <a:xfrm>
              <a:off x="8648" y="1247"/>
              <a:ext cx="2320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b="1"/>
                <a:t>O plano do projeto é ajustado constantemente com base no feedback e nas mudanças de requisitos.</a:t>
              </a:r>
              <a:endParaRPr lang="pt-BR" alt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38250" y="2747645"/>
            <a:ext cx="2628900" cy="3797300"/>
            <a:chOff x="2430" y="4497"/>
            <a:chExt cx="4140" cy="5980"/>
          </a:xfrm>
        </p:grpSpPr>
        <p:grpSp>
          <p:nvGrpSpPr>
            <p:cNvPr id="8" name="Group 7"/>
            <p:cNvGrpSpPr/>
            <p:nvPr/>
          </p:nvGrpSpPr>
          <p:grpSpPr>
            <a:xfrm>
              <a:off x="2430" y="4497"/>
              <a:ext cx="3220" cy="5980"/>
              <a:chOff x="2430" y="4277"/>
              <a:chExt cx="3220" cy="5980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2430" y="4277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2592" y="5850"/>
                <a:ext cx="2940" cy="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Os requesitos são priorizados com base no valor de negócios e na viabilidade técnica.</a:t>
                </a:r>
                <a:endParaRPr lang="pt-BR" altLang="en-US" sz="2000" b="1"/>
              </a:p>
            </p:txBody>
          </p:sp>
        </p:grpSp>
        <p:sp>
          <p:nvSpPr>
            <p:cNvPr id="6" name="Text Box 5"/>
            <p:cNvSpPr txBox="1"/>
            <p:nvPr/>
          </p:nvSpPr>
          <p:spPr>
            <a:xfrm>
              <a:off x="2670" y="4523"/>
              <a:ext cx="39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4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Priorização</a:t>
              </a:r>
              <a:endParaRPr lang="pt-BR" altLang="en-US" sz="24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" name="Freeform 1"/>
          <p:cNvSpPr/>
          <p:nvPr/>
        </p:nvSpPr>
        <p:spPr>
          <a:xfrm>
            <a:off x="1048385" y="341312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sz="4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40300" y="341312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679815" y="2768600"/>
            <a:ext cx="2476500" cy="3797300"/>
            <a:chOff x="1689" y="2361"/>
            <a:chExt cx="3900" cy="5980"/>
          </a:xfrm>
        </p:grpSpPr>
        <p:grpSp>
          <p:nvGrpSpPr>
            <p:cNvPr id="17" name="Group 16"/>
            <p:cNvGrpSpPr/>
            <p:nvPr/>
          </p:nvGrpSpPr>
          <p:grpSpPr>
            <a:xfrm>
              <a:off x="2029" y="2361"/>
              <a:ext cx="3220" cy="5980"/>
              <a:chOff x="2029" y="2141"/>
              <a:chExt cx="3220" cy="5980"/>
            </a:xfrm>
          </p:grpSpPr>
          <p:sp>
            <p:nvSpPr>
              <p:cNvPr id="18" name="Round Same Side Corner Rectangle 17"/>
              <p:cNvSpPr/>
              <p:nvPr/>
            </p:nvSpPr>
            <p:spPr>
              <a:xfrm>
                <a:off x="2029" y="2141"/>
                <a:ext cx="3220" cy="5980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2309" y="3897"/>
                <a:ext cx="2940" cy="3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/>
                <a:r>
                  <a:rPr lang="pt-BR" altLang="en-US" sz="2000" b="1"/>
                  <a:t>O projeto é dividido em ciclos curtos, com entregas frequentes de funcionalidades.</a:t>
                </a:r>
                <a:endParaRPr lang="pt-BR" altLang="en-US" sz="2000" b="1"/>
              </a:p>
            </p:txBody>
          </p:sp>
        </p:grpSp>
        <p:sp>
          <p:nvSpPr>
            <p:cNvPr id="20" name="Text Box 19"/>
            <p:cNvSpPr txBox="1"/>
            <p:nvPr/>
          </p:nvSpPr>
          <p:spPr>
            <a:xfrm>
              <a:off x="1689" y="2497"/>
              <a:ext cx="390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 b="1" u="sng">
                  <a:solidFill>
                    <a:schemeClr val="bg1"/>
                  </a:solidFill>
                  <a:latin typeface="Bodoni MT Black" panose="02070A03080606020203" charset="0"/>
                  <a:cs typeface="Bodoni MT Black" panose="02070A03080606020203" charset="0"/>
                </a:rPr>
                <a:t> </a:t>
              </a:r>
              <a:r>
                <a:rPr lang="pt-BR" altLang="en-US" sz="2000" u="sng">
                  <a:solidFill>
                    <a:schemeClr val="bg1"/>
                  </a:solidFill>
                  <a:latin typeface="Century" panose="02040604050505020304" charset="0"/>
                  <a:cs typeface="Century" panose="02040604050505020304" charset="0"/>
                </a:rPr>
                <a:t>Entrega Incremental</a:t>
              </a:r>
              <a:endParaRPr lang="pt-BR" altLang="en-US" sz="2000" u="sng">
                <a:solidFill>
                  <a:schemeClr val="bg1"/>
                </a:solidFill>
                <a:latin typeface="Century" panose="02040604050505020304" charset="0"/>
                <a:cs typeface="Century" panose="0204060405050502030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8705850" y="3429635"/>
            <a:ext cx="2450465" cy="31934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59" h="5029">
                <a:moveTo>
                  <a:pt x="0" y="0"/>
                </a:moveTo>
                <a:lnTo>
                  <a:pt x="927" y="0"/>
                </a:lnTo>
                <a:lnTo>
                  <a:pt x="928" y="3"/>
                </a:lnTo>
                <a:cubicBezTo>
                  <a:pt x="1038" y="385"/>
                  <a:pt x="1467" y="669"/>
                  <a:pt x="1980" y="669"/>
                </a:cubicBezTo>
                <a:cubicBezTo>
                  <a:pt x="2493" y="669"/>
                  <a:pt x="2922" y="385"/>
                  <a:pt x="3032" y="3"/>
                </a:cubicBezTo>
                <a:lnTo>
                  <a:pt x="3033" y="0"/>
                </a:lnTo>
                <a:lnTo>
                  <a:pt x="3859" y="0"/>
                </a:lnTo>
                <a:lnTo>
                  <a:pt x="3859" y="5029"/>
                </a:lnTo>
                <a:lnTo>
                  <a:pt x="0" y="50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372350" y="4641850"/>
            <a:ext cx="723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800">
                <a:solidFill>
                  <a:schemeClr val="bg1"/>
                </a:solidFill>
              </a:rPr>
              <a:t>D</a:t>
            </a:r>
            <a:endParaRPr lang="pt-BR" altLang="en-US" sz="4800">
              <a:solidFill>
                <a:schemeClr val="bg1"/>
              </a:solidFill>
            </a:endParaRPr>
          </a:p>
        </p:txBody>
      </p:sp>
      <p:sp>
        <p:nvSpPr>
          <p:cNvPr id="32" name="Double Brace 31"/>
          <p:cNvSpPr/>
          <p:nvPr/>
        </p:nvSpPr>
        <p:spPr>
          <a:xfrm>
            <a:off x="17462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Double Brace 32"/>
          <p:cNvSpPr/>
          <p:nvPr/>
        </p:nvSpPr>
        <p:spPr>
          <a:xfrm>
            <a:off x="565785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Double Brace 34"/>
          <p:cNvSpPr/>
          <p:nvPr/>
        </p:nvSpPr>
        <p:spPr>
          <a:xfrm>
            <a:off x="9415780" y="4819650"/>
            <a:ext cx="1104900" cy="977900"/>
          </a:xfrm>
          <a:prstGeom prst="bracePair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 rot="10800000">
            <a:off x="508000" y="1314450"/>
            <a:ext cx="6057900" cy="4063365"/>
          </a:xfrm>
          <a:prstGeom prst="round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60700" y="209550"/>
            <a:ext cx="7315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odern No. 20" panose="02070704070505020303" charset="0"/>
                <a:cs typeface="Modern No. 20" panose="02070704070505020303" charset="0"/>
              </a:rPr>
              <a:t>Benefícios da adoção do DSDM</a:t>
            </a:r>
            <a:endParaRPr lang="pt-BR" altLang="en-US" sz="4000">
              <a:solidFill>
                <a:schemeClr val="tx1">
                  <a:lumMod val="75000"/>
                  <a:lumOff val="25000"/>
                </a:schemeClr>
              </a:solidFill>
              <a:latin typeface="Modern No. 20" panose="02070704070505020303" charset="0"/>
              <a:cs typeface="Modern No. 20" panose="020707040705050203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2635" y="2044065"/>
            <a:ext cx="5803265" cy="2603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8000"/>
              <a:t> </a:t>
            </a:r>
            <a:r>
              <a:rPr lang="pt-BR" altLang="en-US" sz="7200" b="1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   MAIOR AGILIDADE</a:t>
            </a:r>
            <a:endParaRPr lang="pt-BR" altLang="en-US" sz="7200" b="1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839335" y="1314450"/>
            <a:ext cx="6552565" cy="4152900"/>
          </a:xfrm>
          <a:prstGeom prst="round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56735" y="2539365"/>
            <a:ext cx="7517130" cy="2603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5400" b="1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ENVOLVIMENTO  DO USUÁRIO</a:t>
            </a:r>
            <a:endParaRPr lang="pt-BR" altLang="en-US" sz="5400" b="1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60700" y="209550"/>
            <a:ext cx="7315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odern No. 20" panose="02070704070505020303" charset="0"/>
                <a:cs typeface="Modern No. 20" panose="02070704070505020303" charset="0"/>
              </a:rPr>
              <a:t>Benefícios da adoção do DSDM</a:t>
            </a:r>
            <a:endParaRPr lang="pt-BR" altLang="en-US" sz="4000">
              <a:solidFill>
                <a:schemeClr val="tx1">
                  <a:lumMod val="75000"/>
                  <a:lumOff val="25000"/>
                </a:schemeClr>
              </a:solidFill>
              <a:latin typeface="Modern No. 20" panose="02070704070505020303" charset="0"/>
              <a:cs typeface="Modern No. 20" panose="0207070407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 rot="10800000">
            <a:off x="406400" y="1314450"/>
            <a:ext cx="6209665" cy="4253865"/>
          </a:xfrm>
          <a:prstGeom prst="round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3050" y="1454150"/>
            <a:ext cx="6475730" cy="2603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8000"/>
              <a:t> </a:t>
            </a:r>
            <a:r>
              <a:rPr lang="pt-BR" altLang="en-US" sz="7200" b="1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   </a:t>
            </a:r>
            <a:r>
              <a:rPr lang="pt-BR" altLang="en-US" sz="5200" b="1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ALINHAMENTO COM O NEGÓCIO</a:t>
            </a:r>
            <a:endParaRPr lang="pt-BR" altLang="en-US" sz="5200" b="1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60700" y="209550"/>
            <a:ext cx="7315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odern No. 20" panose="02070704070505020303" charset="0"/>
                <a:cs typeface="Modern No. 20" panose="02070704070505020303" charset="0"/>
              </a:rPr>
              <a:t>Benefícios da adoção do DSDM</a:t>
            </a:r>
            <a:endParaRPr lang="pt-BR" altLang="en-US" sz="4000">
              <a:solidFill>
                <a:schemeClr val="tx1">
                  <a:lumMod val="75000"/>
                  <a:lumOff val="25000"/>
                </a:schemeClr>
              </a:solidFill>
              <a:latin typeface="Modern No. 20" panose="02070704070505020303" charset="0"/>
              <a:cs typeface="Modern No. 20" panose="0207070407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5423535" y="1314450"/>
            <a:ext cx="6336665" cy="4331335"/>
          </a:xfrm>
          <a:prstGeom prst="round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791835" y="2292350"/>
            <a:ext cx="5803265" cy="2603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7200" b="1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REDUÇÃO DE RISCOS</a:t>
            </a:r>
            <a:endParaRPr lang="pt-BR" altLang="en-US" sz="7200" b="1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60700" y="209550"/>
            <a:ext cx="7315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odern No. 20" panose="02070704070505020303" charset="0"/>
                <a:cs typeface="Modern No. 20" panose="02070704070505020303" charset="0"/>
              </a:rPr>
              <a:t>Benefícios da adoção do DSDM</a:t>
            </a:r>
            <a:endParaRPr lang="pt-BR" altLang="en-US" sz="4000">
              <a:solidFill>
                <a:schemeClr val="tx1">
                  <a:lumMod val="75000"/>
                  <a:lumOff val="25000"/>
                </a:schemeClr>
              </a:solidFill>
              <a:latin typeface="Modern No. 20" panose="02070704070505020303" charset="0"/>
              <a:cs typeface="Modern No. 20" panose="020707040705050203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081270" y="2244090"/>
            <a:ext cx="505904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pt-BR" altLang="en-US" sz="2000"/>
          </a:p>
        </p:txBody>
      </p:sp>
      <p:pic>
        <p:nvPicPr>
          <p:cNvPr id="5" name="Picture 4" descr="OIP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65" y="1232535"/>
            <a:ext cx="5553710" cy="3217545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6" name="Picture 5" descr="endustri-muhendisligi-bolumu-dersleri-nelerdir-6358309553e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85" y="4359275"/>
            <a:ext cx="5546725" cy="3268345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</p:pic>
      <p:pic>
        <p:nvPicPr>
          <p:cNvPr id="7" name="Picture 6" descr="horizonte-de-investimentos-o-que-e-tipos-de-prazos-riscos-e-liquide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15" y="4613910"/>
            <a:ext cx="5546725" cy="3295650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isometricOffAxis2Top"/>
            <a:lightRig rig="threePt" dir="t"/>
          </a:scene3d>
        </p:spPr>
      </p:pic>
      <p:pic>
        <p:nvPicPr>
          <p:cNvPr id="12" name="Picture 11" descr="WhatsApp Image 2024-04-20 at 15.43.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" y="4613910"/>
            <a:ext cx="5546725" cy="3217545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Top"/>
            <a:lightRig rig="threePt" dir="t"/>
          </a:scene3d>
        </p:spPr>
      </p:pic>
      <p:sp>
        <p:nvSpPr>
          <p:cNvPr id="9" name="Text Box 8"/>
          <p:cNvSpPr txBox="1"/>
          <p:nvPr/>
        </p:nvSpPr>
        <p:spPr>
          <a:xfrm>
            <a:off x="2184400" y="212725"/>
            <a:ext cx="8993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5400">
                <a:ln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  <a:cs typeface="Modern No. 20" panose="02070704070505020303" charset="0"/>
              </a:rPr>
              <a:t>Princípios-chave do DSDM</a:t>
            </a:r>
            <a:endParaRPr lang="pt-BR" altLang="en-US" sz="5400">
              <a:ln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  <a:cs typeface="Modern No. 20" panose="020707040705050203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211570" y="2381250"/>
            <a:ext cx="6642100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5400">
                <a:solidFill>
                  <a:schemeClr val="bg1">
                    <a:lumMod val="50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           Foco no </a:t>
            </a:r>
            <a:endParaRPr lang="pt-BR" altLang="en-US" sz="5400">
              <a:solidFill>
                <a:schemeClr val="bg1">
                  <a:lumMod val="50000"/>
                </a:schemeClr>
              </a:solidFill>
              <a:latin typeface="Century" panose="02040604050505020304" charset="0"/>
              <a:cs typeface="Century" panose="02040604050505020304" charset="0"/>
            </a:endParaRPr>
          </a:p>
          <a:p>
            <a:pPr algn="ctr"/>
            <a:r>
              <a:rPr lang="pt-BR" altLang="en-US" sz="5400">
                <a:solidFill>
                  <a:schemeClr val="bg1">
                    <a:lumMod val="50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Negócio</a:t>
            </a:r>
            <a:endParaRPr lang="pt-BR" altLang="en-US" sz="5400">
              <a:solidFill>
                <a:schemeClr val="bg1">
                  <a:lumMod val="50000"/>
                </a:schemeClr>
              </a:solidFill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427470" y="2418715"/>
            <a:ext cx="505904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pt-BR" altLang="en-US" sz="2000"/>
          </a:p>
        </p:txBody>
      </p:sp>
      <p:pic>
        <p:nvPicPr>
          <p:cNvPr id="5" name="Picture 4" descr="OIP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8465" y="4053840"/>
            <a:ext cx="5553710" cy="3217545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Top"/>
            <a:lightRig rig="threePt" dir="t"/>
          </a:scene3d>
        </p:spPr>
      </p:pic>
      <p:pic>
        <p:nvPicPr>
          <p:cNvPr id="6" name="Picture 5" descr="endustri-muhendisligi-bolumu-dersleri-nelerdir-6358309553e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141095"/>
            <a:ext cx="5546725" cy="3268345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horizonte-de-investimentos-o-que-e-tipos-de-prazos-riscos-e-liquide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15" y="4613910"/>
            <a:ext cx="5546725" cy="3295650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isometricOffAxis2Top"/>
            <a:lightRig rig="threePt" dir="t"/>
          </a:scene3d>
        </p:spPr>
      </p:pic>
      <p:pic>
        <p:nvPicPr>
          <p:cNvPr id="12" name="Picture 11" descr="WhatsApp Image 2024-04-20 at 15.43.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" y="4613910"/>
            <a:ext cx="5546725" cy="3217545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Top"/>
            <a:lightRig rig="threePt" dir="t"/>
          </a:scene3d>
        </p:spPr>
      </p:pic>
      <p:sp>
        <p:nvSpPr>
          <p:cNvPr id="9" name="Text Box 8"/>
          <p:cNvSpPr txBox="1"/>
          <p:nvPr/>
        </p:nvSpPr>
        <p:spPr>
          <a:xfrm>
            <a:off x="2184400" y="212725"/>
            <a:ext cx="8993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5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  <a:cs typeface="Modern No. 20" panose="02070704070505020303" charset="0"/>
              </a:rPr>
              <a:t>Princípios-chave do DSDM</a:t>
            </a:r>
            <a:endParaRPr lang="pt-BR" altLang="en-US" sz="5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  <a:cs typeface="Modern No. 20" panose="020707040705050203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919470" y="2418715"/>
            <a:ext cx="6642100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4800">
                <a:solidFill>
                  <a:schemeClr val="bg1">
                    <a:lumMod val="50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Envolviemento do  Usuário</a:t>
            </a:r>
            <a:endParaRPr lang="pt-BR" altLang="en-US" sz="4800">
              <a:solidFill>
                <a:schemeClr val="bg1">
                  <a:lumMod val="50000"/>
                </a:schemeClr>
              </a:solidFill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427470" y="2418715"/>
            <a:ext cx="505904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pt-BR" altLang="en-US" sz="2000"/>
          </a:p>
        </p:txBody>
      </p:sp>
      <p:pic>
        <p:nvPicPr>
          <p:cNvPr id="5" name="Picture 4" descr="OIP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8465" y="4053840"/>
            <a:ext cx="5553710" cy="3217545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Top"/>
            <a:lightRig rig="threePt" dir="t"/>
          </a:scene3d>
        </p:spPr>
      </p:pic>
      <p:pic>
        <p:nvPicPr>
          <p:cNvPr id="6" name="Picture 5" descr="endustri-muhendisligi-bolumu-dersleri-nelerdir-6358309553e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85" y="4359275"/>
            <a:ext cx="5546725" cy="3268345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</p:pic>
      <p:pic>
        <p:nvPicPr>
          <p:cNvPr id="7" name="Picture 6" descr="horizonte-de-investimentos-o-que-e-tipos-de-prazos-riscos-e-liquide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" y="1063625"/>
            <a:ext cx="5546725" cy="3295650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2" name="Picture 11" descr="WhatsApp Image 2024-04-20 at 15.43.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" y="4613910"/>
            <a:ext cx="5546725" cy="3217545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Top"/>
            <a:lightRig rig="threePt" dir="t"/>
          </a:scene3d>
        </p:spPr>
      </p:pic>
      <p:sp>
        <p:nvSpPr>
          <p:cNvPr id="9" name="Text Box 8"/>
          <p:cNvSpPr txBox="1"/>
          <p:nvPr/>
        </p:nvSpPr>
        <p:spPr>
          <a:xfrm>
            <a:off x="2184400" y="141605"/>
            <a:ext cx="8993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5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  <a:cs typeface="Modern No. 20" panose="02070704070505020303" charset="0"/>
              </a:rPr>
              <a:t>Princípios-chave do DSDM</a:t>
            </a:r>
            <a:endParaRPr lang="pt-BR" altLang="en-US" sz="5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  <a:cs typeface="Modern No. 20" panose="020707040705050203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205220" y="2193290"/>
            <a:ext cx="6642100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5400">
                <a:solidFill>
                  <a:schemeClr val="bg1">
                    <a:lumMod val="50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Entrega Incremental</a:t>
            </a:r>
            <a:endParaRPr lang="pt-BR" altLang="en-US" sz="5400">
              <a:solidFill>
                <a:schemeClr val="bg1">
                  <a:lumMod val="50000"/>
                </a:schemeClr>
              </a:solidFill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427470" y="2418715"/>
            <a:ext cx="505904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pt-BR" altLang="en-US" sz="2000"/>
          </a:p>
        </p:txBody>
      </p:sp>
      <p:pic>
        <p:nvPicPr>
          <p:cNvPr id="5" name="Picture 4" descr="OIP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8465" y="4053840"/>
            <a:ext cx="5553710" cy="3217545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Top"/>
            <a:lightRig rig="threePt" dir="t"/>
          </a:scene3d>
        </p:spPr>
      </p:pic>
      <p:pic>
        <p:nvPicPr>
          <p:cNvPr id="6" name="Picture 5" descr="endustri-muhendisligi-bolumu-dersleri-nelerdir-6358309553e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85" y="4359275"/>
            <a:ext cx="5546725" cy="3268345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2Top"/>
            <a:lightRig rig="threePt" dir="t"/>
          </a:scene3d>
        </p:spPr>
      </p:pic>
      <p:pic>
        <p:nvPicPr>
          <p:cNvPr id="7" name="Picture 6" descr="horizonte-de-investimentos-o-que-e-tipos-de-prazos-riscos-e-liquide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15" y="4613910"/>
            <a:ext cx="5546725" cy="3295650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isometricOffAxis2Top"/>
            <a:lightRig rig="threePt" dir="t"/>
          </a:scene3d>
        </p:spPr>
      </p:pic>
      <p:pic>
        <p:nvPicPr>
          <p:cNvPr id="12" name="Picture 11" descr="WhatsApp Image 2024-04-20 at 15.43.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" y="1014095"/>
            <a:ext cx="5546725" cy="3217545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9" name="Text Box 8"/>
          <p:cNvSpPr txBox="1"/>
          <p:nvPr/>
        </p:nvSpPr>
        <p:spPr>
          <a:xfrm>
            <a:off x="2184400" y="92075"/>
            <a:ext cx="8993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5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  <a:cs typeface="Modern No. 20" panose="02070704070505020303" charset="0"/>
              </a:rPr>
              <a:t>Princípios-chave do DSDM</a:t>
            </a:r>
            <a:endParaRPr lang="pt-BR" altLang="en-US" sz="5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  <a:cs typeface="Modern No. 20" panose="020707040705050203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922770" y="2320925"/>
            <a:ext cx="6642100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5400">
                <a:solidFill>
                  <a:schemeClr val="bg1">
                    <a:lumMod val="50000"/>
                  </a:schemeClr>
                </a:solidFill>
                <a:latin typeface="Century" panose="02040604050505020304" charset="0"/>
                <a:cs typeface="Century" panose="02040604050505020304" charset="0"/>
              </a:rPr>
              <a:t>    Equipes Capacitadas</a:t>
            </a:r>
            <a:endParaRPr lang="pt-BR" altLang="en-US" sz="5400">
              <a:solidFill>
                <a:schemeClr val="bg1">
                  <a:lumMod val="50000"/>
                </a:schemeClr>
              </a:solidFill>
              <a:latin typeface="Century" panose="02040604050505020304" charset="0"/>
              <a:cs typeface="Century" panose="020406040505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2295</Words>
  <Application>WPS Presentation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86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Agency FB</vt:lpstr>
      <vt:lpstr>Arial Narrow</vt:lpstr>
      <vt:lpstr>Bahnschrift Light</vt:lpstr>
      <vt:lpstr>Brush Script MT</vt:lpstr>
      <vt:lpstr>Bookman Old Style</vt:lpstr>
      <vt:lpstr>Blackadder ITC</vt:lpstr>
      <vt:lpstr>Bradley Hand ITC</vt:lpstr>
      <vt:lpstr>Cascadia Code ExtraLight</vt:lpstr>
      <vt:lpstr>Cascadia Code SemiBold</vt:lpstr>
      <vt:lpstr>Cascadia Code SemiLight</vt:lpstr>
      <vt:lpstr>Cascadia Mono</vt:lpstr>
      <vt:lpstr>Century Gothic</vt:lpstr>
      <vt:lpstr>Century Schoolbook</vt:lpstr>
      <vt:lpstr>Book Antiqua</vt:lpstr>
      <vt:lpstr>Corbel Light</vt:lpstr>
      <vt:lpstr>Corbel</vt:lpstr>
      <vt:lpstr>Leelawadee UI Semilight</vt:lpstr>
      <vt:lpstr>Lucida Bright</vt:lpstr>
      <vt:lpstr>Lucida Sans</vt:lpstr>
      <vt:lpstr>Maiandra GD</vt:lpstr>
      <vt:lpstr>Malgun Gothic Semilight</vt:lpstr>
      <vt:lpstr>Microsoft JhengHei</vt:lpstr>
      <vt:lpstr>Microsoft JhengHei Light</vt:lpstr>
      <vt:lpstr>Microsoft JhengHei UI Light</vt:lpstr>
      <vt:lpstr>Modern No. 20</vt:lpstr>
      <vt:lpstr>Mongolian Baiti</vt:lpstr>
      <vt:lpstr>Algerian</vt:lpstr>
      <vt:lpstr>Arial Black</vt:lpstr>
      <vt:lpstr>Arial Rounded MT Bold</vt:lpstr>
      <vt:lpstr>Bahnschrift Condensed</vt:lpstr>
      <vt:lpstr>Bahnschrift Light Condensed</vt:lpstr>
      <vt:lpstr>Bahnschrift Light SemiCondensed</vt:lpstr>
      <vt:lpstr>Bahnschrift SemiBold</vt:lpstr>
      <vt:lpstr>Bahnschrift SemiCondensed</vt:lpstr>
      <vt:lpstr>Bahnschrift SemiLight</vt:lpstr>
      <vt:lpstr>Baskerville Old Face</vt:lpstr>
      <vt:lpstr>Bauhaus 93</vt:lpstr>
      <vt:lpstr>Bell MT</vt:lpstr>
      <vt:lpstr>Berlin Sans FB</vt:lpstr>
      <vt:lpstr>Berlin Sans FB Demi</vt:lpstr>
      <vt:lpstr>Bernard MT Condensed</vt:lpstr>
      <vt:lpstr>Bodoni MT</vt:lpstr>
      <vt:lpstr>Bodoni MT Black</vt:lpstr>
      <vt:lpstr>Bodoni MT Condensed</vt:lpstr>
      <vt:lpstr>Bodoni MT Poster Compressed</vt:lpstr>
      <vt:lpstr>Britannic Bold</vt:lpstr>
      <vt:lpstr>Broadway</vt:lpstr>
      <vt:lpstr>Californian FB</vt:lpstr>
      <vt:lpstr>Calisto MT</vt:lpstr>
      <vt:lpstr>Cambria</vt:lpstr>
      <vt:lpstr>Cambria Math</vt:lpstr>
      <vt:lpstr>Candara</vt:lpstr>
      <vt:lpstr>Candara Light</vt:lpstr>
      <vt:lpstr>Cascadia Code Light</vt:lpstr>
      <vt:lpstr>Cascadia Mono Light</vt:lpstr>
      <vt:lpstr>Cascadia Mono SemiLight</vt:lpstr>
      <vt:lpstr>Castellar</vt:lpstr>
      <vt:lpstr>Century</vt:lpstr>
      <vt:lpstr>buendia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telle</cp:lastModifiedBy>
  <cp:revision>6</cp:revision>
  <dcterms:created xsi:type="dcterms:W3CDTF">2024-04-20T20:59:00Z</dcterms:created>
  <dcterms:modified xsi:type="dcterms:W3CDTF">2024-04-21T18:50:26Z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AB37C70962224C67BF29B3C129948794_13</vt:lpwstr>
  </property>
  <property fmtid="{D5CDD505-2E9C-101B-9397-08002B2CF9AE}" pid="3" name="KSOProductBuildVer">
    <vt:lpwstr>1033-12.2.0.13472</vt:lpwstr>
  </property>
</Properties>
</file>