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60DE1E-D482-4087-ADB0-D2C9531698D0}">
  <a:tblStyle styleId="{1F60DE1E-D482-4087-ADB0-D2C9531698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chstats.net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Recording Mode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Pause on this slide, showcase some further visualizations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Pause on this slide, showcase some further visualizations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https://twitchstats.net/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https://sullygnome.com/channels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Streaming Mode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2F4A"/>
                </a:solidFill>
              </a:rPr>
              <a:t>Speech Analytics on Live Streams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26B73"/>
                </a:solidFill>
              </a:rPr>
              <a:t>Gabriel Sammut</a:t>
            </a:r>
            <a:endParaRPr>
              <a:solidFill>
                <a:srgbClr val="626B7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26B73"/>
                </a:solidFill>
              </a:rPr>
              <a:t>Nicholas Frendo</a:t>
            </a:r>
            <a:endParaRPr>
              <a:solidFill>
                <a:srgbClr val="626B7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" y="700950"/>
            <a:ext cx="8839201" cy="362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Text Producer Flow</a:t>
            </a:r>
            <a:endParaRPr sz="260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00" y="152400"/>
            <a:ext cx="2999238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Video</a:t>
            </a:r>
            <a:r>
              <a:rPr lang="en-GB" sz="2600"/>
              <a:t> Producer Flow</a:t>
            </a:r>
            <a:endParaRPr sz="260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175" y="152400"/>
            <a:ext cx="2530428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6825"/>
            <a:ext cx="8839198" cy="3547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 is composed of 4 modules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module was contained within a separate Docker Image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shared components and Python modules housed within a base image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Specific images were also created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Speech Analytics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Self written system tool to automate local/cloud execution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Docker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Docker Machine</a:t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Utility offers following functionality: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VM creation / deletion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VM start / stop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Docker container start / stop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Utility pulls from github repository ensuring latest build upon VM inception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Capture of telemetry information from docker containers: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CPU usage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Memory Usage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Block I/O Usage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Net I/O Usage</a:t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Data Analytics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Data Dynamics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Data Visualizations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proposed milestones, to test and evaluate the pipeline end-to-end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Milestone One: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Smoke test the pipeline throughout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First fully fledged test on the architecture, to gauge weaknesses &amp; flaws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Target Platform - YouTube (Recorded Content)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Milestone Two: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 comprehensive and </a:t>
            </a:r>
            <a:r>
              <a:rPr lang="en-GB"/>
              <a:t>voluminous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Aimed at stress testing the system with increased loads, for a longer period of time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Target Platform - Twitch (Live Content)</a:t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1</a:t>
            </a:r>
            <a:endParaRPr/>
          </a:p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Objective: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Monitor system vitals at minimal load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Producer ‘recording’ logic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Use Case: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Season 1 of ‘Last Week Tonight’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Total of 20 episodes, all on YouTube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video is of length ~20 minutes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respective video YouTube comments are extracted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37975"/>
            <a:ext cx="3663450" cy="32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1</a:t>
            </a:r>
            <a:endParaRPr/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data streams channelled through 4 producers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x2 video dedicated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x2 text dedicated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Node Distribution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Producer Node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Kafka Node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Storm Node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Graph Node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Shape 190"/>
          <p:cNvGraphicFramePr/>
          <p:nvPr/>
        </p:nvGraphicFramePr>
        <p:xfrm>
          <a:off x="311300" y="18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{1F60DE1E-D482-4087-ADB0-D2C9531698D0}</a:tableStyleId>
              </a:tblPr>
              <a:tblGrid>
                <a:gridCol w="1934700"/>
                <a:gridCol w="1934700"/>
              </a:tblGrid>
              <a:tr h="3211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VM </a:t>
                      </a:r>
                      <a:r>
                        <a:rPr b="1" lang="en-GB">
                          <a:solidFill>
                            <a:srgbClr val="FFFFFF"/>
                          </a:solidFill>
                        </a:rPr>
                        <a:t>Component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VM </a:t>
                      </a:r>
                      <a:r>
                        <a:rPr b="1" lang="en-GB">
                          <a:solidFill>
                            <a:srgbClr val="FFFFFF"/>
                          </a:solidFill>
                        </a:rPr>
                        <a:t>Specification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x2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Main Memory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7 Gb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SSD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100 Gb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HD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6000 Gb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IOPS Read/Write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93/46 Mbps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300" y="500925"/>
            <a:ext cx="38847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1 - Results</a:t>
            </a:r>
            <a:endParaRPr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4986425" y="10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{1F60DE1E-D482-4087-ADB0-D2C9531698D0}</a:tableStyleId>
              </a:tblPr>
              <a:tblGrid>
                <a:gridCol w="934800"/>
                <a:gridCol w="934800"/>
                <a:gridCol w="934800"/>
                <a:gridCol w="934800"/>
              </a:tblGrid>
              <a:tr h="24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Entity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Start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End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Time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Producer2 (Video)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05:37:44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10:37:00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5hrs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Producer3 (Text)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05:37:44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13:00:00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7hrs 23mins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Producer4 (Video)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05:37:44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10:37:00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5hrs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Producer5 (Text)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05:37:44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13:00:00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7hrs 23mins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Kafka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05:37:44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13:00:00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7hrs 23mins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05:37:44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13:00:00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7hrs 23mins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Neo4j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05:37:44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13:00:00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7hrs 23mins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999" y="3023350"/>
            <a:ext cx="2822051" cy="20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30" y="1189925"/>
            <a:ext cx="3577100" cy="3535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Problem Definition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Use Case Example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Challenges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Proposed Solution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Architecture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Installation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Milestones &amp; Evaluation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2</a:t>
            </a:r>
            <a:endParaRPr/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879025" y="516000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Objective: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Stress test the system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Real-time processing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Increase pipeline processing time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Use Case: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Focussed on variety of Twitch.tv Channels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24x7 streams, low popularity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8x5 stream, high popularity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Stream is indefinite length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No control over stream duration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E3 coverage during our run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Attracts more viewers on Twitch.tv</a:t>
            </a:r>
            <a:endParaRPr sz="1400"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73549"/>
            <a:ext cx="3706501" cy="228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2</a:t>
            </a:r>
            <a:endParaRPr/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Input data streams channelled through 8 producers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x4 video dedicated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x4 text dedicated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Node Distribution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Producer Node 1 (4 Producers)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Producer Node 2 (4 Producers)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Kafka Node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Storm Node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Graph Node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Shape 216"/>
          <p:cNvGraphicFramePr/>
          <p:nvPr/>
        </p:nvGraphicFramePr>
        <p:xfrm>
          <a:off x="311300" y="18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{1F60DE1E-D482-4087-ADB0-D2C9531698D0}</a:tableStyleId>
              </a:tblPr>
              <a:tblGrid>
                <a:gridCol w="1934700"/>
                <a:gridCol w="1934700"/>
              </a:tblGrid>
              <a:tr h="321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VM Component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VM Specification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x2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Main Memory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7 Gb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SSD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100 Gb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HD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6000 Gb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IOPS Read/Write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93/46 Mbps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97725" y="500925"/>
            <a:ext cx="41412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2 - Results</a:t>
            </a:r>
            <a:endParaRPr/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Whole test ran for 19 hours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Total of 23350 nodes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Capable of asserting claims on </a:t>
            </a:r>
            <a:r>
              <a:rPr lang="en-GB"/>
              <a:t>targeted</a:t>
            </a:r>
            <a:r>
              <a:rPr lang="en-GB"/>
              <a:t> streams: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Highest occurance of foul word used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Highest foul worded streamer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Top foul worded genre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Measure ‘viewer’ toxicity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25" y="2351625"/>
            <a:ext cx="3953999" cy="250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876" y="2351625"/>
            <a:ext cx="4141201" cy="25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Pipeline Security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No Azure authentication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Processes run as root on cloud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Distribution of Google accounts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Increase system robustness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Investigate for potential memory leaks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50" y="831175"/>
            <a:ext cx="82512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Presentation End</a:t>
            </a:r>
            <a:endParaRPr sz="4000"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6090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Massive amounts of data being </a:t>
            </a:r>
            <a:r>
              <a:rPr lang="en-GB"/>
              <a:t>live streamed </a:t>
            </a:r>
            <a:r>
              <a:rPr lang="en-GB"/>
              <a:t>constantly, most of which is not retained and deleted by the platform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Livestreams pose following challenges: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Velocity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Variety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Volume (Not tackled in this </a:t>
            </a:r>
            <a:r>
              <a:rPr lang="en-GB"/>
              <a:t>use case</a:t>
            </a:r>
            <a:r>
              <a:rPr lang="en-GB"/>
              <a:t>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Proposed architecture must: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Process data quickly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Handle multiple stream formats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Remain flexible to scale</a:t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Livestream data can qualify as following categories: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Video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Audio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Textual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Notable mentions towards real time streaming platforms: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Twitch.tv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YouTube Live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Captured data useful for data analytics: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Word linking per streamer/viewer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Advertisement</a:t>
            </a:r>
            <a:r>
              <a:rPr lang="en-GB"/>
              <a:t> </a:t>
            </a:r>
            <a:r>
              <a:rPr lang="en-GB"/>
              <a:t>targeting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Foul Language Tracking</a:t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Twitch.tv Use Case</a:t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Multilingual, multi-platform game related livestreams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Twitch Stats based over last 7 days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3,241,304</a:t>
            </a:r>
            <a:r>
              <a:rPr lang="en-GB"/>
              <a:t> Twitch Live Streams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192,903,221</a:t>
            </a:r>
            <a:r>
              <a:rPr lang="en-GB"/>
              <a:t> hours of viewer watch time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6,662,740 </a:t>
            </a:r>
            <a:r>
              <a:rPr lang="en-GB"/>
              <a:t>hours of streaming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75" y="1127038"/>
            <a:ext cx="4048901" cy="20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50" y="2604975"/>
            <a:ext cx="4217376" cy="20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 must be capable of processing and handling livestream in an archivable manner, useful for data analytics: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Capture livestream speech as text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Capture livestream chat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Represent captured text in structured manner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Allow room to scale on demand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Ensure minimal downtime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" y="2193325"/>
            <a:ext cx="4316583" cy="22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4-Staged, distributed pipeline, capable of meeting the demands: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Velocity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Variety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Proposed solution should at least integrate with following platforms: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57173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300" y="2840750"/>
            <a:ext cx="1009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5350" y="2936000"/>
            <a:ext cx="1129450" cy="5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44675" y="3727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Technologies: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Neo4j Graph Store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Apache Kafka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Apache Storm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Google Cloud Platform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Azure Cloud Platform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Pipeline Terminology: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Producer Node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Data Source, recording text / video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Kafka Node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Zookeeper Instance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Apache Kafka brokers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Storm Node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KafkaSpout / Consumer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Text Processing Bolts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Graph Coordinator Bolt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Graph Node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Instance of Neo4j Graph Database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50" y="2428450"/>
            <a:ext cx="4334249" cy="2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5" y="743700"/>
            <a:ext cx="8877626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