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x-fontdata" Extension="fntdata"/>
  <Default ContentType="application/xml" Extension="xml"/>
  <Default ContentType="image/png" Extension="png"/>
  <Default ContentType="application/vnd.ms-excel" Extension="xls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ms-excel" PartName="/ppt/embeddings/Microsoft_Excel_Sheet2.xls"/>
  <Override ContentType="application/vnd.ms-excel" PartName="/ppt/embeddings/Microsoft_Excel_Sheet1.xls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  <p:sldMasterId id="2147483650" r:id="rId4"/>
    <p:sldMasterId id="2147483652" r:id="rId5"/>
    <p:sldMasterId id="2147483654" r:id="rId6"/>
    <p:sldMasterId id="2147483656" r:id="rId7"/>
    <p:sldMasterId id="2147483658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0" r:id="rId54"/>
    <p:sldId id="301" r:id="rId55"/>
    <p:sldId id="302" r:id="rId56"/>
    <p:sldId id="303" r:id="rId57"/>
    <p:sldId id="304" r:id="rId58"/>
    <p:sldId id="305" r:id="rId59"/>
    <p:sldId id="306" r:id="rId60"/>
    <p:sldId id="307" r:id="rId61"/>
    <p:sldId id="308" r:id="rId62"/>
    <p:sldId id="309" r:id="rId63"/>
    <p:sldId id="310" r:id="rId64"/>
  </p:sldIdLst>
  <p:sldSz cy="5143500" cx="9144000"/>
  <p:notesSz cx="6858000" cy="9144000"/>
  <p:embeddedFontLst>
    <p:embeddedFont>
      <p:font typeface="Source Sans Pro SemiBold"/>
      <p:regular r:id="rId65"/>
      <p:bold r:id="rId66"/>
      <p:italic r:id="rId67"/>
      <p:boldItalic r:id="rId68"/>
    </p:embeddedFont>
    <p:embeddedFont>
      <p:font typeface="Source Sans Pro"/>
      <p:regular r:id="rId69"/>
      <p:bold r:id="rId70"/>
      <p:italic r:id="rId71"/>
      <p:boldItalic r:id="rId7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73" roundtripDataSignature="AMtx7mjrs8x2lST4PpZoFR48H6laany6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1.xml"/><Relationship Id="rId42" Type="http://schemas.openxmlformats.org/officeDocument/2006/relationships/slide" Target="slides/slide33.xml"/><Relationship Id="rId41" Type="http://schemas.openxmlformats.org/officeDocument/2006/relationships/slide" Target="slides/slide32.xml"/><Relationship Id="rId44" Type="http://schemas.openxmlformats.org/officeDocument/2006/relationships/slide" Target="slides/slide35.xml"/><Relationship Id="rId43" Type="http://schemas.openxmlformats.org/officeDocument/2006/relationships/slide" Target="slides/slide34.xml"/><Relationship Id="rId46" Type="http://schemas.openxmlformats.org/officeDocument/2006/relationships/slide" Target="slides/slide37.xml"/><Relationship Id="rId45" Type="http://schemas.openxmlformats.org/officeDocument/2006/relationships/slide" Target="slides/slide36.xml"/><Relationship Id="rId1" Type="http://schemas.openxmlformats.org/officeDocument/2006/relationships/theme" Target="theme/theme6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notesMaster" Target="notesMasters/notesMaster1.xml"/><Relationship Id="rId48" Type="http://schemas.openxmlformats.org/officeDocument/2006/relationships/slide" Target="slides/slide39.xml"/><Relationship Id="rId47" Type="http://schemas.openxmlformats.org/officeDocument/2006/relationships/slide" Target="slides/slide38.xml"/><Relationship Id="rId49" Type="http://schemas.openxmlformats.org/officeDocument/2006/relationships/slide" Target="slides/slide40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73" Type="http://customschemas.google.com/relationships/presentationmetadata" Target="metadata"/><Relationship Id="rId72" Type="http://schemas.openxmlformats.org/officeDocument/2006/relationships/font" Target="fonts/SourceSansPro-boldItalic.fntdata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33" Type="http://schemas.openxmlformats.org/officeDocument/2006/relationships/slide" Target="slides/slide24.xml"/><Relationship Id="rId32" Type="http://schemas.openxmlformats.org/officeDocument/2006/relationships/slide" Target="slides/slide23.xml"/><Relationship Id="rId35" Type="http://schemas.openxmlformats.org/officeDocument/2006/relationships/slide" Target="slides/slide26.xml"/><Relationship Id="rId34" Type="http://schemas.openxmlformats.org/officeDocument/2006/relationships/slide" Target="slides/slide25.xml"/><Relationship Id="rId71" Type="http://schemas.openxmlformats.org/officeDocument/2006/relationships/font" Target="fonts/SourceSansPro-italic.fntdata"/><Relationship Id="rId70" Type="http://schemas.openxmlformats.org/officeDocument/2006/relationships/font" Target="fonts/SourceSansPro-bold.fntdata"/><Relationship Id="rId37" Type="http://schemas.openxmlformats.org/officeDocument/2006/relationships/slide" Target="slides/slide28.xml"/><Relationship Id="rId36" Type="http://schemas.openxmlformats.org/officeDocument/2006/relationships/slide" Target="slides/slide27.xml"/><Relationship Id="rId39" Type="http://schemas.openxmlformats.org/officeDocument/2006/relationships/slide" Target="slides/slide30.xml"/><Relationship Id="rId38" Type="http://schemas.openxmlformats.org/officeDocument/2006/relationships/slide" Target="slides/slide29.xml"/><Relationship Id="rId62" Type="http://schemas.openxmlformats.org/officeDocument/2006/relationships/slide" Target="slides/slide53.xml"/><Relationship Id="rId61" Type="http://schemas.openxmlformats.org/officeDocument/2006/relationships/slide" Target="slides/slide52.xml"/><Relationship Id="rId20" Type="http://schemas.openxmlformats.org/officeDocument/2006/relationships/slide" Target="slides/slide11.xml"/><Relationship Id="rId64" Type="http://schemas.openxmlformats.org/officeDocument/2006/relationships/slide" Target="slides/slide55.xml"/><Relationship Id="rId63" Type="http://schemas.openxmlformats.org/officeDocument/2006/relationships/slide" Target="slides/slide54.xml"/><Relationship Id="rId22" Type="http://schemas.openxmlformats.org/officeDocument/2006/relationships/slide" Target="slides/slide13.xml"/><Relationship Id="rId66" Type="http://schemas.openxmlformats.org/officeDocument/2006/relationships/font" Target="fonts/SourceSansProSemiBold-bold.fntdata"/><Relationship Id="rId21" Type="http://schemas.openxmlformats.org/officeDocument/2006/relationships/slide" Target="slides/slide12.xml"/><Relationship Id="rId65" Type="http://schemas.openxmlformats.org/officeDocument/2006/relationships/font" Target="fonts/SourceSansProSemiBold-regular.fntdata"/><Relationship Id="rId24" Type="http://schemas.openxmlformats.org/officeDocument/2006/relationships/slide" Target="slides/slide15.xml"/><Relationship Id="rId68" Type="http://schemas.openxmlformats.org/officeDocument/2006/relationships/font" Target="fonts/SourceSansProSemiBold-boldItalic.fntdata"/><Relationship Id="rId23" Type="http://schemas.openxmlformats.org/officeDocument/2006/relationships/slide" Target="slides/slide14.xml"/><Relationship Id="rId67" Type="http://schemas.openxmlformats.org/officeDocument/2006/relationships/font" Target="fonts/SourceSansProSemiBold-italic.fntdata"/><Relationship Id="rId60" Type="http://schemas.openxmlformats.org/officeDocument/2006/relationships/slide" Target="slides/slide51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69" Type="http://schemas.openxmlformats.org/officeDocument/2006/relationships/font" Target="fonts/SourceSansPro-regular.fntdata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29" Type="http://schemas.openxmlformats.org/officeDocument/2006/relationships/slide" Target="slides/slide20.xml"/><Relationship Id="rId51" Type="http://schemas.openxmlformats.org/officeDocument/2006/relationships/slide" Target="slides/slide42.xml"/><Relationship Id="rId50" Type="http://schemas.openxmlformats.org/officeDocument/2006/relationships/slide" Target="slides/slide41.xml"/><Relationship Id="rId53" Type="http://schemas.openxmlformats.org/officeDocument/2006/relationships/slide" Target="slides/slide44.xml"/><Relationship Id="rId52" Type="http://schemas.openxmlformats.org/officeDocument/2006/relationships/slide" Target="slides/slide43.xml"/><Relationship Id="rId11" Type="http://schemas.openxmlformats.org/officeDocument/2006/relationships/slide" Target="slides/slide2.xml"/><Relationship Id="rId55" Type="http://schemas.openxmlformats.org/officeDocument/2006/relationships/slide" Target="slides/slide46.xml"/><Relationship Id="rId10" Type="http://schemas.openxmlformats.org/officeDocument/2006/relationships/slide" Target="slides/slide1.xml"/><Relationship Id="rId54" Type="http://schemas.openxmlformats.org/officeDocument/2006/relationships/slide" Target="slides/slide45.xml"/><Relationship Id="rId13" Type="http://schemas.openxmlformats.org/officeDocument/2006/relationships/slide" Target="slides/slide4.xml"/><Relationship Id="rId57" Type="http://schemas.openxmlformats.org/officeDocument/2006/relationships/slide" Target="slides/slide48.xml"/><Relationship Id="rId12" Type="http://schemas.openxmlformats.org/officeDocument/2006/relationships/slide" Target="slides/slide3.xml"/><Relationship Id="rId56" Type="http://schemas.openxmlformats.org/officeDocument/2006/relationships/slide" Target="slides/slide47.xml"/><Relationship Id="rId15" Type="http://schemas.openxmlformats.org/officeDocument/2006/relationships/slide" Target="slides/slide6.xml"/><Relationship Id="rId59" Type="http://schemas.openxmlformats.org/officeDocument/2006/relationships/slide" Target="slides/slide50.xml"/><Relationship Id="rId14" Type="http://schemas.openxmlformats.org/officeDocument/2006/relationships/slide" Target="slides/slide5.xml"/><Relationship Id="rId58" Type="http://schemas.openxmlformats.org/officeDocument/2006/relationships/slide" Target="slides/slide49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24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23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Hi everyone - excited to talk to you all about my research on design for verification - we’ll get to what that means </a:t>
            </a:r>
            <a:endParaRPr/>
          </a:p>
        </p:txBody>
      </p:sp>
      <p:sp>
        <p:nvSpPr>
          <p:cNvPr id="66" name="Google Shape;6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e143f79d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ce143f79d6_0_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bb1d9bf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Yes we can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Quick Error Detection is a technique that aims to address some of those challenges with ad-hoc techniques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QED is a set of transformations that we can apply to any validation program to achieve shorter error detection latencies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We use this idea of fine-grained self-consistency checking to make this happen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Basically the main axiom we are verifying is than an </a:t>
            </a:r>
            <a:r>
              <a:rPr lang="en-US"/>
              <a:t>instruction</a:t>
            </a:r>
            <a:r>
              <a:rPr lang="en-US"/>
              <a:t> with the same input will always yield the same output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So what does this mean?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Let’s walk through this step-by-step</a:t>
            </a:r>
            <a:endParaRPr/>
          </a:p>
        </p:txBody>
      </p:sp>
      <p:sp>
        <p:nvSpPr>
          <p:cNvPr id="133" name="Google Shape;133;gcbb1d9bf20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a53392ba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We start with a processor with its register file - in this case, 8 registers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What we do is we split these registers into original and duplicate partitions.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And we have a bijective mapping, a one-to-one correspondence between these registers.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For our case, consider that r0 maps to r4, r1 to r5, etc</a:t>
            </a:r>
            <a:endParaRPr/>
          </a:p>
        </p:txBody>
      </p:sp>
      <p:sp>
        <p:nvSpPr>
          <p:cNvPr id="140" name="Google Shape;140;gca53392ba2_0_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e21caf78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Next - we take an original validation program and split it into chunks of instructions.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this case, I’m showing a 2 instruction chunk from the original program</a:t>
            </a:r>
            <a:endParaRPr/>
          </a:p>
        </p:txBody>
      </p:sp>
      <p:sp>
        <p:nvSpPr>
          <p:cNvPr id="151" name="Google Shape;151;gce21caf783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ce21caf78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Then we duplicate the chunk and append it to the end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Original instructions use only registers and locations in the original partition,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Duplicates use only the duplicate partition</a:t>
            </a:r>
            <a:endParaRPr/>
          </a:p>
        </p:txBody>
      </p:sp>
      <p:sp>
        <p:nvSpPr>
          <p:cNvPr id="161" name="Google Shape;161;gce21caf783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e21caf78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Last part of the setup is making sure that our processor is in a QED consistent state - that means all corresponding pairs are equal in our case</a:t>
            </a:r>
            <a:endParaRPr/>
          </a:p>
        </p:txBody>
      </p:sp>
      <p:sp>
        <p:nvSpPr>
          <p:cNvPr id="173" name="Google Shape;173;gce21caf783_0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e21caf78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So running our QED technique is pretty simple - we run an original chunk, we run a duplicate chunk, and then we check if our design is QED consistent.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If the registers match - great! Go to the next chunk until everything has ran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If they don’t, we now have a really short bug trace - corresponding to the </a:t>
            </a:r>
            <a:r>
              <a:rPr lang="en-US"/>
              <a:t>length</a:t>
            </a:r>
            <a:r>
              <a:rPr lang="en-US"/>
              <a:t> of the chunk, to analyze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What’s amazing about  this technique is that it’s a little un-intuitive to see how it could catch bugs in general but empirically it works really well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Any questions so far?</a:t>
            </a:r>
            <a:endParaRPr/>
          </a:p>
        </p:txBody>
      </p:sp>
      <p:sp>
        <p:nvSpPr>
          <p:cNvPr id="184" name="Google Shape;184;gce21caf783_0_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ce21caf783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Let’s walk through a simplified example step-by-step</a:t>
            </a:r>
            <a:endParaRPr/>
          </a:p>
        </p:txBody>
      </p:sp>
      <p:sp>
        <p:nvSpPr>
          <p:cNvPr id="201" name="Google Shape;201;gce21caf783_0_1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cbb1d9bf2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So the takeaway here is that we now have a technique that can give us really short bug </a:t>
            </a:r>
            <a:r>
              <a:rPr lang="en-US"/>
              <a:t>traces and is pretty fast, plus this is automatic - we get any validation program, apply a QED transformation, and check self-consistency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But the catch is that the robustness of this technique is limited by what you validation programs exercise</a:t>
            </a:r>
            <a:endParaRPr/>
          </a:p>
        </p:txBody>
      </p:sp>
      <p:sp>
        <p:nvSpPr>
          <p:cNvPr id="208" name="Google Shape;208;gcbb1d9bf20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ce21caf78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ce21caf783_0_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a53392ba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A brief intro about me since we’re all getting to know each other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I’m coterm in EE and also received my undergrad in EE here at stanford in 2019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During my last year of undergrad and up until december I was working at a small startup building lidar sensors - it was a great time, built a DSP accelerator and did a lot of FPGA design there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My focus has been on digital design, VLSI, systems and arch, DSP, computer vision, you name it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Currently working on taping out a chip on skywater 130nm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and also working with some friends in medical school for plastic surgery assistance AR systems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Most importantly - working on processor verification using formal techniques with Caroline!</a:t>
            </a:r>
            <a:endParaRPr/>
          </a:p>
        </p:txBody>
      </p:sp>
      <p:sp>
        <p:nvSpPr>
          <p:cNvPr id="72" name="Google Shape;72;gca53392ba2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ca53392ba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Can we do away with needing to specify these validation programs manually?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about we use formal tools to automatically explore all valid instructions traces?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can use a bounded model checker to create QED tests automatically by making the instruction input symbolic.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checking is the problem of checking whether some state-model of a system meets a specification.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Can think of this as a big state machine with some states being bad.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 start at some initial state, and then you manipulate the inputs to check if you can transition to a bad state and therefore </a:t>
            </a:r>
            <a:r>
              <a:rPr lang="en-US"/>
              <a:t>assert that you system does not meet a specification.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Bounded model checking just means that you check for some bound of transitions.</a:t>
            </a:r>
            <a:endParaRPr/>
          </a:p>
        </p:txBody>
      </p:sp>
      <p:sp>
        <p:nvSpPr>
          <p:cNvPr id="219" name="Google Shape;219;gca53392ba2_0_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ce21caf783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Using the same setup from QED, we change 2 things in our setup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First, we add a QED module to the design to ensure we are always running valid QED tests, more on that on the next slide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Next, we specify which wires should be made symbolic to the tool - in this case, our instructions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We can then use the BMC tool at runtime to automatically check all instruction sequences up to some bound 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And similar to our QED formulation, we just check QED </a:t>
            </a:r>
            <a:r>
              <a:rPr lang="en-US"/>
              <a:t>consistency</a:t>
            </a:r>
            <a:r>
              <a:rPr lang="en-US"/>
              <a:t> after an equal number of original and duplicate instructions have executed</a:t>
            </a:r>
            <a:endParaRPr/>
          </a:p>
        </p:txBody>
      </p:sp>
      <p:sp>
        <p:nvSpPr>
          <p:cNvPr id="227" name="Google Shape;227;gce21caf783_0_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ce21caf783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We ensure that we are running valid QED tests by using a QED module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This is a module that we only need at verification time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This buffers original instructions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Transforms original instructions into duplicates by switching their operands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And multiplexes between original and duplicate instructions accordingly</a:t>
            </a:r>
            <a:endParaRPr/>
          </a:p>
        </p:txBody>
      </p:sp>
      <p:sp>
        <p:nvSpPr>
          <p:cNvPr id="235" name="Google Shape;235;gce21caf783_0_1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ca53392ba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With this technique, we can remove the need to specify </a:t>
            </a:r>
            <a:r>
              <a:rPr lang="en-US"/>
              <a:t>validation</a:t>
            </a:r>
            <a:r>
              <a:rPr lang="en-US"/>
              <a:t> programs manually - we now have a fully automatic verification technique that is robust and quick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This is great!</a:t>
            </a:r>
            <a:endParaRPr/>
          </a:p>
        </p:txBody>
      </p:sp>
      <p:sp>
        <p:nvSpPr>
          <p:cNvPr id="243" name="Google Shape;243;gca53392ba2_0_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ce21caf783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Any weaknesses here?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Hint: We need to start from reset</a:t>
            </a:r>
            <a:endParaRPr/>
          </a:p>
        </p:txBody>
      </p:sp>
      <p:sp>
        <p:nvSpPr>
          <p:cNvPr id="250" name="Google Shape;250;gce21caf783_0_1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ce21caf783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chemeClr val="dk1"/>
                </a:solidFill>
              </a:rPr>
              <a:t>Well let’s introduce the idea of a hardware trojan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chemeClr val="dk1"/>
                </a:solidFill>
              </a:rPr>
              <a:t>These are hardware design modifications that can have long activation sequences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chemeClr val="dk1"/>
                </a:solidFill>
              </a:rPr>
              <a:t>Example would be a counter that counts up to some incredibly high value - like 2 to 128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chemeClr val="dk1"/>
                </a:solidFill>
              </a:rPr>
              <a:t>When it reaches that value, reset the whole system, activate a privilege escalation bug, etc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chemeClr val="dk1"/>
                </a:solidFill>
              </a:rPr>
              <a:t>This is a problem - SQED can eventually find these but it would be infeasible to wait that long to check that many cycles out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chemeClr val="dk1"/>
                </a:solidFill>
              </a:rPr>
              <a:t> (ex: big designs capped ~ 30 cycles)</a:t>
            </a:r>
            <a:endParaRPr/>
          </a:p>
        </p:txBody>
      </p:sp>
      <p:sp>
        <p:nvSpPr>
          <p:cNvPr id="255" name="Google Shape;255;gce21caf783_0_1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ca53392ba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 what can we do?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Well we made concrete instructions symbolic - can we make our starting state symbolic?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 doing that, we could start at a state close to the trigger value - and we would be able to find 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Small modification to our setup and run from SQED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ca53392ba2_0_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ce143f79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What’s the challenge here?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we naively use symbolic starting states, we can end up with false errors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could start at a QED inconsistent state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could start at a state that is not reachable from reset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does that mean?</a:t>
            </a:r>
            <a:endParaRPr/>
          </a:p>
        </p:txBody>
      </p:sp>
      <p:sp>
        <p:nvSpPr>
          <p:cNvPr id="272" name="Google Shape;272;gce143f79d6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e21caf783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Imagine this is the entire state space that a processor can take 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State being some vector of all of the flip flop values in the processor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I would be states that we can boot into from reset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and R are all the states that we can transition to from I, from reset.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U here are all the states that are unreachable from reset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We cannot transition from R to U, but the inverse could be possible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We want to be able to find out if we can transition from R to RT, where RT is a buggy state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With regular SQED, we’re guaranteed to start at I, so any bugs we find are true bugs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But with symbolic starting states, we could inadvertently start in U here, like s2.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and if we transition to st1 here, a false bug, then we have a problem</a:t>
            </a:r>
            <a:endParaRPr/>
          </a:p>
        </p:txBody>
      </p:sp>
      <p:sp>
        <p:nvSpPr>
          <p:cNvPr id="282" name="Google Shape;282;gce21caf783_1_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ce21caf783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 what we’ve done so far is we’ve formulated a set of QED constraints, less stringent than our “start from reset” constraint, which prevents these spurious counter examples.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Empirically these have worked on the small number of designs we’ve deployed on some RISC V processors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won’t get into the details of these constraints but they involve treating the symbolic state as unfinished, in-flight instructions which have to be dealt with specially</a:t>
            </a:r>
            <a:endParaRPr/>
          </a:p>
        </p:txBody>
      </p:sp>
      <p:sp>
        <p:nvSpPr>
          <p:cNvPr id="291" name="Google Shape;291;gce21caf783_0_1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a53392ba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So what’s the big idea?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Our main problem statement is how can we verify functionality of processor hardware in a robust, quick, and automatic manner?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Which comes down to finding bugs - errors in processor functionality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And we want to know more than just “our processor has a bug” - we want to find out how to cause that bug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Those 3 qualifiers are really important</a:t>
            </a:r>
            <a:endParaRPr/>
          </a:p>
        </p:txBody>
      </p:sp>
      <p:sp>
        <p:nvSpPr>
          <p:cNvPr id="80" name="Google Shape;80;gca53392ba2_0_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ce21caf783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Our hypothesis is that if a hardware implementation satisfies a particular set of design constraints, it will be possible to deploy SQED with symbolic starting states (S^2QED)  without encountering false counterexamples. In this work, we are currently in the process of empirically evaluating the types of false counterexamples that arise from applying S^2QED to a variate of processor designs. The goals is to use the results to synthesize a complete set of design constraints that  can prevent bug examples where the starting states that are unreachable from a valid reset and those states can transition into bad states (QED inconsistent). By ensuring their designs meet these constraints, designers can benefit from the highly efficient S^2QED approach while avoiding the primary pitfall of false counterexamples.</a:t>
            </a:r>
            <a:endParaRPr/>
          </a:p>
        </p:txBody>
      </p:sp>
      <p:sp>
        <p:nvSpPr>
          <p:cNvPr id="298" name="Google Shape;298;gce21caf783_1_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ce21caf783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gce21caf783_1_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ce143f79d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 we’ve introduced one formulation of this technique, where we use the QED constraints to enable clean runs of SQED with symbolic starting states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But we have this other </a:t>
            </a:r>
            <a:r>
              <a:rPr lang="en-US"/>
              <a:t>formulation that is really interesting - what if we designed a processor so that it is functionally consistent in all starting states? </a:t>
            </a:r>
            <a:r>
              <a:rPr lang="en-US">
                <a:solidFill>
                  <a:schemeClr val="dk1"/>
                </a:solidFill>
              </a:rPr>
              <a:t>regardless of whether or not they are reachable.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And we hpyothesize that we can analyze the bugs and QED constraints we encounter to synthesize a set of high level design properties for processors that achieve this goal.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Make the design really easy and fast to verify with our technique!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We’re calling this approach “Design For Verification”, and it’s a really powerful result that has some great implications for the future of processor design at large</a:t>
            </a:r>
            <a:endParaRPr/>
          </a:p>
        </p:txBody>
      </p:sp>
      <p:sp>
        <p:nvSpPr>
          <p:cNvPr id="310" name="Google Shape;310;gce143f79d6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ce21caf783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Currently we’re working on a </a:t>
            </a:r>
            <a:r>
              <a:rPr lang="en-US"/>
              <a:t>formal proof for our QED constraints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Also looking to deploy on new designs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Let’s collaborate - source code and demos are available here on github!</a:t>
            </a:r>
            <a:endParaRPr/>
          </a:p>
        </p:txBody>
      </p:sp>
      <p:sp>
        <p:nvSpPr>
          <p:cNvPr id="318" name="Google Shape;318;gce21caf783_1_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ce21caf783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gce21caf783_1_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ca53392ba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gca53392ba2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ce21caf78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gce21caf783_1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ce21caf783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gce21caf783_1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ce21caf783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gce21caf783_1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ce21caf783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gce21caf783_1_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e143f79d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To motivate this problem, lets step through some of the common ways you may be thinking about finding bugs in your hardware design</a:t>
            </a:r>
            <a:endParaRPr/>
          </a:p>
        </p:txBody>
      </p:sp>
      <p:sp>
        <p:nvSpPr>
          <p:cNvPr id="86" name="Google Shape;86;gce143f79d6_0_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ce21caf783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gce21caf783_1_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ce21caf783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gce21caf783_1_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ca53392b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gca53392ba2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ca53392ba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gca53392ba2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a53392ba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Your initial step would be to write a Verilog testbench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Great - now you have to specify your inputs at a register level at each time step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And you have to manually write </a:t>
            </a:r>
            <a:r>
              <a:rPr lang="en-US"/>
              <a:t>assertions</a:t>
            </a:r>
            <a:r>
              <a:rPr lang="en-US"/>
              <a:t> and figure out your expected inputs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bugs you find are gonna be limited to where you are looking, its hard to write these correctly, and simulation is slow. No go</a:t>
            </a:r>
            <a:endParaRPr/>
          </a:p>
        </p:txBody>
      </p:sp>
      <p:sp>
        <p:nvSpPr>
          <p:cNvPr id="91" name="Google Shape;91;gca53392ba2_0_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e143f79d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Okay so let’s step up our verification game and go to UVM - we have a nice way of generating inputs at a higher level than RTL, maybe even some directed or randomized tests, but we’re still limited by the same fundamental issues of speed and scope like RTL</a:t>
            </a:r>
            <a:endParaRPr/>
          </a:p>
        </p:txBody>
      </p:sp>
      <p:sp>
        <p:nvSpPr>
          <p:cNvPr id="98" name="Google Shape;98;gce143f79d6_0_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e143f79d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Alright - what about using software compiled for our processor to verify it?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It’s easier to write software than RTL or transactions and easier to check outputs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Well now we have to write a software simulator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And then we’ll need a set of validation programs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Again, same issues</a:t>
            </a:r>
            <a:endParaRPr/>
          </a:p>
        </p:txBody>
      </p:sp>
      <p:sp>
        <p:nvSpPr>
          <p:cNvPr id="106" name="Google Shape;106;gce143f79d6_0_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e143f79d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Can formal methods help us?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Sure let’s do some property checking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But now we have to manually write the properties we want to check our processor for</a:t>
            </a:r>
            <a:endParaRPr/>
          </a:p>
        </p:txBody>
      </p:sp>
      <p:sp>
        <p:nvSpPr>
          <p:cNvPr id="114" name="Google Shape;114;gce143f79d6_0_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e21caf78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takeaway here is that these ad-hoc techniques fail our 3 qualifiers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They arent robust - bugs are not know a-priori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They are slow in a variety of ways, and bug traces they can deliver can be really long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 automatic - have to manually write these tests or assertions</a:t>
            </a:r>
            <a:endParaRPr/>
          </a:p>
        </p:txBody>
      </p:sp>
      <p:sp>
        <p:nvSpPr>
          <p:cNvPr id="122" name="Google Shape;122;gce21caf783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5"/>
          <p:cNvSpPr txBox="1"/>
          <p:nvPr>
            <p:ph type="ctrTitle"/>
          </p:nvPr>
        </p:nvSpPr>
        <p:spPr>
          <a:xfrm>
            <a:off x="457200" y="1792517"/>
            <a:ext cx="8229600" cy="6184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>
                <a:solidFill>
                  <a:schemeClr val="dk1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" type="body"/>
          </p:nvPr>
        </p:nvSpPr>
        <p:spPr>
          <a:xfrm>
            <a:off x="1603375" y="3599022"/>
            <a:ext cx="6059488" cy="20574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0" spcFirstLastPara="1" rIns="0" wrap="square" tIns="45700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36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2" type="subTitle"/>
          </p:nvPr>
        </p:nvSpPr>
        <p:spPr>
          <a:xfrm>
            <a:off x="457200" y="2410990"/>
            <a:ext cx="8229600" cy="461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ctr">
              <a:spcBef>
                <a:spcPts val="420"/>
              </a:spcBef>
              <a:spcAft>
                <a:spcPts val="0"/>
              </a:spcAft>
              <a:buSzPts val="2100"/>
              <a:buNone/>
              <a:defRPr sz="2100" cap="small">
                <a:solidFill>
                  <a:srgbClr val="A4001D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836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/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lt2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" type="body"/>
          </p:nvPr>
        </p:nvSpPr>
        <p:spPr>
          <a:xfrm>
            <a:off x="955677" y="908685"/>
            <a:ext cx="7700963" cy="37590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5186" lvl="2" marL="1371600" algn="l">
              <a:spcBef>
                <a:spcPts val="360"/>
              </a:spcBef>
              <a:spcAft>
                <a:spcPts val="0"/>
              </a:spcAft>
              <a:buSzPts val="1836"/>
              <a:buChar char="›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9"/>
          <p:cNvSpPr txBox="1"/>
          <p:nvPr>
            <p:ph type="title"/>
          </p:nvPr>
        </p:nvSpPr>
        <p:spPr>
          <a:xfrm>
            <a:off x="1603377" y="1538765"/>
            <a:ext cx="2954337" cy="9258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lv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1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" type="body"/>
          </p:nvPr>
        </p:nvSpPr>
        <p:spPr>
          <a:xfrm>
            <a:off x="1603377" y="2571750"/>
            <a:ext cx="2954337" cy="932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r">
              <a:spcBef>
                <a:spcPts val="240"/>
              </a:spcBef>
              <a:spcAft>
                <a:spcPts val="0"/>
              </a:spcAft>
              <a:buSzPts val="1200"/>
              <a:buNone/>
              <a:defRPr sz="1200" cap="none">
                <a:solidFill>
                  <a:srgbClr val="A4001D"/>
                </a:solidFill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2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4" name="Google Shape;34;p19"/>
          <p:cNvSpPr/>
          <p:nvPr>
            <p:ph idx="2" type="pic"/>
          </p:nvPr>
        </p:nvSpPr>
        <p:spPr>
          <a:xfrm>
            <a:off x="4665662" y="1535112"/>
            <a:ext cx="1951038" cy="1951038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 cap="flat" cmpd="sng" w="444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25400">
              <a:srgbClr val="000000">
                <a:alpha val="35686"/>
              </a:srgbClr>
            </a:outerShdw>
          </a:effectLst>
        </p:spPr>
        <p:txBody>
          <a:bodyPr anchorCtr="0" anchor="t" bIns="45700" lIns="0" spcFirstLastPara="1" rIns="0" wrap="square" tIns="45700">
            <a:normAutofit/>
          </a:bodyPr>
          <a:lstStyle>
            <a:lvl1pPr lvl="0" marR="0" rtl="0" algn="l"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36"/>
              <a:buFont typeface="Source Sans Pro"/>
              <a:buChar char="›"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–"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1"/>
          <p:cNvSpPr txBox="1"/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lt2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" type="body"/>
          </p:nvPr>
        </p:nvSpPr>
        <p:spPr>
          <a:xfrm>
            <a:off x="949327" y="908685"/>
            <a:ext cx="3787775" cy="37590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5186" lvl="2" marL="1371600" algn="l">
              <a:spcBef>
                <a:spcPts val="360"/>
              </a:spcBef>
              <a:spcAft>
                <a:spcPts val="0"/>
              </a:spcAft>
              <a:buSzPts val="1836"/>
              <a:buChar char="›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2" type="body"/>
          </p:nvPr>
        </p:nvSpPr>
        <p:spPr>
          <a:xfrm>
            <a:off x="4876800" y="908685"/>
            <a:ext cx="3779838" cy="37590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5186" lvl="2" marL="1371600" algn="l">
              <a:spcBef>
                <a:spcPts val="360"/>
              </a:spcBef>
              <a:spcAft>
                <a:spcPts val="0"/>
              </a:spcAft>
              <a:buSzPts val="1836"/>
              <a:buChar char="›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ntent">
  <p:cSld name="Four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/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lt2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" type="body"/>
          </p:nvPr>
        </p:nvSpPr>
        <p:spPr>
          <a:xfrm>
            <a:off x="949327" y="908686"/>
            <a:ext cx="3787775" cy="1823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5186" lvl="2" marL="1371600" algn="l">
              <a:spcBef>
                <a:spcPts val="360"/>
              </a:spcBef>
              <a:spcAft>
                <a:spcPts val="0"/>
              </a:spcAft>
              <a:buSzPts val="1836"/>
              <a:buChar char="›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2" type="body"/>
          </p:nvPr>
        </p:nvSpPr>
        <p:spPr>
          <a:xfrm>
            <a:off x="955677" y="2840613"/>
            <a:ext cx="3781425" cy="18271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5186" lvl="2" marL="1371600" algn="l">
              <a:spcBef>
                <a:spcPts val="360"/>
              </a:spcBef>
              <a:spcAft>
                <a:spcPts val="0"/>
              </a:spcAft>
              <a:buSzPts val="1836"/>
              <a:buChar char="›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23"/>
          <p:cNvSpPr txBox="1"/>
          <p:nvPr>
            <p:ph idx="3" type="body"/>
          </p:nvPr>
        </p:nvSpPr>
        <p:spPr>
          <a:xfrm>
            <a:off x="4876800" y="908686"/>
            <a:ext cx="3779838" cy="1823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5186" lvl="2" marL="1371600" algn="l">
              <a:spcBef>
                <a:spcPts val="360"/>
              </a:spcBef>
              <a:spcAft>
                <a:spcPts val="0"/>
              </a:spcAft>
              <a:buSzPts val="1836"/>
              <a:buChar char="›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3"/>
          <p:cNvSpPr txBox="1"/>
          <p:nvPr>
            <p:ph idx="4" type="body"/>
          </p:nvPr>
        </p:nvSpPr>
        <p:spPr>
          <a:xfrm>
            <a:off x="4876800" y="2840613"/>
            <a:ext cx="3779838" cy="18271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5186" lvl="2" marL="1371600" algn="l">
              <a:spcBef>
                <a:spcPts val="360"/>
              </a:spcBef>
              <a:spcAft>
                <a:spcPts val="0"/>
              </a:spcAft>
              <a:buSzPts val="1836"/>
              <a:buChar char="›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/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lt2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 txBox="1"/>
          <p:nvPr>
            <p:ph idx="1" type="body"/>
          </p:nvPr>
        </p:nvSpPr>
        <p:spPr>
          <a:xfrm>
            <a:off x="955677" y="908685"/>
            <a:ext cx="7700963" cy="37590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5186" lvl="2" marL="1371600" algn="l">
              <a:spcBef>
                <a:spcPts val="360"/>
              </a:spcBef>
              <a:spcAft>
                <a:spcPts val="0"/>
              </a:spcAft>
              <a:buSzPts val="1836"/>
              <a:buChar char="›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6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3" Type="http://schemas.openxmlformats.org/officeDocument/2006/relationships/theme" Target="../theme/theme7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3" Type="http://schemas.openxmlformats.org/officeDocument/2006/relationships/theme" Target="../theme/theme5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5.xml"/><Relationship Id="rId3" Type="http://schemas.openxmlformats.org/officeDocument/2006/relationships/theme" Target="../theme/theme3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6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/>
        </p:nvSpPr>
        <p:spPr>
          <a:xfrm>
            <a:off x="0" y="4806950"/>
            <a:ext cx="9155112" cy="342900"/>
          </a:xfrm>
          <a:prstGeom prst="rect">
            <a:avLst/>
          </a:prstGeom>
          <a:solidFill>
            <a:srgbClr val="8C1515"/>
          </a:solidFill>
          <a:ln cap="flat" cmpd="sng" w="9525">
            <a:solidFill>
              <a:srgbClr val="8C1515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25400">
              <a:srgbClr val="808080">
                <a:alpha val="5960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1" name="Google Shape;11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156450" y="4883150"/>
            <a:ext cx="1546225" cy="18891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4"/>
          <p:cNvSpPr txBox="1"/>
          <p:nvPr>
            <p:ph type="title"/>
          </p:nvPr>
        </p:nvSpPr>
        <p:spPr>
          <a:xfrm>
            <a:off x="949325" y="358775"/>
            <a:ext cx="7707312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" type="body"/>
          </p:nvPr>
        </p:nvSpPr>
        <p:spPr>
          <a:xfrm>
            <a:off x="949325" y="903287"/>
            <a:ext cx="7707312" cy="3763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5186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36"/>
              <a:buFont typeface="Source Sans Pro"/>
              <a:buChar char="›"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–"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transition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6"/>
          <p:cNvSpPr txBox="1"/>
          <p:nvPr/>
        </p:nvSpPr>
        <p:spPr>
          <a:xfrm>
            <a:off x="0" y="0"/>
            <a:ext cx="457200" cy="5149850"/>
          </a:xfrm>
          <a:prstGeom prst="rect">
            <a:avLst/>
          </a:prstGeom>
          <a:solidFill>
            <a:srgbClr val="8C1515"/>
          </a:solidFill>
          <a:ln cap="flat" cmpd="sng" w="9525">
            <a:solidFill>
              <a:srgbClr val="8C151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0" name="Google Shape;20;p1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121525" y="4856162"/>
            <a:ext cx="1546225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16"/>
          <p:cNvSpPr txBox="1"/>
          <p:nvPr>
            <p:ph type="title"/>
          </p:nvPr>
        </p:nvSpPr>
        <p:spPr>
          <a:xfrm>
            <a:off x="949325" y="358775"/>
            <a:ext cx="7707312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9pPr>
          </a:lstStyle>
          <a:p/>
        </p:txBody>
      </p:sp>
      <p:sp>
        <p:nvSpPr>
          <p:cNvPr id="22" name="Google Shape;22;p16"/>
          <p:cNvSpPr txBox="1"/>
          <p:nvPr>
            <p:ph idx="1" type="body"/>
          </p:nvPr>
        </p:nvSpPr>
        <p:spPr>
          <a:xfrm>
            <a:off x="949325" y="903287"/>
            <a:ext cx="7707312" cy="3763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5186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36"/>
              <a:buFont typeface="Source Sans Pro"/>
              <a:buChar char="›"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–"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</p:sldLayoutIdLst>
  <p:transition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/>
          <p:nvPr/>
        </p:nvSpPr>
        <p:spPr>
          <a:xfrm>
            <a:off x="0" y="4806950"/>
            <a:ext cx="9155112" cy="342900"/>
          </a:xfrm>
          <a:prstGeom prst="rect">
            <a:avLst/>
          </a:prstGeom>
          <a:solidFill>
            <a:srgbClr val="8C1515"/>
          </a:solidFill>
          <a:ln cap="flat" cmpd="sng" w="9525">
            <a:solidFill>
              <a:srgbClr val="8C1515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25400">
              <a:srgbClr val="808080">
                <a:alpha val="5960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8" name="Google Shape;28;p1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156450" y="4883150"/>
            <a:ext cx="1546225" cy="188912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18"/>
          <p:cNvSpPr txBox="1"/>
          <p:nvPr>
            <p:ph type="title"/>
          </p:nvPr>
        </p:nvSpPr>
        <p:spPr>
          <a:xfrm>
            <a:off x="949325" y="358775"/>
            <a:ext cx="7707312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9pPr>
          </a:lstStyle>
          <a:p/>
        </p:txBody>
      </p:sp>
      <p:sp>
        <p:nvSpPr>
          <p:cNvPr id="30" name="Google Shape;30;p18"/>
          <p:cNvSpPr txBox="1"/>
          <p:nvPr>
            <p:ph idx="1" type="body"/>
          </p:nvPr>
        </p:nvSpPr>
        <p:spPr>
          <a:xfrm>
            <a:off x="949325" y="903287"/>
            <a:ext cx="7707312" cy="3763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5186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36"/>
              <a:buFont typeface="Source Sans Pro"/>
              <a:buChar char="›"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–"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2"/>
  </p:sldLayoutIdLst>
  <p:transition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0"/>
          <p:cNvSpPr txBox="1"/>
          <p:nvPr/>
        </p:nvSpPr>
        <p:spPr>
          <a:xfrm>
            <a:off x="0" y="0"/>
            <a:ext cx="457200" cy="5149850"/>
          </a:xfrm>
          <a:prstGeom prst="rect">
            <a:avLst/>
          </a:prstGeom>
          <a:solidFill>
            <a:srgbClr val="8C1515"/>
          </a:solidFill>
          <a:ln cap="flat" cmpd="sng" w="9525">
            <a:solidFill>
              <a:srgbClr val="8C151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7" name="Google Shape;37;p2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121525" y="4856162"/>
            <a:ext cx="1546225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20"/>
          <p:cNvSpPr txBox="1"/>
          <p:nvPr/>
        </p:nvSpPr>
        <p:spPr>
          <a:xfrm>
            <a:off x="60325" y="7937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45700" spcFirstLastPara="1" rIns="457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9" name="Google Shape;39;p20"/>
          <p:cNvSpPr txBox="1"/>
          <p:nvPr>
            <p:ph type="title"/>
          </p:nvPr>
        </p:nvSpPr>
        <p:spPr>
          <a:xfrm>
            <a:off x="949325" y="358775"/>
            <a:ext cx="7707312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9pPr>
          </a:lstStyle>
          <a:p/>
        </p:txBody>
      </p:sp>
      <p:sp>
        <p:nvSpPr>
          <p:cNvPr id="40" name="Google Shape;40;p20"/>
          <p:cNvSpPr txBox="1"/>
          <p:nvPr>
            <p:ph idx="1" type="body"/>
          </p:nvPr>
        </p:nvSpPr>
        <p:spPr>
          <a:xfrm>
            <a:off x="949325" y="903287"/>
            <a:ext cx="7707312" cy="3763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5186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36"/>
              <a:buFont typeface="Source Sans Pro"/>
              <a:buChar char="›"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–"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2"/>
  </p:sldLayoutIdLst>
  <p:transition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/>
          <p:nvPr/>
        </p:nvSpPr>
        <p:spPr>
          <a:xfrm>
            <a:off x="0" y="0"/>
            <a:ext cx="457200" cy="5149850"/>
          </a:xfrm>
          <a:prstGeom prst="rect">
            <a:avLst/>
          </a:prstGeom>
          <a:solidFill>
            <a:srgbClr val="8C1515"/>
          </a:solidFill>
          <a:ln cap="flat" cmpd="sng" w="9525">
            <a:solidFill>
              <a:srgbClr val="8C151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47" name="Google Shape;47;p2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121525" y="4856162"/>
            <a:ext cx="1546225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22"/>
          <p:cNvSpPr txBox="1"/>
          <p:nvPr>
            <p:ph type="title"/>
          </p:nvPr>
        </p:nvSpPr>
        <p:spPr>
          <a:xfrm>
            <a:off x="949325" y="358775"/>
            <a:ext cx="7707312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9pPr>
          </a:lstStyle>
          <a:p/>
        </p:txBody>
      </p:sp>
      <p:sp>
        <p:nvSpPr>
          <p:cNvPr id="49" name="Google Shape;49;p22"/>
          <p:cNvSpPr txBox="1"/>
          <p:nvPr>
            <p:ph idx="1" type="body"/>
          </p:nvPr>
        </p:nvSpPr>
        <p:spPr>
          <a:xfrm>
            <a:off x="949325" y="903287"/>
            <a:ext cx="7707312" cy="3763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5186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36"/>
              <a:buFont typeface="Source Sans Pro"/>
              <a:buChar char="›"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–"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2"/>
  </p:sldLayoutIdLst>
  <p:transition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4"/>
          <p:cNvSpPr txBox="1"/>
          <p:nvPr/>
        </p:nvSpPr>
        <p:spPr>
          <a:xfrm>
            <a:off x="-11112" y="0"/>
            <a:ext cx="9155112" cy="34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8C151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8" name="Google Shape;58;p2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121525" y="4856162"/>
            <a:ext cx="1546225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24"/>
          <p:cNvSpPr txBox="1"/>
          <p:nvPr>
            <p:ph type="title"/>
          </p:nvPr>
        </p:nvSpPr>
        <p:spPr>
          <a:xfrm>
            <a:off x="949325" y="358775"/>
            <a:ext cx="7707312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9pPr>
          </a:lstStyle>
          <a:p/>
        </p:txBody>
      </p:sp>
      <p:sp>
        <p:nvSpPr>
          <p:cNvPr id="60" name="Google Shape;60;p24"/>
          <p:cNvSpPr txBox="1"/>
          <p:nvPr>
            <p:ph idx="1" type="body"/>
          </p:nvPr>
        </p:nvSpPr>
        <p:spPr>
          <a:xfrm>
            <a:off x="949325" y="903287"/>
            <a:ext cx="7707312" cy="3763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SzPts val="1400"/>
              <a:buNone/>
              <a:defRPr b="0" i="0" sz="1600" u="none" cap="small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5186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36"/>
              <a:buFont typeface="Source Sans Pro"/>
              <a:buChar char="›"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–"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</p:sldLayoutIdLst>
  <p:transition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eldrick@stanford.edu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github.com/eldrickm/sqed_sss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4.jpg"/><Relationship Id="rId4" Type="http://schemas.openxmlformats.org/officeDocument/2006/relationships/image" Target="../media/image20.jpg"/><Relationship Id="rId9" Type="http://schemas.openxmlformats.org/officeDocument/2006/relationships/image" Target="../media/image13.png"/><Relationship Id="rId5" Type="http://schemas.openxmlformats.org/officeDocument/2006/relationships/image" Target="../media/image19.jpg"/><Relationship Id="rId6" Type="http://schemas.openxmlformats.org/officeDocument/2006/relationships/image" Target="../media/image16.jpg"/><Relationship Id="rId7" Type="http://schemas.openxmlformats.org/officeDocument/2006/relationships/image" Target="../media/image17.jpg"/><Relationship Id="rId8" Type="http://schemas.openxmlformats.org/officeDocument/2006/relationships/image" Target="../media/image1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7.png"/><Relationship Id="rId4" Type="http://schemas.openxmlformats.org/officeDocument/2006/relationships/image" Target="../media/image22.png"/><Relationship Id="rId5" Type="http://schemas.openxmlformats.org/officeDocument/2006/relationships/image" Target="../media/image28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3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Microsoft_Excel_Sheet1.xls"/><Relationship Id="rId5" Type="http://schemas.openxmlformats.org/officeDocument/2006/relationships/oleObject" Target="../embeddings/Microsoft_Excel_Sheet1.xls"/><Relationship Id="rId6" Type="http://schemas.openxmlformats.org/officeDocument/2006/relationships/image" Target="../media/image24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4.xml"/><Relationship Id="rId3" Type="http://schemas.openxmlformats.org/officeDocument/2006/relationships/vmlDrawing" Target="../drawings/vmlDrawing2.vml"/><Relationship Id="rId4" Type="http://schemas.openxmlformats.org/officeDocument/2006/relationships/oleObject" Target="../embeddings/Microsoft_Excel_Sheet2.xls"/><Relationship Id="rId5" Type="http://schemas.openxmlformats.org/officeDocument/2006/relationships/oleObject" Target="../embeddings/Microsoft_Excel_Sheet2.xls"/><Relationship Id="rId6" Type="http://schemas.openxmlformats.org/officeDocument/2006/relationships/image" Target="../media/image23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/>
          <p:nvPr>
            <p:ph type="ctrTitle"/>
          </p:nvPr>
        </p:nvSpPr>
        <p:spPr>
          <a:xfrm>
            <a:off x="0" y="1340875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6000"/>
              <a:t>Design for Verification</a:t>
            </a:r>
            <a:endParaRPr b="1" sz="6000"/>
          </a:p>
        </p:txBody>
      </p:sp>
      <p:sp>
        <p:nvSpPr>
          <p:cNvPr id="69" name="Google Shape;69;p1"/>
          <p:cNvSpPr txBox="1"/>
          <p:nvPr>
            <p:ph idx="1" type="body"/>
          </p:nvPr>
        </p:nvSpPr>
        <p:spPr>
          <a:xfrm>
            <a:off x="0" y="3014375"/>
            <a:ext cx="9144000" cy="13716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0" spcFirstLastPara="1" rIns="0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Eldrick Millares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eldrick@stanford.edu</a:t>
            </a:r>
            <a:br>
              <a:rPr lang="en-US"/>
            </a:br>
            <a:r>
              <a:rPr lang="en-US"/>
              <a:t>Trippel Lab</a:t>
            </a:r>
            <a:br>
              <a:rPr lang="en-US"/>
            </a:br>
            <a:r>
              <a:rPr lang="en-US"/>
              <a:t>2020-04-01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e143f79d6_0_75"/>
          <p:cNvSpPr txBox="1"/>
          <p:nvPr>
            <p:ph type="title"/>
          </p:nvPr>
        </p:nvSpPr>
        <p:spPr>
          <a:xfrm>
            <a:off x="1143000" y="2397750"/>
            <a:ext cx="6858000" cy="8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Can we do better?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bb1d9bf20_0_0"/>
          <p:cNvSpPr txBox="1"/>
          <p:nvPr>
            <p:ph type="title"/>
          </p:nvPr>
        </p:nvSpPr>
        <p:spPr>
          <a:xfrm>
            <a:off x="949325" y="358775"/>
            <a:ext cx="77073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</a:pPr>
            <a:r>
              <a:rPr lang="en-US"/>
              <a:t>Quick Error Detection (QED) - Overview</a:t>
            </a:r>
            <a:endParaRPr/>
          </a:p>
        </p:txBody>
      </p:sp>
      <p:sp>
        <p:nvSpPr>
          <p:cNvPr id="136" name="Google Shape;136;gcbb1d9bf20_0_0"/>
          <p:cNvSpPr txBox="1"/>
          <p:nvPr/>
        </p:nvSpPr>
        <p:spPr>
          <a:xfrm>
            <a:off x="949325" y="847775"/>
            <a:ext cx="170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cbb1d9bf20_0_0"/>
          <p:cNvSpPr txBox="1"/>
          <p:nvPr/>
        </p:nvSpPr>
        <p:spPr>
          <a:xfrm>
            <a:off x="726575" y="1100225"/>
            <a:ext cx="8152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QED is a technique that transforms software validation programs (SW Testbenches) to achieve shorter error detection latencies (shorter bug traces).</a:t>
            </a:r>
            <a:br>
              <a:rPr lang="en-US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Main Idea: Fine-Grained Self-Consistency Checking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“An instruction with the same input values will always yield the same output values”</a:t>
            </a:r>
            <a:endParaRPr b="1"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a53392ba2_0_39"/>
          <p:cNvSpPr txBox="1"/>
          <p:nvPr>
            <p:ph type="title"/>
          </p:nvPr>
        </p:nvSpPr>
        <p:spPr>
          <a:xfrm>
            <a:off x="949325" y="358775"/>
            <a:ext cx="77073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</a:pPr>
            <a:r>
              <a:rPr lang="en-US"/>
              <a:t>QED: Setup - Step 1</a:t>
            </a:r>
            <a:endParaRPr/>
          </a:p>
        </p:txBody>
      </p:sp>
      <p:sp>
        <p:nvSpPr>
          <p:cNvPr id="143" name="Google Shape;143;gca53392ba2_0_39"/>
          <p:cNvSpPr txBox="1"/>
          <p:nvPr/>
        </p:nvSpPr>
        <p:spPr>
          <a:xfrm>
            <a:off x="949325" y="847775"/>
            <a:ext cx="170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ca53392ba2_0_39"/>
          <p:cNvSpPr txBox="1"/>
          <p:nvPr/>
        </p:nvSpPr>
        <p:spPr>
          <a:xfrm>
            <a:off x="726575" y="1100225"/>
            <a:ext cx="815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Setup: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Partition processor “locations” (memory, registers) into original and duplicate spaces</a:t>
            </a:r>
            <a:endParaRPr/>
          </a:p>
        </p:txBody>
      </p:sp>
      <p:pic>
        <p:nvPicPr>
          <p:cNvPr id="145" name="Google Shape;145;gca53392ba2_0_39"/>
          <p:cNvPicPr preferRelativeResize="0"/>
          <p:nvPr/>
        </p:nvPicPr>
        <p:blipFill rotWithShape="1">
          <a:blip r:embed="rId3">
            <a:alphaModFix/>
          </a:blip>
          <a:srcRect b="56998" l="0" r="57915" t="0"/>
          <a:stretch/>
        </p:blipFill>
        <p:spPr>
          <a:xfrm>
            <a:off x="1596300" y="2213225"/>
            <a:ext cx="2325974" cy="196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gca53392ba2_0_39"/>
          <p:cNvPicPr preferRelativeResize="0"/>
          <p:nvPr/>
        </p:nvPicPr>
        <p:blipFill rotWithShape="1">
          <a:blip r:embed="rId3">
            <a:alphaModFix/>
          </a:blip>
          <a:srcRect b="15476" l="0" r="58945" t="41519"/>
          <a:stretch/>
        </p:blipFill>
        <p:spPr>
          <a:xfrm>
            <a:off x="5308725" y="2091300"/>
            <a:ext cx="2410174" cy="208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gca53392ba2_0_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1925" y="2708587"/>
            <a:ext cx="1017784" cy="96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gca53392ba2_0_39"/>
          <p:cNvSpPr/>
          <p:nvPr/>
        </p:nvSpPr>
        <p:spPr>
          <a:xfrm>
            <a:off x="4063050" y="2948975"/>
            <a:ext cx="1017900" cy="48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e21caf783_0_9"/>
          <p:cNvSpPr txBox="1"/>
          <p:nvPr>
            <p:ph type="title"/>
          </p:nvPr>
        </p:nvSpPr>
        <p:spPr>
          <a:xfrm>
            <a:off x="949325" y="358775"/>
            <a:ext cx="77073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</a:pPr>
            <a:r>
              <a:rPr lang="en-US"/>
              <a:t>QED: Setup - Step 2</a:t>
            </a:r>
            <a:endParaRPr/>
          </a:p>
        </p:txBody>
      </p:sp>
      <p:sp>
        <p:nvSpPr>
          <p:cNvPr id="154" name="Google Shape;154;gce21caf783_0_9"/>
          <p:cNvSpPr txBox="1"/>
          <p:nvPr/>
        </p:nvSpPr>
        <p:spPr>
          <a:xfrm>
            <a:off x="949325" y="847775"/>
            <a:ext cx="170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ce21caf783_0_9"/>
          <p:cNvSpPr txBox="1"/>
          <p:nvPr/>
        </p:nvSpPr>
        <p:spPr>
          <a:xfrm>
            <a:off x="726575" y="1100225"/>
            <a:ext cx="8152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Setup: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Partition processor “locations” (memory, registers) into original and duplicate spaces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>
                <a:solidFill>
                  <a:schemeClr val="dk1"/>
                </a:solidFill>
              </a:rPr>
              <a:t>From an original validation program, partition the instructions into chunks</a:t>
            </a:r>
            <a:endParaRPr/>
          </a:p>
        </p:txBody>
      </p:sp>
      <p:pic>
        <p:nvPicPr>
          <p:cNvPr id="156" name="Google Shape;156;gce21caf783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925" y="2708587"/>
            <a:ext cx="1017784" cy="96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gce21caf783_0_9"/>
          <p:cNvPicPr preferRelativeResize="0"/>
          <p:nvPr/>
        </p:nvPicPr>
        <p:blipFill rotWithShape="1">
          <a:blip r:embed="rId4">
            <a:alphaModFix/>
          </a:blip>
          <a:srcRect b="15476" l="0" r="58945" t="41519"/>
          <a:stretch/>
        </p:blipFill>
        <p:spPr>
          <a:xfrm>
            <a:off x="5308725" y="2091300"/>
            <a:ext cx="2410174" cy="208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ce21caf783_0_9"/>
          <p:cNvPicPr preferRelativeResize="0"/>
          <p:nvPr/>
        </p:nvPicPr>
        <p:blipFill rotWithShape="1">
          <a:blip r:embed="rId4">
            <a:alphaModFix/>
          </a:blip>
          <a:srcRect b="74990" l="46785" r="26079" t="5231"/>
          <a:stretch/>
        </p:blipFill>
        <p:spPr>
          <a:xfrm>
            <a:off x="509700" y="2256875"/>
            <a:ext cx="2076424" cy="1248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e21caf783_0_24"/>
          <p:cNvSpPr txBox="1"/>
          <p:nvPr>
            <p:ph type="title"/>
          </p:nvPr>
        </p:nvSpPr>
        <p:spPr>
          <a:xfrm>
            <a:off x="949325" y="358775"/>
            <a:ext cx="77073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</a:pPr>
            <a:r>
              <a:rPr lang="en-US"/>
              <a:t>QED: Setup - Step 3</a:t>
            </a:r>
            <a:endParaRPr/>
          </a:p>
        </p:txBody>
      </p:sp>
      <p:sp>
        <p:nvSpPr>
          <p:cNvPr id="164" name="Google Shape;164;gce21caf783_0_24"/>
          <p:cNvSpPr txBox="1"/>
          <p:nvPr/>
        </p:nvSpPr>
        <p:spPr>
          <a:xfrm>
            <a:off x="949325" y="847775"/>
            <a:ext cx="170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ce21caf783_0_24"/>
          <p:cNvSpPr txBox="1"/>
          <p:nvPr/>
        </p:nvSpPr>
        <p:spPr>
          <a:xfrm>
            <a:off x="726575" y="1100225"/>
            <a:ext cx="8152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Setup: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Partition processor “locations” (memory, registers) into original and duplicate spaces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>
                <a:solidFill>
                  <a:schemeClr val="dk1"/>
                </a:solidFill>
              </a:rPr>
              <a:t>From an original validation program, partition the instructions into chunks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>
                <a:solidFill>
                  <a:schemeClr val="dk1"/>
                </a:solidFill>
              </a:rPr>
              <a:t>For each chunk, duplicate the instructions in that chunk and use duplicate locations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6" name="Google Shape;166;gce21caf783_0_24"/>
          <p:cNvPicPr preferRelativeResize="0"/>
          <p:nvPr/>
        </p:nvPicPr>
        <p:blipFill rotWithShape="1">
          <a:blip r:embed="rId3">
            <a:alphaModFix/>
          </a:blip>
          <a:srcRect b="74990" l="46785" r="26079" t="5231"/>
          <a:stretch/>
        </p:blipFill>
        <p:spPr>
          <a:xfrm>
            <a:off x="509700" y="2256875"/>
            <a:ext cx="2076424" cy="1248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ce21caf783_0_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1925" y="2708587"/>
            <a:ext cx="1017784" cy="96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gce21caf783_0_24"/>
          <p:cNvPicPr preferRelativeResize="0"/>
          <p:nvPr/>
        </p:nvPicPr>
        <p:blipFill rotWithShape="1">
          <a:blip r:embed="rId3">
            <a:alphaModFix/>
          </a:blip>
          <a:srcRect b="48535" l="47738" r="26647" t="25931"/>
          <a:stretch/>
        </p:blipFill>
        <p:spPr>
          <a:xfrm>
            <a:off x="3406763" y="2399375"/>
            <a:ext cx="1870713" cy="153814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gce21caf783_0_24"/>
          <p:cNvSpPr/>
          <p:nvPr/>
        </p:nvSpPr>
        <p:spPr>
          <a:xfrm>
            <a:off x="2489850" y="2834025"/>
            <a:ext cx="1017900" cy="48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gce21caf783_0_24"/>
          <p:cNvPicPr preferRelativeResize="0"/>
          <p:nvPr/>
        </p:nvPicPr>
        <p:blipFill rotWithShape="1">
          <a:blip r:embed="rId3">
            <a:alphaModFix/>
          </a:blip>
          <a:srcRect b="15476" l="0" r="58945" t="41519"/>
          <a:stretch/>
        </p:blipFill>
        <p:spPr>
          <a:xfrm>
            <a:off x="5308725" y="2091300"/>
            <a:ext cx="2410174" cy="208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ce21caf783_0_35"/>
          <p:cNvSpPr txBox="1"/>
          <p:nvPr>
            <p:ph type="title"/>
          </p:nvPr>
        </p:nvSpPr>
        <p:spPr>
          <a:xfrm>
            <a:off x="949325" y="358775"/>
            <a:ext cx="77073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</a:pPr>
            <a:r>
              <a:rPr lang="en-US"/>
              <a:t>QED: Setup - Step 4</a:t>
            </a:r>
            <a:endParaRPr/>
          </a:p>
        </p:txBody>
      </p:sp>
      <p:sp>
        <p:nvSpPr>
          <p:cNvPr id="176" name="Google Shape;176;gce21caf783_0_35"/>
          <p:cNvSpPr txBox="1"/>
          <p:nvPr/>
        </p:nvSpPr>
        <p:spPr>
          <a:xfrm>
            <a:off x="949325" y="847775"/>
            <a:ext cx="170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ce21caf783_0_35"/>
          <p:cNvSpPr txBox="1"/>
          <p:nvPr/>
        </p:nvSpPr>
        <p:spPr>
          <a:xfrm>
            <a:off x="726575" y="1100225"/>
            <a:ext cx="8152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Setup: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Partition processor “locations” (memory, registers) into original and duplicate spaces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>
                <a:solidFill>
                  <a:schemeClr val="dk1"/>
                </a:solidFill>
              </a:rPr>
              <a:t>From an original validation program, partition the instructions into chunks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>
                <a:solidFill>
                  <a:schemeClr val="dk1"/>
                </a:solidFill>
              </a:rPr>
              <a:t>For each chunk, duplicate the instructions in that chunk and use duplicate locations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>
                <a:solidFill>
                  <a:schemeClr val="dk1"/>
                </a:solidFill>
              </a:rPr>
              <a:t>Reset and s</a:t>
            </a:r>
            <a:r>
              <a:rPr lang="en-US">
                <a:solidFill>
                  <a:schemeClr val="dk1"/>
                </a:solidFill>
              </a:rPr>
              <a:t>tart processor in QED consistent state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8" name="Google Shape;178;gce21caf783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925" y="2708587"/>
            <a:ext cx="1017784" cy="96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gce21caf783_0_35"/>
          <p:cNvPicPr preferRelativeResize="0"/>
          <p:nvPr/>
        </p:nvPicPr>
        <p:blipFill rotWithShape="1">
          <a:blip r:embed="rId4">
            <a:alphaModFix/>
          </a:blip>
          <a:srcRect b="15476" l="0" r="58945" t="41519"/>
          <a:stretch/>
        </p:blipFill>
        <p:spPr>
          <a:xfrm>
            <a:off x="5308725" y="2091300"/>
            <a:ext cx="2410174" cy="208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gce21caf783_0_35"/>
          <p:cNvPicPr preferRelativeResize="0"/>
          <p:nvPr/>
        </p:nvPicPr>
        <p:blipFill rotWithShape="1">
          <a:blip r:embed="rId4">
            <a:alphaModFix/>
          </a:blip>
          <a:srcRect b="48535" l="47738" r="26647" t="25931"/>
          <a:stretch/>
        </p:blipFill>
        <p:spPr>
          <a:xfrm>
            <a:off x="3406763" y="2399375"/>
            <a:ext cx="1870713" cy="1538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ce21caf783_0_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6575" y="2362325"/>
            <a:ext cx="2495550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ce21caf783_0_53"/>
          <p:cNvSpPr txBox="1"/>
          <p:nvPr>
            <p:ph type="title"/>
          </p:nvPr>
        </p:nvSpPr>
        <p:spPr>
          <a:xfrm>
            <a:off x="949325" y="358775"/>
            <a:ext cx="77073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</a:pPr>
            <a:r>
              <a:rPr lang="en-US"/>
              <a:t>QED: Run</a:t>
            </a:r>
            <a:endParaRPr/>
          </a:p>
        </p:txBody>
      </p:sp>
      <p:sp>
        <p:nvSpPr>
          <p:cNvPr id="187" name="Google Shape;187;gce21caf783_0_53"/>
          <p:cNvSpPr txBox="1"/>
          <p:nvPr/>
        </p:nvSpPr>
        <p:spPr>
          <a:xfrm>
            <a:off x="949325" y="847775"/>
            <a:ext cx="170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ce21caf783_0_53"/>
          <p:cNvSpPr txBox="1"/>
          <p:nvPr/>
        </p:nvSpPr>
        <p:spPr>
          <a:xfrm>
            <a:off x="726575" y="1100225"/>
            <a:ext cx="8152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Run: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>
                <a:solidFill>
                  <a:schemeClr val="dk1"/>
                </a:solidFill>
              </a:rPr>
              <a:t>Run an original chunk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>
                <a:solidFill>
                  <a:schemeClr val="dk1"/>
                </a:solidFill>
              </a:rPr>
              <a:t>Run the corresponding duplicate chunk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>
                <a:solidFill>
                  <a:schemeClr val="dk1"/>
                </a:solidFill>
              </a:rPr>
              <a:t>Check QED Consistency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Repeat until all chunks ran</a:t>
            </a:r>
            <a:endParaRPr/>
          </a:p>
        </p:txBody>
      </p:sp>
      <p:pic>
        <p:nvPicPr>
          <p:cNvPr id="189" name="Google Shape;189;gce21caf783_0_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925" y="2708587"/>
            <a:ext cx="1017784" cy="96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gce21caf783_0_53"/>
          <p:cNvPicPr preferRelativeResize="0"/>
          <p:nvPr/>
        </p:nvPicPr>
        <p:blipFill rotWithShape="1">
          <a:blip r:embed="rId4">
            <a:alphaModFix/>
          </a:blip>
          <a:srcRect b="15476" l="0" r="58945" t="41519"/>
          <a:stretch/>
        </p:blipFill>
        <p:spPr>
          <a:xfrm>
            <a:off x="5308725" y="2091300"/>
            <a:ext cx="2410174" cy="208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gce21caf783_0_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7850" y="237050"/>
            <a:ext cx="1604075" cy="135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gce21caf783_0_53"/>
          <p:cNvPicPr preferRelativeResize="0"/>
          <p:nvPr/>
        </p:nvPicPr>
        <p:blipFill rotWithShape="1">
          <a:blip r:embed="rId4">
            <a:alphaModFix/>
          </a:blip>
          <a:srcRect b="0" l="46082" r="25645" t="58593"/>
          <a:stretch/>
        </p:blipFill>
        <p:spPr>
          <a:xfrm>
            <a:off x="2219776" y="2331675"/>
            <a:ext cx="1810276" cy="2186874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ce21caf783_0_53"/>
          <p:cNvSpPr/>
          <p:nvPr/>
        </p:nvSpPr>
        <p:spPr>
          <a:xfrm>
            <a:off x="1541600" y="2743200"/>
            <a:ext cx="786000" cy="30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ce21caf783_0_53"/>
          <p:cNvSpPr/>
          <p:nvPr/>
        </p:nvSpPr>
        <p:spPr>
          <a:xfrm>
            <a:off x="1541600" y="3182950"/>
            <a:ext cx="786000" cy="30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ce21caf783_0_53"/>
          <p:cNvSpPr/>
          <p:nvPr/>
        </p:nvSpPr>
        <p:spPr>
          <a:xfrm>
            <a:off x="1541600" y="3593950"/>
            <a:ext cx="786000" cy="30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ce21caf783_0_53"/>
          <p:cNvSpPr txBox="1"/>
          <p:nvPr/>
        </p:nvSpPr>
        <p:spPr>
          <a:xfrm>
            <a:off x="726575" y="2694450"/>
            <a:ext cx="7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 1</a:t>
            </a:r>
            <a:endParaRPr/>
          </a:p>
        </p:txBody>
      </p:sp>
      <p:sp>
        <p:nvSpPr>
          <p:cNvPr id="197" name="Google Shape;197;gce21caf783_0_53"/>
          <p:cNvSpPr txBox="1"/>
          <p:nvPr/>
        </p:nvSpPr>
        <p:spPr>
          <a:xfrm>
            <a:off x="726575" y="3134200"/>
            <a:ext cx="7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 2</a:t>
            </a:r>
            <a:endParaRPr/>
          </a:p>
        </p:txBody>
      </p:sp>
      <p:sp>
        <p:nvSpPr>
          <p:cNvPr id="198" name="Google Shape;198;gce21caf783_0_53"/>
          <p:cNvSpPr txBox="1"/>
          <p:nvPr/>
        </p:nvSpPr>
        <p:spPr>
          <a:xfrm>
            <a:off x="726575" y="3545200"/>
            <a:ext cx="7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 3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ce21caf783_0_113"/>
          <p:cNvSpPr txBox="1"/>
          <p:nvPr>
            <p:ph type="title"/>
          </p:nvPr>
        </p:nvSpPr>
        <p:spPr>
          <a:xfrm>
            <a:off x="949325" y="358775"/>
            <a:ext cx="77073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</a:pPr>
            <a:r>
              <a:rPr lang="en-US"/>
              <a:t>QED: </a:t>
            </a:r>
            <a:r>
              <a:rPr lang="en-US"/>
              <a:t>Step-by-Step</a:t>
            </a:r>
            <a:endParaRPr/>
          </a:p>
        </p:txBody>
      </p:sp>
      <p:sp>
        <p:nvSpPr>
          <p:cNvPr id="204" name="Google Shape;204;gce21caf783_0_113"/>
          <p:cNvSpPr txBox="1"/>
          <p:nvPr/>
        </p:nvSpPr>
        <p:spPr>
          <a:xfrm>
            <a:off x="949325" y="847775"/>
            <a:ext cx="170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ce21caf783_0_113"/>
          <p:cNvSpPr txBox="1"/>
          <p:nvPr/>
        </p:nvSpPr>
        <p:spPr>
          <a:xfrm>
            <a:off x="726575" y="1100225"/>
            <a:ext cx="81528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Step-By-Step Example (QED EDDI-V):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b="1" lang="en-US"/>
              <a:t>Setup: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Partition processor “locations” (memory, registers) into original and duplicate spaces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From an original validation program, partition the instructions into chunks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For each chunk, duplicate the instructions in that chunk and use duplicate locations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Reset and start processor in QED consistent state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Run: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Run an original chunk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Run the corresponding duplicate chunk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Check QED Consistency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cbb1d9bf20_0_5"/>
          <p:cNvSpPr txBox="1"/>
          <p:nvPr>
            <p:ph type="title"/>
          </p:nvPr>
        </p:nvSpPr>
        <p:spPr>
          <a:xfrm>
            <a:off x="949325" y="358775"/>
            <a:ext cx="77073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</a:pPr>
            <a:r>
              <a:rPr lang="en-US"/>
              <a:t>QED: Takeaway </a:t>
            </a:r>
            <a:endParaRPr/>
          </a:p>
        </p:txBody>
      </p:sp>
      <p:sp>
        <p:nvSpPr>
          <p:cNvPr id="211" name="Google Shape;211;gcbb1d9bf20_0_5"/>
          <p:cNvSpPr txBox="1"/>
          <p:nvPr/>
        </p:nvSpPr>
        <p:spPr>
          <a:xfrm>
            <a:off x="726575" y="1100225"/>
            <a:ext cx="81528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Main Idea: Fine-Grained Self-Consistency Checking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QED gives us a technique to yield short bug traces with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Not Robust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Scope limited by what your validation program exercise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US">
                <a:solidFill>
                  <a:schemeClr val="dk1"/>
                </a:solidFill>
              </a:rPr>
              <a:t>Quick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Short bug traces with finer-grained chunks</a:t>
            </a:r>
            <a:br>
              <a:rPr b="1" lang="en-US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US">
                <a:solidFill>
                  <a:schemeClr val="dk1"/>
                </a:solidFill>
              </a:rPr>
              <a:t>Automatic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Only one real property to check - QED consistency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ce21caf783_0_77"/>
          <p:cNvSpPr txBox="1"/>
          <p:nvPr>
            <p:ph type="title"/>
          </p:nvPr>
        </p:nvSpPr>
        <p:spPr>
          <a:xfrm>
            <a:off x="1143000" y="2397750"/>
            <a:ext cx="6858000" cy="8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Can we do better?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a53392ba2_0_23"/>
          <p:cNvSpPr txBox="1"/>
          <p:nvPr>
            <p:ph type="title"/>
          </p:nvPr>
        </p:nvSpPr>
        <p:spPr>
          <a:xfrm>
            <a:off x="949325" y="358775"/>
            <a:ext cx="77073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</a:pPr>
            <a:r>
              <a:rPr lang="en-US"/>
              <a:t>Who Am I?</a:t>
            </a:r>
            <a:r>
              <a:rPr b="0" i="0" lang="en-US" sz="2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</p:txBody>
      </p:sp>
      <p:sp>
        <p:nvSpPr>
          <p:cNvPr id="75" name="Google Shape;75;gca53392ba2_0_23"/>
          <p:cNvSpPr txBox="1"/>
          <p:nvPr/>
        </p:nvSpPr>
        <p:spPr>
          <a:xfrm>
            <a:off x="949325" y="847775"/>
            <a:ext cx="170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gca53392ba2_0_23"/>
          <p:cNvPicPr preferRelativeResize="0"/>
          <p:nvPr/>
        </p:nvPicPr>
        <p:blipFill rotWithShape="1">
          <a:blip r:embed="rId3">
            <a:alphaModFix/>
          </a:blip>
          <a:srcRect b="7328" l="8883" r="25118" t="17579"/>
          <a:stretch/>
        </p:blipFill>
        <p:spPr>
          <a:xfrm>
            <a:off x="6078675" y="358775"/>
            <a:ext cx="2823501" cy="428277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7" name="Google Shape;77;gca53392ba2_0_23"/>
          <p:cNvSpPr txBox="1"/>
          <p:nvPr/>
        </p:nvSpPr>
        <p:spPr>
          <a:xfrm>
            <a:off x="560950" y="950025"/>
            <a:ext cx="52158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Coterm MS Student in EE</a:t>
            </a:r>
            <a:br>
              <a:rPr lang="en-US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BS EE Stanford ‘19</a:t>
            </a:r>
            <a:br>
              <a:rPr lang="en-US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Early Employee @ Red Leader Tech</a:t>
            </a:r>
            <a:br>
              <a:rPr lang="en-US"/>
            </a:br>
            <a:r>
              <a:rPr lang="en-US"/>
              <a:t>(Automotive Lidar)</a:t>
            </a:r>
            <a:br>
              <a:rPr lang="en-US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Focus on digital design, VLSI, computer systems, architecture, DSP, computer vision, etc.</a:t>
            </a:r>
            <a:br>
              <a:rPr lang="en-US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Currently working on a tape-out on Skywater 130nm (wake word detection accelerator)</a:t>
            </a:r>
            <a:br>
              <a:rPr lang="en-US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Currently working on a projector-camera surgical assistance system</a:t>
            </a:r>
            <a:br>
              <a:rPr lang="en-US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Currently working on processor verification using formal techniques!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ca53392ba2_0_44"/>
          <p:cNvSpPr txBox="1"/>
          <p:nvPr>
            <p:ph type="title"/>
          </p:nvPr>
        </p:nvSpPr>
        <p:spPr>
          <a:xfrm>
            <a:off x="949325" y="358775"/>
            <a:ext cx="77073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</a:pPr>
            <a:r>
              <a:rPr lang="en-US" sz="2300"/>
              <a:t>Symbolic QED (SQED): QED + Bounded Model Checking</a:t>
            </a:r>
            <a:endParaRPr sz="2300"/>
          </a:p>
        </p:txBody>
      </p:sp>
      <p:sp>
        <p:nvSpPr>
          <p:cNvPr id="222" name="Google Shape;222;gca53392ba2_0_44"/>
          <p:cNvSpPr txBox="1"/>
          <p:nvPr/>
        </p:nvSpPr>
        <p:spPr>
          <a:xfrm>
            <a:off x="949325" y="847775"/>
            <a:ext cx="170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ca53392ba2_0_44"/>
          <p:cNvSpPr txBox="1"/>
          <p:nvPr/>
        </p:nvSpPr>
        <p:spPr>
          <a:xfrm>
            <a:off x="726575" y="1100225"/>
            <a:ext cx="8152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Can we do away with concrete validation programs?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Increase robustness by employing formal tools to automatically explore all valid programs!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bounded model checking tool to create QED tests aut</a:t>
            </a:r>
            <a:r>
              <a:rPr lang="en-US"/>
              <a:t>omatically with symbolic instructions</a:t>
            </a:r>
            <a:endParaRPr/>
          </a:p>
        </p:txBody>
      </p:sp>
      <p:pic>
        <p:nvPicPr>
          <p:cNvPr id="224" name="Google Shape;224;gca53392ba2_0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3022" y="2521375"/>
            <a:ext cx="4077963" cy="238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ce21caf783_0_88"/>
          <p:cNvSpPr txBox="1"/>
          <p:nvPr>
            <p:ph type="title"/>
          </p:nvPr>
        </p:nvSpPr>
        <p:spPr>
          <a:xfrm>
            <a:off x="949325" y="358775"/>
            <a:ext cx="77073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</a:pPr>
            <a:r>
              <a:rPr lang="en-US" sz="2300"/>
              <a:t>SQED</a:t>
            </a:r>
            <a:r>
              <a:rPr lang="en-US" sz="2300"/>
              <a:t>: Step-By-Step</a:t>
            </a:r>
            <a:endParaRPr sz="2300"/>
          </a:p>
        </p:txBody>
      </p:sp>
      <p:sp>
        <p:nvSpPr>
          <p:cNvPr id="230" name="Google Shape;230;gce21caf783_0_88"/>
          <p:cNvSpPr txBox="1"/>
          <p:nvPr/>
        </p:nvSpPr>
        <p:spPr>
          <a:xfrm>
            <a:off x="949325" y="847775"/>
            <a:ext cx="170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ce21caf783_0_88"/>
          <p:cNvSpPr txBox="1"/>
          <p:nvPr/>
        </p:nvSpPr>
        <p:spPr>
          <a:xfrm>
            <a:off x="726575" y="1100225"/>
            <a:ext cx="8152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Setup: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Partition processor “locations” (memory, registers) into original and duplicate spaces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-US"/>
              <a:t>Add QED Module to design (can be removed after verification)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-US"/>
              <a:t>Specify symbolic inputs to tool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Reset and s</a:t>
            </a:r>
            <a:r>
              <a:rPr lang="en-US"/>
              <a:t>tart processor in QED consistent state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Run: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-US"/>
              <a:t>BMC tool runs QED tests for N = 1, 2, 3, … instructions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-US"/>
              <a:t>Check QED Consistency equal number of original and duplicate instructions execute</a:t>
            </a:r>
            <a:endParaRPr b="1"/>
          </a:p>
        </p:txBody>
      </p:sp>
      <p:pic>
        <p:nvPicPr>
          <p:cNvPr id="232" name="Google Shape;232;gce21caf783_0_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6610" y="3057475"/>
            <a:ext cx="3450776" cy="201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ce21caf783_0_100"/>
          <p:cNvSpPr txBox="1"/>
          <p:nvPr>
            <p:ph type="title"/>
          </p:nvPr>
        </p:nvSpPr>
        <p:spPr>
          <a:xfrm>
            <a:off x="949325" y="358775"/>
            <a:ext cx="77073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</a:pPr>
            <a:r>
              <a:rPr lang="en-US" sz="2300"/>
              <a:t>SQED: The QED Module</a:t>
            </a:r>
            <a:endParaRPr sz="2300"/>
          </a:p>
        </p:txBody>
      </p:sp>
      <p:sp>
        <p:nvSpPr>
          <p:cNvPr id="238" name="Google Shape;238;gce21caf783_0_100"/>
          <p:cNvSpPr txBox="1"/>
          <p:nvPr/>
        </p:nvSpPr>
        <p:spPr>
          <a:xfrm>
            <a:off x="949325" y="847775"/>
            <a:ext cx="170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ce21caf783_0_100"/>
          <p:cNvSpPr txBox="1"/>
          <p:nvPr/>
        </p:nvSpPr>
        <p:spPr>
          <a:xfrm>
            <a:off x="726575" y="1100225"/>
            <a:ext cx="8152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QED module ensures we are always running QED tests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can </a:t>
            </a:r>
            <a:r>
              <a:rPr b="1" lang="en-US"/>
              <a:t>automatically generate</a:t>
            </a:r>
            <a:r>
              <a:rPr lang="en-US"/>
              <a:t> this for a design given a description of the ISA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Buffers original instructions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Transforms original operands -&gt; duplicate operands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Multiplexes between original and duplicate instructions</a:t>
            </a:r>
            <a:endParaRPr/>
          </a:p>
        </p:txBody>
      </p:sp>
      <p:pic>
        <p:nvPicPr>
          <p:cNvPr id="240" name="Google Shape;240;gce21caf783_0_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113" y="2572200"/>
            <a:ext cx="8223724" cy="184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ca53392ba2_0_49"/>
          <p:cNvSpPr txBox="1"/>
          <p:nvPr>
            <p:ph type="title"/>
          </p:nvPr>
        </p:nvSpPr>
        <p:spPr>
          <a:xfrm>
            <a:off x="949325" y="358775"/>
            <a:ext cx="77073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</a:pPr>
            <a:r>
              <a:rPr lang="en-US"/>
              <a:t>SQED: Takeaway</a:t>
            </a:r>
            <a:endParaRPr/>
          </a:p>
        </p:txBody>
      </p:sp>
      <p:sp>
        <p:nvSpPr>
          <p:cNvPr id="246" name="Google Shape;246;gca53392ba2_0_49"/>
          <p:cNvSpPr txBox="1"/>
          <p:nvPr/>
        </p:nvSpPr>
        <p:spPr>
          <a:xfrm>
            <a:off x="949325" y="847775"/>
            <a:ext cx="170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ca53392ba2_0_49"/>
          <p:cNvSpPr txBox="1"/>
          <p:nvPr/>
        </p:nvSpPr>
        <p:spPr>
          <a:xfrm>
            <a:off x="726575" y="1100225"/>
            <a:ext cx="81528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Main Idea: Symbolic Instructions + Self-Consistency Checking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SQED obviates the need to specify validation programs - fully automatic verification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US">
                <a:solidFill>
                  <a:schemeClr val="dk1"/>
                </a:solidFill>
              </a:rPr>
              <a:t>Robust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BMC tool explores all programs up to N instructions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US">
                <a:solidFill>
                  <a:schemeClr val="dk1"/>
                </a:solidFill>
              </a:rPr>
              <a:t>Quick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BMC tool finds shortest possible bug trace from state in reset</a:t>
            </a:r>
            <a:br>
              <a:rPr b="1" lang="en-US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US">
                <a:solidFill>
                  <a:schemeClr val="dk1"/>
                </a:solidFill>
              </a:rPr>
              <a:t>Automatic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Only one real property to check - QED consistency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ce21caf783_0_109"/>
          <p:cNvSpPr txBox="1"/>
          <p:nvPr>
            <p:ph type="title"/>
          </p:nvPr>
        </p:nvSpPr>
        <p:spPr>
          <a:xfrm>
            <a:off x="1143000" y="2397750"/>
            <a:ext cx="6858000" cy="8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Any weaknesses in this technique</a:t>
            </a:r>
            <a:r>
              <a:rPr lang="en-US" sz="2000">
                <a:solidFill>
                  <a:schemeClr val="dk1"/>
                </a:solidFill>
              </a:rPr>
              <a:t>?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ce21caf783_0_122"/>
          <p:cNvSpPr txBox="1"/>
          <p:nvPr>
            <p:ph type="title"/>
          </p:nvPr>
        </p:nvSpPr>
        <p:spPr>
          <a:xfrm>
            <a:off x="949325" y="358775"/>
            <a:ext cx="77073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</a:pPr>
            <a:r>
              <a:rPr lang="en-US"/>
              <a:t>Hardware Trojans</a:t>
            </a:r>
            <a:endParaRPr/>
          </a:p>
        </p:txBody>
      </p:sp>
      <p:sp>
        <p:nvSpPr>
          <p:cNvPr id="258" name="Google Shape;258;gce21caf783_0_122"/>
          <p:cNvSpPr txBox="1"/>
          <p:nvPr/>
        </p:nvSpPr>
        <p:spPr>
          <a:xfrm>
            <a:off x="949325" y="847775"/>
            <a:ext cx="170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ce21caf783_0_122"/>
          <p:cNvSpPr txBox="1"/>
          <p:nvPr/>
        </p:nvSpPr>
        <p:spPr>
          <a:xfrm>
            <a:off x="726575" y="1100225"/>
            <a:ext cx="81528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Hardware </a:t>
            </a:r>
            <a:r>
              <a:rPr lang="en-US"/>
              <a:t>trojans</a:t>
            </a:r>
            <a:r>
              <a:rPr lang="en-US"/>
              <a:t> are malicious hardware modifications that can be inserted by bad actors into RTL.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Typically have long activation sequences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Classic example: “Ticking Timebomb Trojan”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SQED will have trouble finding these trojans since we start from reset</a:t>
            </a:r>
            <a:endParaRPr/>
          </a:p>
        </p:txBody>
      </p:sp>
      <p:pic>
        <p:nvPicPr>
          <p:cNvPr id="260" name="Google Shape;260;gce21caf783_0_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9450" y="2843650"/>
            <a:ext cx="4984174" cy="1995049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ce21caf783_0_122"/>
          <p:cNvSpPr txBox="1"/>
          <p:nvPr/>
        </p:nvSpPr>
        <p:spPr>
          <a:xfrm>
            <a:off x="3993625" y="43762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Source: Trippel et al. “Bomberman: Defining and Defeating Hardware Ticking Timebombs at Design-time”</a:t>
            </a:r>
            <a:endParaRPr sz="700"/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ca53392ba2_0_54"/>
          <p:cNvSpPr txBox="1"/>
          <p:nvPr>
            <p:ph type="title"/>
          </p:nvPr>
        </p:nvSpPr>
        <p:spPr>
          <a:xfrm>
            <a:off x="949325" y="358775"/>
            <a:ext cx="77073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</a:pPr>
            <a:r>
              <a:rPr lang="en-US"/>
              <a:t>SQED + Symbolic Starting States (SSS): Step-by-Step</a:t>
            </a:r>
            <a:endParaRPr/>
          </a:p>
        </p:txBody>
      </p:sp>
      <p:sp>
        <p:nvSpPr>
          <p:cNvPr id="267" name="Google Shape;267;gca53392ba2_0_54"/>
          <p:cNvSpPr txBox="1"/>
          <p:nvPr/>
        </p:nvSpPr>
        <p:spPr>
          <a:xfrm>
            <a:off x="949325" y="847775"/>
            <a:ext cx="170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ca53392ba2_0_54"/>
          <p:cNvSpPr txBox="1"/>
          <p:nvPr/>
        </p:nvSpPr>
        <p:spPr>
          <a:xfrm>
            <a:off x="726575" y="1100225"/>
            <a:ext cx="8152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did away with concrete instructions and made them symbolic for the BMC tool to control.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We could use symbolic starting states to find these hardware trojans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(e.g. initialize the ticking timebomb trojan counter to a value near the trigger)</a:t>
            </a:r>
            <a:endParaRPr b="1"/>
          </a:p>
        </p:txBody>
      </p:sp>
      <p:sp>
        <p:nvSpPr>
          <p:cNvPr id="269" name="Google Shape;269;gca53392ba2_0_54"/>
          <p:cNvSpPr txBox="1"/>
          <p:nvPr/>
        </p:nvSpPr>
        <p:spPr>
          <a:xfrm>
            <a:off x="487500" y="2287700"/>
            <a:ext cx="86565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Setup: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>
                <a:solidFill>
                  <a:schemeClr val="dk1"/>
                </a:solidFill>
              </a:rPr>
              <a:t>Partition processor “locations” (memory, registers) into original and duplicate spaces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>
                <a:solidFill>
                  <a:schemeClr val="dk1"/>
                </a:solidFill>
              </a:rPr>
              <a:t>Add QED Module to design (can be removed after verification)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>
                <a:solidFill>
                  <a:schemeClr val="dk1"/>
                </a:solidFill>
              </a:rPr>
              <a:t>Specify symbolic inputs to tool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-US" strike="sngStrike">
                <a:solidFill>
                  <a:schemeClr val="dk1"/>
                </a:solidFill>
              </a:rPr>
              <a:t>Start processor in QED consistent state</a:t>
            </a:r>
            <a:endParaRPr b="1" strike="sngStrike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trike="sngStrike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Run: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-US">
                <a:solidFill>
                  <a:schemeClr val="dk1"/>
                </a:solidFill>
              </a:rPr>
              <a:t>BMC tool initializes state of a processor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>
                <a:solidFill>
                  <a:schemeClr val="dk1"/>
                </a:solidFill>
              </a:rPr>
              <a:t>BMC tool runs QED tests for N = 1, 2, 3, … instructions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>
                <a:solidFill>
                  <a:schemeClr val="dk1"/>
                </a:solidFill>
              </a:rPr>
              <a:t>Check QED Consistency after a run</a:t>
            </a:r>
            <a:endParaRPr b="1" strike="sngStrike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ce143f79d6_0_0"/>
          <p:cNvSpPr txBox="1"/>
          <p:nvPr>
            <p:ph type="title"/>
          </p:nvPr>
        </p:nvSpPr>
        <p:spPr>
          <a:xfrm>
            <a:off x="949325" y="358775"/>
            <a:ext cx="77073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</a:pPr>
            <a:r>
              <a:rPr lang="en-US"/>
              <a:t>SQED + SSS: Challenges</a:t>
            </a:r>
            <a:endParaRPr/>
          </a:p>
        </p:txBody>
      </p:sp>
      <p:sp>
        <p:nvSpPr>
          <p:cNvPr id="275" name="Google Shape;275;gce143f79d6_0_0"/>
          <p:cNvSpPr txBox="1"/>
          <p:nvPr/>
        </p:nvSpPr>
        <p:spPr>
          <a:xfrm>
            <a:off x="949325" y="847775"/>
            <a:ext cx="170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ce143f79d6_0_0"/>
          <p:cNvSpPr txBox="1"/>
          <p:nvPr/>
        </p:nvSpPr>
        <p:spPr>
          <a:xfrm>
            <a:off x="726575" y="1100225"/>
            <a:ext cx="81528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Unconstrained symbolic starting states leads to false bugs!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Initialize to QED Inconsistent State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Initialize to a state not reachable from reset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Can we set a constraint so that we only consider reachable starting states?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Need to solve for reachable states - a difficult problem</a:t>
            </a:r>
            <a:endParaRPr/>
          </a:p>
        </p:txBody>
      </p:sp>
      <p:pic>
        <p:nvPicPr>
          <p:cNvPr id="277" name="Google Shape;277;gce143f79d6_0_0"/>
          <p:cNvPicPr preferRelativeResize="0"/>
          <p:nvPr/>
        </p:nvPicPr>
        <p:blipFill rotWithShape="1">
          <a:blip r:embed="rId3">
            <a:alphaModFix/>
          </a:blip>
          <a:srcRect b="2154" l="1254" r="3669" t="6571"/>
          <a:stretch/>
        </p:blipFill>
        <p:spPr>
          <a:xfrm>
            <a:off x="1811725" y="2793425"/>
            <a:ext cx="3938213" cy="212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gce143f79d6_0_0"/>
          <p:cNvSpPr txBox="1"/>
          <p:nvPr/>
        </p:nvSpPr>
        <p:spPr>
          <a:xfrm>
            <a:off x="5607950" y="3341013"/>
            <a:ext cx="35820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/>
              <a:t>I = Initial States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/>
              <a:t>R = Reachable States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/>
              <a:t>U = Unreachable States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/>
              <a:t>RT = Reachable Trigger States (True Bug)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/>
              <a:t>UT = Unreachable Trigger States (False Bug)</a:t>
            </a:r>
            <a:endParaRPr sz="1100"/>
          </a:p>
        </p:txBody>
      </p:sp>
      <p:sp>
        <p:nvSpPr>
          <p:cNvPr id="279" name="Google Shape;279;gce143f79d6_0_0"/>
          <p:cNvSpPr txBox="1"/>
          <p:nvPr/>
        </p:nvSpPr>
        <p:spPr>
          <a:xfrm>
            <a:off x="2688525" y="4851000"/>
            <a:ext cx="3000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Courtesy of Florian Lonsing</a:t>
            </a:r>
            <a:endParaRPr sz="700"/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ce21caf783_1_87"/>
          <p:cNvSpPr txBox="1"/>
          <p:nvPr>
            <p:ph type="title"/>
          </p:nvPr>
        </p:nvSpPr>
        <p:spPr>
          <a:xfrm>
            <a:off x="949325" y="358775"/>
            <a:ext cx="77073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</a:pPr>
            <a:r>
              <a:rPr lang="en-US"/>
              <a:t>SQED + SSS: Unreachable States</a:t>
            </a:r>
            <a:endParaRPr/>
          </a:p>
        </p:txBody>
      </p:sp>
      <p:sp>
        <p:nvSpPr>
          <p:cNvPr id="285" name="Google Shape;285;gce21caf783_1_87"/>
          <p:cNvSpPr txBox="1"/>
          <p:nvPr/>
        </p:nvSpPr>
        <p:spPr>
          <a:xfrm>
            <a:off x="949325" y="847775"/>
            <a:ext cx="170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6" name="Google Shape;286;gce21caf783_1_87"/>
          <p:cNvPicPr preferRelativeResize="0"/>
          <p:nvPr/>
        </p:nvPicPr>
        <p:blipFill rotWithShape="1">
          <a:blip r:embed="rId3">
            <a:alphaModFix/>
          </a:blip>
          <a:srcRect b="2154" l="1254" r="3669" t="6571"/>
          <a:stretch/>
        </p:blipFill>
        <p:spPr>
          <a:xfrm>
            <a:off x="491804" y="1226625"/>
            <a:ext cx="5256775" cy="283857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gce21caf783_1_87"/>
          <p:cNvSpPr txBox="1"/>
          <p:nvPr/>
        </p:nvSpPr>
        <p:spPr>
          <a:xfrm>
            <a:off x="5562000" y="2130188"/>
            <a:ext cx="35820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/>
              <a:t>I = Initial States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/>
              <a:t>R = Reachable States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/>
              <a:t>U = Unreachable States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/>
              <a:t>RT = Reachable Trigger States (True Bug)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/>
              <a:t>UT = Unreachable Trigger States (False Bug)</a:t>
            </a:r>
            <a:endParaRPr sz="1100"/>
          </a:p>
        </p:txBody>
      </p:sp>
      <p:sp>
        <p:nvSpPr>
          <p:cNvPr id="288" name="Google Shape;288;gce21caf783_1_87"/>
          <p:cNvSpPr txBox="1"/>
          <p:nvPr/>
        </p:nvSpPr>
        <p:spPr>
          <a:xfrm>
            <a:off x="2688525" y="4851000"/>
            <a:ext cx="3000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Courtesy of Florian Lonsing</a:t>
            </a:r>
            <a:endParaRPr sz="700"/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ce21caf783_0_134"/>
          <p:cNvSpPr txBox="1"/>
          <p:nvPr>
            <p:ph type="title"/>
          </p:nvPr>
        </p:nvSpPr>
        <p:spPr>
          <a:xfrm>
            <a:off x="949325" y="358775"/>
            <a:ext cx="77073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</a:pPr>
            <a:r>
              <a:rPr lang="en-US"/>
              <a:t>SQED + SSS: QED Constraints</a:t>
            </a:r>
            <a:endParaRPr/>
          </a:p>
        </p:txBody>
      </p:sp>
      <p:sp>
        <p:nvSpPr>
          <p:cNvPr id="294" name="Google Shape;294;gce21caf783_0_134"/>
          <p:cNvSpPr txBox="1"/>
          <p:nvPr/>
        </p:nvSpPr>
        <p:spPr>
          <a:xfrm>
            <a:off x="949325" y="847775"/>
            <a:ext cx="170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ce21caf783_0_134"/>
          <p:cNvSpPr txBox="1"/>
          <p:nvPr/>
        </p:nvSpPr>
        <p:spPr>
          <a:xfrm>
            <a:off x="726575" y="1100225"/>
            <a:ext cx="81528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Our current work has formulated “QED Constraints” for symbolic starting states that prevent spurious counterexamples.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Empirically verified to work on vscale, ridecore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 a high level: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Treat symbolic starting state as unfinished instructions (Symbolic In-Flight instructions)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Constraint C-1: At time T</a:t>
            </a:r>
            <a:r>
              <a:rPr baseline="-25000" lang="en-US"/>
              <a:t>C</a:t>
            </a:r>
            <a:r>
              <a:rPr lang="en-US"/>
              <a:t>, these SIF instructions commit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Constraint C-2: At time </a:t>
            </a:r>
            <a:r>
              <a:rPr lang="en-US">
                <a:solidFill>
                  <a:schemeClr val="dk1"/>
                </a:solidFill>
              </a:rPr>
              <a:t>T</a:t>
            </a:r>
            <a:r>
              <a:rPr baseline="-25000" lang="en-US">
                <a:solidFill>
                  <a:schemeClr val="dk1"/>
                </a:solidFill>
              </a:rPr>
              <a:t>C</a:t>
            </a:r>
            <a:r>
              <a:rPr lang="en-US"/>
              <a:t>, the core is QED consistent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Constraint C-3: QED instructions </a:t>
            </a:r>
            <a:r>
              <a:rPr lang="en-US"/>
              <a:t>operands are either: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Available at </a:t>
            </a:r>
            <a:r>
              <a:rPr lang="en-US">
                <a:solidFill>
                  <a:schemeClr val="dk1"/>
                </a:solidFill>
              </a:rPr>
              <a:t>T</a:t>
            </a:r>
            <a:r>
              <a:rPr baseline="-25000" lang="en-US">
                <a:solidFill>
                  <a:schemeClr val="dk1"/>
                </a:solidFill>
              </a:rPr>
              <a:t>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Not available, must wait on result of an earlier QED instruction</a:t>
            </a:r>
            <a:br>
              <a:rPr lang="en-US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Axiom A-1: Same inputs lead to same outputs for the same operation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Axiom A-2: Data is consistent across 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a53392ba2_0_29"/>
          <p:cNvSpPr txBox="1"/>
          <p:nvPr>
            <p:ph type="title"/>
          </p:nvPr>
        </p:nvSpPr>
        <p:spPr>
          <a:xfrm>
            <a:off x="949325" y="358775"/>
            <a:ext cx="77073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</a:pPr>
            <a:r>
              <a:rPr lang="en-US"/>
              <a:t>Our Problem:</a:t>
            </a:r>
            <a:endParaRPr/>
          </a:p>
        </p:txBody>
      </p:sp>
      <p:sp>
        <p:nvSpPr>
          <p:cNvPr id="83" name="Google Shape;83;gca53392ba2_0_29"/>
          <p:cNvSpPr txBox="1"/>
          <p:nvPr/>
        </p:nvSpPr>
        <p:spPr>
          <a:xfrm>
            <a:off x="1545125" y="1242750"/>
            <a:ext cx="65157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do we </a:t>
            </a:r>
            <a:r>
              <a:rPr b="1" lang="en-US"/>
              <a:t>verify processor hardware</a:t>
            </a:r>
            <a:r>
              <a:rPr lang="en-US"/>
              <a:t> </a:t>
            </a:r>
            <a:r>
              <a:rPr b="1" lang="en-US"/>
              <a:t>robustly</a:t>
            </a:r>
            <a:r>
              <a:rPr lang="en-US"/>
              <a:t>, </a:t>
            </a:r>
            <a:r>
              <a:rPr b="1" lang="en-US"/>
              <a:t>quickly</a:t>
            </a:r>
            <a:r>
              <a:rPr lang="en-US"/>
              <a:t>, and </a:t>
            </a:r>
            <a:r>
              <a:rPr b="1" lang="en-US"/>
              <a:t>automatically</a:t>
            </a:r>
            <a:r>
              <a:rPr lang="en-US"/>
              <a:t>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want “bug traces” - series of instructions to reproduce errors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US">
                <a:solidFill>
                  <a:schemeClr val="dk1"/>
                </a:solidFill>
              </a:rPr>
              <a:t>Robustly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Bugs can be subtle, unintuitive to reason about manually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Quickly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Bugs can activate a long time before they are observed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Simulation of designs can take a long time</a:t>
            </a:r>
            <a:br>
              <a:rPr b="1" lang="en-US"/>
            </a:b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Automatically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Verification effort scales with design complexity - manual reasoning and properties no longer feasible</a:t>
            </a:r>
            <a:br>
              <a:rPr b="1" lang="en-US"/>
            </a:br>
            <a:endParaRPr/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ce21caf783_1_59"/>
          <p:cNvSpPr txBox="1"/>
          <p:nvPr>
            <p:ph type="title"/>
          </p:nvPr>
        </p:nvSpPr>
        <p:spPr>
          <a:xfrm>
            <a:off x="949325" y="358775"/>
            <a:ext cx="77073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</a:pPr>
            <a:r>
              <a:rPr lang="en-US"/>
              <a:t>SQED + SSS: Takeaway</a:t>
            </a:r>
            <a:endParaRPr/>
          </a:p>
        </p:txBody>
      </p:sp>
      <p:sp>
        <p:nvSpPr>
          <p:cNvPr id="301" name="Google Shape;301;gce21caf783_1_59"/>
          <p:cNvSpPr txBox="1"/>
          <p:nvPr/>
        </p:nvSpPr>
        <p:spPr>
          <a:xfrm>
            <a:off x="949325" y="847775"/>
            <a:ext cx="170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ce21caf783_1_59"/>
          <p:cNvSpPr txBox="1"/>
          <p:nvPr/>
        </p:nvSpPr>
        <p:spPr>
          <a:xfrm>
            <a:off x="726575" y="1100225"/>
            <a:ext cx="81528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 In Progress!</a:t>
            </a:r>
            <a:br>
              <a:rPr lang="en-US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Our hypothesis: If a processor design satisfies a </a:t>
            </a:r>
            <a:r>
              <a:rPr lang="en-US"/>
              <a:t>particular set of QED constraints, we can avoid false bugs.</a:t>
            </a:r>
            <a:br>
              <a:rPr lang="en-US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Currently empirically evaluating these constraints by </a:t>
            </a:r>
            <a:r>
              <a:rPr lang="en-US"/>
              <a:t>applying</a:t>
            </a:r>
            <a:r>
              <a:rPr lang="en-US"/>
              <a:t> this technique to a variety of designs.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formal proof is also in progress.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US">
                <a:solidFill>
                  <a:schemeClr val="dk1"/>
                </a:solidFill>
              </a:rPr>
              <a:t>Robust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BMC tool explores all programs up to N instructions + many initial starting states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US">
                <a:solidFill>
                  <a:schemeClr val="dk1"/>
                </a:solidFill>
              </a:rPr>
              <a:t>Quick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Can now find long activation sequence trojans</a:t>
            </a:r>
            <a:br>
              <a:rPr b="1" lang="en-US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US">
                <a:solidFill>
                  <a:schemeClr val="dk1"/>
                </a:solidFill>
              </a:rPr>
              <a:t>Automatic (?)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Only one real property to check - QED consistency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Currently evaluating the QED constraints needed for complex processor designs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ce21caf783_1_65"/>
          <p:cNvSpPr txBox="1"/>
          <p:nvPr>
            <p:ph type="title"/>
          </p:nvPr>
        </p:nvSpPr>
        <p:spPr>
          <a:xfrm>
            <a:off x="1143000" y="2397750"/>
            <a:ext cx="6858000" cy="8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So what’s next?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ce143f79d6_0_5"/>
          <p:cNvSpPr txBox="1"/>
          <p:nvPr>
            <p:ph type="title"/>
          </p:nvPr>
        </p:nvSpPr>
        <p:spPr>
          <a:xfrm>
            <a:off x="949325" y="358775"/>
            <a:ext cx="77073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</a:pPr>
            <a:r>
              <a:rPr lang="en-US"/>
              <a:t>Design For Verification (DFV): A New Perspective</a:t>
            </a:r>
            <a:endParaRPr/>
          </a:p>
        </p:txBody>
      </p:sp>
      <p:sp>
        <p:nvSpPr>
          <p:cNvPr id="313" name="Google Shape;313;gce143f79d6_0_5"/>
          <p:cNvSpPr txBox="1"/>
          <p:nvPr/>
        </p:nvSpPr>
        <p:spPr>
          <a:xfrm>
            <a:off x="949325" y="847775"/>
            <a:ext cx="170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gce143f79d6_0_5"/>
          <p:cNvSpPr txBox="1"/>
          <p:nvPr/>
        </p:nvSpPr>
        <p:spPr>
          <a:xfrm>
            <a:off x="726575" y="1100225"/>
            <a:ext cx="815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Two Formulations of our Technique:</a:t>
            </a:r>
            <a:endParaRPr/>
          </a:p>
        </p:txBody>
      </p:sp>
      <p:sp>
        <p:nvSpPr>
          <p:cNvPr id="315" name="Google Shape;315;gce143f79d6_0_5"/>
          <p:cNvSpPr txBox="1"/>
          <p:nvPr/>
        </p:nvSpPr>
        <p:spPr>
          <a:xfrm>
            <a:off x="726575" y="1565225"/>
            <a:ext cx="81528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1) QED Constraints to Enable SSS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2) </a:t>
            </a:r>
            <a:r>
              <a:rPr b="1" lang="en-US"/>
              <a:t>What if we designed a processor so that it is functionally consistent in all starting states?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Our hypothesis: We can use some of the QED constraints we glean from the symbolic starting states technique to inform this new design process.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Can create a taxonomy for the bugs we seen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Can create a taxonomy for the constraints we’ve written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Analyze all of these findings to yield a set of design properties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Future designs: Stick to these properties and verification is automatic and easy for your design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Work in progress!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ce21caf783_1_76"/>
          <p:cNvSpPr txBox="1"/>
          <p:nvPr>
            <p:ph type="title"/>
          </p:nvPr>
        </p:nvSpPr>
        <p:spPr>
          <a:xfrm>
            <a:off x="949325" y="358775"/>
            <a:ext cx="77073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</a:pPr>
            <a:r>
              <a:rPr lang="en-US"/>
              <a:t>Current Status</a:t>
            </a:r>
            <a:endParaRPr/>
          </a:p>
        </p:txBody>
      </p:sp>
      <p:sp>
        <p:nvSpPr>
          <p:cNvPr id="321" name="Google Shape;321;gce21caf783_1_76"/>
          <p:cNvSpPr txBox="1"/>
          <p:nvPr/>
        </p:nvSpPr>
        <p:spPr>
          <a:xfrm>
            <a:off x="949325" y="847775"/>
            <a:ext cx="170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gce21caf783_1_76"/>
          <p:cNvSpPr txBox="1"/>
          <p:nvPr/>
        </p:nvSpPr>
        <p:spPr>
          <a:xfrm>
            <a:off x="726575" y="1565225"/>
            <a:ext cx="81528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Working on a formal proof for our QED constraints</a:t>
            </a:r>
            <a:br>
              <a:rPr lang="en-US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Deploying on new designs! (currently: steel)</a:t>
            </a:r>
            <a:br>
              <a:rPr lang="en-US"/>
            </a:br>
            <a:br>
              <a:rPr lang="en-US"/>
            </a:br>
            <a:r>
              <a:rPr lang="en-US"/>
              <a:t>Let’s collaborate on deploying these for processors you’re </a:t>
            </a:r>
            <a:r>
              <a:rPr lang="en-US"/>
              <a:t>working</a:t>
            </a:r>
            <a:r>
              <a:rPr lang="en-US"/>
              <a:t> with!</a:t>
            </a: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323" name="Google Shape;323;gce21caf783_1_76"/>
          <p:cNvSpPr txBox="1"/>
          <p:nvPr/>
        </p:nvSpPr>
        <p:spPr>
          <a:xfrm>
            <a:off x="1164600" y="3258425"/>
            <a:ext cx="68148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u="sng">
                <a:solidFill>
                  <a:schemeClr val="hlink"/>
                </a:solidFill>
                <a:hlinkClick r:id="rId3"/>
              </a:rPr>
              <a:t>https://github.com/eldrickm/sqed_sss</a:t>
            </a:r>
            <a:r>
              <a:rPr lang="en-US" sz="3100"/>
              <a:t> </a:t>
            </a:r>
            <a:endParaRPr sz="3100"/>
          </a:p>
        </p:txBody>
      </p:sp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ce21caf783_1_96"/>
          <p:cNvSpPr txBox="1"/>
          <p:nvPr>
            <p:ph type="title"/>
          </p:nvPr>
        </p:nvSpPr>
        <p:spPr>
          <a:xfrm>
            <a:off x="1143000" y="2397750"/>
            <a:ext cx="6858000" cy="8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Thank You!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Questions?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ca53392ba2_0_16"/>
          <p:cNvSpPr txBox="1"/>
          <p:nvPr>
            <p:ph type="title"/>
          </p:nvPr>
        </p:nvSpPr>
        <p:spPr>
          <a:xfrm>
            <a:off x="1143000" y="1885950"/>
            <a:ext cx="6858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Appendix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ce21caf783_1_5"/>
          <p:cNvSpPr txBox="1"/>
          <p:nvPr>
            <p:ph type="title"/>
          </p:nvPr>
        </p:nvSpPr>
        <p:spPr>
          <a:xfrm>
            <a:off x="949325" y="358775"/>
            <a:ext cx="77073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</a:pPr>
            <a:r>
              <a:rPr lang="en-US"/>
              <a:t>SQED + SSS: QED Constraint C-1</a:t>
            </a:r>
            <a:endParaRPr/>
          </a:p>
        </p:txBody>
      </p:sp>
      <p:sp>
        <p:nvSpPr>
          <p:cNvPr id="339" name="Google Shape;339;gce21caf783_1_5"/>
          <p:cNvSpPr txBox="1"/>
          <p:nvPr/>
        </p:nvSpPr>
        <p:spPr>
          <a:xfrm>
            <a:off x="949325" y="847775"/>
            <a:ext cx="170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0" name="Google Shape;340;gce21caf783_1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125" y="1817287"/>
            <a:ext cx="7805751" cy="150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ce21caf783_1_14"/>
          <p:cNvSpPr txBox="1"/>
          <p:nvPr>
            <p:ph type="title"/>
          </p:nvPr>
        </p:nvSpPr>
        <p:spPr>
          <a:xfrm>
            <a:off x="949325" y="358775"/>
            <a:ext cx="77073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</a:pPr>
            <a:r>
              <a:rPr lang="en-US"/>
              <a:t>SQED + SSS: QED Constraint C-2</a:t>
            </a:r>
            <a:endParaRPr/>
          </a:p>
        </p:txBody>
      </p:sp>
      <p:pic>
        <p:nvPicPr>
          <p:cNvPr id="346" name="Google Shape;346;gce21caf783_1_14"/>
          <p:cNvPicPr preferRelativeResize="0"/>
          <p:nvPr/>
        </p:nvPicPr>
        <p:blipFill rotWithShape="1">
          <a:blip r:embed="rId3">
            <a:alphaModFix/>
          </a:blip>
          <a:srcRect b="0" l="0" r="0" t="5526"/>
          <a:stretch/>
        </p:blipFill>
        <p:spPr>
          <a:xfrm>
            <a:off x="751800" y="2025800"/>
            <a:ext cx="8102376" cy="147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ce21caf783_1_32"/>
          <p:cNvSpPr txBox="1"/>
          <p:nvPr>
            <p:ph type="title"/>
          </p:nvPr>
        </p:nvSpPr>
        <p:spPr>
          <a:xfrm>
            <a:off x="949325" y="358775"/>
            <a:ext cx="77073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</a:pPr>
            <a:r>
              <a:rPr lang="en-US"/>
              <a:t>SQED + SSS: QED Constraint C-3</a:t>
            </a:r>
            <a:endParaRPr/>
          </a:p>
        </p:txBody>
      </p:sp>
      <p:pic>
        <p:nvPicPr>
          <p:cNvPr id="352" name="Google Shape;352;gce21caf783_1_32"/>
          <p:cNvPicPr preferRelativeResize="0"/>
          <p:nvPr/>
        </p:nvPicPr>
        <p:blipFill rotWithShape="1">
          <a:blip r:embed="rId3">
            <a:alphaModFix/>
          </a:blip>
          <a:srcRect b="9" l="0" r="0" t="2353"/>
          <a:stretch/>
        </p:blipFill>
        <p:spPr>
          <a:xfrm>
            <a:off x="735100" y="1005700"/>
            <a:ext cx="8135751" cy="373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ce21caf783_1_38"/>
          <p:cNvSpPr txBox="1"/>
          <p:nvPr>
            <p:ph type="title"/>
          </p:nvPr>
        </p:nvSpPr>
        <p:spPr>
          <a:xfrm>
            <a:off x="949325" y="358775"/>
            <a:ext cx="77073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</a:pPr>
            <a:r>
              <a:rPr lang="en-US"/>
              <a:t>SQED + SSS: QED Axiom A-1</a:t>
            </a:r>
            <a:endParaRPr/>
          </a:p>
        </p:txBody>
      </p:sp>
      <p:sp>
        <p:nvSpPr>
          <p:cNvPr id="358" name="Google Shape;358;gce21caf783_1_38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600">
                <a:solidFill>
                  <a:srgbClr val="595959"/>
                </a:solidFill>
              </a:rPr>
              <a:t>Axiom 1</a:t>
            </a:r>
            <a:br>
              <a:rPr lang="en-US" sz="2600">
                <a:solidFill>
                  <a:srgbClr val="595959"/>
                </a:solidFill>
              </a:rPr>
            </a:br>
            <a:br>
              <a:rPr lang="en-US" sz="2600">
                <a:solidFill>
                  <a:srgbClr val="595959"/>
                </a:solidFill>
              </a:rPr>
            </a:br>
            <a:r>
              <a:rPr lang="en-US" sz="2600">
                <a:solidFill>
                  <a:srgbClr val="595959"/>
                </a:solidFill>
              </a:rPr>
              <a:t>“When a Symbolic QED instruction executes twice on the same data, then it should result in the same outputs.”</a:t>
            </a:r>
            <a:br>
              <a:rPr lang="en-US" sz="2600">
                <a:solidFill>
                  <a:srgbClr val="595959"/>
                </a:solidFill>
              </a:rPr>
            </a:br>
            <a:endParaRPr sz="2600">
              <a:solidFill>
                <a:srgbClr val="595959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e143f79d6_0_61"/>
          <p:cNvSpPr txBox="1"/>
          <p:nvPr>
            <p:ph type="title"/>
          </p:nvPr>
        </p:nvSpPr>
        <p:spPr>
          <a:xfrm>
            <a:off x="1143000" y="2397750"/>
            <a:ext cx="68580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How would you verify a CPU?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ce21caf783_1_44"/>
          <p:cNvSpPr txBox="1"/>
          <p:nvPr>
            <p:ph type="title"/>
          </p:nvPr>
        </p:nvSpPr>
        <p:spPr>
          <a:xfrm>
            <a:off x="949325" y="358775"/>
            <a:ext cx="77073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</a:pPr>
            <a:r>
              <a:rPr lang="en-US"/>
              <a:t>SQED + SSS: QED Axiom A-2</a:t>
            </a:r>
            <a:endParaRPr/>
          </a:p>
        </p:txBody>
      </p:sp>
      <p:sp>
        <p:nvSpPr>
          <p:cNvPr id="364" name="Google Shape;364;gce21caf783_1_44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100">
                <a:solidFill>
                  <a:srgbClr val="595959"/>
                </a:solidFill>
              </a:rPr>
              <a:t>Axiom 2</a:t>
            </a:r>
            <a:br>
              <a:rPr lang="en-US" sz="2100">
                <a:solidFill>
                  <a:srgbClr val="595959"/>
                </a:solidFill>
              </a:rPr>
            </a:br>
            <a:br>
              <a:rPr lang="en-US" sz="2100">
                <a:solidFill>
                  <a:srgbClr val="595959"/>
                </a:solidFill>
              </a:rPr>
            </a:br>
            <a:r>
              <a:rPr lang="en-US" sz="2100">
                <a:solidFill>
                  <a:srgbClr val="595959"/>
                </a:solidFill>
              </a:rPr>
              <a:t>“When any operand of a Symbolic QED instruction has RAW dependency with any earlier Symbolic QED instruction(s), it should obtain the correct source value” …</a:t>
            </a:r>
            <a:br>
              <a:rPr lang="en-US" sz="2100">
                <a:solidFill>
                  <a:srgbClr val="595959"/>
                </a:solidFill>
              </a:rPr>
            </a:br>
            <a:br>
              <a:rPr lang="en-US" sz="2100">
                <a:solidFill>
                  <a:srgbClr val="595959"/>
                </a:solidFill>
              </a:rPr>
            </a:br>
            <a:r>
              <a:rPr lang="en-US" sz="2100">
                <a:solidFill>
                  <a:srgbClr val="595959"/>
                </a:solidFill>
              </a:rPr>
              <a:t>“When an operand of a Symbolic QED instruction does not have dependencies with earlier Symbolic QED instructions, it obtains the correct source value from the architectural state at time T</a:t>
            </a:r>
            <a:r>
              <a:rPr baseline="-25000" lang="en-US" sz="2100">
                <a:solidFill>
                  <a:srgbClr val="595959"/>
                </a:solidFill>
              </a:rPr>
              <a:t>C </a:t>
            </a:r>
            <a:r>
              <a:rPr lang="en-US" sz="2100">
                <a:solidFill>
                  <a:srgbClr val="595959"/>
                </a:solidFill>
              </a:rPr>
              <a:t>“</a:t>
            </a:r>
            <a:br>
              <a:rPr lang="en-US" sz="2100">
                <a:solidFill>
                  <a:srgbClr val="595959"/>
                </a:solidFill>
              </a:rPr>
            </a:br>
            <a:endParaRPr sz="2100">
              <a:solidFill>
                <a:srgbClr val="595959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ca53392ba2_0_0"/>
          <p:cNvSpPr txBox="1"/>
          <p:nvPr>
            <p:ph type="title"/>
          </p:nvPr>
        </p:nvSpPr>
        <p:spPr>
          <a:xfrm>
            <a:off x="949325" y="358775"/>
            <a:ext cx="77073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Contents	</a:t>
            </a:r>
            <a:endParaRPr/>
          </a:p>
        </p:txBody>
      </p:sp>
      <p:sp>
        <p:nvSpPr>
          <p:cNvPr id="374" name="Google Shape;374;gca53392ba2_0_0"/>
          <p:cNvSpPr txBox="1"/>
          <p:nvPr>
            <p:ph idx="1" type="body"/>
          </p:nvPr>
        </p:nvSpPr>
        <p:spPr>
          <a:xfrm>
            <a:off x="955675" y="908050"/>
            <a:ext cx="7701000" cy="37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Layout options</a:t>
            </a:r>
            <a:endParaRPr/>
          </a:p>
          <a:p>
            <a:pPr indent="-288925" lvl="1" marL="2889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Title slides</a:t>
            </a:r>
            <a:endParaRPr/>
          </a:p>
          <a:p>
            <a:pPr indent="-288925" lvl="1" marL="2889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Slide layouts – options</a:t>
            </a:r>
            <a:endParaRPr/>
          </a:p>
          <a:p>
            <a:pPr indent="-288925" lvl="1" marL="2889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Background options</a:t>
            </a:r>
            <a:endParaRPr/>
          </a:p>
          <a:p>
            <a:pPr indent="-288925" lvl="1" marL="2889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Slide layouts – which to use</a:t>
            </a:r>
            <a:endParaRPr/>
          </a:p>
          <a:p>
            <a:pPr indent="-174625" lvl="1" marL="2889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Elements</a:t>
            </a:r>
            <a:endParaRPr/>
          </a:p>
          <a:p>
            <a:pPr indent="-288925" lvl="1" marL="2889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Fonts</a:t>
            </a:r>
            <a:endParaRPr/>
          </a:p>
          <a:p>
            <a:pPr indent="-288925" lvl="1" marL="2889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Slide Transitions</a:t>
            </a:r>
            <a:endParaRPr/>
          </a:p>
          <a:p>
            <a:pPr indent="-288925" lvl="1" marL="2889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Color Palettes</a:t>
            </a:r>
            <a:endParaRPr/>
          </a:p>
          <a:p>
            <a:pPr indent="-288925" lvl="1" marL="2889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Graph &amp; Chart Examples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ca53392ba2_0_11"/>
          <p:cNvSpPr txBox="1"/>
          <p:nvPr>
            <p:ph type="title"/>
          </p:nvPr>
        </p:nvSpPr>
        <p:spPr>
          <a:xfrm>
            <a:off x="949325" y="358775"/>
            <a:ext cx="77073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Contents	</a:t>
            </a:r>
            <a:endParaRPr/>
          </a:p>
        </p:txBody>
      </p:sp>
      <p:sp>
        <p:nvSpPr>
          <p:cNvPr id="380" name="Google Shape;380;gca53392ba2_0_11"/>
          <p:cNvSpPr txBox="1"/>
          <p:nvPr>
            <p:ph idx="1" type="body"/>
          </p:nvPr>
        </p:nvSpPr>
        <p:spPr>
          <a:xfrm>
            <a:off x="955675" y="908050"/>
            <a:ext cx="7701000" cy="37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Layout options</a:t>
            </a:r>
            <a:endParaRPr/>
          </a:p>
          <a:p>
            <a:pPr indent="-288925" lvl="1" marL="2889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Title slides</a:t>
            </a:r>
            <a:endParaRPr/>
          </a:p>
          <a:p>
            <a:pPr indent="-288925" lvl="1" marL="2889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Slide layouts – options</a:t>
            </a:r>
            <a:endParaRPr/>
          </a:p>
          <a:p>
            <a:pPr indent="-288925" lvl="1" marL="2889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Background options</a:t>
            </a:r>
            <a:endParaRPr/>
          </a:p>
          <a:p>
            <a:pPr indent="-288925" lvl="1" marL="2889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Slide layouts – which to use</a:t>
            </a:r>
            <a:endParaRPr/>
          </a:p>
          <a:p>
            <a:pPr indent="-174625" lvl="1" marL="2889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Elements</a:t>
            </a:r>
            <a:endParaRPr/>
          </a:p>
          <a:p>
            <a:pPr indent="-288925" lvl="1" marL="2889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Fonts</a:t>
            </a:r>
            <a:endParaRPr/>
          </a:p>
          <a:p>
            <a:pPr indent="-288925" lvl="1" marL="2889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Slide Transitions</a:t>
            </a:r>
            <a:endParaRPr/>
          </a:p>
          <a:p>
            <a:pPr indent="-288925" lvl="1" marL="2889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Color Palettes</a:t>
            </a:r>
            <a:endParaRPr/>
          </a:p>
          <a:p>
            <a:pPr indent="-288925" lvl="1" marL="2889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Graph &amp; Chart Examples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"/>
          <p:cNvSpPr txBox="1"/>
          <p:nvPr>
            <p:ph type="title"/>
          </p:nvPr>
        </p:nvSpPr>
        <p:spPr>
          <a:xfrm>
            <a:off x="949325" y="358775"/>
            <a:ext cx="7707312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Contents	</a:t>
            </a:r>
            <a:endParaRPr/>
          </a:p>
        </p:txBody>
      </p:sp>
      <p:sp>
        <p:nvSpPr>
          <p:cNvPr id="386" name="Google Shape;386;p2"/>
          <p:cNvSpPr txBox="1"/>
          <p:nvPr>
            <p:ph idx="1" type="body"/>
          </p:nvPr>
        </p:nvSpPr>
        <p:spPr>
          <a:xfrm>
            <a:off x="955675" y="908050"/>
            <a:ext cx="7700962" cy="37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Layout options</a:t>
            </a:r>
            <a:endParaRPr/>
          </a:p>
          <a:p>
            <a:pPr indent="-288925" lvl="1" marL="2889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Title slides</a:t>
            </a:r>
            <a:endParaRPr/>
          </a:p>
          <a:p>
            <a:pPr indent="-288925" lvl="1" marL="2889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Slide layouts – options</a:t>
            </a:r>
            <a:endParaRPr/>
          </a:p>
          <a:p>
            <a:pPr indent="-288925" lvl="1" marL="2889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Background options</a:t>
            </a:r>
            <a:endParaRPr/>
          </a:p>
          <a:p>
            <a:pPr indent="-288925" lvl="1" marL="2889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Slide layouts – which to use</a:t>
            </a:r>
            <a:endParaRPr/>
          </a:p>
          <a:p>
            <a:pPr indent="-174625" lvl="1" marL="2889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Elements</a:t>
            </a:r>
            <a:endParaRPr/>
          </a:p>
          <a:p>
            <a:pPr indent="-288925" lvl="1" marL="2889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Fonts</a:t>
            </a:r>
            <a:endParaRPr/>
          </a:p>
          <a:p>
            <a:pPr indent="-288925" lvl="1" marL="2889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Slide Transitions</a:t>
            </a:r>
            <a:endParaRPr/>
          </a:p>
          <a:p>
            <a:pPr indent="-288925" lvl="1" marL="2889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Color Palettes</a:t>
            </a:r>
            <a:endParaRPr/>
          </a:p>
          <a:p>
            <a:pPr indent="-288925" lvl="1" marL="2889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Graph &amp; Chart Examples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"/>
          <p:cNvSpPr txBox="1"/>
          <p:nvPr>
            <p:ph type="title"/>
          </p:nvPr>
        </p:nvSpPr>
        <p:spPr>
          <a:xfrm>
            <a:off x="1603375" y="1538287"/>
            <a:ext cx="2954337" cy="92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/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Stanford University Template for Microsoft  Office PowerPoint</a:t>
            </a:r>
            <a:endParaRPr/>
          </a:p>
        </p:txBody>
      </p:sp>
      <p:sp>
        <p:nvSpPr>
          <p:cNvPr id="392" name="Google Shape;392;p3"/>
          <p:cNvSpPr txBox="1"/>
          <p:nvPr>
            <p:ph idx="1" type="body"/>
          </p:nvPr>
        </p:nvSpPr>
        <p:spPr>
          <a:xfrm>
            <a:off x="1603375" y="2571750"/>
            <a:ext cx="2913062" cy="933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0" i="0" lang="en-US" sz="1200" u="none">
                <a:solidFill>
                  <a:srgbClr val="A4001D"/>
                </a:solidFill>
                <a:latin typeface="Arial"/>
                <a:ea typeface="Arial"/>
                <a:cs typeface="Arial"/>
                <a:sym typeface="Arial"/>
              </a:rPr>
              <a:t>CHOOSING THE RIGHT PAGE LAYOUT</a:t>
            </a:r>
            <a:endParaRPr/>
          </a:p>
        </p:txBody>
      </p:sp>
      <p:sp>
        <p:nvSpPr>
          <p:cNvPr id="393" name="Google Shape;393;p3"/>
          <p:cNvSpPr txBox="1"/>
          <p:nvPr>
            <p:ph idx="1" type="body"/>
          </p:nvPr>
        </p:nvSpPr>
        <p:spPr>
          <a:xfrm>
            <a:off x="4665662" y="1535112"/>
            <a:ext cx="1951037" cy="195103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44450">
            <a:solidFill>
              <a:schemeClr val="lt1"/>
            </a:solidFill>
            <a:prstDash val="solid"/>
            <a:miter lim="524288"/>
            <a:headEnd len="sm" w="sm" type="none"/>
            <a:tailEnd len="sm" w="sm" type="none"/>
          </a:ln>
          <a:effectLst>
            <a:outerShdw blurRad="63500" dir="2700000" dist="25400">
              <a:srgbClr val="000000">
                <a:alpha val="35686"/>
              </a:srgbClr>
            </a:outerShdw>
          </a:effectLst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"/>
          <p:cNvSpPr txBox="1"/>
          <p:nvPr>
            <p:ph type="title"/>
          </p:nvPr>
        </p:nvSpPr>
        <p:spPr>
          <a:xfrm>
            <a:off x="949325" y="358775"/>
            <a:ext cx="7707312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Title Slides</a:t>
            </a:r>
            <a:endParaRPr/>
          </a:p>
        </p:txBody>
      </p:sp>
      <p:sp>
        <p:nvSpPr>
          <p:cNvPr id="399" name="Google Shape;399;p4"/>
          <p:cNvSpPr txBox="1"/>
          <p:nvPr>
            <p:ph idx="1" type="body"/>
          </p:nvPr>
        </p:nvSpPr>
        <p:spPr>
          <a:xfrm>
            <a:off x="955675" y="908050"/>
            <a:ext cx="3781425" cy="3890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Presentation title slide</a:t>
            </a:r>
            <a:endParaRPr/>
          </a:p>
          <a:p>
            <a:pPr indent="-288925" lvl="1" marL="2889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Used as the opening slide for presentations, this layout has a white background, and a red bar along the bottom.</a:t>
            </a:r>
            <a:endParaRPr/>
          </a:p>
        </p:txBody>
      </p:sp>
      <p:sp>
        <p:nvSpPr>
          <p:cNvPr id="400" name="Google Shape;400;p4"/>
          <p:cNvSpPr txBox="1"/>
          <p:nvPr>
            <p:ph idx="2" type="body"/>
          </p:nvPr>
        </p:nvSpPr>
        <p:spPr>
          <a:xfrm>
            <a:off x="4876800" y="908050"/>
            <a:ext cx="3779837" cy="37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Divider Slide</a:t>
            </a:r>
            <a:endParaRPr/>
          </a:p>
          <a:p>
            <a:pPr indent="-288925" lvl="1" marL="2889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Used to mark different sections or topics in a presentation, this layout has a white background, and a red bar along the bottom.</a:t>
            </a:r>
            <a:endParaRPr/>
          </a:p>
        </p:txBody>
      </p:sp>
      <p:pic>
        <p:nvPicPr>
          <p:cNvPr descr="1.png" id="401" name="Google Shape;40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0950" y="2508250"/>
            <a:ext cx="2490787" cy="186848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descr="2.png" id="402" name="Google Shape;40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97475" y="2508250"/>
            <a:ext cx="2490787" cy="186848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"/>
          <p:cNvSpPr txBox="1"/>
          <p:nvPr>
            <p:ph type="title"/>
          </p:nvPr>
        </p:nvSpPr>
        <p:spPr>
          <a:xfrm>
            <a:off x="949325" y="358775"/>
            <a:ext cx="7707312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Slide Layouts</a:t>
            </a:r>
            <a:endParaRPr/>
          </a:p>
        </p:txBody>
      </p:sp>
      <p:sp>
        <p:nvSpPr>
          <p:cNvPr id="408" name="Google Shape;408;p5"/>
          <p:cNvSpPr txBox="1"/>
          <p:nvPr>
            <p:ph idx="1" type="body"/>
          </p:nvPr>
        </p:nvSpPr>
        <p:spPr>
          <a:xfrm>
            <a:off x="955675" y="908050"/>
            <a:ext cx="3921125" cy="3938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Noto Sans Symbols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Options</a:t>
            </a:r>
            <a:endParaRPr/>
          </a:p>
          <a:p>
            <a:pPr indent="-288925" lvl="1" marL="288925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Noto Sans Symbols"/>
              <a:buChar char="▪"/>
            </a:pPr>
            <a:r>
              <a:rPr b="0" i="0" lang="en-US" sz="17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Slide layout options include:</a:t>
            </a:r>
            <a:endParaRPr/>
          </a:p>
          <a:p>
            <a:pPr indent="-225424" lvl="2" marL="569912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lt2"/>
              </a:buClr>
              <a:buSzPts val="1734"/>
              <a:buFont typeface="Source Sans Pro"/>
              <a:buChar char="›"/>
            </a:pPr>
            <a:r>
              <a:rPr b="0" i="0" lang="en-US" sz="17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Title slide</a:t>
            </a:r>
            <a:endParaRPr/>
          </a:p>
          <a:p>
            <a:pPr indent="-225424" lvl="2" marL="569912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lt2"/>
              </a:buClr>
              <a:buSzPts val="1734"/>
              <a:buFont typeface="Source Sans Pro"/>
              <a:buChar char="›"/>
            </a:pPr>
            <a:r>
              <a:rPr b="0" i="0" lang="en-US" sz="17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Divider slide</a:t>
            </a:r>
            <a:endParaRPr/>
          </a:p>
          <a:p>
            <a:pPr indent="-225424" lvl="2" marL="569912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lt2"/>
              </a:buClr>
              <a:buSzPts val="1734"/>
              <a:buFont typeface="Source Sans Pro"/>
              <a:buChar char="›"/>
            </a:pPr>
            <a:r>
              <a:rPr b="0" i="0" lang="en-US" sz="17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Full screen (one content box)</a:t>
            </a:r>
            <a:endParaRPr/>
          </a:p>
          <a:p>
            <a:pPr indent="-225424" lvl="2" marL="569912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lt2"/>
              </a:buClr>
              <a:buSzPts val="1734"/>
              <a:buFont typeface="Source Sans Pro"/>
              <a:buChar char="›"/>
            </a:pPr>
            <a:r>
              <a:rPr b="0" i="0" lang="en-US" sz="17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Two content boxes arranged vertically</a:t>
            </a:r>
            <a:endParaRPr/>
          </a:p>
          <a:p>
            <a:pPr indent="-225424" lvl="2" marL="569912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lt2"/>
              </a:buClr>
              <a:buSzPts val="1734"/>
              <a:buFont typeface="Source Sans Pro"/>
              <a:buChar char="›"/>
            </a:pPr>
            <a:r>
              <a:rPr b="0" i="0" lang="en-US" sz="17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Two content boxes arranged horizontally</a:t>
            </a:r>
            <a:endParaRPr/>
          </a:p>
          <a:p>
            <a:pPr indent="-225424" lvl="2" marL="569912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lt2"/>
              </a:buClr>
              <a:buSzPts val="1734"/>
              <a:buFont typeface="Source Sans Pro"/>
              <a:buChar char="›"/>
            </a:pPr>
            <a:r>
              <a:rPr b="0" i="0" lang="en-US" sz="17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Three boxes (one large, two small)</a:t>
            </a:r>
            <a:endParaRPr/>
          </a:p>
          <a:p>
            <a:pPr indent="-225424" lvl="2" marL="569912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lt2"/>
              </a:buClr>
              <a:buSzPts val="1734"/>
              <a:buFont typeface="Source Sans Pro"/>
              <a:buChar char="›"/>
            </a:pPr>
            <a:r>
              <a:rPr b="0" i="0" lang="en-US" sz="17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Four content boxes</a:t>
            </a:r>
            <a:endParaRPr/>
          </a:p>
          <a:p>
            <a:pPr indent="-115315" lvl="2" marL="569912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lt2"/>
              </a:buClr>
              <a:buSzPts val="1734"/>
              <a:buFont typeface="Source Sans Pro"/>
              <a:buNone/>
            </a:pPr>
            <a:r>
              <a:t/>
            </a:r>
            <a:endParaRPr b="0" i="0" sz="17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8925" lvl="1" marL="288925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Noto Sans Symbols"/>
              <a:buChar char="▪"/>
            </a:pPr>
            <a:r>
              <a:rPr b="0" i="0" lang="en-US" sz="17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Seven slide layouts are available in two backgrounds.  </a:t>
            </a:r>
            <a:endParaRPr/>
          </a:p>
          <a:p>
            <a:pPr indent="-342900" lvl="0" marL="342900" marR="0" rtl="0" algn="l">
              <a:spcBef>
                <a:spcPts val="340"/>
              </a:spcBef>
              <a:spcAft>
                <a:spcPts val="0"/>
              </a:spcAft>
              <a:buNone/>
            </a:pPr>
            <a:r>
              <a:t/>
            </a:r>
            <a:endParaRPr b="0" i="0" sz="17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9" name="Google Shape;40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68900" y="1379537"/>
            <a:ext cx="1463675" cy="9144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410" name="Google Shape;41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80012" y="2552700"/>
            <a:ext cx="1462087" cy="9144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411" name="Google Shape;411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84775" y="3752850"/>
            <a:ext cx="1462087" cy="9144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412" name="Google Shape;412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61200" y="1776412"/>
            <a:ext cx="1462087" cy="9144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413" name="Google Shape;413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061200" y="2987675"/>
            <a:ext cx="1462087" cy="9144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414" name="Google Shape;414;p5"/>
          <p:cNvSpPr txBox="1"/>
          <p:nvPr/>
        </p:nvSpPr>
        <p:spPr>
          <a:xfrm>
            <a:off x="5175250" y="1077912"/>
            <a:ext cx="14622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TITLE SLIDE</a:t>
            </a:r>
            <a:endParaRPr/>
          </a:p>
        </p:txBody>
      </p:sp>
      <p:sp>
        <p:nvSpPr>
          <p:cNvPr id="415" name="Google Shape;415;p5"/>
          <p:cNvSpPr txBox="1"/>
          <p:nvPr/>
        </p:nvSpPr>
        <p:spPr>
          <a:xfrm>
            <a:off x="7045325" y="1117600"/>
            <a:ext cx="14781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DIVIDER SLIDE</a:t>
            </a:r>
            <a:endParaRPr/>
          </a:p>
        </p:txBody>
      </p:sp>
      <p:sp>
        <p:nvSpPr>
          <p:cNvPr id="416" name="Google Shape;416;p5"/>
          <p:cNvSpPr txBox="1"/>
          <p:nvPr/>
        </p:nvSpPr>
        <p:spPr>
          <a:xfrm>
            <a:off x="5175250" y="2265362"/>
            <a:ext cx="14478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ONE CONTENT BOX</a:t>
            </a:r>
            <a:endParaRPr/>
          </a:p>
        </p:txBody>
      </p:sp>
      <p:sp>
        <p:nvSpPr>
          <p:cNvPr id="417" name="Google Shape;417;p5"/>
          <p:cNvSpPr txBox="1"/>
          <p:nvPr/>
        </p:nvSpPr>
        <p:spPr>
          <a:xfrm>
            <a:off x="5162550" y="3467100"/>
            <a:ext cx="1536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TWO VERTICAL CONTENT BOXES</a:t>
            </a:r>
            <a:endParaRPr/>
          </a:p>
        </p:txBody>
      </p:sp>
      <p:sp>
        <p:nvSpPr>
          <p:cNvPr id="418" name="Google Shape;418;p5"/>
          <p:cNvSpPr txBox="1"/>
          <p:nvPr/>
        </p:nvSpPr>
        <p:spPr>
          <a:xfrm>
            <a:off x="5191125" y="4678362"/>
            <a:ext cx="1455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TWO HORIZ. CONTENT BOXES</a:t>
            </a:r>
            <a:endParaRPr/>
          </a:p>
        </p:txBody>
      </p:sp>
      <p:sp>
        <p:nvSpPr>
          <p:cNvPr id="419" name="Google Shape;419;p5"/>
          <p:cNvSpPr txBox="1"/>
          <p:nvPr/>
        </p:nvSpPr>
        <p:spPr>
          <a:xfrm>
            <a:off x="7072312" y="2679700"/>
            <a:ext cx="1451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THREE CONTENT BOXES</a:t>
            </a:r>
            <a:endParaRPr/>
          </a:p>
        </p:txBody>
      </p:sp>
      <p:sp>
        <p:nvSpPr>
          <p:cNvPr id="420" name="Google Shape;420;p5"/>
          <p:cNvSpPr txBox="1"/>
          <p:nvPr/>
        </p:nvSpPr>
        <p:spPr>
          <a:xfrm>
            <a:off x="7072312" y="3889375"/>
            <a:ext cx="1451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FOUR CONTENT BOXES</a:t>
            </a:r>
            <a:endParaRPr/>
          </a:p>
        </p:txBody>
      </p:sp>
      <p:pic>
        <p:nvPicPr>
          <p:cNvPr descr="1.png" id="421" name="Google Shape;421;p5"/>
          <p:cNvPicPr preferRelativeResize="0"/>
          <p:nvPr/>
        </p:nvPicPr>
        <p:blipFill rotWithShape="1">
          <a:blip r:embed="rId8">
            <a:alphaModFix/>
          </a:blip>
          <a:srcRect b="0" l="0" r="0" t="13212"/>
          <a:stretch/>
        </p:blipFill>
        <p:spPr>
          <a:xfrm>
            <a:off x="5180012" y="166687"/>
            <a:ext cx="1460500" cy="95091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descr="2.png" id="422" name="Google Shape;422;p5"/>
          <p:cNvPicPr preferRelativeResize="0"/>
          <p:nvPr/>
        </p:nvPicPr>
        <p:blipFill rotWithShape="1">
          <a:blip r:embed="rId9">
            <a:alphaModFix/>
          </a:blip>
          <a:srcRect b="0" l="0" r="0" t="13717"/>
          <a:stretch/>
        </p:blipFill>
        <p:spPr>
          <a:xfrm>
            <a:off x="7062787" y="166687"/>
            <a:ext cx="1460500" cy="94615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"/>
          <p:cNvSpPr txBox="1"/>
          <p:nvPr>
            <p:ph type="title"/>
          </p:nvPr>
        </p:nvSpPr>
        <p:spPr>
          <a:xfrm>
            <a:off x="949325" y="358775"/>
            <a:ext cx="7707312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</a:pPr>
            <a:r>
              <a:rPr b="0" i="0" lang="en-US" sz="2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Two Background Options Are Available for </a:t>
            </a:r>
            <a:br>
              <a:rPr b="0" i="0" lang="en-US" sz="2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Content Layouts</a:t>
            </a:r>
            <a:endParaRPr/>
          </a:p>
        </p:txBody>
      </p:sp>
      <p:sp>
        <p:nvSpPr>
          <p:cNvPr id="428" name="Google Shape;428;p6"/>
          <p:cNvSpPr txBox="1"/>
          <p:nvPr>
            <p:ph idx="1" type="body"/>
          </p:nvPr>
        </p:nvSpPr>
        <p:spPr>
          <a:xfrm>
            <a:off x="949325" y="908050"/>
            <a:ext cx="3787775" cy="1824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 bar with white background</a:t>
            </a:r>
            <a:endParaRPr/>
          </a:p>
        </p:txBody>
      </p:sp>
      <p:pic>
        <p:nvPicPr>
          <p:cNvPr id="429" name="Google Shape;429;p6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9325" y="1498600"/>
            <a:ext cx="3344862" cy="18827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430" name="Google Shape;430;p6"/>
          <p:cNvSpPr txBox="1"/>
          <p:nvPr>
            <p:ph idx="3" type="body"/>
          </p:nvPr>
        </p:nvSpPr>
        <p:spPr>
          <a:xfrm>
            <a:off x="4876800" y="908050"/>
            <a:ext cx="3779837" cy="1824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Side bar with white background</a:t>
            </a:r>
            <a:endParaRPr/>
          </a:p>
        </p:txBody>
      </p:sp>
      <p:pic>
        <p:nvPicPr>
          <p:cNvPr id="431" name="Google Shape;431;p6"/>
          <p:cNvPicPr preferRelativeResize="0"/>
          <p:nvPr>
            <p:ph idx="4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76800" y="1498600"/>
            <a:ext cx="3344862" cy="18827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432" name="Google Shape;432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70487" y="1458912"/>
            <a:ext cx="3048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04912" y="1452562"/>
            <a:ext cx="3048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7"/>
          <p:cNvSpPr txBox="1"/>
          <p:nvPr>
            <p:ph type="title"/>
          </p:nvPr>
        </p:nvSpPr>
        <p:spPr>
          <a:xfrm>
            <a:off x="949325" y="358775"/>
            <a:ext cx="7707312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Slide Layouts</a:t>
            </a:r>
            <a:endParaRPr/>
          </a:p>
        </p:txBody>
      </p:sp>
      <p:sp>
        <p:nvSpPr>
          <p:cNvPr id="439" name="Google Shape;439;p7"/>
          <p:cNvSpPr txBox="1"/>
          <p:nvPr>
            <p:ph idx="1" type="body"/>
          </p:nvPr>
        </p:nvSpPr>
        <p:spPr>
          <a:xfrm>
            <a:off x="955675" y="908050"/>
            <a:ext cx="7700962" cy="37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to use?</a:t>
            </a:r>
            <a:endParaRPr/>
          </a:p>
          <a:p>
            <a:pPr indent="-288925" lvl="1" marL="2889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The page numbering and title on every layout is in the same place, whether the red bar is across the top or along the left side.</a:t>
            </a:r>
            <a:endParaRPr/>
          </a:p>
          <a:p>
            <a:pPr indent="-288925" lvl="1" marL="2889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While it is preferable to have all slides in a presentation use either the top bar layouts or the side bar layouts, it is possible to mix them.</a:t>
            </a:r>
            <a:endParaRPr/>
          </a:p>
          <a:p>
            <a:pPr indent="-288925" lvl="1" marL="2889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The content boxes can contain text, tables, charts and graphs, SmartArt graphics, or images</a:t>
            </a:r>
            <a:endParaRPr/>
          </a:p>
          <a:p>
            <a:pPr indent="-288925" lvl="1" marL="2889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When inserting content from other PowerPoint files, remember to apply a slide layout and check that all content is using the master boxes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a53392ba2_0_34"/>
          <p:cNvSpPr txBox="1"/>
          <p:nvPr>
            <p:ph type="title"/>
          </p:nvPr>
        </p:nvSpPr>
        <p:spPr>
          <a:xfrm>
            <a:off x="949325" y="358775"/>
            <a:ext cx="77073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</a:pPr>
            <a:r>
              <a:rPr lang="en-US"/>
              <a:t>How would you verify a CPU? - HW Testbench?</a:t>
            </a:r>
            <a:endParaRPr/>
          </a:p>
        </p:txBody>
      </p:sp>
      <p:sp>
        <p:nvSpPr>
          <p:cNvPr id="94" name="Google Shape;94;gca53392ba2_0_34"/>
          <p:cNvSpPr txBox="1"/>
          <p:nvPr/>
        </p:nvSpPr>
        <p:spPr>
          <a:xfrm>
            <a:off x="560950" y="1265100"/>
            <a:ext cx="52158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Ad-Hoc Method 1: Testbenches</a:t>
            </a:r>
            <a:br>
              <a:rPr lang="en-US"/>
            </a:br>
            <a:br>
              <a:rPr lang="en-US"/>
            </a:br>
            <a:r>
              <a:rPr lang="en-US"/>
              <a:t>1. Write a (System)Verilog testbench for your processor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 Specify inputs at the register-transfer level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 Manually write assertions for expected outputs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Not robust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Scope limited by specified inputs</a:t>
            </a:r>
            <a:br>
              <a:rPr lang="en-US"/>
            </a:b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Not quick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Simulation is slow</a:t>
            </a:r>
            <a:br>
              <a:rPr b="1" lang="en-US"/>
            </a:b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Not automatic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Must manually write inputs and assertions</a:t>
            </a:r>
            <a:endParaRPr/>
          </a:p>
        </p:txBody>
      </p:sp>
      <p:pic>
        <p:nvPicPr>
          <p:cNvPr id="95" name="Google Shape;95;gca53392ba2_0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9825" y="1265100"/>
            <a:ext cx="2937800" cy="261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8"/>
          <p:cNvSpPr txBox="1"/>
          <p:nvPr>
            <p:ph type="title"/>
          </p:nvPr>
        </p:nvSpPr>
        <p:spPr>
          <a:xfrm>
            <a:off x="1603375" y="1538287"/>
            <a:ext cx="2954337" cy="92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/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Stanford University Design Elements for PowerPoint</a:t>
            </a:r>
            <a:endParaRPr/>
          </a:p>
        </p:txBody>
      </p:sp>
      <p:sp>
        <p:nvSpPr>
          <p:cNvPr id="445" name="Google Shape;445;p8"/>
          <p:cNvSpPr txBox="1"/>
          <p:nvPr>
            <p:ph idx="1" type="body"/>
          </p:nvPr>
        </p:nvSpPr>
        <p:spPr>
          <a:xfrm>
            <a:off x="1603375" y="2571750"/>
            <a:ext cx="2954337" cy="933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0" i="0" lang="en-US" sz="1200" u="none">
                <a:solidFill>
                  <a:srgbClr val="A4001D"/>
                </a:solidFill>
                <a:latin typeface="Arial"/>
                <a:ea typeface="Arial"/>
                <a:cs typeface="Arial"/>
                <a:sym typeface="Arial"/>
              </a:rPr>
              <a:t>MAINTAINING THE STANFORD LOOK &amp; FEEL</a:t>
            </a:r>
            <a:endParaRPr/>
          </a:p>
        </p:txBody>
      </p:sp>
      <p:sp>
        <p:nvSpPr>
          <p:cNvPr id="446" name="Google Shape;446;p8"/>
          <p:cNvSpPr txBox="1"/>
          <p:nvPr>
            <p:ph idx="1" type="body"/>
          </p:nvPr>
        </p:nvSpPr>
        <p:spPr>
          <a:xfrm>
            <a:off x="4665662" y="1535112"/>
            <a:ext cx="1951037" cy="195103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44450">
            <a:solidFill>
              <a:schemeClr val="lt1"/>
            </a:solidFill>
            <a:prstDash val="solid"/>
            <a:miter lim="524288"/>
            <a:headEnd len="sm" w="sm" type="none"/>
            <a:tailEnd len="sm" w="sm" type="none"/>
          </a:ln>
          <a:effectLst>
            <a:outerShdw blurRad="63500" dir="2700000" dist="25400">
              <a:srgbClr val="000000">
                <a:alpha val="35686"/>
              </a:srgbClr>
            </a:outerShdw>
          </a:effectLst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9"/>
          <p:cNvSpPr txBox="1"/>
          <p:nvPr>
            <p:ph type="title"/>
          </p:nvPr>
        </p:nvSpPr>
        <p:spPr>
          <a:xfrm>
            <a:off x="949325" y="358775"/>
            <a:ext cx="7707312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Slide Fonts, Slide Transitions</a:t>
            </a:r>
            <a:endParaRPr/>
          </a:p>
        </p:txBody>
      </p:sp>
      <p:sp>
        <p:nvSpPr>
          <p:cNvPr id="452" name="Google Shape;452;p9"/>
          <p:cNvSpPr txBox="1"/>
          <p:nvPr>
            <p:ph idx="1" type="body"/>
          </p:nvPr>
        </p:nvSpPr>
        <p:spPr>
          <a:xfrm>
            <a:off x="955675" y="908050"/>
            <a:ext cx="7700962" cy="37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small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FONT=ARIAL, FOR ALL TEXT</a:t>
            </a:r>
            <a:endParaRPr/>
          </a:p>
          <a:p>
            <a:pPr indent="-288925" lvl="1" marL="2889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This is a font that are on most Windows and Mac platforms so there will be no font conflicts.</a:t>
            </a:r>
            <a:endParaRPr/>
          </a:p>
          <a:p>
            <a:pPr indent="-225424" lvl="2" marL="56991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36"/>
              <a:buFont typeface="Source Sans Pro"/>
              <a:buChar char="›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Use bold sparingly; use italics for quotes and publication titles only; </a:t>
            </a:r>
            <a:b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avoid underlines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small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SLIDE TRANSITIONS</a:t>
            </a:r>
            <a:endParaRPr/>
          </a:p>
          <a:p>
            <a:pPr indent="-225424" lvl="2" marL="56991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36"/>
              <a:buFont typeface="Source Sans Pro"/>
              <a:buChar char="›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For consistency, the transition for all slides is set to </a:t>
            </a:r>
            <a:b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Fade Smoothly on click</a:t>
            </a:r>
            <a:b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</p:spTree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10"/>
          <p:cNvSpPr txBox="1"/>
          <p:nvPr/>
        </p:nvSpPr>
        <p:spPr>
          <a:xfrm>
            <a:off x="2222500" y="1911350"/>
            <a:ext cx="1143000" cy="23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Background 1</a:t>
            </a:r>
            <a:endParaRPr/>
          </a:p>
        </p:txBody>
      </p:sp>
      <p:sp>
        <p:nvSpPr>
          <p:cNvPr id="458" name="Google Shape;458;p10"/>
          <p:cNvSpPr/>
          <p:nvPr/>
        </p:nvSpPr>
        <p:spPr>
          <a:xfrm>
            <a:off x="2417762" y="1166812"/>
            <a:ext cx="685800" cy="685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25400">
              <a:srgbClr val="808080">
                <a:alpha val="5960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59" name="Google Shape;459;p10"/>
          <p:cNvSpPr txBox="1"/>
          <p:nvPr/>
        </p:nvSpPr>
        <p:spPr>
          <a:xfrm>
            <a:off x="4010025" y="3119437"/>
            <a:ext cx="1143000" cy="2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1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Accent 2</a:t>
            </a:r>
            <a:endParaRPr/>
          </a:p>
        </p:txBody>
      </p:sp>
      <p:sp>
        <p:nvSpPr>
          <p:cNvPr id="460" name="Google Shape;460;p10"/>
          <p:cNvSpPr/>
          <p:nvPr/>
        </p:nvSpPr>
        <p:spPr>
          <a:xfrm>
            <a:off x="4206875" y="2374900"/>
            <a:ext cx="685800" cy="6858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dir="2700000" dist="25400">
              <a:srgbClr val="808080">
                <a:alpha val="5960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61" name="Google Shape;461;p10"/>
          <p:cNvSpPr txBox="1"/>
          <p:nvPr/>
        </p:nvSpPr>
        <p:spPr>
          <a:xfrm>
            <a:off x="5229225" y="3119437"/>
            <a:ext cx="1143000" cy="230700"/>
          </a:xfrm>
          <a:prstGeom prst="rect">
            <a:avLst/>
          </a:prstGeom>
          <a:solidFill>
            <a:srgbClr val="53284F"/>
          </a:solidFill>
          <a:ln>
            <a:noFill/>
          </a:ln>
        </p:spPr>
        <p:txBody>
          <a:bodyPr anchorCtr="1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Accent 3</a:t>
            </a:r>
            <a:endParaRPr/>
          </a:p>
        </p:txBody>
      </p:sp>
      <p:sp>
        <p:nvSpPr>
          <p:cNvPr id="462" name="Google Shape;462;p10"/>
          <p:cNvSpPr/>
          <p:nvPr/>
        </p:nvSpPr>
        <p:spPr>
          <a:xfrm>
            <a:off x="5426075" y="2374900"/>
            <a:ext cx="685800" cy="685800"/>
          </a:xfrm>
          <a:prstGeom prst="ellipse">
            <a:avLst/>
          </a:prstGeom>
          <a:solidFill>
            <a:srgbClr val="53284F"/>
          </a:solidFill>
          <a:ln>
            <a:noFill/>
          </a:ln>
          <a:effectLst>
            <a:outerShdw blurRad="63500" dir="2700000" dist="25400">
              <a:srgbClr val="808080">
                <a:alpha val="5960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63" name="Google Shape;463;p10"/>
          <p:cNvSpPr txBox="1"/>
          <p:nvPr/>
        </p:nvSpPr>
        <p:spPr>
          <a:xfrm>
            <a:off x="2790825" y="3119437"/>
            <a:ext cx="1143000" cy="230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Accent 1</a:t>
            </a:r>
            <a:endParaRPr/>
          </a:p>
        </p:txBody>
      </p:sp>
      <p:sp>
        <p:nvSpPr>
          <p:cNvPr id="464" name="Google Shape;464;p10"/>
          <p:cNvSpPr/>
          <p:nvPr/>
        </p:nvSpPr>
        <p:spPr>
          <a:xfrm>
            <a:off x="2987675" y="2374900"/>
            <a:ext cx="685800" cy="6858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dist="25400">
              <a:srgbClr val="808080">
                <a:alpha val="5960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65" name="Google Shape;465;p10"/>
          <p:cNvSpPr txBox="1"/>
          <p:nvPr/>
        </p:nvSpPr>
        <p:spPr>
          <a:xfrm>
            <a:off x="4657725" y="1917700"/>
            <a:ext cx="1143000" cy="230700"/>
          </a:xfrm>
          <a:prstGeom prst="rect">
            <a:avLst/>
          </a:prstGeom>
          <a:solidFill>
            <a:srgbClr val="A4001D"/>
          </a:solidFill>
          <a:ln>
            <a:noFill/>
          </a:ln>
        </p:spPr>
        <p:txBody>
          <a:bodyPr anchorCtr="1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Background 2</a:t>
            </a:r>
            <a:endParaRPr/>
          </a:p>
        </p:txBody>
      </p:sp>
      <p:sp>
        <p:nvSpPr>
          <p:cNvPr id="466" name="Google Shape;466;p10"/>
          <p:cNvSpPr/>
          <p:nvPr/>
        </p:nvSpPr>
        <p:spPr>
          <a:xfrm>
            <a:off x="4854575" y="1173162"/>
            <a:ext cx="685800" cy="6858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63500" dir="2700000" dist="25400">
              <a:srgbClr val="808080">
                <a:alpha val="5960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67" name="Google Shape;467;p10"/>
          <p:cNvSpPr txBox="1"/>
          <p:nvPr/>
        </p:nvSpPr>
        <p:spPr>
          <a:xfrm>
            <a:off x="5870575" y="1917700"/>
            <a:ext cx="1143000" cy="23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1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 2</a:t>
            </a:r>
            <a:endParaRPr/>
          </a:p>
        </p:txBody>
      </p:sp>
      <p:sp>
        <p:nvSpPr>
          <p:cNvPr id="468" name="Google Shape;468;p10"/>
          <p:cNvSpPr/>
          <p:nvPr/>
        </p:nvSpPr>
        <p:spPr>
          <a:xfrm>
            <a:off x="6067425" y="1173162"/>
            <a:ext cx="685800" cy="6858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63500" dir="2700000" dist="25400">
              <a:srgbClr val="808080">
                <a:alpha val="5960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69" name="Google Shape;469;p10"/>
          <p:cNvSpPr txBox="1"/>
          <p:nvPr/>
        </p:nvSpPr>
        <p:spPr>
          <a:xfrm>
            <a:off x="3438525" y="1917700"/>
            <a:ext cx="1143000" cy="230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1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Text 1</a:t>
            </a:r>
            <a:endParaRPr/>
          </a:p>
        </p:txBody>
      </p:sp>
      <p:sp>
        <p:nvSpPr>
          <p:cNvPr id="470" name="Google Shape;470;p10"/>
          <p:cNvSpPr/>
          <p:nvPr/>
        </p:nvSpPr>
        <p:spPr>
          <a:xfrm>
            <a:off x="3635375" y="1173162"/>
            <a:ext cx="685800" cy="6858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63500" dir="2700000" dist="25400">
              <a:srgbClr val="808080">
                <a:alpha val="5960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1" name="Google Shape;471;p10"/>
          <p:cNvSpPr txBox="1"/>
          <p:nvPr>
            <p:ph type="title"/>
          </p:nvPr>
        </p:nvSpPr>
        <p:spPr>
          <a:xfrm>
            <a:off x="949325" y="358775"/>
            <a:ext cx="7707312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Stanford University Color Palette</a:t>
            </a:r>
            <a:endParaRPr/>
          </a:p>
        </p:txBody>
      </p:sp>
      <p:sp>
        <p:nvSpPr>
          <p:cNvPr id="472" name="Google Shape;472;p10"/>
          <p:cNvSpPr txBox="1"/>
          <p:nvPr/>
        </p:nvSpPr>
        <p:spPr>
          <a:xfrm>
            <a:off x="4010025" y="4333875"/>
            <a:ext cx="1143000" cy="230700"/>
          </a:xfrm>
          <a:prstGeom prst="rect">
            <a:avLst/>
          </a:prstGeom>
          <a:solidFill>
            <a:srgbClr val="4D4F53"/>
          </a:solidFill>
          <a:ln>
            <a:noFill/>
          </a:ln>
        </p:spPr>
        <p:txBody>
          <a:bodyPr anchorCtr="1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Accent 5</a:t>
            </a:r>
            <a:endParaRPr/>
          </a:p>
        </p:txBody>
      </p:sp>
      <p:sp>
        <p:nvSpPr>
          <p:cNvPr id="473" name="Google Shape;473;p10"/>
          <p:cNvSpPr/>
          <p:nvPr/>
        </p:nvSpPr>
        <p:spPr>
          <a:xfrm>
            <a:off x="4206875" y="3589337"/>
            <a:ext cx="685800" cy="685800"/>
          </a:xfrm>
          <a:prstGeom prst="ellipse">
            <a:avLst/>
          </a:prstGeom>
          <a:solidFill>
            <a:srgbClr val="4D4F53"/>
          </a:solidFill>
          <a:ln>
            <a:noFill/>
          </a:ln>
          <a:effectLst>
            <a:outerShdw blurRad="63500" dir="2700000" dist="25400">
              <a:srgbClr val="808080">
                <a:alpha val="5960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4" name="Google Shape;474;p10"/>
          <p:cNvSpPr txBox="1"/>
          <p:nvPr/>
        </p:nvSpPr>
        <p:spPr>
          <a:xfrm>
            <a:off x="5229225" y="4333875"/>
            <a:ext cx="1143000" cy="230700"/>
          </a:xfrm>
          <a:prstGeom prst="rect">
            <a:avLst/>
          </a:prstGeom>
          <a:solidFill>
            <a:srgbClr val="D2C295"/>
          </a:solidFill>
          <a:ln>
            <a:noFill/>
          </a:ln>
        </p:spPr>
        <p:txBody>
          <a:bodyPr anchorCtr="1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Accent 6</a:t>
            </a:r>
            <a:endParaRPr/>
          </a:p>
        </p:txBody>
      </p:sp>
      <p:sp>
        <p:nvSpPr>
          <p:cNvPr id="475" name="Google Shape;475;p10"/>
          <p:cNvSpPr/>
          <p:nvPr/>
        </p:nvSpPr>
        <p:spPr>
          <a:xfrm>
            <a:off x="5426075" y="3589337"/>
            <a:ext cx="685800" cy="685800"/>
          </a:xfrm>
          <a:prstGeom prst="ellipse">
            <a:avLst/>
          </a:prstGeom>
          <a:solidFill>
            <a:srgbClr val="D2C295"/>
          </a:solidFill>
          <a:ln>
            <a:noFill/>
          </a:ln>
          <a:effectLst>
            <a:outerShdw blurRad="63500" dir="2700000" dist="25400">
              <a:srgbClr val="808080">
                <a:alpha val="5960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6" name="Google Shape;476;p10"/>
          <p:cNvSpPr txBox="1"/>
          <p:nvPr/>
        </p:nvSpPr>
        <p:spPr>
          <a:xfrm>
            <a:off x="2790825" y="4333875"/>
            <a:ext cx="1143000" cy="230700"/>
          </a:xfrm>
          <a:prstGeom prst="rect">
            <a:avLst/>
          </a:prstGeom>
          <a:solidFill>
            <a:srgbClr val="175E54"/>
          </a:solidFill>
          <a:ln>
            <a:noFill/>
          </a:ln>
        </p:spPr>
        <p:txBody>
          <a:bodyPr anchorCtr="1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Accent 4</a:t>
            </a:r>
            <a:endParaRPr/>
          </a:p>
        </p:txBody>
      </p:sp>
      <p:sp>
        <p:nvSpPr>
          <p:cNvPr id="477" name="Google Shape;477;p10"/>
          <p:cNvSpPr/>
          <p:nvPr/>
        </p:nvSpPr>
        <p:spPr>
          <a:xfrm>
            <a:off x="2987675" y="3589337"/>
            <a:ext cx="685800" cy="685800"/>
          </a:xfrm>
          <a:prstGeom prst="ellipse">
            <a:avLst/>
          </a:prstGeom>
          <a:solidFill>
            <a:srgbClr val="175E54"/>
          </a:solidFill>
          <a:ln>
            <a:noFill/>
          </a:ln>
          <a:effectLst>
            <a:outerShdw blurRad="63500" dir="2700000" dist="25400">
              <a:srgbClr val="808080">
                <a:alpha val="5960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8" name="Google Shape;478;p10"/>
          <p:cNvSpPr txBox="1"/>
          <p:nvPr/>
        </p:nvSpPr>
        <p:spPr>
          <a:xfrm>
            <a:off x="846137" y="254000"/>
            <a:ext cx="18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11"/>
          <p:cNvSpPr txBox="1"/>
          <p:nvPr>
            <p:ph type="title"/>
          </p:nvPr>
        </p:nvSpPr>
        <p:spPr>
          <a:xfrm>
            <a:off x="950912" y="357187"/>
            <a:ext cx="7707312" cy="487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Sample Stacked Bar Graph—Use Document Theme Colors</a:t>
            </a:r>
            <a:endParaRPr/>
          </a:p>
        </p:txBody>
      </p:sp>
      <p:graphicFrame>
        <p:nvGraphicFramePr>
          <p:cNvPr id="484" name="Google Shape;484;p11"/>
          <p:cNvGraphicFramePr/>
          <p:nvPr/>
        </p:nvGraphicFramePr>
        <p:xfrm>
          <a:off x="650875" y="785812"/>
          <a:ext cx="7802562" cy="3992562"/>
        </p:xfrm>
        <a:graphic>
          <a:graphicData uri="http://schemas.openxmlformats.org/presentationml/2006/ole">
            <mc:AlternateContent>
              <mc:Choice Requires="v">
                <p:oleObj r:id="rId4" imgH="3992562" imgW="7802562" progId="Excel.Chart.8" spid="_x0000_s1">
                  <p:embed/>
                </p:oleObj>
              </mc:Choice>
              <mc:Fallback>
                <p:oleObj r:id="rId5" imgH="3992562" imgW="7802562" progId="Excel.Chart.8">
                  <p:embed/>
                  <p:pic>
                    <p:nvPicPr>
                      <p:cNvPr id="484" name="Google Shape;484;p11"/>
                      <p:cNvPicPr preferRelativeResize="0"/>
                      <p:nvPr>
                        <p:ph idx="1" type="body"/>
                      </p:nvPr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650875" y="785812"/>
                        <a:ext cx="7802562" cy="3992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12"/>
          <p:cNvSpPr txBox="1"/>
          <p:nvPr>
            <p:ph type="title"/>
          </p:nvPr>
        </p:nvSpPr>
        <p:spPr>
          <a:xfrm>
            <a:off x="949325" y="358775"/>
            <a:ext cx="7707312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Sample Pie Chart  </a:t>
            </a:r>
            <a:endParaRPr/>
          </a:p>
        </p:txBody>
      </p:sp>
      <p:graphicFrame>
        <p:nvGraphicFramePr>
          <p:cNvPr id="490" name="Google Shape;490;p12"/>
          <p:cNvGraphicFramePr/>
          <p:nvPr/>
        </p:nvGraphicFramePr>
        <p:xfrm>
          <a:off x="863600" y="857250"/>
          <a:ext cx="7802562" cy="3860800"/>
        </p:xfrm>
        <a:graphic>
          <a:graphicData uri="http://schemas.openxmlformats.org/presentationml/2006/ole">
            <mc:AlternateContent>
              <mc:Choice Requires="v">
                <p:oleObj r:id="rId4" imgH="3860800" imgW="7802562" progId="Excel.Chart.8" spid="_x0000_s1">
                  <p:embed/>
                </p:oleObj>
              </mc:Choice>
              <mc:Fallback>
                <p:oleObj r:id="rId5" imgH="3860800" imgW="7802562" progId="Excel.Chart.8">
                  <p:embed/>
                  <p:pic>
                    <p:nvPicPr>
                      <p:cNvPr id="490" name="Google Shape;490;p12"/>
                      <p:cNvPicPr preferRelativeResize="0"/>
                      <p:nvPr>
                        <p:ph idx="1" type="body"/>
                      </p:nvPr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863600" y="857250"/>
                        <a:ext cx="7802562" cy="386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3"/>
          <p:cNvSpPr txBox="1"/>
          <p:nvPr/>
        </p:nvSpPr>
        <p:spPr>
          <a:xfrm>
            <a:off x="7145337" y="584200"/>
            <a:ext cx="13731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October 2013</a:t>
            </a:r>
            <a:endParaRPr/>
          </a:p>
        </p:txBody>
      </p:sp>
      <p:sp>
        <p:nvSpPr>
          <p:cNvPr id="496" name="Google Shape;496;p13"/>
          <p:cNvSpPr txBox="1"/>
          <p:nvPr>
            <p:ph type="title"/>
          </p:nvPr>
        </p:nvSpPr>
        <p:spPr>
          <a:xfrm>
            <a:off x="2627312" y="339725"/>
            <a:ext cx="3765550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Unit name org chart</a:t>
            </a:r>
            <a:endParaRPr/>
          </a:p>
        </p:txBody>
      </p:sp>
      <p:grpSp>
        <p:nvGrpSpPr>
          <p:cNvPr id="497" name="Google Shape;497;p13"/>
          <p:cNvGrpSpPr/>
          <p:nvPr/>
        </p:nvGrpSpPr>
        <p:grpSpPr>
          <a:xfrm>
            <a:off x="165100" y="1422400"/>
            <a:ext cx="8796337" cy="3255962"/>
            <a:chOff x="164598" y="1896368"/>
            <a:chExt cx="8796500" cy="4340602"/>
          </a:xfrm>
        </p:grpSpPr>
        <p:sp>
          <p:nvSpPr>
            <p:cNvPr id="498" name="Google Shape;498;p13"/>
            <p:cNvSpPr txBox="1"/>
            <p:nvPr/>
          </p:nvSpPr>
          <p:spPr>
            <a:xfrm>
              <a:off x="164598" y="1902718"/>
              <a:ext cx="1050944" cy="550247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91887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First Lastname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Associate Director</a:t>
              </a:r>
              <a:endParaRPr/>
            </a:p>
          </p:txBody>
        </p:sp>
        <p:sp>
          <p:nvSpPr>
            <p:cNvPr id="499" name="Google Shape;499;p13"/>
            <p:cNvSpPr txBox="1"/>
            <p:nvPr/>
          </p:nvSpPr>
          <p:spPr>
            <a:xfrm>
              <a:off x="1442560" y="1919648"/>
              <a:ext cx="1050944" cy="550247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91887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First Lastname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Senior Director</a:t>
              </a:r>
              <a:endParaRPr/>
            </a:p>
          </p:txBody>
        </p:sp>
        <p:sp>
          <p:nvSpPr>
            <p:cNvPr id="500" name="Google Shape;500;p13"/>
            <p:cNvSpPr txBox="1"/>
            <p:nvPr/>
          </p:nvSpPr>
          <p:spPr>
            <a:xfrm>
              <a:off x="4014357" y="1896368"/>
              <a:ext cx="1050944" cy="550247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91887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First Lastname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Senior Director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Lorem Ipsum</a:t>
              </a:r>
              <a:endParaRPr/>
            </a:p>
          </p:txBody>
        </p:sp>
        <p:sp>
          <p:nvSpPr>
            <p:cNvPr id="501" name="Google Shape;501;p13"/>
            <p:cNvSpPr txBox="1"/>
            <p:nvPr/>
          </p:nvSpPr>
          <p:spPr>
            <a:xfrm>
              <a:off x="5328831" y="1900601"/>
              <a:ext cx="1050944" cy="550247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91887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First Lastname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Senior Director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Lorem Ipsum</a:t>
              </a:r>
              <a:endParaRPr/>
            </a:p>
          </p:txBody>
        </p:sp>
        <p:sp>
          <p:nvSpPr>
            <p:cNvPr id="502" name="Google Shape;502;p13"/>
            <p:cNvSpPr txBox="1"/>
            <p:nvPr/>
          </p:nvSpPr>
          <p:spPr>
            <a:xfrm>
              <a:off x="6606792" y="1900601"/>
              <a:ext cx="1050944" cy="548131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91887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First Lastname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Arial"/>
                <a:buNone/>
              </a:pPr>
              <a:r>
                <a:rPr b="0" i="0" lang="en-US" sz="7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Director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title</a:t>
              </a:r>
              <a:endParaRPr/>
            </a:p>
          </p:txBody>
        </p:sp>
        <p:sp>
          <p:nvSpPr>
            <p:cNvPr id="503" name="Google Shape;503;p13"/>
            <p:cNvSpPr txBox="1"/>
            <p:nvPr/>
          </p:nvSpPr>
          <p:spPr>
            <a:xfrm>
              <a:off x="4198510" y="2660365"/>
              <a:ext cx="985855" cy="457128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91887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First Lastname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Director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Lorem Ipsum</a:t>
              </a:r>
              <a:endParaRPr/>
            </a:p>
          </p:txBody>
        </p:sp>
        <p:sp>
          <p:nvSpPr>
            <p:cNvPr id="504" name="Google Shape;504;p13"/>
            <p:cNvSpPr txBox="1"/>
            <p:nvPr/>
          </p:nvSpPr>
          <p:spPr>
            <a:xfrm>
              <a:off x="5559022" y="2662481"/>
              <a:ext cx="987443" cy="457128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91887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First Lastname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Lorem Ipsu</a:t>
              </a:r>
              <a:endParaRPr/>
            </a:p>
          </p:txBody>
        </p:sp>
        <p:sp>
          <p:nvSpPr>
            <p:cNvPr id="505" name="Google Shape;505;p13"/>
            <p:cNvSpPr txBox="1"/>
            <p:nvPr/>
          </p:nvSpPr>
          <p:spPr>
            <a:xfrm>
              <a:off x="4203272" y="3223310"/>
              <a:ext cx="979506" cy="450779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91887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First Lastname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Director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Lorem Ipsum lorem </a:t>
              </a:r>
              <a:endParaRPr/>
            </a:p>
          </p:txBody>
        </p:sp>
        <p:sp>
          <p:nvSpPr>
            <p:cNvPr id="506" name="Google Shape;506;p13"/>
            <p:cNvSpPr txBox="1"/>
            <p:nvPr/>
          </p:nvSpPr>
          <p:spPr>
            <a:xfrm>
              <a:off x="5563785" y="3216961"/>
              <a:ext cx="987443" cy="45078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91887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First Lastname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Senior tiltle here</a:t>
              </a:r>
              <a:endParaRPr/>
            </a:p>
          </p:txBody>
        </p:sp>
        <p:sp>
          <p:nvSpPr>
            <p:cNvPr id="507" name="Google Shape;507;p13"/>
            <p:cNvSpPr txBox="1"/>
            <p:nvPr/>
          </p:nvSpPr>
          <p:spPr>
            <a:xfrm>
              <a:off x="4385839" y="3782022"/>
              <a:ext cx="987443" cy="457128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91887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First Lastname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title</a:t>
              </a:r>
              <a:endParaRPr/>
            </a:p>
          </p:txBody>
        </p:sp>
        <p:sp>
          <p:nvSpPr>
            <p:cNvPr id="508" name="Google Shape;508;p13"/>
            <p:cNvSpPr txBox="1"/>
            <p:nvPr/>
          </p:nvSpPr>
          <p:spPr>
            <a:xfrm>
              <a:off x="4385839" y="4347083"/>
              <a:ext cx="979505" cy="457128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91887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First Lastname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Lorem title</a:t>
              </a:r>
              <a:endParaRPr/>
            </a:p>
          </p:txBody>
        </p:sp>
        <p:sp>
          <p:nvSpPr>
            <p:cNvPr id="509" name="Google Shape;509;p13"/>
            <p:cNvSpPr txBox="1"/>
            <p:nvPr/>
          </p:nvSpPr>
          <p:spPr>
            <a:xfrm>
              <a:off x="2731633" y="1913299"/>
              <a:ext cx="1044594" cy="548131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91887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First Lastname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Associate Director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Lorem</a:t>
              </a:r>
              <a:endParaRPr/>
            </a:p>
          </p:txBody>
        </p:sp>
        <p:sp>
          <p:nvSpPr>
            <p:cNvPr id="510" name="Google Shape;510;p13"/>
            <p:cNvSpPr txBox="1"/>
            <p:nvPr/>
          </p:nvSpPr>
          <p:spPr>
            <a:xfrm>
              <a:off x="2731633" y="2768298"/>
              <a:ext cx="1050944" cy="550247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91887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First Lastname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Director</a:t>
              </a:r>
              <a:endParaRPr/>
            </a:p>
          </p:txBody>
        </p:sp>
        <p:sp>
          <p:nvSpPr>
            <p:cNvPr id="511" name="Google Shape;511;p13"/>
            <p:cNvSpPr txBox="1"/>
            <p:nvPr/>
          </p:nvSpPr>
          <p:spPr>
            <a:xfrm>
              <a:off x="2934837" y="3544993"/>
              <a:ext cx="906479" cy="457128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91887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First Lastname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title</a:t>
              </a:r>
              <a:endParaRPr/>
            </a:p>
          </p:txBody>
        </p:sp>
        <p:sp>
          <p:nvSpPr>
            <p:cNvPr id="512" name="Google Shape;512;p13"/>
            <p:cNvSpPr txBox="1"/>
            <p:nvPr/>
          </p:nvSpPr>
          <p:spPr>
            <a:xfrm>
              <a:off x="2930074" y="4091007"/>
              <a:ext cx="908067" cy="450779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91887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VACANT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Lorem Ipsum</a:t>
              </a:r>
              <a:endParaRPr/>
            </a:p>
          </p:txBody>
        </p:sp>
        <p:sp>
          <p:nvSpPr>
            <p:cNvPr id="513" name="Google Shape;513;p13"/>
            <p:cNvSpPr txBox="1"/>
            <p:nvPr/>
          </p:nvSpPr>
          <p:spPr>
            <a:xfrm>
              <a:off x="2931662" y="4645487"/>
              <a:ext cx="906479" cy="457128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91887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First Lastname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Lorem Ipsum</a:t>
              </a:r>
              <a:endParaRPr/>
            </a:p>
          </p:txBody>
        </p:sp>
        <p:sp>
          <p:nvSpPr>
            <p:cNvPr id="514" name="Google Shape;514;p13"/>
            <p:cNvSpPr txBox="1"/>
            <p:nvPr/>
          </p:nvSpPr>
          <p:spPr>
            <a:xfrm>
              <a:off x="2930074" y="5206315"/>
              <a:ext cx="908067" cy="457128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91887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First Lastname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title</a:t>
              </a:r>
              <a:endParaRPr/>
            </a:p>
          </p:txBody>
        </p:sp>
        <p:sp>
          <p:nvSpPr>
            <p:cNvPr id="515" name="Google Shape;515;p13"/>
            <p:cNvSpPr txBox="1"/>
            <p:nvPr/>
          </p:nvSpPr>
          <p:spPr>
            <a:xfrm>
              <a:off x="2936424" y="5765027"/>
              <a:ext cx="916005" cy="374592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91887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Interns</a:t>
              </a:r>
              <a:endParaRPr/>
            </a:p>
          </p:txBody>
        </p:sp>
        <p:sp>
          <p:nvSpPr>
            <p:cNvPr id="516" name="Google Shape;516;p13"/>
            <p:cNvSpPr txBox="1"/>
            <p:nvPr/>
          </p:nvSpPr>
          <p:spPr>
            <a:xfrm>
              <a:off x="7910154" y="1906950"/>
              <a:ext cx="1050944" cy="550247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91887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First Lastname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title</a:t>
              </a:r>
              <a:endParaRPr/>
            </a:p>
          </p:txBody>
        </p:sp>
        <p:sp>
          <p:nvSpPr>
            <p:cNvPr id="517" name="Google Shape;517;p13"/>
            <p:cNvSpPr txBox="1"/>
            <p:nvPr/>
          </p:nvSpPr>
          <p:spPr>
            <a:xfrm>
              <a:off x="5559022" y="3756626"/>
              <a:ext cx="987443" cy="457128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91887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First Lastname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Lorem Ipsum lorem </a:t>
              </a:r>
              <a:endParaRPr/>
            </a:p>
          </p:txBody>
        </p:sp>
        <p:sp>
          <p:nvSpPr>
            <p:cNvPr id="518" name="Google Shape;518;p13"/>
            <p:cNvSpPr txBox="1"/>
            <p:nvPr/>
          </p:nvSpPr>
          <p:spPr>
            <a:xfrm>
              <a:off x="8133995" y="2666714"/>
              <a:ext cx="822340" cy="457128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91887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First Lastname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title</a:t>
              </a:r>
              <a:endParaRPr/>
            </a:p>
          </p:txBody>
        </p:sp>
        <p:sp>
          <p:nvSpPr>
            <p:cNvPr id="519" name="Google Shape;519;p13"/>
            <p:cNvSpPr txBox="1"/>
            <p:nvPr/>
          </p:nvSpPr>
          <p:spPr>
            <a:xfrm>
              <a:off x="8138758" y="3216961"/>
              <a:ext cx="822340" cy="457128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91887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First Lastname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title</a:t>
              </a:r>
              <a:endParaRPr/>
            </a:p>
          </p:txBody>
        </p:sp>
        <p:sp>
          <p:nvSpPr>
            <p:cNvPr id="520" name="Google Shape;520;p13"/>
            <p:cNvSpPr txBox="1"/>
            <p:nvPr/>
          </p:nvSpPr>
          <p:spPr>
            <a:xfrm>
              <a:off x="8133995" y="3756626"/>
              <a:ext cx="822340" cy="457128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91887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First Lastname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title</a:t>
              </a:r>
              <a:endParaRPr/>
            </a:p>
          </p:txBody>
        </p:sp>
        <p:sp>
          <p:nvSpPr>
            <p:cNvPr id="521" name="Google Shape;521;p13"/>
            <p:cNvSpPr txBox="1"/>
            <p:nvPr/>
          </p:nvSpPr>
          <p:spPr>
            <a:xfrm>
              <a:off x="6819521" y="2662481"/>
              <a:ext cx="987443" cy="457128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91887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First Lastname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Arial"/>
                <a:buNone/>
              </a:pPr>
              <a:r>
                <a:rPr b="0" i="0" lang="en-US" sz="7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Director of </a:t>
              </a:r>
              <a:r>
                <a:rPr b="0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Lorem Ipsum lorem </a:t>
              </a:r>
              <a:endParaRPr/>
            </a:p>
          </p:txBody>
        </p:sp>
        <p:sp>
          <p:nvSpPr>
            <p:cNvPr id="522" name="Google Shape;522;p13"/>
            <p:cNvSpPr txBox="1"/>
            <p:nvPr/>
          </p:nvSpPr>
          <p:spPr>
            <a:xfrm>
              <a:off x="6825871" y="3219078"/>
              <a:ext cx="987443" cy="450779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91887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First Lastname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title</a:t>
              </a:r>
              <a:endParaRPr/>
            </a:p>
          </p:txBody>
        </p:sp>
        <p:sp>
          <p:nvSpPr>
            <p:cNvPr id="523" name="Google Shape;523;p13"/>
            <p:cNvSpPr txBox="1"/>
            <p:nvPr/>
          </p:nvSpPr>
          <p:spPr>
            <a:xfrm>
              <a:off x="6825871" y="3756626"/>
              <a:ext cx="987443" cy="457128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91887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First Lastname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title</a:t>
              </a:r>
              <a:endParaRPr/>
            </a:p>
          </p:txBody>
        </p:sp>
        <p:sp>
          <p:nvSpPr>
            <p:cNvPr id="524" name="Google Shape;524;p13"/>
            <p:cNvSpPr txBox="1"/>
            <p:nvPr/>
          </p:nvSpPr>
          <p:spPr>
            <a:xfrm>
              <a:off x="6830634" y="4296291"/>
              <a:ext cx="987443" cy="457128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91887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First Lastname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Lorem Ipsum lorem </a:t>
              </a:r>
              <a:r>
                <a:rPr b="0" i="0" lang="en-US" sz="7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Production Manager</a:t>
              </a:r>
              <a:endParaRPr/>
            </a:p>
          </p:txBody>
        </p:sp>
        <p:sp>
          <p:nvSpPr>
            <p:cNvPr id="525" name="Google Shape;525;p13"/>
            <p:cNvSpPr txBox="1"/>
            <p:nvPr/>
          </p:nvSpPr>
          <p:spPr>
            <a:xfrm>
              <a:off x="6835396" y="4835957"/>
              <a:ext cx="987443" cy="474059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91887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First Lastname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title</a:t>
              </a:r>
              <a:endParaRPr/>
            </a:p>
          </p:txBody>
        </p:sp>
        <p:sp>
          <p:nvSpPr>
            <p:cNvPr id="526" name="Google Shape;526;p13"/>
            <p:cNvSpPr txBox="1"/>
            <p:nvPr/>
          </p:nvSpPr>
          <p:spPr>
            <a:xfrm>
              <a:off x="6849684" y="5398902"/>
              <a:ext cx="987443" cy="37459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91887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First Lastname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Lorem Ipsum lorem </a:t>
              </a:r>
              <a:endParaRPr/>
            </a:p>
          </p:txBody>
        </p:sp>
        <p:sp>
          <p:nvSpPr>
            <p:cNvPr id="527" name="Google Shape;527;p13"/>
            <p:cNvSpPr txBox="1"/>
            <p:nvPr/>
          </p:nvSpPr>
          <p:spPr>
            <a:xfrm>
              <a:off x="6851271" y="5862378"/>
              <a:ext cx="987443" cy="374592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91887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First Lastname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Lorem Ipsum lorem </a:t>
              </a:r>
              <a:endParaRPr/>
            </a:p>
          </p:txBody>
        </p:sp>
        <p:sp>
          <p:nvSpPr>
            <p:cNvPr id="528" name="Google Shape;528;p13"/>
            <p:cNvSpPr txBox="1"/>
            <p:nvPr/>
          </p:nvSpPr>
          <p:spPr>
            <a:xfrm>
              <a:off x="4396951" y="4901562"/>
              <a:ext cx="979506" cy="457128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91887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First Lastname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title</a:t>
              </a:r>
              <a:endParaRPr/>
            </a:p>
          </p:txBody>
        </p:sp>
        <p:sp>
          <p:nvSpPr>
            <p:cNvPr id="529" name="Google Shape;529;p13"/>
            <p:cNvSpPr txBox="1"/>
            <p:nvPr/>
          </p:nvSpPr>
          <p:spPr>
            <a:xfrm>
              <a:off x="164598" y="2783113"/>
              <a:ext cx="1050944" cy="541782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91887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First Lastname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Director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title</a:t>
              </a:r>
              <a:endParaRPr/>
            </a:p>
          </p:txBody>
        </p:sp>
        <p:sp>
          <p:nvSpPr>
            <p:cNvPr id="530" name="Google Shape;530;p13"/>
            <p:cNvSpPr txBox="1"/>
            <p:nvPr/>
          </p:nvSpPr>
          <p:spPr>
            <a:xfrm>
              <a:off x="363040" y="3530178"/>
              <a:ext cx="987443" cy="448663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91887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First Lastname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title</a:t>
              </a:r>
              <a:endParaRPr/>
            </a:p>
          </p:txBody>
        </p:sp>
        <p:sp>
          <p:nvSpPr>
            <p:cNvPr id="531" name="Google Shape;531;p13"/>
            <p:cNvSpPr txBox="1"/>
            <p:nvPr/>
          </p:nvSpPr>
          <p:spPr>
            <a:xfrm>
              <a:off x="356690" y="4074077"/>
              <a:ext cx="987443" cy="457128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91887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First Lastname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title</a:t>
              </a:r>
              <a:endParaRPr/>
            </a:p>
          </p:txBody>
        </p:sp>
        <p:sp>
          <p:nvSpPr>
            <p:cNvPr id="532" name="Google Shape;532;p13"/>
            <p:cNvSpPr txBox="1"/>
            <p:nvPr/>
          </p:nvSpPr>
          <p:spPr>
            <a:xfrm>
              <a:off x="356690" y="4628556"/>
              <a:ext cx="987443" cy="457128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91887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VACANT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Lorem Ipsum lorem </a:t>
              </a:r>
              <a:endParaRPr/>
            </a:p>
          </p:txBody>
        </p:sp>
        <p:sp>
          <p:nvSpPr>
            <p:cNvPr id="533" name="Google Shape;533;p13"/>
            <p:cNvSpPr txBox="1"/>
            <p:nvPr/>
          </p:nvSpPr>
          <p:spPr>
            <a:xfrm>
              <a:off x="1653700" y="2755600"/>
              <a:ext cx="850916" cy="457128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91887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First Lastname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Morem Ipsum</a:t>
              </a:r>
              <a:endParaRPr/>
            </a:p>
          </p:txBody>
        </p:sp>
        <p:sp>
          <p:nvSpPr>
            <p:cNvPr id="534" name="Google Shape;534;p13"/>
            <p:cNvSpPr txBox="1"/>
            <p:nvPr/>
          </p:nvSpPr>
          <p:spPr>
            <a:xfrm>
              <a:off x="1653700" y="3305847"/>
              <a:ext cx="850916" cy="457128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91887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First Lastname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title</a:t>
              </a:r>
              <a:endParaRPr/>
            </a:p>
          </p:txBody>
        </p:sp>
        <p:sp>
          <p:nvSpPr>
            <p:cNvPr id="535" name="Google Shape;535;p13"/>
            <p:cNvSpPr txBox="1"/>
            <p:nvPr/>
          </p:nvSpPr>
          <p:spPr>
            <a:xfrm>
              <a:off x="1660051" y="3864559"/>
              <a:ext cx="850916" cy="457128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91887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First Lastname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Lorem Ipsum</a:t>
              </a:r>
              <a:endParaRPr/>
            </a:p>
          </p:txBody>
        </p:sp>
        <p:sp>
          <p:nvSpPr>
            <p:cNvPr id="536" name="Google Shape;536;p13"/>
            <p:cNvSpPr txBox="1"/>
            <p:nvPr/>
          </p:nvSpPr>
          <p:spPr>
            <a:xfrm>
              <a:off x="1664814" y="4412690"/>
              <a:ext cx="850916" cy="457128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91887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First Lastname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title</a:t>
              </a:r>
              <a:endParaRPr/>
            </a:p>
          </p:txBody>
        </p:sp>
        <p:sp>
          <p:nvSpPr>
            <p:cNvPr id="537" name="Google Shape;537;p13"/>
            <p:cNvSpPr txBox="1"/>
            <p:nvPr/>
          </p:nvSpPr>
          <p:spPr>
            <a:xfrm>
              <a:off x="4392189" y="5468740"/>
              <a:ext cx="979505" cy="374592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91887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Interns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7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8" name="Google Shape;538;p13"/>
          <p:cNvSpPr txBox="1"/>
          <p:nvPr/>
        </p:nvSpPr>
        <p:spPr>
          <a:xfrm>
            <a:off x="258762" y="4133850"/>
            <a:ext cx="15543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0" i="0" lang="en-US" sz="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ORG Codes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0" i="0" lang="en-US" sz="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LOREM: Ipsum lorem 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0" i="0" lang="en-US" sz="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IPSUM: Lorem Ipsum lorem 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0" i="0" lang="en-US" sz="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LOREM: Lorem Ipsu</a:t>
            </a:r>
            <a:endParaRPr/>
          </a:p>
        </p:txBody>
      </p:sp>
      <p:sp>
        <p:nvSpPr>
          <p:cNvPr id="539" name="Google Shape;539;p13"/>
          <p:cNvSpPr txBox="1"/>
          <p:nvPr/>
        </p:nvSpPr>
        <p:spPr>
          <a:xfrm>
            <a:off x="3802062" y="838200"/>
            <a:ext cx="1406525" cy="327025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91887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-US" sz="7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Lorem Ipsum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Title lorem Ipsum lorem ipsum</a:t>
            </a:r>
            <a:endParaRPr/>
          </a:p>
        </p:txBody>
      </p:sp>
      <p:cxnSp>
        <p:nvCxnSpPr>
          <p:cNvPr id="540" name="Google Shape;540;p13"/>
          <p:cNvCxnSpPr/>
          <p:nvPr/>
        </p:nvCxnSpPr>
        <p:spPr>
          <a:xfrm flipH="1">
            <a:off x="655637" y="1276350"/>
            <a:ext cx="7813675" cy="23812"/>
          </a:xfrm>
          <a:prstGeom prst="straightConnector1">
            <a:avLst/>
          </a:prstGeom>
          <a:noFill/>
          <a:ln cap="flat" cmpd="sng" w="12700">
            <a:solidFill>
              <a:srgbClr val="918873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41" name="Google Shape;541;p13"/>
          <p:cNvCxnSpPr/>
          <p:nvPr/>
        </p:nvCxnSpPr>
        <p:spPr>
          <a:xfrm>
            <a:off x="7096125" y="1276350"/>
            <a:ext cx="0" cy="152400"/>
          </a:xfrm>
          <a:prstGeom prst="straightConnector1">
            <a:avLst/>
          </a:prstGeom>
          <a:noFill/>
          <a:ln cap="flat" cmpd="sng" w="12700">
            <a:solidFill>
              <a:srgbClr val="918873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42" name="Google Shape;542;p13"/>
          <p:cNvCxnSpPr/>
          <p:nvPr/>
        </p:nvCxnSpPr>
        <p:spPr>
          <a:xfrm>
            <a:off x="5840412" y="1285875"/>
            <a:ext cx="0" cy="134937"/>
          </a:xfrm>
          <a:prstGeom prst="straightConnector1">
            <a:avLst/>
          </a:prstGeom>
          <a:noFill/>
          <a:ln cap="flat" cmpd="sng" w="12700">
            <a:solidFill>
              <a:srgbClr val="918873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43" name="Google Shape;543;p13"/>
          <p:cNvCxnSpPr/>
          <p:nvPr/>
        </p:nvCxnSpPr>
        <p:spPr>
          <a:xfrm>
            <a:off x="4505325" y="1165225"/>
            <a:ext cx="3175" cy="250825"/>
          </a:xfrm>
          <a:prstGeom prst="straightConnector1">
            <a:avLst/>
          </a:prstGeom>
          <a:noFill/>
          <a:ln cap="flat" cmpd="sng" w="12700">
            <a:solidFill>
              <a:srgbClr val="918873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44" name="Google Shape;544;p13"/>
          <p:cNvCxnSpPr/>
          <p:nvPr/>
        </p:nvCxnSpPr>
        <p:spPr>
          <a:xfrm>
            <a:off x="3241675" y="1300162"/>
            <a:ext cx="0" cy="138112"/>
          </a:xfrm>
          <a:prstGeom prst="straightConnector1">
            <a:avLst/>
          </a:prstGeom>
          <a:noFill/>
          <a:ln cap="flat" cmpd="sng" w="12700">
            <a:solidFill>
              <a:srgbClr val="918873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45" name="Google Shape;545;p13"/>
          <p:cNvCxnSpPr/>
          <p:nvPr/>
        </p:nvCxnSpPr>
        <p:spPr>
          <a:xfrm>
            <a:off x="666750" y="1293812"/>
            <a:ext cx="0" cy="127000"/>
          </a:xfrm>
          <a:prstGeom prst="straightConnector1">
            <a:avLst/>
          </a:prstGeom>
          <a:noFill/>
          <a:ln cap="flat" cmpd="sng" w="12700">
            <a:solidFill>
              <a:srgbClr val="918873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46" name="Google Shape;546;p13"/>
          <p:cNvCxnSpPr/>
          <p:nvPr/>
        </p:nvCxnSpPr>
        <p:spPr>
          <a:xfrm>
            <a:off x="1968500" y="1847850"/>
            <a:ext cx="0" cy="100012"/>
          </a:xfrm>
          <a:prstGeom prst="straightConnector1">
            <a:avLst/>
          </a:prstGeom>
          <a:noFill/>
          <a:ln cap="flat" cmpd="sng" w="12700">
            <a:solidFill>
              <a:srgbClr val="918873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47" name="Google Shape;547;p13"/>
          <p:cNvCxnSpPr/>
          <p:nvPr/>
        </p:nvCxnSpPr>
        <p:spPr>
          <a:xfrm>
            <a:off x="8469312" y="1274762"/>
            <a:ext cx="0" cy="152400"/>
          </a:xfrm>
          <a:prstGeom prst="straightConnector1">
            <a:avLst/>
          </a:prstGeom>
          <a:noFill/>
          <a:ln cap="flat" cmpd="sng" w="12700">
            <a:solidFill>
              <a:srgbClr val="918873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48" name="Google Shape;548;p13"/>
          <p:cNvCxnSpPr/>
          <p:nvPr/>
        </p:nvCxnSpPr>
        <p:spPr>
          <a:xfrm rot="10800000">
            <a:off x="681037" y="1944687"/>
            <a:ext cx="2560637" cy="0"/>
          </a:xfrm>
          <a:prstGeom prst="straightConnector1">
            <a:avLst/>
          </a:prstGeom>
          <a:noFill/>
          <a:ln cap="flat" cmpd="sng" w="12700">
            <a:solidFill>
              <a:srgbClr val="918873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49" name="Google Shape;549;p13"/>
          <p:cNvCxnSpPr/>
          <p:nvPr/>
        </p:nvCxnSpPr>
        <p:spPr>
          <a:xfrm>
            <a:off x="687387" y="1947862"/>
            <a:ext cx="0" cy="133350"/>
          </a:xfrm>
          <a:prstGeom prst="straightConnector1">
            <a:avLst/>
          </a:prstGeom>
          <a:noFill/>
          <a:ln cap="flat" cmpd="sng" w="12700">
            <a:solidFill>
              <a:srgbClr val="918873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50" name="Google Shape;550;p13"/>
          <p:cNvCxnSpPr/>
          <p:nvPr/>
        </p:nvCxnSpPr>
        <p:spPr>
          <a:xfrm>
            <a:off x="3241675" y="1938337"/>
            <a:ext cx="0" cy="133350"/>
          </a:xfrm>
          <a:prstGeom prst="straightConnector1">
            <a:avLst/>
          </a:prstGeom>
          <a:noFill/>
          <a:ln cap="flat" cmpd="sng" w="12700">
            <a:solidFill>
              <a:srgbClr val="918873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51" name="Google Shape;551;p13"/>
          <p:cNvCxnSpPr/>
          <p:nvPr/>
        </p:nvCxnSpPr>
        <p:spPr>
          <a:xfrm>
            <a:off x="1968500" y="1298575"/>
            <a:ext cx="0" cy="136525"/>
          </a:xfrm>
          <a:prstGeom prst="straightConnector1">
            <a:avLst/>
          </a:prstGeom>
          <a:noFill/>
          <a:ln cap="flat" cmpd="sng" w="12700">
            <a:solidFill>
              <a:srgbClr val="918873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52" name="Google Shape;552;p13"/>
          <p:cNvCxnSpPr/>
          <p:nvPr/>
        </p:nvCxnSpPr>
        <p:spPr>
          <a:xfrm>
            <a:off x="236537" y="2487612"/>
            <a:ext cx="0" cy="1149350"/>
          </a:xfrm>
          <a:prstGeom prst="straightConnector1">
            <a:avLst/>
          </a:prstGeom>
          <a:noFill/>
          <a:ln cap="flat" cmpd="sng" w="12700">
            <a:solidFill>
              <a:srgbClr val="918873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53" name="Google Shape;553;p13"/>
          <p:cNvCxnSpPr/>
          <p:nvPr/>
        </p:nvCxnSpPr>
        <p:spPr>
          <a:xfrm>
            <a:off x="1520825" y="1947862"/>
            <a:ext cx="0" cy="1530350"/>
          </a:xfrm>
          <a:prstGeom prst="straightConnector1">
            <a:avLst/>
          </a:prstGeom>
          <a:noFill/>
          <a:ln cap="flat" cmpd="sng" w="12700">
            <a:solidFill>
              <a:srgbClr val="918873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54" name="Google Shape;554;p13"/>
          <p:cNvCxnSpPr/>
          <p:nvPr/>
        </p:nvCxnSpPr>
        <p:spPr>
          <a:xfrm>
            <a:off x="2803525" y="2489200"/>
            <a:ext cx="0" cy="2001837"/>
          </a:xfrm>
          <a:prstGeom prst="straightConnector1">
            <a:avLst/>
          </a:prstGeom>
          <a:noFill/>
          <a:ln cap="flat" cmpd="sng" w="12700">
            <a:solidFill>
              <a:srgbClr val="918873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55" name="Google Shape;555;p13"/>
          <p:cNvCxnSpPr/>
          <p:nvPr/>
        </p:nvCxnSpPr>
        <p:spPr>
          <a:xfrm>
            <a:off x="4075112" y="1836737"/>
            <a:ext cx="7937" cy="760412"/>
          </a:xfrm>
          <a:prstGeom prst="straightConnector1">
            <a:avLst/>
          </a:prstGeom>
          <a:noFill/>
          <a:ln cap="flat" cmpd="sng" w="12700">
            <a:solidFill>
              <a:srgbClr val="918873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56" name="Google Shape;556;p13"/>
          <p:cNvCxnSpPr/>
          <p:nvPr/>
        </p:nvCxnSpPr>
        <p:spPr>
          <a:xfrm>
            <a:off x="5446712" y="1833562"/>
            <a:ext cx="0" cy="1179512"/>
          </a:xfrm>
          <a:prstGeom prst="straightConnector1">
            <a:avLst/>
          </a:prstGeom>
          <a:noFill/>
          <a:ln cap="flat" cmpd="sng" w="12700">
            <a:solidFill>
              <a:srgbClr val="918873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57" name="Google Shape;557;p13"/>
          <p:cNvCxnSpPr/>
          <p:nvPr/>
        </p:nvCxnSpPr>
        <p:spPr>
          <a:xfrm>
            <a:off x="6710362" y="1831975"/>
            <a:ext cx="0" cy="2724150"/>
          </a:xfrm>
          <a:prstGeom prst="straightConnector1">
            <a:avLst/>
          </a:prstGeom>
          <a:noFill/>
          <a:ln cap="flat" cmpd="sng" w="12700">
            <a:solidFill>
              <a:srgbClr val="918873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58" name="Google Shape;558;p13"/>
          <p:cNvCxnSpPr/>
          <p:nvPr/>
        </p:nvCxnSpPr>
        <p:spPr>
          <a:xfrm>
            <a:off x="7994650" y="1838325"/>
            <a:ext cx="0" cy="1169987"/>
          </a:xfrm>
          <a:prstGeom prst="straightConnector1">
            <a:avLst/>
          </a:prstGeom>
          <a:noFill/>
          <a:ln cap="flat" cmpd="sng" w="12700">
            <a:solidFill>
              <a:srgbClr val="918873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59" name="Google Shape;559;p13"/>
          <p:cNvCxnSpPr/>
          <p:nvPr/>
        </p:nvCxnSpPr>
        <p:spPr>
          <a:xfrm flipH="1" rot="10800000">
            <a:off x="1514475" y="3481387"/>
            <a:ext cx="144462" cy="1587"/>
          </a:xfrm>
          <a:prstGeom prst="straightConnector1">
            <a:avLst/>
          </a:prstGeom>
          <a:noFill/>
          <a:ln cap="flat" cmpd="sng" w="12700">
            <a:solidFill>
              <a:srgbClr val="918873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60" name="Google Shape;560;p13"/>
          <p:cNvCxnSpPr/>
          <p:nvPr/>
        </p:nvCxnSpPr>
        <p:spPr>
          <a:xfrm flipH="1" rot="10800000">
            <a:off x="1524000" y="3068637"/>
            <a:ext cx="142875" cy="1587"/>
          </a:xfrm>
          <a:prstGeom prst="straightConnector1">
            <a:avLst/>
          </a:prstGeom>
          <a:noFill/>
          <a:ln cap="flat" cmpd="sng" w="12700">
            <a:solidFill>
              <a:srgbClr val="918873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61" name="Google Shape;561;p13"/>
          <p:cNvCxnSpPr/>
          <p:nvPr/>
        </p:nvCxnSpPr>
        <p:spPr>
          <a:xfrm flipH="1" rot="10800000">
            <a:off x="1512887" y="2657475"/>
            <a:ext cx="144462" cy="3175"/>
          </a:xfrm>
          <a:prstGeom prst="straightConnector1">
            <a:avLst/>
          </a:prstGeom>
          <a:noFill/>
          <a:ln cap="flat" cmpd="sng" w="12700">
            <a:solidFill>
              <a:srgbClr val="918873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62" name="Google Shape;562;p13"/>
          <p:cNvCxnSpPr/>
          <p:nvPr/>
        </p:nvCxnSpPr>
        <p:spPr>
          <a:xfrm flipH="1" rot="10800000">
            <a:off x="1514475" y="2244725"/>
            <a:ext cx="144462" cy="1587"/>
          </a:xfrm>
          <a:prstGeom prst="straightConnector1">
            <a:avLst/>
          </a:prstGeom>
          <a:noFill/>
          <a:ln cap="flat" cmpd="sng" w="12700">
            <a:solidFill>
              <a:srgbClr val="918873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63" name="Google Shape;563;p13"/>
          <p:cNvCxnSpPr/>
          <p:nvPr/>
        </p:nvCxnSpPr>
        <p:spPr>
          <a:xfrm flipH="1" rot="10800000">
            <a:off x="234950" y="3632200"/>
            <a:ext cx="117475" cy="1587"/>
          </a:xfrm>
          <a:prstGeom prst="straightConnector1">
            <a:avLst/>
          </a:prstGeom>
          <a:noFill/>
          <a:ln cap="flat" cmpd="sng" w="12700">
            <a:solidFill>
              <a:srgbClr val="918873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64" name="Google Shape;564;p13"/>
          <p:cNvCxnSpPr/>
          <p:nvPr/>
        </p:nvCxnSpPr>
        <p:spPr>
          <a:xfrm flipH="1" rot="10800000">
            <a:off x="231775" y="3221037"/>
            <a:ext cx="115887" cy="3175"/>
          </a:xfrm>
          <a:prstGeom prst="straightConnector1">
            <a:avLst/>
          </a:prstGeom>
          <a:noFill/>
          <a:ln cap="flat" cmpd="sng" w="12700">
            <a:solidFill>
              <a:srgbClr val="918873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65" name="Google Shape;565;p13"/>
          <p:cNvCxnSpPr/>
          <p:nvPr/>
        </p:nvCxnSpPr>
        <p:spPr>
          <a:xfrm flipH="1" rot="10800000">
            <a:off x="239712" y="2808287"/>
            <a:ext cx="117475" cy="3175"/>
          </a:xfrm>
          <a:prstGeom prst="straightConnector1">
            <a:avLst/>
          </a:prstGeom>
          <a:noFill/>
          <a:ln cap="flat" cmpd="sng" w="12700">
            <a:solidFill>
              <a:srgbClr val="918873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66" name="Google Shape;566;p13"/>
          <p:cNvCxnSpPr/>
          <p:nvPr/>
        </p:nvCxnSpPr>
        <p:spPr>
          <a:xfrm flipH="1" rot="10800000">
            <a:off x="2808287" y="4083050"/>
            <a:ext cx="125412" cy="3175"/>
          </a:xfrm>
          <a:prstGeom prst="straightConnector1">
            <a:avLst/>
          </a:prstGeom>
          <a:noFill/>
          <a:ln cap="flat" cmpd="sng" w="12700">
            <a:solidFill>
              <a:srgbClr val="918873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67" name="Google Shape;567;p13"/>
          <p:cNvCxnSpPr/>
          <p:nvPr/>
        </p:nvCxnSpPr>
        <p:spPr>
          <a:xfrm flipH="1" rot="10800000">
            <a:off x="2809875" y="3670300"/>
            <a:ext cx="125412" cy="3175"/>
          </a:xfrm>
          <a:prstGeom prst="straightConnector1">
            <a:avLst/>
          </a:prstGeom>
          <a:noFill/>
          <a:ln cap="flat" cmpd="sng" w="12700">
            <a:solidFill>
              <a:srgbClr val="918873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68" name="Google Shape;568;p13"/>
          <p:cNvCxnSpPr/>
          <p:nvPr/>
        </p:nvCxnSpPr>
        <p:spPr>
          <a:xfrm flipH="1" rot="10800000">
            <a:off x="2798762" y="3260725"/>
            <a:ext cx="125412" cy="1587"/>
          </a:xfrm>
          <a:prstGeom prst="straightConnector1">
            <a:avLst/>
          </a:prstGeom>
          <a:noFill/>
          <a:ln cap="flat" cmpd="sng" w="12700">
            <a:solidFill>
              <a:srgbClr val="918873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69" name="Google Shape;569;p13"/>
          <p:cNvCxnSpPr/>
          <p:nvPr/>
        </p:nvCxnSpPr>
        <p:spPr>
          <a:xfrm flipH="1" rot="10800000">
            <a:off x="2801937" y="2847975"/>
            <a:ext cx="125412" cy="1587"/>
          </a:xfrm>
          <a:prstGeom prst="straightConnector1">
            <a:avLst/>
          </a:prstGeom>
          <a:noFill/>
          <a:ln cap="flat" cmpd="sng" w="12700">
            <a:solidFill>
              <a:srgbClr val="918873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70" name="Google Shape;570;p13"/>
          <p:cNvCxnSpPr/>
          <p:nvPr/>
        </p:nvCxnSpPr>
        <p:spPr>
          <a:xfrm flipH="1" rot="10800000">
            <a:off x="2805112" y="4481512"/>
            <a:ext cx="125412" cy="3175"/>
          </a:xfrm>
          <a:prstGeom prst="straightConnector1">
            <a:avLst/>
          </a:prstGeom>
          <a:noFill/>
          <a:ln cap="flat" cmpd="sng" w="12700">
            <a:solidFill>
              <a:srgbClr val="918873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71" name="Google Shape;571;p13"/>
          <p:cNvCxnSpPr/>
          <p:nvPr/>
        </p:nvCxnSpPr>
        <p:spPr>
          <a:xfrm flipH="1" rot="10800000">
            <a:off x="4264025" y="3417887"/>
            <a:ext cx="125412" cy="1587"/>
          </a:xfrm>
          <a:prstGeom prst="straightConnector1">
            <a:avLst/>
          </a:prstGeom>
          <a:noFill/>
          <a:ln cap="flat" cmpd="sng" w="12700">
            <a:solidFill>
              <a:srgbClr val="918873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72" name="Google Shape;572;p13"/>
          <p:cNvCxnSpPr/>
          <p:nvPr/>
        </p:nvCxnSpPr>
        <p:spPr>
          <a:xfrm>
            <a:off x="4262437" y="3000375"/>
            <a:ext cx="128587" cy="4762"/>
          </a:xfrm>
          <a:prstGeom prst="straightConnector1">
            <a:avLst/>
          </a:prstGeom>
          <a:noFill/>
          <a:ln cap="flat" cmpd="sng" w="12700">
            <a:solidFill>
              <a:srgbClr val="918873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73" name="Google Shape;573;p13"/>
          <p:cNvCxnSpPr/>
          <p:nvPr/>
        </p:nvCxnSpPr>
        <p:spPr>
          <a:xfrm flipH="1" rot="10800000">
            <a:off x="4079875" y="2593975"/>
            <a:ext cx="125412" cy="3175"/>
          </a:xfrm>
          <a:prstGeom prst="straightConnector1">
            <a:avLst/>
          </a:prstGeom>
          <a:noFill/>
          <a:ln cap="flat" cmpd="sng" w="12700">
            <a:solidFill>
              <a:srgbClr val="918873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74" name="Google Shape;574;p13"/>
          <p:cNvCxnSpPr/>
          <p:nvPr/>
        </p:nvCxnSpPr>
        <p:spPr>
          <a:xfrm flipH="1" rot="10800000">
            <a:off x="4075112" y="2181225"/>
            <a:ext cx="125412" cy="3175"/>
          </a:xfrm>
          <a:prstGeom prst="straightConnector1">
            <a:avLst/>
          </a:prstGeom>
          <a:noFill/>
          <a:ln cap="flat" cmpd="sng" w="12700">
            <a:solidFill>
              <a:srgbClr val="918873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75" name="Google Shape;575;p13"/>
          <p:cNvCxnSpPr/>
          <p:nvPr/>
        </p:nvCxnSpPr>
        <p:spPr>
          <a:xfrm flipH="1" rot="10800000">
            <a:off x="4267200" y="3849687"/>
            <a:ext cx="125412" cy="1587"/>
          </a:xfrm>
          <a:prstGeom prst="straightConnector1">
            <a:avLst/>
          </a:prstGeom>
          <a:noFill/>
          <a:ln cap="flat" cmpd="sng" w="12700">
            <a:solidFill>
              <a:srgbClr val="918873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76" name="Google Shape;576;p13"/>
          <p:cNvCxnSpPr/>
          <p:nvPr/>
        </p:nvCxnSpPr>
        <p:spPr>
          <a:xfrm flipH="1" rot="10800000">
            <a:off x="6700837" y="3413125"/>
            <a:ext cx="125412" cy="3175"/>
          </a:xfrm>
          <a:prstGeom prst="straightConnector1">
            <a:avLst/>
          </a:prstGeom>
          <a:noFill/>
          <a:ln cap="flat" cmpd="sng" w="12700">
            <a:solidFill>
              <a:srgbClr val="918873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77" name="Google Shape;577;p13"/>
          <p:cNvCxnSpPr/>
          <p:nvPr/>
        </p:nvCxnSpPr>
        <p:spPr>
          <a:xfrm flipH="1" rot="10800000">
            <a:off x="6708775" y="3000375"/>
            <a:ext cx="125412" cy="3175"/>
          </a:xfrm>
          <a:prstGeom prst="straightConnector1">
            <a:avLst/>
          </a:prstGeom>
          <a:noFill/>
          <a:ln cap="flat" cmpd="sng" w="12700">
            <a:solidFill>
              <a:srgbClr val="918873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78" name="Google Shape;578;p13"/>
          <p:cNvCxnSpPr/>
          <p:nvPr/>
        </p:nvCxnSpPr>
        <p:spPr>
          <a:xfrm flipH="1" rot="10800000">
            <a:off x="6705600" y="2590800"/>
            <a:ext cx="125412" cy="1587"/>
          </a:xfrm>
          <a:prstGeom prst="straightConnector1">
            <a:avLst/>
          </a:prstGeom>
          <a:noFill/>
          <a:ln cap="flat" cmpd="sng" w="12700">
            <a:solidFill>
              <a:srgbClr val="918873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79" name="Google Shape;579;p13"/>
          <p:cNvCxnSpPr/>
          <p:nvPr/>
        </p:nvCxnSpPr>
        <p:spPr>
          <a:xfrm flipH="1" rot="10800000">
            <a:off x="6700837" y="2176462"/>
            <a:ext cx="125412" cy="3175"/>
          </a:xfrm>
          <a:prstGeom prst="straightConnector1">
            <a:avLst/>
          </a:prstGeom>
          <a:noFill/>
          <a:ln cap="flat" cmpd="sng" w="12700">
            <a:solidFill>
              <a:srgbClr val="918873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80" name="Google Shape;580;p13"/>
          <p:cNvCxnSpPr/>
          <p:nvPr/>
        </p:nvCxnSpPr>
        <p:spPr>
          <a:xfrm flipH="1" rot="10800000">
            <a:off x="6710362" y="3811587"/>
            <a:ext cx="125412" cy="1587"/>
          </a:xfrm>
          <a:prstGeom prst="straightConnector1">
            <a:avLst/>
          </a:prstGeom>
          <a:noFill/>
          <a:ln cap="flat" cmpd="sng" w="12700">
            <a:solidFill>
              <a:srgbClr val="918873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81" name="Google Shape;581;p13"/>
          <p:cNvCxnSpPr/>
          <p:nvPr/>
        </p:nvCxnSpPr>
        <p:spPr>
          <a:xfrm flipH="1" rot="10800000">
            <a:off x="5437187" y="3008312"/>
            <a:ext cx="127000" cy="3175"/>
          </a:xfrm>
          <a:prstGeom prst="straightConnector1">
            <a:avLst/>
          </a:prstGeom>
          <a:noFill/>
          <a:ln cap="flat" cmpd="sng" w="12700">
            <a:solidFill>
              <a:srgbClr val="918873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82" name="Google Shape;582;p13"/>
          <p:cNvCxnSpPr/>
          <p:nvPr/>
        </p:nvCxnSpPr>
        <p:spPr>
          <a:xfrm flipH="1" rot="10800000">
            <a:off x="5440362" y="2592387"/>
            <a:ext cx="125412" cy="3175"/>
          </a:xfrm>
          <a:prstGeom prst="straightConnector1">
            <a:avLst/>
          </a:prstGeom>
          <a:noFill/>
          <a:ln cap="flat" cmpd="sng" w="12700">
            <a:solidFill>
              <a:srgbClr val="918873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83" name="Google Shape;583;p13"/>
          <p:cNvCxnSpPr/>
          <p:nvPr/>
        </p:nvCxnSpPr>
        <p:spPr>
          <a:xfrm flipH="1" rot="10800000">
            <a:off x="5441950" y="2179637"/>
            <a:ext cx="117475" cy="3175"/>
          </a:xfrm>
          <a:prstGeom prst="straightConnector1">
            <a:avLst/>
          </a:prstGeom>
          <a:noFill/>
          <a:ln cap="flat" cmpd="sng" w="12700">
            <a:solidFill>
              <a:srgbClr val="918873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84" name="Google Shape;584;p13"/>
          <p:cNvCxnSpPr/>
          <p:nvPr/>
        </p:nvCxnSpPr>
        <p:spPr>
          <a:xfrm flipH="1" rot="10800000">
            <a:off x="7996237" y="3003550"/>
            <a:ext cx="125412" cy="1587"/>
          </a:xfrm>
          <a:prstGeom prst="straightConnector1">
            <a:avLst/>
          </a:prstGeom>
          <a:noFill/>
          <a:ln cap="flat" cmpd="sng" w="12700">
            <a:solidFill>
              <a:srgbClr val="918873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85" name="Google Shape;585;p13"/>
          <p:cNvCxnSpPr/>
          <p:nvPr/>
        </p:nvCxnSpPr>
        <p:spPr>
          <a:xfrm flipH="1" rot="10800000">
            <a:off x="8004175" y="2592387"/>
            <a:ext cx="125412" cy="3175"/>
          </a:xfrm>
          <a:prstGeom prst="straightConnector1">
            <a:avLst/>
          </a:prstGeom>
          <a:noFill/>
          <a:ln cap="flat" cmpd="sng" w="12700">
            <a:solidFill>
              <a:srgbClr val="918873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86" name="Google Shape;586;p13"/>
          <p:cNvCxnSpPr/>
          <p:nvPr/>
        </p:nvCxnSpPr>
        <p:spPr>
          <a:xfrm flipH="1" rot="10800000">
            <a:off x="7999412" y="2179637"/>
            <a:ext cx="127000" cy="3175"/>
          </a:xfrm>
          <a:prstGeom prst="straightConnector1">
            <a:avLst/>
          </a:prstGeom>
          <a:noFill/>
          <a:ln cap="flat" cmpd="sng" w="12700">
            <a:solidFill>
              <a:srgbClr val="918873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87" name="Google Shape;587;p13"/>
          <p:cNvCxnSpPr/>
          <p:nvPr/>
        </p:nvCxnSpPr>
        <p:spPr>
          <a:xfrm flipH="1" rot="10800000">
            <a:off x="6711950" y="4191000"/>
            <a:ext cx="125412" cy="1587"/>
          </a:xfrm>
          <a:prstGeom prst="straightConnector1">
            <a:avLst/>
          </a:prstGeom>
          <a:noFill/>
          <a:ln cap="flat" cmpd="sng" w="12700">
            <a:solidFill>
              <a:srgbClr val="918873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88" name="Google Shape;588;p13"/>
          <p:cNvCxnSpPr/>
          <p:nvPr/>
        </p:nvCxnSpPr>
        <p:spPr>
          <a:xfrm flipH="1" rot="10800000">
            <a:off x="6715125" y="4548187"/>
            <a:ext cx="125412" cy="3175"/>
          </a:xfrm>
          <a:prstGeom prst="straightConnector1">
            <a:avLst/>
          </a:prstGeom>
          <a:noFill/>
          <a:ln cap="flat" cmpd="sng" w="12700">
            <a:solidFill>
              <a:srgbClr val="918873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89" name="Google Shape;589;p13"/>
          <p:cNvCxnSpPr/>
          <p:nvPr/>
        </p:nvCxnSpPr>
        <p:spPr>
          <a:xfrm flipH="1" rot="10800000">
            <a:off x="4268787" y="4232275"/>
            <a:ext cx="125412" cy="3175"/>
          </a:xfrm>
          <a:prstGeom prst="straightConnector1">
            <a:avLst/>
          </a:prstGeom>
          <a:noFill/>
          <a:ln cap="flat" cmpd="sng" w="12700">
            <a:solidFill>
              <a:srgbClr val="918873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90" name="Google Shape;590;p13"/>
          <p:cNvCxnSpPr/>
          <p:nvPr/>
        </p:nvCxnSpPr>
        <p:spPr>
          <a:xfrm>
            <a:off x="4273550" y="2755900"/>
            <a:ext cx="0" cy="1479550"/>
          </a:xfrm>
          <a:prstGeom prst="straightConnector1">
            <a:avLst/>
          </a:prstGeom>
          <a:noFill/>
          <a:ln cap="flat" cmpd="sng" w="12700">
            <a:solidFill>
              <a:srgbClr val="918873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e143f79d6_0_46"/>
          <p:cNvSpPr txBox="1"/>
          <p:nvPr>
            <p:ph type="title"/>
          </p:nvPr>
        </p:nvSpPr>
        <p:spPr>
          <a:xfrm>
            <a:off x="949325" y="358775"/>
            <a:ext cx="77073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</a:pPr>
            <a:r>
              <a:rPr lang="en-US"/>
              <a:t> </a:t>
            </a:r>
            <a:r>
              <a:rPr lang="en-US"/>
              <a:t>How would you verify a CPU? - UVM?</a:t>
            </a:r>
            <a:endParaRPr/>
          </a:p>
        </p:txBody>
      </p:sp>
      <p:sp>
        <p:nvSpPr>
          <p:cNvPr id="101" name="Google Shape;101;gce143f79d6_0_46"/>
          <p:cNvSpPr txBox="1"/>
          <p:nvPr/>
        </p:nvSpPr>
        <p:spPr>
          <a:xfrm>
            <a:off x="560950" y="1265100"/>
            <a:ext cx="52158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Ad-Hoc Method 2: Universal Verification Methodology (UVM)</a:t>
            </a:r>
            <a:br>
              <a:rPr lang="en-US"/>
            </a:br>
            <a:br>
              <a:rPr lang="en-US"/>
            </a:br>
            <a:r>
              <a:rPr lang="en-US"/>
              <a:t>1. Set up your UVM structure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 Specify inputs at the transaction level (instructions)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 Manually write reference model or expected outputs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Not robust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Scope limited by specified inputs</a:t>
            </a:r>
            <a:br>
              <a:rPr lang="en-US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Not quick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Simulation is slow</a:t>
            </a:r>
            <a:br>
              <a:rPr b="1" lang="en-US"/>
            </a:b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Not automatic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Better than standard testbenches, but must manually write directed tests</a:t>
            </a:r>
            <a:endParaRPr/>
          </a:p>
        </p:txBody>
      </p:sp>
      <p:pic>
        <p:nvPicPr>
          <p:cNvPr id="102" name="Google Shape;102;gce143f79d6_0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6650" y="1265100"/>
            <a:ext cx="3160401" cy="298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gce143f79d6_0_46"/>
          <p:cNvSpPr txBox="1"/>
          <p:nvPr/>
        </p:nvSpPr>
        <p:spPr>
          <a:xfrm>
            <a:off x="6006725" y="4253975"/>
            <a:ext cx="3000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Source: </a:t>
            </a:r>
            <a:r>
              <a:rPr lang="en-US" sz="700"/>
              <a:t>https://semiengineering.com/practical-processor-verification/</a:t>
            </a:r>
            <a:endParaRPr sz="700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e143f79d6_0_54"/>
          <p:cNvSpPr txBox="1"/>
          <p:nvPr>
            <p:ph type="title"/>
          </p:nvPr>
        </p:nvSpPr>
        <p:spPr>
          <a:xfrm>
            <a:off x="949325" y="358775"/>
            <a:ext cx="77073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</a:pPr>
            <a:r>
              <a:rPr lang="en-US"/>
              <a:t>How would you verify a CPU? - SW Testbench?</a:t>
            </a:r>
            <a:endParaRPr/>
          </a:p>
        </p:txBody>
      </p:sp>
      <p:sp>
        <p:nvSpPr>
          <p:cNvPr id="109" name="Google Shape;109;gce143f79d6_0_54"/>
          <p:cNvSpPr txBox="1"/>
          <p:nvPr/>
        </p:nvSpPr>
        <p:spPr>
          <a:xfrm>
            <a:off x="560950" y="1265100"/>
            <a:ext cx="52158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Ad-Hoc Method 3: Software Testbenches</a:t>
            </a:r>
            <a:br>
              <a:rPr lang="en-US"/>
            </a:br>
            <a:br>
              <a:rPr lang="en-US"/>
            </a:br>
            <a:r>
              <a:rPr lang="en-US"/>
              <a:t>1. Write and compile a validation program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 Write a reference SW simulator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 Compare SW and HW outputs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Not robust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Scope limited by test program</a:t>
            </a:r>
            <a:br>
              <a:rPr lang="en-US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Not quick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Simulation is slow</a:t>
            </a:r>
            <a:br>
              <a:rPr b="1" lang="en-US"/>
            </a:b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Not automatic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Have to write test program suite and software simulator</a:t>
            </a:r>
            <a:endParaRPr/>
          </a:p>
        </p:txBody>
      </p:sp>
      <p:pic>
        <p:nvPicPr>
          <p:cNvPr id="110" name="Google Shape;110;gce143f79d6_0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0394" y="1509175"/>
            <a:ext cx="3366326" cy="21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ce143f79d6_0_54"/>
          <p:cNvSpPr txBox="1"/>
          <p:nvPr/>
        </p:nvSpPr>
        <p:spPr>
          <a:xfrm>
            <a:off x="5986713" y="3634325"/>
            <a:ext cx="3000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Source: </a:t>
            </a:r>
            <a:r>
              <a:rPr lang="en-US" sz="700"/>
              <a:t>https://semiengineering.com/practical-processor-verification/</a:t>
            </a:r>
            <a:endParaRPr sz="700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e143f79d6_0_65"/>
          <p:cNvSpPr txBox="1"/>
          <p:nvPr>
            <p:ph type="title"/>
          </p:nvPr>
        </p:nvSpPr>
        <p:spPr>
          <a:xfrm>
            <a:off x="949325" y="358775"/>
            <a:ext cx="77073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</a:pPr>
            <a:r>
              <a:rPr lang="en-US"/>
              <a:t>How would you verify a CPU? - Property Checking?</a:t>
            </a:r>
            <a:endParaRPr/>
          </a:p>
        </p:txBody>
      </p:sp>
      <p:sp>
        <p:nvSpPr>
          <p:cNvPr id="117" name="Google Shape;117;gce143f79d6_0_65"/>
          <p:cNvSpPr txBox="1"/>
          <p:nvPr/>
        </p:nvSpPr>
        <p:spPr>
          <a:xfrm>
            <a:off x="560950" y="1265100"/>
            <a:ext cx="52158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Ad-Hoc Method 4: Property Checking</a:t>
            </a:r>
            <a:br>
              <a:rPr lang="en-US"/>
            </a:br>
            <a:br>
              <a:rPr lang="en-US"/>
            </a:br>
            <a:r>
              <a:rPr lang="en-US"/>
              <a:t>1. Manually write a specification for your CPU behavior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 Constrain your inputs (valid reset, valid instruction, etc)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 Run formal tool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Not robust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Scope limited by formal properties written</a:t>
            </a:r>
            <a:br>
              <a:rPr lang="en-US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Not quick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Tool can have long runtimes / bug traces</a:t>
            </a:r>
            <a:br>
              <a:rPr b="1" lang="en-US"/>
            </a:b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Not automatic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Manually specify all formal properties</a:t>
            </a:r>
            <a:endParaRPr/>
          </a:p>
        </p:txBody>
      </p:sp>
      <p:pic>
        <p:nvPicPr>
          <p:cNvPr id="118" name="Google Shape;118;gce143f79d6_0_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7575" y="1379275"/>
            <a:ext cx="3873001" cy="217662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gce143f79d6_0_65"/>
          <p:cNvSpPr txBox="1"/>
          <p:nvPr/>
        </p:nvSpPr>
        <p:spPr>
          <a:xfrm>
            <a:off x="8145866" y="3555900"/>
            <a:ext cx="944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Source: Axiomise</a:t>
            </a:r>
            <a:endParaRPr sz="700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e21caf783_1_0"/>
          <p:cNvSpPr txBox="1"/>
          <p:nvPr>
            <p:ph type="title"/>
          </p:nvPr>
        </p:nvSpPr>
        <p:spPr>
          <a:xfrm>
            <a:off x="949325" y="358775"/>
            <a:ext cx="77073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</a:pPr>
            <a:r>
              <a:rPr lang="en-US"/>
              <a:t>Ad-Hoc Techniques</a:t>
            </a:r>
            <a:r>
              <a:rPr lang="en-US"/>
              <a:t>: Takeaway </a:t>
            </a:r>
            <a:endParaRPr/>
          </a:p>
        </p:txBody>
      </p:sp>
      <p:sp>
        <p:nvSpPr>
          <p:cNvPr id="125" name="Google Shape;125;gce21caf783_1_0"/>
          <p:cNvSpPr txBox="1"/>
          <p:nvPr/>
        </p:nvSpPr>
        <p:spPr>
          <a:xfrm>
            <a:off x="726575" y="1100225"/>
            <a:ext cx="81528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Not Robust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Limited by Verification Engineer Intuition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Not </a:t>
            </a:r>
            <a:r>
              <a:rPr lang="en-US">
                <a:solidFill>
                  <a:schemeClr val="dk1"/>
                </a:solidFill>
              </a:rPr>
              <a:t>Quick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Simulation is slow and long bug traces</a:t>
            </a:r>
            <a:br>
              <a:rPr b="1" lang="en-US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Not Automatic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Manually writing tests, assertions, specifications, etc.</a:t>
            </a:r>
            <a:endParaRPr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3_SU_Template_TopBar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8_SU_Preso_16x9_v6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3_SU_Preso_16x9_v6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5_SU_Preso_16x9_v6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1_SU_Preso_16x9_v6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2_SU_Preso_16x9_v6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2012-12-05T23:46:21Z</dcterms:created>
  <dc:creator>Valerie Beeman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