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99392546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99392546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99392546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99392546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99392546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99392546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99392546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99392546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99392546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99392546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9984ab9e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9984ab9e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9984ab9e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9984ab9e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9984ab9e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9984ab9e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9984ab9e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9984ab9e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9984ab9e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9984ab9e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953ff37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953ff37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9984ab9e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9984ab9e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9984ab9e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9984ab9e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9984ab9e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9984ab9e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9984ab9e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9984ab9e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9984ab9e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9984ab9e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9984ab9e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9984ab9e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9984ab9e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9984ab9e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9984ab9e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9984ab9e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9984ab9e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9984ab9e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9984ab9e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9984ab9e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99392546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99392546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Collected relevant papers and drafts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Added presentations hidden away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Improved documentation and infrastructure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9984ab9e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9984ab9e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9984ab9e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9984ab9e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9984ab9e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b9984ab9e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b9984ab9e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b9984ab9e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b9984ab9e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b9984ab9e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9984ab9e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b9984ab9e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b9984ab9ef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b9984ab9e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b9984ab9ef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b9984ab9ef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b9984ab9e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b9984ab9e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b9984ab9ef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b9984ab9ef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of these passed some initial ablation tests that I applied - setting certain components to zero, etc.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9939254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9939254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Objective was to try and insert 5 pairs of trojan triggers (activation criteria) and payloads (effects)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Goals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Learn the design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Learn the tools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Learn the trojans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9984ab9ef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b9984ab9ef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b9984ab9ef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b9984ab9ef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b9984ab9ef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b9984ab9ef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of these passed some initial ablation tests that I applied - setting certain components to zero,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9984ab9ef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b9984ab9ef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9984ab9ef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b9984ab9ef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MSB &lt;&gt; LSB</a:t>
            </a:r>
            <a:br>
              <a:rPr lang="en"/>
            </a:br>
            <a:r>
              <a:rPr lang="en"/>
              <a:t>[0][1]      [1][0]</a:t>
            </a:r>
            <a:br>
              <a:rPr lang="en"/>
            </a:br>
            <a:br>
              <a:rPr lang="en"/>
            </a:br>
            <a:r>
              <a:rPr lang="en"/>
              <a:t>t</a:t>
            </a:r>
            <a:r>
              <a:rPr lang="en"/>
              <a:t>count _lsb = 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tcount_msb = 00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b9984ab9ef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b9984ab9ef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of these passed some initial ablation tests that I applied - setting certain components to zero, etc.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9984ab9ef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b9984ab9ef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b9939254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b9939254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b9984ab9ef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b9984ab9ef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7953ff378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7953ff378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99392546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99392546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99392546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99392546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9984ab9ef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9984ab9ef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953ff378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953ff378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99392546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99392546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github.com/eldrickm/sqed_sss.git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Relationship Id="rId4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2.png"/><Relationship Id="rId4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0.png"/><Relationship Id="rId4" Type="http://schemas.openxmlformats.org/officeDocument/2006/relationships/image" Target="../media/image1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for Verification Project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2020-02-01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Eldrick Millares</a:t>
            </a:r>
            <a:br>
              <a:rPr lang="en"/>
            </a:br>
            <a:r>
              <a:rPr lang="en"/>
              <a:t>(eldrick@stanford.edu)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6375"/>
            <a:ext cx="8839199" cy="237075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2"/>
          <p:cNvSpPr/>
          <p:nvPr/>
        </p:nvSpPr>
        <p:spPr>
          <a:xfrm>
            <a:off x="1509841" y="1966514"/>
            <a:ext cx="1020000" cy="47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Self-Consistency Property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50" y="1637463"/>
            <a:ext cx="8983500" cy="186857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4"/>
          <p:cNvSpPr/>
          <p:nvPr/>
        </p:nvSpPr>
        <p:spPr>
          <a:xfrm rot="5400000">
            <a:off x="6175836" y="1977021"/>
            <a:ext cx="1020000" cy="47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Self-Consistency Property Violated</a:t>
            </a:r>
            <a:br>
              <a:rPr lang="en"/>
            </a:br>
            <a:br>
              <a:rPr lang="en"/>
            </a:br>
            <a:r>
              <a:rPr lang="en"/>
              <a:t>(Detected &lt; 1s)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475" y="947800"/>
            <a:ext cx="6481050" cy="32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6"/>
          <p:cNvSpPr/>
          <p:nvPr/>
        </p:nvSpPr>
        <p:spPr>
          <a:xfrm rot="1824703">
            <a:off x="6327791" y="2492790"/>
            <a:ext cx="1019932" cy="47762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490250" y="450150"/>
            <a:ext cx="825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</a:t>
            </a:r>
            <a:br>
              <a:rPr lang="en"/>
            </a:br>
            <a:r>
              <a:rPr lang="en"/>
              <a:t>Ticking Timebomb Trojans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“Ticking Timebomb Trojan” Nomenclature</a:t>
            </a:r>
            <a:endParaRPr/>
          </a:p>
        </p:txBody>
      </p:sp>
      <p:pic>
        <p:nvPicPr>
          <p:cNvPr id="140" name="Google Shape;1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307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“Ticking Timebomb Trojan” Nomenclature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9"/>
          <p:cNvSpPr txBox="1"/>
          <p:nvPr>
            <p:ph idx="1" type="body"/>
          </p:nvPr>
        </p:nvSpPr>
        <p:spPr>
          <a:xfrm>
            <a:off x="311700" y="1152475"/>
            <a:ext cx="8520600" cy="3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Three Defining Traits of a TTT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State Saving Component (SSC)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Coalesced (e.g. One Counter Reg)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Distributed (e.g. Multiple Counters)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Increment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Uniform (e.g. counter &lt;= counter + ‘d1)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Non-Uniform (e.g. counter &lt;= counter + alu_opcode[2:0]) 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Increment Event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Periodic (e.g. increment at every clock edge)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Sporadic (e.g. increment during page faults)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Example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0"/>
          <p:cNvSpPr txBox="1"/>
          <p:nvPr>
            <p:ph idx="1" type="body"/>
          </p:nvPr>
        </p:nvSpPr>
        <p:spPr>
          <a:xfrm>
            <a:off x="311700" y="1152475"/>
            <a:ext cx="8520600" cy="3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Coalesced / Uniform / Periodic (CUP)</a:t>
            </a:r>
            <a:endParaRPr/>
          </a:p>
        </p:txBody>
      </p:sp>
      <p:pic>
        <p:nvPicPr>
          <p:cNvPr id="153" name="Google Shape;1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50" y="1750105"/>
            <a:ext cx="8303700" cy="317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Example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52475"/>
            <a:ext cx="8520600" cy="3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Coalesced / Uniform / Periodic (CUP)</a:t>
            </a:r>
            <a:endParaRPr/>
          </a:p>
        </p:txBody>
      </p:sp>
      <p:pic>
        <p:nvPicPr>
          <p:cNvPr id="160" name="Google Shape;160;p31"/>
          <p:cNvPicPr preferRelativeResize="0"/>
          <p:nvPr/>
        </p:nvPicPr>
        <p:blipFill rotWithShape="1">
          <a:blip r:embed="rId3">
            <a:alphaModFix/>
          </a:blip>
          <a:srcRect b="0" l="0" r="0" t="52545"/>
          <a:stretch/>
        </p:blipFill>
        <p:spPr>
          <a:xfrm>
            <a:off x="841300" y="1635577"/>
            <a:ext cx="7461400" cy="326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Week’s Tasks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Refactor</a:t>
            </a:r>
            <a:r>
              <a:rPr lang="en"/>
              <a:t> Symbolic Starting States / Hardware Trojan Materials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 and Detect 5 Hardware Trojans on VScale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Formulate Assertions for Symbolic Starting States Constraints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Coalesced / Uniform / Sporadic (CUS)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263" y="1604175"/>
            <a:ext cx="7229475" cy="28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2"/>
          <p:cNvSpPr/>
          <p:nvPr/>
        </p:nvSpPr>
        <p:spPr>
          <a:xfrm rot="-7741855">
            <a:off x="3701833" y="2823317"/>
            <a:ext cx="1019945" cy="47776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Coalesced / Uniform / Sporadic (CUS)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3"/>
          <p:cNvSpPr/>
          <p:nvPr/>
        </p:nvSpPr>
        <p:spPr>
          <a:xfrm rot="-7741855">
            <a:off x="3701833" y="2823317"/>
            <a:ext cx="1019945" cy="47776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3"/>
          <p:cNvPicPr preferRelativeResize="0"/>
          <p:nvPr/>
        </p:nvPicPr>
        <p:blipFill rotWithShape="1">
          <a:blip r:embed="rId3">
            <a:alphaModFix/>
          </a:blip>
          <a:srcRect b="0" l="0" r="0" t="50000"/>
          <a:stretch/>
        </p:blipFill>
        <p:spPr>
          <a:xfrm>
            <a:off x="951838" y="1321738"/>
            <a:ext cx="7240322" cy="348092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3"/>
          <p:cNvSpPr/>
          <p:nvPr/>
        </p:nvSpPr>
        <p:spPr>
          <a:xfrm rot="8702881">
            <a:off x="3701742" y="1683950"/>
            <a:ext cx="1020091" cy="47780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Detected</a:t>
            </a:r>
            <a:br>
              <a:rPr lang="en"/>
            </a:br>
            <a:r>
              <a:rPr lang="en"/>
              <a:t>( &lt; 1s)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Coalesced / Non-Uniform / Sporadic (CNS)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5"/>
          <p:cNvSpPr/>
          <p:nvPr/>
        </p:nvSpPr>
        <p:spPr>
          <a:xfrm rot="-7741855">
            <a:off x="3701833" y="2823317"/>
            <a:ext cx="1019945" cy="47776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75" y="1523900"/>
            <a:ext cx="7210425" cy="30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5"/>
          <p:cNvSpPr/>
          <p:nvPr/>
        </p:nvSpPr>
        <p:spPr>
          <a:xfrm rot="9667363">
            <a:off x="4373456" y="3203536"/>
            <a:ext cx="1019960" cy="47777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5"/>
          <p:cNvSpPr/>
          <p:nvPr/>
        </p:nvSpPr>
        <p:spPr>
          <a:xfrm rot="7849566">
            <a:off x="3701746" y="1912870"/>
            <a:ext cx="1020091" cy="47771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Coalesced / Non-Uniform / Sporadic (CNS)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601" y="1190649"/>
            <a:ext cx="7764801" cy="37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6"/>
          <p:cNvSpPr/>
          <p:nvPr/>
        </p:nvSpPr>
        <p:spPr>
          <a:xfrm rot="-7741855">
            <a:off x="4568733" y="2975717"/>
            <a:ext cx="1019945" cy="47776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6"/>
          <p:cNvSpPr/>
          <p:nvPr/>
        </p:nvSpPr>
        <p:spPr>
          <a:xfrm rot="8867781">
            <a:off x="3279412" y="1672454"/>
            <a:ext cx="1020021" cy="47792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Detected</a:t>
            </a:r>
            <a:br>
              <a:rPr lang="en"/>
            </a:br>
            <a:r>
              <a:rPr lang="en"/>
              <a:t>( &lt; 1s)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311700" y="141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</a:t>
            </a:r>
            <a:r>
              <a:rPr lang="en"/>
              <a:t> / Non-Uniform / Sporadic (DNS)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000" y="667950"/>
            <a:ext cx="5104550" cy="442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8"/>
          <p:cNvSpPr/>
          <p:nvPr/>
        </p:nvSpPr>
        <p:spPr>
          <a:xfrm>
            <a:off x="1315337" y="1542230"/>
            <a:ext cx="1020000" cy="47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8"/>
          <p:cNvSpPr/>
          <p:nvPr/>
        </p:nvSpPr>
        <p:spPr>
          <a:xfrm rot="9080998">
            <a:off x="3996016" y="1971819"/>
            <a:ext cx="693282" cy="23320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8"/>
          <p:cNvSpPr/>
          <p:nvPr/>
        </p:nvSpPr>
        <p:spPr>
          <a:xfrm rot="8516414">
            <a:off x="5743463" y="4001569"/>
            <a:ext cx="693450" cy="23314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441" y="0"/>
            <a:ext cx="619510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9"/>
          <p:cNvSpPr/>
          <p:nvPr/>
        </p:nvSpPr>
        <p:spPr>
          <a:xfrm>
            <a:off x="555737" y="457105"/>
            <a:ext cx="1020000" cy="47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9"/>
          <p:cNvSpPr/>
          <p:nvPr/>
        </p:nvSpPr>
        <p:spPr>
          <a:xfrm rot="9080998">
            <a:off x="3627066" y="1429269"/>
            <a:ext cx="693282" cy="23320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9"/>
          <p:cNvSpPr/>
          <p:nvPr/>
        </p:nvSpPr>
        <p:spPr>
          <a:xfrm rot="8516414">
            <a:off x="5309413" y="3057494"/>
            <a:ext cx="693450" cy="23314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Detected</a:t>
            </a:r>
            <a:br>
              <a:rPr lang="en"/>
            </a:br>
            <a:r>
              <a:rPr lang="en"/>
              <a:t>( &lt; 1s)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7525"/>
            <a:ext cx="8839201" cy="142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Updates - Clean Up / Refactor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39175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type="title"/>
          </p:nvPr>
        </p:nvSpPr>
        <p:spPr>
          <a:xfrm>
            <a:off x="431550" y="411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https://github.com/eldrickm/sqed_sss.git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7525"/>
            <a:ext cx="8839201" cy="14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8239"/>
            <a:ext cx="9144000" cy="4895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7" cy="4488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7525"/>
            <a:ext cx="8839201" cy="14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1822"/>
            <a:ext cx="9144000" cy="4659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510"/>
            <a:ext cx="9144001" cy="4922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1700"/>
            <a:ext cx="8839202" cy="4240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324"/>
            <a:ext cx="9144001" cy="4898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238" y="0"/>
            <a:ext cx="7553525" cy="357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1438" y="3578300"/>
            <a:ext cx="7445499" cy="156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3875"/>
            <a:ext cx="8839201" cy="4715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Detected</a:t>
            </a:r>
            <a:br>
              <a:rPr lang="en"/>
            </a:br>
            <a:r>
              <a:rPr lang="en"/>
              <a:t>(&lt; 1s)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0"/>
            <a:ext cx="5638800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62300"/>
            <a:ext cx="8839202" cy="1394914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51"/>
          <p:cNvSpPr/>
          <p:nvPr/>
        </p:nvSpPr>
        <p:spPr>
          <a:xfrm rot="-7741855">
            <a:off x="7097058" y="2172742"/>
            <a:ext cx="1019945" cy="47776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Updates - Hardware Trojans on V Scale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975" y="1115875"/>
            <a:ext cx="6774049" cy="375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Constraining Trojan Starting States</a:t>
            </a:r>
            <a:endParaRPr/>
          </a:p>
        </p:txBody>
      </p:sp>
      <p:sp>
        <p:nvSpPr>
          <p:cNvPr id="295" name="Google Shape;29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Above bugs passed basic ablation experiments (making trigger unreachable)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4"/>
          <p:cNvSpPr/>
          <p:nvPr/>
        </p:nvSpPr>
        <p:spPr>
          <a:xfrm rot="8515284">
            <a:off x="3327783" y="3095000"/>
            <a:ext cx="1473388" cy="33205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54"/>
          <p:cNvPicPr preferRelativeResize="0"/>
          <p:nvPr/>
        </p:nvPicPr>
        <p:blipFill rotWithShape="1">
          <a:blip r:embed="rId3">
            <a:alphaModFix/>
          </a:blip>
          <a:srcRect b="0" l="0" r="12617" t="0"/>
          <a:stretch/>
        </p:blipFill>
        <p:spPr>
          <a:xfrm>
            <a:off x="1" y="0"/>
            <a:ext cx="59588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4"/>
          <p:cNvSpPr/>
          <p:nvPr/>
        </p:nvSpPr>
        <p:spPr>
          <a:xfrm rot="10800000">
            <a:off x="3768300" y="2931650"/>
            <a:ext cx="3688500" cy="33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54"/>
          <p:cNvSpPr/>
          <p:nvPr/>
        </p:nvSpPr>
        <p:spPr>
          <a:xfrm rot="10800000">
            <a:off x="3768300" y="4570700"/>
            <a:ext cx="3688500" cy="33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54"/>
          <p:cNvSpPr txBox="1"/>
          <p:nvPr/>
        </p:nvSpPr>
        <p:spPr>
          <a:xfrm>
            <a:off x="6311775" y="3401000"/>
            <a:ext cx="2463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Counters cannot increment.</a:t>
            </a:r>
            <a:br>
              <a:rPr b="1" lang="en" sz="1600"/>
            </a:br>
            <a:br>
              <a:rPr b="1" lang="en" sz="1600"/>
            </a:br>
            <a:r>
              <a:rPr b="1" lang="en" sz="1600"/>
              <a:t>No violation found</a:t>
            </a:r>
            <a:endParaRPr b="1" sz="16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Constraining Trojan Starting States</a:t>
            </a:r>
            <a:endParaRPr/>
          </a:p>
        </p:txBody>
      </p:sp>
      <p:sp>
        <p:nvSpPr>
          <p:cNvPr id="310" name="Google Shape;310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Above bugs passed basic ablation experiments (making trigger unreachable)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other scenarios where the trigger is unreachable from reset will fire a counter example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56"/>
          <p:cNvPicPr preferRelativeResize="0"/>
          <p:nvPr/>
        </p:nvPicPr>
        <p:blipFill rotWithShape="1">
          <a:blip r:embed="rId3">
            <a:alphaModFix/>
          </a:blip>
          <a:srcRect b="0" l="0" r="14646" t="0"/>
          <a:stretch/>
        </p:blipFill>
        <p:spPr>
          <a:xfrm>
            <a:off x="0" y="0"/>
            <a:ext cx="54597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6"/>
          <p:cNvSpPr/>
          <p:nvPr/>
        </p:nvSpPr>
        <p:spPr>
          <a:xfrm rot="10800000">
            <a:off x="3551175" y="2931650"/>
            <a:ext cx="2874300" cy="33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56"/>
          <p:cNvSpPr/>
          <p:nvPr/>
        </p:nvSpPr>
        <p:spPr>
          <a:xfrm rot="10800000">
            <a:off x="3616975" y="4505600"/>
            <a:ext cx="2765100" cy="33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56"/>
          <p:cNvSpPr txBox="1"/>
          <p:nvPr/>
        </p:nvSpPr>
        <p:spPr>
          <a:xfrm>
            <a:off x="6396375" y="3143900"/>
            <a:ext cx="2463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2) </a:t>
            </a:r>
            <a:r>
              <a:rPr b="1" lang="en" sz="1600"/>
              <a:t>The MSBs and LSBs update in lockstep. They cannot trigger the payload from reset</a:t>
            </a:r>
            <a:br>
              <a:rPr b="1" lang="en" sz="1600"/>
            </a:br>
            <a:br>
              <a:rPr b="1" lang="en" sz="1600"/>
            </a:br>
            <a:r>
              <a:rPr b="1" lang="en" sz="1600"/>
              <a:t>3) But assertion is violated</a:t>
            </a:r>
            <a:endParaRPr b="1" sz="1600"/>
          </a:p>
        </p:txBody>
      </p:sp>
      <p:pic>
        <p:nvPicPr>
          <p:cNvPr id="319" name="Google Shape;31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6600" y="1216799"/>
            <a:ext cx="5009875" cy="122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56"/>
          <p:cNvSpPr/>
          <p:nvPr/>
        </p:nvSpPr>
        <p:spPr>
          <a:xfrm rot="-5398982">
            <a:off x="4518570" y="-774307"/>
            <a:ext cx="1012800" cy="2969400"/>
          </a:xfrm>
          <a:prstGeom prst="leftUpArrow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56"/>
          <p:cNvSpPr txBox="1"/>
          <p:nvPr/>
        </p:nvSpPr>
        <p:spPr>
          <a:xfrm>
            <a:off x="6396375" y="204000"/>
            <a:ext cx="2463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b="1" lang="en" sz="1600"/>
              <a:t>Trigger consists of different values for MSBs/LSBs</a:t>
            </a:r>
            <a:endParaRPr b="1" sz="16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7"/>
          <p:cNvSpPr/>
          <p:nvPr/>
        </p:nvSpPr>
        <p:spPr>
          <a:xfrm rot="-7741855">
            <a:off x="7097058" y="2172742"/>
            <a:ext cx="1019945" cy="47776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5100"/>
            <a:ext cx="9144001" cy="4393026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57"/>
          <p:cNvSpPr/>
          <p:nvPr/>
        </p:nvSpPr>
        <p:spPr>
          <a:xfrm rot="8515284">
            <a:off x="3327783" y="3095000"/>
            <a:ext cx="1473388" cy="33205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Constraining Trojan Starting States</a:t>
            </a:r>
            <a:endParaRPr/>
          </a:p>
        </p:txBody>
      </p:sp>
      <p:sp>
        <p:nvSpPr>
          <p:cNvPr id="334" name="Google Shape;334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Above bugs passed basic ablation experiments (making trigger unreachable)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other scenarios where the trigger is unreachable from reset will fire a counter example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constrain the trojan starting state?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Update - SSS Constraints As Assertions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0" name="Google Shape;34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325" y="1256925"/>
            <a:ext cx="69793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Status Update - SSS Constraints As Assertions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process of examining current </a:t>
            </a:r>
            <a:r>
              <a:rPr lang="en"/>
              <a:t>assertions</a:t>
            </a:r>
            <a:r>
              <a:rPr lang="en"/>
              <a:t> in vscale / ridecore implementations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Extensive modification done to vscale and ridecore - need to re-examine some of these simplifications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Upcoming Tasks</a:t>
            </a:r>
            <a:endParaRPr/>
          </a:p>
        </p:txBody>
      </p:sp>
      <p:sp>
        <p:nvSpPr>
          <p:cNvPr id="352" name="Google Shape;352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Refactor SQED + SSS Demo on RideCore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Demonstrate array of HW Trojans on RideCore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Re-examine current SSS constraints / assertions / assumptions on vscale &amp; ridecore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Draft strategy to deploy technique on BOOM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352" y="209037"/>
            <a:ext cx="6657300" cy="47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Trojan Examples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490250" y="450150"/>
            <a:ext cx="8420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Trigger:</a:t>
            </a:r>
            <a:br>
              <a:rPr lang="en"/>
            </a:br>
            <a:r>
              <a:rPr lang="en"/>
              <a:t>128b Counter Reaches Specific Value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375" y="73713"/>
            <a:ext cx="5425250" cy="499607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0"/>
          <p:cNvSpPr/>
          <p:nvPr/>
        </p:nvSpPr>
        <p:spPr>
          <a:xfrm>
            <a:off x="1347066" y="4592189"/>
            <a:ext cx="1020000" cy="47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0"/>
          <p:cNvSpPr/>
          <p:nvPr/>
        </p:nvSpPr>
        <p:spPr>
          <a:xfrm>
            <a:off x="1347066" y="2495539"/>
            <a:ext cx="1020000" cy="47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490250" y="450150"/>
            <a:ext cx="8311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Payload:</a:t>
            </a:r>
            <a:br>
              <a:rPr lang="en"/>
            </a:br>
            <a:r>
              <a:rPr lang="en"/>
              <a:t>Opcode of In-Flight Instruction Changed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