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B73937-9BC0-43F2-B424-177BD4C42D8C}">
  <a:tblStyle styleId="{57B73937-9BC0-43F2-B424-177BD4C42D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bd5bad7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bd5bad7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bd5bad7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bd5bad7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bd5bad74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bd5bad74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d5bad7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d5bad7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d5bad74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d5bad74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bd5bad74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bd5bad74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bd5bad74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bd5bad74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d5bad7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d5bad7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bd5bad74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bd5bad74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bd5bad74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bd5bad74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bd5bad74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bd5bad74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bd5bad7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bd5bad7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bd5bad7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bd5bad7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d5bad74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bd5bad74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bd5bad7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bd5bad7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bd5bad74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bd5bad74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bd5bad74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bd5bad74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bd5bad7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bd5bad7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bd5bad74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bd5bad74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bd5bad74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bd5bad74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bd5bad74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bd5bad74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bd5bad74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bd5bad74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bd5bad7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bd5bad7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bd5bad74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bd5bad74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bd5bad74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bd5bad74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bd5bad74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bd5bad74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bd5bad74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bd5bad74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bd5bad74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bd5bad74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bd5bad74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bd5bad74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bd5bad74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bd5bad74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bd5bad74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bd5bad74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d5bad7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d5bad7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bd5bad74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bd5bad74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d5bad74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d5bad74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bd5bad7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bd5bad7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bd5bad74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bd5bad74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bd5bad74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bd5bad74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bd5bad74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bd5bad74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bd5bad74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bd5bad74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bd5bad7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bd5bad7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d5bad74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bd5bad7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bd5bad74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bd5bad74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bd5bad7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bd5bad7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iscv.org/exchange/cores-soc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freechipsproject/rocket-chip" TargetMode="External"/><Relationship Id="rId4" Type="http://schemas.openxmlformats.org/officeDocument/2006/relationships/hyperlink" Target="https://github.com/SI-RISCV/e200_opensource" TargetMode="External"/><Relationship Id="rId11" Type="http://schemas.openxmlformats.org/officeDocument/2006/relationships/hyperlink" Target="https://github.com/OSCPU/NutShell" TargetMode="External"/><Relationship Id="rId10" Type="http://schemas.openxmlformats.org/officeDocument/2006/relationships/hyperlink" Target="https://github.com/riscv-boom/riscv-boom" TargetMode="External"/><Relationship Id="rId12" Type="http://schemas.openxmlformats.org/officeDocument/2006/relationships/hyperlink" Target="https://github.com/rsd-devel/rsd" TargetMode="External"/><Relationship Id="rId9" Type="http://schemas.openxmlformats.org/officeDocument/2006/relationships/hyperlink" Target="https://github.com/sifive/freedom" TargetMode="External"/><Relationship Id="rId5" Type="http://schemas.openxmlformats.org/officeDocument/2006/relationships/hyperlink" Target="https://github.com/cliffordwolf/picorv32" TargetMode="External"/><Relationship Id="rId6" Type="http://schemas.openxmlformats.org/officeDocument/2006/relationships/hyperlink" Target="https://github.com/openhwgroup/cva6" TargetMode="External"/><Relationship Id="rId7" Type="http://schemas.openxmlformats.org/officeDocument/2006/relationships/hyperlink" Target="https://github.com/SpinalHDL/VexRiscv" TargetMode="External"/><Relationship Id="rId8" Type="http://schemas.openxmlformats.org/officeDocument/2006/relationships/hyperlink" Target="https://github.com/darklife/darkriscv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freechipsproject/rocket-chip" TargetMode="External"/><Relationship Id="rId4" Type="http://schemas.openxmlformats.org/officeDocument/2006/relationships/hyperlink" Target="https://github.com/SI-RISCV/e200_opensource" TargetMode="External"/><Relationship Id="rId11" Type="http://schemas.openxmlformats.org/officeDocument/2006/relationships/hyperlink" Target="https://github.com/OSCPU/NutShell" TargetMode="External"/><Relationship Id="rId10" Type="http://schemas.openxmlformats.org/officeDocument/2006/relationships/hyperlink" Target="https://github.com/riscv-boom/riscv-boom" TargetMode="External"/><Relationship Id="rId12" Type="http://schemas.openxmlformats.org/officeDocument/2006/relationships/hyperlink" Target="https://github.com/rsd-devel/rsd" TargetMode="External"/><Relationship Id="rId9" Type="http://schemas.openxmlformats.org/officeDocument/2006/relationships/hyperlink" Target="https://github.com/sifive/freedom" TargetMode="External"/><Relationship Id="rId5" Type="http://schemas.openxmlformats.org/officeDocument/2006/relationships/hyperlink" Target="https://github.com/cliffordwolf/picorv32" TargetMode="External"/><Relationship Id="rId6" Type="http://schemas.openxmlformats.org/officeDocument/2006/relationships/hyperlink" Target="https://github.com/openhwgroup/cva6" TargetMode="External"/><Relationship Id="rId7" Type="http://schemas.openxmlformats.org/officeDocument/2006/relationships/hyperlink" Target="https://github.com/SpinalHDL/VexRiscv" TargetMode="External"/><Relationship Id="rId8" Type="http://schemas.openxmlformats.org/officeDocument/2006/relationships/hyperlink" Target="https://github.com/darklife/darkriscv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spreadsheets/d/1IlO1mJDA8dyojP3Ne51O2je-Olc6kYarzSvTAVcipf8/edit?usp=shar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2021-06-07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Refocus on Steel: External QED Module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Why:</a:t>
            </a:r>
            <a:endParaRPr sz="2600"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Simpler, less invasive integration with cores</a:t>
            </a:r>
            <a:br>
              <a:rPr lang="en" sz="2600"/>
            </a:br>
            <a:endParaRPr sz="2600"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Allows examination of processor front-end</a:t>
            </a:r>
            <a:br>
              <a:rPr lang="en" sz="2600"/>
            </a:br>
            <a:endParaRPr sz="2600"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Interesting Control Flow Checking</a:t>
            </a:r>
            <a:endParaRPr sz="2600"/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Simpler Integration</a:t>
            </a:r>
            <a:endParaRPr/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5800"/>
            <a:ext cx="8839199" cy="28274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563100" y="1317125"/>
            <a:ext cx="20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QED Module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Simpler Integration</a:t>
            </a:r>
            <a:endParaRPr/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63000"/>
            <a:ext cx="8167659" cy="3574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Simpler Integration</a:t>
            </a:r>
            <a:endParaRPr/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75" y="1263000"/>
            <a:ext cx="8167659" cy="3574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Simpler Integration</a:t>
            </a:r>
            <a:endParaRPr/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58987" r="24348" t="0"/>
          <a:stretch/>
        </p:blipFill>
        <p:spPr>
          <a:xfrm>
            <a:off x="5366450" y="2111375"/>
            <a:ext cx="1472975" cy="1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Simpler Integration</a:t>
            </a:r>
            <a:endParaRPr/>
          </a:p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34666" r="0" t="0"/>
          <a:stretch/>
        </p:blipFill>
        <p:spPr>
          <a:xfrm>
            <a:off x="3216675" y="2111375"/>
            <a:ext cx="5774926" cy="1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Simpler Integration</a:t>
            </a:r>
            <a:endParaRPr/>
          </a:p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1375"/>
            <a:ext cx="8839200" cy="145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/>
          <p:nvPr/>
        </p:nvSpPr>
        <p:spPr>
          <a:xfrm>
            <a:off x="1759625" y="2111375"/>
            <a:ext cx="1433100" cy="14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Simpler Integration</a:t>
            </a:r>
            <a:endParaRPr/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1375"/>
            <a:ext cx="8839200" cy="145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Simpler Integration</a:t>
            </a:r>
            <a:endParaRPr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1950"/>
            <a:ext cx="8839204" cy="217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External QED: Simpler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No need	to modify design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No need to manage stall/flush signals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No extra modifications needed to QED module itself, just need to add shim</a:t>
            </a:r>
            <a:endParaRPr sz="2600"/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Front-End Checking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Allows us to exercise instruction fetch / front end</a:t>
            </a:r>
            <a:endParaRPr sz="2600"/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QED: Control Flow Integration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Could create more interesting tests with control flow instructions since we can write anywhere in instruction address space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e.g. control flow checking using EDDI-V style tests only</a:t>
            </a:r>
            <a:endParaRPr sz="2600"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Surveying Popular RISC-V Cores</a:t>
            </a:r>
            <a:endParaRPr/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Survey: Popular RISC-V Cores (Methodology)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Examined 107 cores published by </a:t>
            </a:r>
            <a:r>
              <a:rPr lang="en" sz="2600"/>
              <a:t>riscv</a:t>
            </a:r>
            <a:r>
              <a:rPr lang="en" sz="2600"/>
              <a:t>.org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https://riscv.org/exchange/cores-socs/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45 / 107 Cores are open source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Noted down # of GitHub stars for all open source cores as proxy for popularity</a:t>
            </a:r>
            <a:endParaRPr sz="2600"/>
          </a:p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/>
          <p:nvPr/>
        </p:nvSpPr>
        <p:spPr>
          <a:xfrm>
            <a:off x="820100" y="875825"/>
            <a:ext cx="1839300" cy="363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Survey: Popular RISC-V Cores (Top 10)</a:t>
            </a:r>
            <a:endParaRPr/>
          </a:p>
        </p:txBody>
      </p:sp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8" name="Google Shape;228;p38"/>
          <p:cNvGraphicFramePr/>
          <p:nvPr/>
        </p:nvGraphicFramePr>
        <p:xfrm>
          <a:off x="0" y="12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{57B73937-9BC0-43F2-B424-177BD4C42D8C}</a:tableStyleId>
              </a:tblPr>
              <a:tblGrid>
                <a:gridCol w="762000"/>
                <a:gridCol w="2495550"/>
                <a:gridCol w="1171575"/>
                <a:gridCol w="1171575"/>
                <a:gridCol w="809625"/>
                <a:gridCol w="27336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Links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Primary Language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Capability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spec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3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rocket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1823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Chisel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2.3-draft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4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Hummingbird E200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1748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2.2, RV32IMAC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5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PicoRV32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1659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RV32I/E[MC]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6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CVA6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RV32,RV64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RV[32/64]GC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7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VexRiscv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SpinalHDL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RV32I/E[M][A][F[D]][C]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8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DarkRISCV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1115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most of RV32I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9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freedom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923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Chisel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RV32,RV64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2.3-draft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10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BOOM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Chisel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2.3-draft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11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NutShell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Chisel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RV64IMAC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12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RSD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RV32IM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Survey: Popular RISC-V Cores (Top 10 - Verilog)</a:t>
            </a:r>
            <a:endParaRPr/>
          </a:p>
        </p:txBody>
      </p:sp>
      <p:sp>
        <p:nvSpPr>
          <p:cNvPr id="234" name="Google Shape;2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0" y="12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{57B73937-9BC0-43F2-B424-177BD4C42D8C}</a:tableStyleId>
              </a:tblPr>
              <a:tblGrid>
                <a:gridCol w="762000"/>
                <a:gridCol w="2495550"/>
                <a:gridCol w="1171575"/>
                <a:gridCol w="1171575"/>
                <a:gridCol w="809625"/>
                <a:gridCol w="27336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Links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Stars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Primary Language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Capability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spec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3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rocket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1823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Chisel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2.3-draft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4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Hummingbird E200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1748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2.2, RV32IMAC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5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PicoRV32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1659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RV32I/E[MC]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6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CVA6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RV32,RV64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RV[32/64]GC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7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VexRiscv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SpinalHDL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RV32I/E[M][A][F[D]][C]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8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DarkRISCV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1115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most of RV32I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9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freedom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923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Chisel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RV32,RV64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2.3-draft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10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BOOM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Chisel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2.3-draft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11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NutShell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Chisel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RV64IMAC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12"/>
                        </a:rPr>
                        <a:t>GitHub</a:t>
                      </a:r>
                      <a:endParaRPr sz="12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RSD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SystemVerilog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RV32IM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39"/>
          <p:cNvSpPr/>
          <p:nvPr/>
        </p:nvSpPr>
        <p:spPr>
          <a:xfrm>
            <a:off x="-31850" y="3403825"/>
            <a:ext cx="9144000" cy="9525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9"/>
          <p:cNvSpPr/>
          <p:nvPr/>
        </p:nvSpPr>
        <p:spPr>
          <a:xfrm>
            <a:off x="-31850" y="1708375"/>
            <a:ext cx="9144000" cy="2475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/>
          <p:nvPr/>
        </p:nvSpPr>
        <p:spPr>
          <a:xfrm>
            <a:off x="0" y="2908525"/>
            <a:ext cx="9144000" cy="2475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1265975" y="2508325"/>
            <a:ext cx="13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</a:t>
            </a:r>
            <a:r>
              <a:rPr lang="en">
                <a:solidFill>
                  <a:srgbClr val="FF0000"/>
                </a:solidFill>
              </a:rPr>
              <a:t>AKA Ariane)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Survey: Popular RISC-V Cores (CVA6/Ariane)</a:t>
            </a:r>
            <a:endParaRPr/>
          </a:p>
        </p:txBody>
      </p:sp>
      <p:sp>
        <p:nvSpPr>
          <p:cNvPr id="245" name="Google Shape;2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812" y="1017725"/>
            <a:ext cx="6088376" cy="398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Survey: Popular RISC-V Cores (CVA6/Ariane)</a:t>
            </a:r>
            <a:endParaRPr/>
          </a:p>
        </p:txBody>
      </p:sp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812" y="1017725"/>
            <a:ext cx="6088376" cy="39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/>
          <p:nvPr/>
        </p:nvSpPr>
        <p:spPr>
          <a:xfrm>
            <a:off x="1527800" y="1250025"/>
            <a:ext cx="1577400" cy="101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1"/>
          <p:cNvSpPr/>
          <p:nvPr/>
        </p:nvSpPr>
        <p:spPr>
          <a:xfrm>
            <a:off x="4538575" y="1951800"/>
            <a:ext cx="2165400" cy="1535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1"/>
          <p:cNvSpPr/>
          <p:nvPr/>
        </p:nvSpPr>
        <p:spPr>
          <a:xfrm>
            <a:off x="5406225" y="3583025"/>
            <a:ext cx="805200" cy="89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BOOM Deployment is difficult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Refocus on Steel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Expand ISA under test (e.g. jumps, branches)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CFCSS-V &amp; CFTSS-V Checking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DFV on Small Designs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Why do we not see counterexamples?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Do we need to do any DFV for small designs?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How do we make small designs more interesting?</a:t>
            </a:r>
            <a:endParaRPr sz="21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Survey: Popular RISC-V Cores (Summary)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CVA6 (Ariane) looks like a better fit for next core to deploy to than BOOM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Verilog Implementation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Similar Popularity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More Complex than Steel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Full Spreadsheet of Open Source RISC-V Cores here </a:t>
            </a:r>
            <a:endParaRPr sz="2600"/>
          </a:p>
        </p:txBody>
      </p:sp>
      <p:sp>
        <p:nvSpPr>
          <p:cNvPr id="263" name="Google Shape;26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0" y="42722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https://docs.google.com/spreadsheets/d/1IlO1mJDA8dyojP3Ne51O2je-Olc6kYarzSvTAVcipf8/edit?usp=sharing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Bugs Found By Other Formal Techniques</a:t>
            </a:r>
            <a:endParaRPr/>
          </a:p>
        </p:txBody>
      </p:sp>
      <p:sp>
        <p:nvSpPr>
          <p:cNvPr id="270" name="Google Shape;27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Bugs found with riscv-formal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Question: Why do we not see bugs in our steel case study?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What kinds of bugs have other people found?</a:t>
            </a:r>
            <a:endParaRPr sz="2600"/>
          </a:p>
        </p:txBody>
      </p:sp>
      <p:sp>
        <p:nvSpPr>
          <p:cNvPr id="277" name="Google Shape;27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Bugs found with riscv-formal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riscv-formal is a framework for formal verification of RISC-V processors.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Formal description of ISA spec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Formal TBs + Scripts to run Yosys Formal Flow</a:t>
            </a:r>
            <a:endParaRPr sz="2600"/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3999" cy="460590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/>
          <p:nvPr/>
        </p:nvSpPr>
        <p:spPr>
          <a:xfrm>
            <a:off x="49500" y="2707200"/>
            <a:ext cx="9045000" cy="971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C-Extension Bug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Compressed Instruction Extensions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Each C instruction expands	to single base I instruction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Confusion around permitted opcodes in the C-extension</a:t>
            </a:r>
            <a:endParaRPr sz="2600"/>
          </a:p>
        </p:txBody>
      </p:sp>
      <p:sp>
        <p:nvSpPr>
          <p:cNvPr id="298" name="Google Shape;2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4001" cy="30240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8"/>
          <p:cNvSpPr/>
          <p:nvPr/>
        </p:nvSpPr>
        <p:spPr>
          <a:xfrm>
            <a:off x="0" y="0"/>
            <a:ext cx="9144000" cy="1688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8"/>
          <p:cNvSpPr/>
          <p:nvPr/>
        </p:nvSpPr>
        <p:spPr>
          <a:xfrm>
            <a:off x="0" y="1824450"/>
            <a:ext cx="9144000" cy="1199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 - JALR Bug</a:t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Compiler-produced code enforces </a:t>
            </a:r>
            <a:r>
              <a:rPr lang="en" sz="2600"/>
              <a:t>clearing</a:t>
            </a:r>
            <a:r>
              <a:rPr lang="en" sz="2600"/>
              <a:t> of LSB for JALR (jump) instructions.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Avoids misaligned trap.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HW should also clear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If HW does not clear, can’t be found with tests that use compiler-produced code only</a:t>
            </a:r>
            <a:endParaRPr sz="2600"/>
          </a:p>
        </p:txBody>
      </p:sp>
      <p:sp>
        <p:nvSpPr>
          <p:cNvPr id="313" name="Google Shape;31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Forwarding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Many bugs in data forwarding</a:t>
            </a:r>
            <a:endParaRPr sz="2600"/>
          </a:p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"/>
            <a:ext cx="9144000" cy="459329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1"/>
          <p:cNvSpPr/>
          <p:nvPr/>
        </p:nvSpPr>
        <p:spPr>
          <a:xfrm>
            <a:off x="0" y="25"/>
            <a:ext cx="9144000" cy="1199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1"/>
          <p:cNvSpPr/>
          <p:nvPr/>
        </p:nvSpPr>
        <p:spPr>
          <a:xfrm>
            <a:off x="0" y="2477350"/>
            <a:ext cx="9144000" cy="2115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What are other popular RISC-V cores?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Targets: ASPLOS (August), ISCA (November)</a:t>
            </a:r>
            <a:endParaRPr sz="260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Resets</a:t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Result from division instruction before reset returns as result for division instruction after reset</a:t>
            </a:r>
            <a:endParaRPr sz="2600"/>
          </a:p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53042"/>
          <a:stretch/>
        </p:blipFill>
        <p:spPr>
          <a:xfrm>
            <a:off x="0" y="2436394"/>
            <a:ext cx="9144000" cy="21569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/>
          <p:nvPr/>
        </p:nvSpPr>
        <p:spPr>
          <a:xfrm>
            <a:off x="0" y="2477350"/>
            <a:ext cx="9144000" cy="2115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Odd Behavior on enabling / disabling ISA extensions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Summary</a:t>
            </a:r>
            <a:endParaRPr/>
          </a:p>
        </p:txBody>
      </p:sp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Expand Steel ISA under test to all control flow instructions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external QED module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external QED module with Steel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Potentially back port external QED to v-scale, ridecore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CFCSS-V and CFTSS-V checking to Steel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CVA6 deployment</a:t>
            </a:r>
            <a:endParaRPr/>
          </a:p>
        </p:txBody>
      </p:sp>
      <p:sp>
        <p:nvSpPr>
          <p:cNvPr id="356" name="Google Shape;35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Reschedule Monday Meeting Times?</a:t>
            </a:r>
            <a:endParaRPr sz="2600"/>
          </a:p>
        </p:txBody>
      </p:sp>
      <p:sp>
        <p:nvSpPr>
          <p:cNvPr id="363" name="Google Shape;36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Stepping Up to Chisel-Based Designs</a:t>
            </a:r>
            <a:endParaRPr/>
          </a:p>
        </p:txBody>
      </p:sp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UCB-BAR has </a:t>
            </a:r>
            <a:r>
              <a:rPr lang="en" sz="2600"/>
              <a:t>educational versions of Chisel-based cores called riscv-sodor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Offers 1/2/3/5 Stage Pipeline Versions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Could be used to stair-step up difficulty to BOOM </a:t>
            </a:r>
            <a:endParaRPr sz="2600"/>
          </a:p>
        </p:txBody>
      </p:sp>
      <p:sp>
        <p:nvSpPr>
          <p:cNvPr id="375" name="Google Shape;37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Instructions for Steel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Refocus on Steel: Expand ISA Under Test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Expanded Mario’s tool to support jump instructions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Wrote a custom ISA config file for Steel</a:t>
            </a:r>
            <a:endParaRPr sz="2600"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Refocus on Steel: CFCSS-V &amp; CFTSS-V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Can now </a:t>
            </a:r>
            <a:r>
              <a:rPr lang="en" sz="2400"/>
              <a:t>implement</a:t>
            </a:r>
            <a:r>
              <a:rPr lang="en" sz="2400"/>
              <a:t> proposed control flow tests described in Appendix 1 of David Lin’s dissertation</a:t>
            </a:r>
            <a:br>
              <a:rPr lang="en" sz="2400"/>
            </a:b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CFCSS-V: Check that PC is a proper jump / branch target by comparing to address in imem</a:t>
            </a:r>
            <a:br>
              <a:rPr lang="en" sz="2400"/>
            </a:b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CFTSS-V: Check live/deadlock by counting instructions committed and adding total # of instructions committed property</a:t>
            </a:r>
            <a:endParaRPr sz="2400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QED Module</a:t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Refocus on Steel: External QED Module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Idea</a:t>
            </a:r>
            <a:r>
              <a:rPr lang="en" sz="2600"/>
              <a:t>: </a:t>
            </a:r>
            <a:r>
              <a:rPr lang="en" sz="2600"/>
              <a:t>Move QED Instruction insertion from inside the processor to outside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How: QED Module inserts instructions into dual-ported instruction memory</a:t>
            </a:r>
            <a:endParaRPr sz="2600"/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