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1" r:id="rId3"/>
    <p:sldId id="312" r:id="rId4"/>
    <p:sldId id="299" r:id="rId5"/>
    <p:sldId id="298" r:id="rId6"/>
    <p:sldId id="301" r:id="rId7"/>
    <p:sldId id="304" r:id="rId8"/>
    <p:sldId id="314" r:id="rId9"/>
    <p:sldId id="300" r:id="rId10"/>
    <p:sldId id="302" r:id="rId11"/>
    <p:sldId id="303" r:id="rId12"/>
    <p:sldId id="309" r:id="rId13"/>
    <p:sldId id="305" r:id="rId14"/>
    <p:sldId id="307" r:id="rId15"/>
    <p:sldId id="313" r:id="rId16"/>
    <p:sldId id="308" r:id="rId17"/>
    <p:sldId id="310" r:id="rId18"/>
    <p:sldId id="29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53B"/>
    <a:srgbClr val="FECE07"/>
    <a:srgbClr val="182B49"/>
    <a:srgbClr val="29C0D2"/>
    <a:srgbClr val="C4922C"/>
    <a:srgbClr val="F6891F"/>
    <a:srgbClr val="006A97"/>
    <a:srgbClr val="B6B1A9"/>
    <a:srgbClr val="F3E53D"/>
    <a:srgbClr val="7476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75"/>
    <p:restoredTop sz="95567"/>
  </p:normalViewPr>
  <p:slideViewPr>
    <p:cSldViewPr snapToGrid="0" snapToObjects="1">
      <p:cViewPr varScale="1">
        <p:scale>
          <a:sx n="103" d="100"/>
          <a:sy n="103" d="100"/>
        </p:scale>
        <p:origin x="19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ACA9-D8F0-B64F-8469-125C5BAAB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61A8F-E2BC-384E-8E35-908781D81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D86AF-654C-2346-B96E-C5F0456D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059-8B27-2B4E-AF62-E33187A61BF1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5D813-42F3-3941-8B64-CAEE2C8C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2F07-BA67-4A46-8C77-377BC57A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0DFA-E7ED-A448-A167-DD31D1919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8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DCA7-2265-5F4D-9EDB-9B0C7AA3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F26F9-45D8-E94C-8366-7972564D1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A2EAD-25F5-AA4E-B0FC-F6F2008C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059-8B27-2B4E-AF62-E33187A61BF1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934E6-CD0F-7C43-B2CD-46926AC80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B4D2A-5ACA-2744-9B20-1BBE56F8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0DFA-E7ED-A448-A167-DD31D1919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2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A7335-CC31-2443-8A31-B1816E224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F3356-1376-B643-A9C4-0DB565469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43847-E079-114C-BBCA-932A716A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059-8B27-2B4E-AF62-E33187A61BF1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1AC1F-65B9-0647-94FD-31AC2410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4EF8D-3C6C-AA42-99A7-8467041D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0DFA-E7ED-A448-A167-DD31D1919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3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01E0-7087-5840-BA19-D2949C03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06F4F-7E0D-F240-B1CE-494F79970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F6464-3719-AB43-A36C-DB359D41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059-8B27-2B4E-AF62-E33187A61BF1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21501-2027-F944-B65A-901CCA24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A2ED6-273F-724C-A6BD-3B4E97BD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0DFA-E7ED-A448-A167-DD31D1919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2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CEAF-CAB8-C345-BDD4-5CB491FB7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D053A-0B75-2849-B871-841A4EF73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5D13A-1436-384C-BD3F-E7B04B12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059-8B27-2B4E-AF62-E33187A61BF1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ACD85-6164-E34B-9A73-840DEBD8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67744-9C74-E24D-A92F-1BE88B56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0DFA-E7ED-A448-A167-DD31D1919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9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BD86-CC80-B74C-AC45-479B3246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5783C-BB2B-9545-897D-525314063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C397D-34B1-C542-BEDD-D9B45410B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9186B-9973-DB4D-84BE-47BC5742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059-8B27-2B4E-AF62-E33187A61BF1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9A267-282C-F543-A7EC-09C2AEEA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24721-07FB-2D4D-B956-3977A7C1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0DFA-E7ED-A448-A167-DD31D1919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8476-275B-1E48-A2B4-7EADCCC4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B1984-D301-8A44-8A6E-5BA9EEE3C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342A4-5ADD-AD4C-8450-438050858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AEDB1-49CB-2C4D-990A-B4045CD59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99587-88A9-3648-A9D2-2BA0E748E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6C9C1-B437-BF47-AEB5-B80AABB2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059-8B27-2B4E-AF62-E33187A61BF1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ABAF3-A245-FE4D-97E0-0CF28325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B3859-464B-BF4F-B385-4AE58F6A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0DFA-E7ED-A448-A167-DD31D1919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5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268-5D18-704F-8F61-DEB73997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19E3E-6B0C-5A44-B280-DB8C4A89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059-8B27-2B4E-AF62-E33187A61BF1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BB3E9-E929-CE4E-B58D-DC8E4E43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31E96-EC9A-3C4F-BF22-0DA3571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0DFA-E7ED-A448-A167-DD31D1919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7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8079E-32C8-6C48-B4D9-029F4DF5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059-8B27-2B4E-AF62-E33187A61BF1}" type="datetimeFigureOut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43FAC-7EBD-0B48-82B2-EDFD40BA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FE028-FA90-E240-B518-E6AA3BC8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0DFA-E7ED-A448-A167-DD31D1919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7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3983-B164-5E4F-B6C6-EB4CB261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B0657-AAD7-6647-BBDF-E0743F48A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3FDCC-19FC-454E-9177-204A7C95E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E0CA1-8152-564C-B85F-9454C3AC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059-8B27-2B4E-AF62-E33187A61BF1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CE447-445E-334C-ABD1-691FC87F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757E4-3E65-8346-BF69-1434BF28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0DFA-E7ED-A448-A167-DD31D1919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6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33B4-9770-494C-8626-ACEDD9B01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2BAA9-B035-A24A-ACE3-60B8FA315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947A0-6847-974E-BF87-A759323EB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A68E1-0BD5-AF4A-9FBB-ADB5FD6A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E059-8B27-2B4E-AF62-E33187A61BF1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1B565-D9CA-5846-B65B-A2D45940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C396C-A701-B140-83F6-FBFF55E2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80DFA-E7ED-A448-A167-DD31D1919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9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E4EB2D-848D-6840-B636-9C0F05B8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A4098-E4FB-1345-BBD3-3164AF0E4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3E465-288F-E643-BD6D-95FEBA708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E059-8B27-2B4E-AF62-E33187A61BF1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CA023-3BB9-A74B-920D-EB37D7D1D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0D0F3-049F-6A49-B73B-08D44E7AF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80DFA-E7ED-A448-A167-DD31D1919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1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5DE81EF-C5FE-344D-B378-2B729BF84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872" y="1800224"/>
            <a:ext cx="9144000" cy="1052513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ECE0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Undergraduate Program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EFC9939-8276-5E4C-821C-D92C219CC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872" y="2852737"/>
            <a:ext cx="8220074" cy="2247105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Rethinking Domains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80892C-9D37-DB45-8187-6403964FE555}"/>
              </a:ext>
            </a:extLst>
          </p:cNvPr>
          <p:cNvCxnSpPr>
            <a:cxnSpLocks/>
          </p:cNvCxnSpPr>
          <p:nvPr/>
        </p:nvCxnSpPr>
        <p:spPr>
          <a:xfrm>
            <a:off x="643885" y="2700338"/>
            <a:ext cx="11548115" cy="0"/>
          </a:xfrm>
          <a:prstGeom prst="line">
            <a:avLst/>
          </a:prstGeom>
          <a:ln w="31750">
            <a:solidFill>
              <a:srgbClr val="FECE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B4AE90E-8CE5-9E49-BD34-0696DAE00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5532623"/>
            <a:ext cx="3775075" cy="78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92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C4F8-D16F-6C35-EB8F-72F6F79D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95DB0-B195-E5C0-CB41-B3F203F31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57240"/>
            <a:ext cx="10515600" cy="226689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B2C9A3-0801-752F-F88F-D67B720D4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490" y="3016250"/>
            <a:ext cx="9955019" cy="328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3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11A75E-4282-6EFD-C3F6-C53D11DB5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28" r="6043" b="-1"/>
          <a:stretch/>
        </p:blipFill>
        <p:spPr>
          <a:xfrm>
            <a:off x="684299" y="385482"/>
            <a:ext cx="10823401" cy="608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79FD-D23E-6FDB-27F3-5DD4DDD4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FA90C-3FD1-7D7C-541D-EEAA6856E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can “mix-and-match” electives from multiple tracks</a:t>
            </a:r>
          </a:p>
          <a:p>
            <a:r>
              <a:rPr lang="en-US" dirty="0"/>
              <a:t>Can petition courses to count as domain electives</a:t>
            </a:r>
          </a:p>
          <a:p>
            <a:pPr lvl="1"/>
            <a:r>
              <a:rPr lang="en-US" dirty="0"/>
              <a:t>Unclear what should be approved / denied</a:t>
            </a:r>
          </a:p>
          <a:p>
            <a:r>
              <a:rPr lang="en-US" dirty="0"/>
              <a:t>The ML track is unlike the others:</a:t>
            </a:r>
          </a:p>
          <a:p>
            <a:pPr lvl="1"/>
            <a:r>
              <a:rPr lang="en-US" dirty="0"/>
              <a:t>Not a “data generating” domain</a:t>
            </a:r>
          </a:p>
          <a:p>
            <a:pPr lvl="1"/>
            <a:r>
              <a:rPr lang="en-US" dirty="0"/>
              <a:t>Anecdotally: most popular</a:t>
            </a:r>
          </a:p>
          <a:p>
            <a:r>
              <a:rPr lang="en-US" dirty="0"/>
              <a:t>Lower-division domain tracks not always relevant for upper-division domain electives</a:t>
            </a:r>
          </a:p>
        </p:txBody>
      </p:sp>
    </p:spTree>
    <p:extLst>
      <p:ext uri="{BB962C8B-B14F-4D97-AF65-F5344CB8AC3E}">
        <p14:creationId xmlns:p14="http://schemas.microsoft.com/office/powerpoint/2010/main" val="687619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EF5E-AC64-FF89-1AD3-267080C2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Rethinking Domains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1DA0C-728D-ECE3-091A-FFFCEB594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8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921338-735B-DB73-0D67-C30364C8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Rethinking Domains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0F6F0A-A222-0829-8F1F-778D0BFBE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domain requirement </a:t>
            </a:r>
            <a:r>
              <a:rPr lang="en-US" b="1" dirty="0"/>
              <a:t>effective</a:t>
            </a:r>
            <a:r>
              <a:rPr lang="en-US" dirty="0"/>
              <a:t>?</a:t>
            </a:r>
          </a:p>
          <a:p>
            <a:r>
              <a:rPr lang="en-US" dirty="0"/>
              <a:t>Is it </a:t>
            </a:r>
            <a:r>
              <a:rPr lang="en-US" b="1" dirty="0"/>
              <a:t>worth</a:t>
            </a:r>
            <a:r>
              <a:rPr lang="en-US" dirty="0"/>
              <a:t> the time cost?</a:t>
            </a:r>
          </a:p>
          <a:p>
            <a:r>
              <a:rPr lang="en-US" dirty="0"/>
              <a:t>Do data scientists need to learn a specific data-generating domain?</a:t>
            </a:r>
          </a:p>
        </p:txBody>
      </p:sp>
    </p:spTree>
    <p:extLst>
      <p:ext uri="{BB962C8B-B14F-4D97-AF65-F5344CB8AC3E}">
        <p14:creationId xmlns:p14="http://schemas.microsoft.com/office/powerpoint/2010/main" val="2156336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1A80EB9D-5B12-686C-E2FC-B4E776C5D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75"/>
          <a:stretch/>
        </p:blipFill>
        <p:spPr>
          <a:xfrm>
            <a:off x="537882" y="0"/>
            <a:ext cx="11116235" cy="625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29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D24E-B6E8-FA76-D874-47DE2FF0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45B95-CB54-0DAE-A079-4C09D8B3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scientists do not need to </a:t>
            </a:r>
            <a:r>
              <a:rPr lang="en-US" b="1" dirty="0"/>
              <a:t>be</a:t>
            </a:r>
            <a:r>
              <a:rPr lang="en-US" dirty="0"/>
              <a:t> domain experts…</a:t>
            </a:r>
          </a:p>
          <a:p>
            <a:r>
              <a:rPr lang="en-US" dirty="0"/>
              <a:t>…but they need to be able to </a:t>
            </a:r>
            <a:r>
              <a:rPr lang="en-US" b="1" dirty="0"/>
              <a:t>work with</a:t>
            </a:r>
            <a:r>
              <a:rPr lang="en-US" dirty="0"/>
              <a:t> domain experts.</a:t>
            </a:r>
          </a:p>
        </p:txBody>
      </p:sp>
    </p:spTree>
    <p:extLst>
      <p:ext uri="{BB962C8B-B14F-4D97-AF65-F5344CB8AC3E}">
        <p14:creationId xmlns:p14="http://schemas.microsoft.com/office/powerpoint/2010/main" val="2617837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B709-CDA0-2D47-57C0-3D17B694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4244-7ED0-4A29-98F8-0546D09DB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Remove/replace lower-division domain requirements with:</a:t>
            </a:r>
          </a:p>
          <a:p>
            <a:pPr lvl="1"/>
            <a:r>
              <a:rPr lang="en-US" dirty="0"/>
              <a:t>Statistics, linear algebra for data science, tools course</a:t>
            </a:r>
          </a:p>
          <a:p>
            <a:r>
              <a:rPr lang="en-US" dirty="0"/>
              <a:t>Replace upper-division domain electives with “depth tracks” (i.e., specializations)</a:t>
            </a:r>
          </a:p>
          <a:p>
            <a:pPr lvl="1"/>
            <a:r>
              <a:rPr lang="en-US" dirty="0"/>
              <a:t>Data engineering, theory, bioinformatics, business analytics, etc.</a:t>
            </a:r>
          </a:p>
          <a:p>
            <a:pPr lvl="1"/>
            <a:r>
              <a:rPr lang="en-US" dirty="0"/>
              <a:t>Could appear on transcript</a:t>
            </a:r>
          </a:p>
          <a:p>
            <a:r>
              <a:rPr lang="en-US" dirty="0"/>
              <a:t>Require </a:t>
            </a:r>
            <a:r>
              <a:rPr lang="en-US" i="1" dirty="0"/>
              <a:t>n</a:t>
            </a:r>
            <a:r>
              <a:rPr lang="en-US" dirty="0"/>
              <a:t> electives to satisfy a “broader impacts” theme:</a:t>
            </a:r>
          </a:p>
          <a:p>
            <a:pPr lvl="1"/>
            <a:r>
              <a:rPr lang="en-US" dirty="0"/>
              <a:t>Communication, ethics, DEI, etc.</a:t>
            </a:r>
          </a:p>
        </p:txBody>
      </p:sp>
    </p:spTree>
    <p:extLst>
      <p:ext uri="{BB962C8B-B14F-4D97-AF65-F5344CB8AC3E}">
        <p14:creationId xmlns:p14="http://schemas.microsoft.com/office/powerpoint/2010/main" val="3032668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6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5C8B-007E-6910-F6E2-1CA3059F7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the Undergraduate Major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B51B6-5876-55FA-59A3-3492320E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Sixth year of DSC courses at UCSD</a:t>
            </a:r>
          </a:p>
          <a:p>
            <a:r>
              <a:rPr lang="en-US" dirty="0"/>
              <a:t>One of a few data science undergraduate programs designed “from scratch”</a:t>
            </a:r>
          </a:p>
          <a:p>
            <a:r>
              <a:rPr lang="en-US" dirty="0"/>
              <a:t>We have feedback on what is working / what isn’t</a:t>
            </a:r>
          </a:p>
        </p:txBody>
      </p:sp>
    </p:spTree>
    <p:extLst>
      <p:ext uri="{BB962C8B-B14F-4D97-AF65-F5344CB8AC3E}">
        <p14:creationId xmlns:p14="http://schemas.microsoft.com/office/powerpoint/2010/main" val="162083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F84F-ADAB-EE11-2D30-FC6C922E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Focus: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207D3-2389-32F4-80BB-14399E3E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Founding idea: students should become familiar with at least one “data generating domain”</a:t>
            </a:r>
          </a:p>
          <a:p>
            <a:pPr lvl="1"/>
            <a:r>
              <a:rPr lang="en-US" dirty="0"/>
              <a:t>E.g., biology, economics, etc.</a:t>
            </a:r>
          </a:p>
          <a:p>
            <a:r>
              <a:rPr lang="en-US" dirty="0"/>
              <a:t>Implemented in the major as </a:t>
            </a:r>
            <a:r>
              <a:rPr lang="en-US" b="1" dirty="0"/>
              <a:t>domain requirements</a:t>
            </a:r>
          </a:p>
          <a:p>
            <a:r>
              <a:rPr lang="en-US" b="1" dirty="0"/>
              <a:t>Today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Is the domain requirement </a:t>
            </a:r>
            <a:r>
              <a:rPr lang="en-US" b="1" dirty="0"/>
              <a:t>effective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it </a:t>
            </a:r>
            <a:r>
              <a:rPr lang="en-US" b="1" dirty="0"/>
              <a:t>worth</a:t>
            </a:r>
            <a:r>
              <a:rPr lang="en-US" dirty="0"/>
              <a:t> the time cost?</a:t>
            </a:r>
          </a:p>
          <a:p>
            <a:pPr lvl="1"/>
            <a:r>
              <a:rPr lang="en-US" dirty="0"/>
              <a:t>Do data scientists need to learn a specific data-generating domain?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476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5A10-166E-B123-7F2B-E6BDD054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C4A1B-16B4-805D-36F5-57A363175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0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C1028CE9-3D78-A81F-E4E8-3B2D1559F66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 bwMode="auto">
          <a:xfrm>
            <a:off x="1529552" y="643466"/>
            <a:ext cx="9132896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C6A104-0B34-601F-C287-26E18D82902E}"/>
              </a:ext>
            </a:extLst>
          </p:cNvPr>
          <p:cNvSpPr txBox="1"/>
          <p:nvPr/>
        </p:nvSpPr>
        <p:spPr>
          <a:xfrm>
            <a:off x="1057835" y="573741"/>
            <a:ext cx="2563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Lower Division</a:t>
            </a:r>
          </a:p>
        </p:txBody>
      </p:sp>
    </p:spTree>
    <p:extLst>
      <p:ext uri="{BB962C8B-B14F-4D97-AF65-F5344CB8AC3E}">
        <p14:creationId xmlns:p14="http://schemas.microsoft.com/office/powerpoint/2010/main" val="110447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3BD9-6D36-52A5-6EC2-663240A1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48A39-2822-F114-2A9F-5C5C7DD1E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 units of </a:t>
            </a:r>
            <a:r>
              <a:rPr lang="en-US" b="1" dirty="0"/>
              <a:t>core requirements</a:t>
            </a:r>
          </a:p>
          <a:p>
            <a:r>
              <a:rPr lang="en-US" dirty="0"/>
              <a:t>20 units of </a:t>
            </a:r>
            <a:r>
              <a:rPr lang="en-US" b="1" dirty="0"/>
              <a:t>electives</a:t>
            </a:r>
          </a:p>
          <a:p>
            <a:r>
              <a:rPr lang="en-US" dirty="0"/>
              <a:t>Two quarter </a:t>
            </a:r>
            <a:r>
              <a:rPr lang="en-US" b="1" dirty="0"/>
              <a:t>senior capstone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FC230BA-E342-3F61-77FB-268FFB899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29000"/>
            <a:ext cx="8280936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9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671A-9569-DEE0-31F1-B05B0BB4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B4832-EFFD-A02E-64B8-B1D8FA516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Ethics requirement</a:t>
            </a:r>
          </a:p>
          <a:p>
            <a:r>
              <a:rPr lang="en-US" dirty="0"/>
              <a:t>Communication requirement</a:t>
            </a:r>
          </a:p>
          <a:p>
            <a:pPr lvl="1"/>
            <a:r>
              <a:rPr lang="en-US" dirty="0"/>
              <a:t>Technical writing</a:t>
            </a:r>
          </a:p>
          <a:p>
            <a:r>
              <a:rPr lang="en-US" dirty="0"/>
              <a:t>A “tools” class</a:t>
            </a:r>
          </a:p>
          <a:p>
            <a:pPr lvl="1"/>
            <a:r>
              <a:rPr lang="en-US" dirty="0"/>
              <a:t>Git, shell scripting, etc.</a:t>
            </a:r>
          </a:p>
          <a:p>
            <a:r>
              <a:rPr lang="en-US" dirty="0"/>
              <a:t>Statistics in lower division</a:t>
            </a:r>
          </a:p>
          <a:p>
            <a:r>
              <a:rPr lang="en-US" dirty="0"/>
              <a:t>Linear algebra reinforcement</a:t>
            </a:r>
          </a:p>
        </p:txBody>
      </p:sp>
    </p:spTree>
    <p:extLst>
      <p:ext uri="{BB962C8B-B14F-4D97-AF65-F5344CB8AC3E}">
        <p14:creationId xmlns:p14="http://schemas.microsoft.com/office/powerpoint/2010/main" val="319798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78D5-6587-48A9-22C7-E5B057BA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Tracks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500FA-5E2A-C7C9-C26B-276F0C87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Founding goal: students should become familiar with at least one “data generating domain”</a:t>
            </a:r>
          </a:p>
          <a:p>
            <a:r>
              <a:rPr lang="en-US" dirty="0"/>
              <a:t>Implemented as a </a:t>
            </a:r>
            <a:r>
              <a:rPr lang="en-US" b="1" dirty="0"/>
              <a:t>domain requirement</a:t>
            </a:r>
            <a:endParaRPr lang="en-US" dirty="0"/>
          </a:p>
          <a:p>
            <a:r>
              <a:rPr lang="en-US" dirty="0"/>
              <a:t>Lower division: 8 units</a:t>
            </a:r>
          </a:p>
          <a:p>
            <a:r>
              <a:rPr lang="en-US" dirty="0"/>
              <a:t>Upper division: 20 units</a:t>
            </a:r>
          </a:p>
        </p:txBody>
      </p:sp>
    </p:spTree>
    <p:extLst>
      <p:ext uri="{BB962C8B-B14F-4D97-AF65-F5344CB8AC3E}">
        <p14:creationId xmlns:p14="http://schemas.microsoft.com/office/powerpoint/2010/main" val="245037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9123-6699-4017-0838-6B7A6C3D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Division Domain Tracks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28A9C-76D3-4970-2663-D51816920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Biology</a:t>
            </a:r>
          </a:p>
          <a:p>
            <a:pPr lvl="1"/>
            <a:r>
              <a:rPr lang="en-US" dirty="0"/>
              <a:t>The Cell, Evolutionary Biology</a:t>
            </a:r>
          </a:p>
          <a:p>
            <a:r>
              <a:rPr lang="en-US" dirty="0"/>
              <a:t>Social Science</a:t>
            </a:r>
          </a:p>
          <a:p>
            <a:pPr lvl="1"/>
            <a:r>
              <a:rPr lang="en-US" dirty="0"/>
              <a:t>Data Analysis for Social Science, GIS, Practice of Social Research</a:t>
            </a:r>
          </a:p>
          <a:p>
            <a:pPr lvl="1"/>
            <a:r>
              <a:rPr lang="en-US" dirty="0"/>
              <a:t>Political Inquiry</a:t>
            </a:r>
          </a:p>
          <a:p>
            <a:r>
              <a:rPr lang="en-US" dirty="0"/>
              <a:t>Economics</a:t>
            </a:r>
          </a:p>
          <a:p>
            <a:pPr lvl="1"/>
            <a:r>
              <a:rPr lang="en-US" dirty="0"/>
              <a:t>Micro and Macroeconomics</a:t>
            </a:r>
          </a:p>
          <a:p>
            <a:r>
              <a:rPr lang="en-US" dirty="0"/>
              <a:t>Machine Learning / AI</a:t>
            </a:r>
          </a:p>
          <a:p>
            <a:pPr lvl="1"/>
            <a:r>
              <a:rPr lang="en-US" dirty="0"/>
              <a:t>Intro. to Research Methods, 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412116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DSI PPT DECK" id="{B92B898C-4C37-C143-B863-BFE56A70895A}" vid="{A2B49D7E-0551-7B4F-BB3E-54D8CB5159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403</Words>
  <Application>Microsoft Macintosh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Undergraduate Program</vt:lpstr>
      <vt:lpstr>Revisiting the Undergraduate Major</vt:lpstr>
      <vt:lpstr>Focus: Domains</vt:lpstr>
      <vt:lpstr>Program Overview</vt:lpstr>
      <vt:lpstr>PowerPoint Presentation</vt:lpstr>
      <vt:lpstr>Upper Division</vt:lpstr>
      <vt:lpstr>What is missing?</vt:lpstr>
      <vt:lpstr>Domain Tracks</vt:lpstr>
      <vt:lpstr>Lower Division Domain Tracks</vt:lpstr>
      <vt:lpstr>PowerPoint Presentation</vt:lpstr>
      <vt:lpstr>PowerPoint Presentation</vt:lpstr>
      <vt:lpstr>Lack of Structure</vt:lpstr>
      <vt:lpstr>Rethinking Domains</vt:lpstr>
      <vt:lpstr>Rethinking Domains </vt:lpstr>
      <vt:lpstr>PowerPoint Presentation</vt:lpstr>
      <vt:lpstr>Claim</vt:lpstr>
      <vt:lpstr>Idea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                   </dc:title>
  <dc:creator>Bobby Gordon</dc:creator>
  <cp:lastModifiedBy>Eldridge, Justin</cp:lastModifiedBy>
  <cp:revision>5</cp:revision>
  <dcterms:created xsi:type="dcterms:W3CDTF">2020-09-11T16:11:51Z</dcterms:created>
  <dcterms:modified xsi:type="dcterms:W3CDTF">2023-01-25T09:00:48Z</dcterms:modified>
</cp:coreProperties>
</file>