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 id="2147483681" r:id="rId2"/>
    <p:sldMasterId id="2147483668" r:id="rId3"/>
  </p:sldMasterIdLst>
  <p:notesMasterIdLst>
    <p:notesMasterId r:id="rId42"/>
  </p:notesMasterIdLst>
  <p:sldIdLst>
    <p:sldId id="256" r:id="rId4"/>
    <p:sldId id="785" r:id="rId5"/>
    <p:sldId id="779" r:id="rId6"/>
    <p:sldId id="780" r:id="rId7"/>
    <p:sldId id="781" r:id="rId8"/>
    <p:sldId id="782" r:id="rId9"/>
    <p:sldId id="783" r:id="rId10"/>
    <p:sldId id="786" r:id="rId11"/>
    <p:sldId id="784" r:id="rId12"/>
    <p:sldId id="787" r:id="rId13"/>
    <p:sldId id="788" r:id="rId14"/>
    <p:sldId id="812" r:id="rId15"/>
    <p:sldId id="789" r:id="rId16"/>
    <p:sldId id="790" r:id="rId17"/>
    <p:sldId id="791" r:id="rId18"/>
    <p:sldId id="792" r:id="rId19"/>
    <p:sldId id="793" r:id="rId20"/>
    <p:sldId id="794" r:id="rId21"/>
    <p:sldId id="795" r:id="rId22"/>
    <p:sldId id="796" r:id="rId23"/>
    <p:sldId id="797" r:id="rId24"/>
    <p:sldId id="813" r:id="rId25"/>
    <p:sldId id="798" r:id="rId26"/>
    <p:sldId id="799" r:id="rId27"/>
    <p:sldId id="800" r:id="rId28"/>
    <p:sldId id="814" r:id="rId29"/>
    <p:sldId id="801" r:id="rId30"/>
    <p:sldId id="802" r:id="rId31"/>
    <p:sldId id="803" r:id="rId32"/>
    <p:sldId id="815" r:id="rId33"/>
    <p:sldId id="804" r:id="rId34"/>
    <p:sldId id="805" r:id="rId35"/>
    <p:sldId id="806" r:id="rId36"/>
    <p:sldId id="807" r:id="rId37"/>
    <p:sldId id="808" r:id="rId38"/>
    <p:sldId id="810" r:id="rId39"/>
    <p:sldId id="809" r:id="rId40"/>
    <p:sldId id="811" r:id="rId41"/>
  </p:sldIdLst>
  <p:sldSz cx="12192000" cy="6858000"/>
  <p:notesSz cx="6858000" cy="9144000"/>
  <p:embeddedFontLst>
    <p:embeddedFont>
      <p:font typeface="Bookman Old Style" panose="02050604050505020204" pitchFamily="18"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Calibri Light" panose="020F0302020204030204" pitchFamily="34" charset="0"/>
      <p:regular r:id="rId51"/>
      <p:italic r:id="rId52"/>
    </p:embeddedFont>
    <p:embeddedFont>
      <p:font typeface="Cambria Math" panose="02040503050406030204" pitchFamily="18" charset="0"/>
      <p:regular r:id="rId53"/>
    </p:embeddedFont>
    <p:embeddedFont>
      <p:font typeface="Gill Sans MT" panose="020B0502020104020203" pitchFamily="34" charset="0"/>
      <p:regular r:id="rId54"/>
      <p:bold r:id="rId55"/>
      <p:italic r:id="rId56"/>
      <p:boldItalic r:id="rId57"/>
    </p:embeddedFont>
    <p:embeddedFont>
      <p:font typeface="Times" panose="02020603050405020304" pitchFamily="18" charset="0"/>
      <p:regular r:id="rId58"/>
      <p:bold r:id="rId59"/>
      <p:italic r:id="rId60"/>
      <p:boldItalic r:id="rId61"/>
    </p:embeddedFont>
    <p:embeddedFont>
      <p:font typeface="Wingdings 3" panose="05040102010807070707" pitchFamily="18" charset="2"/>
      <p:regular r:id="rId62"/>
    </p:embeddedFont>
  </p:embeddedFontLst>
  <p:custDataLst>
    <p:tags r:id="rId6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0B0E8F"/>
    <a:srgbClr val="FF9900"/>
    <a:srgbClr val="FFFFCC"/>
    <a:srgbClr val="46464C"/>
    <a:srgbClr val="6E7792"/>
    <a:srgbClr val="1F0C64"/>
    <a:srgbClr val="9FA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4345" autoAdjust="0"/>
  </p:normalViewPr>
  <p:slideViewPr>
    <p:cSldViewPr>
      <p:cViewPr varScale="1">
        <p:scale>
          <a:sx n="54" d="100"/>
          <a:sy n="54" d="100"/>
        </p:scale>
        <p:origin x="1096" y="4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tags" Target="tags/tag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19.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C45A928-D252-4E73-BA6C-5EBB50EA9974}" type="datetimeFigureOut">
              <a:rPr lang="en-US"/>
              <a:pPr>
                <a:defRPr/>
              </a:pPr>
              <a:t>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DE926EA-2410-44E1-B457-BBA54A162217}" type="slidenum">
              <a:rPr lang="en-US"/>
              <a:pPr>
                <a:defRPr/>
              </a:pPr>
              <a:t>‹#›</a:t>
            </a:fld>
            <a:endParaRPr lang="en-US"/>
          </a:p>
        </p:txBody>
      </p:sp>
    </p:spTree>
    <p:extLst>
      <p:ext uri="{BB962C8B-B14F-4D97-AF65-F5344CB8AC3E}">
        <p14:creationId xmlns:p14="http://schemas.microsoft.com/office/powerpoint/2010/main" val="9266734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4</a:t>
            </a:fld>
            <a:endParaRPr lang="en-US"/>
          </a:p>
        </p:txBody>
      </p:sp>
    </p:spTree>
    <p:extLst>
      <p:ext uri="{BB962C8B-B14F-4D97-AF65-F5344CB8AC3E}">
        <p14:creationId xmlns:p14="http://schemas.microsoft.com/office/powerpoint/2010/main" val="321866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How many different types of specific cancer cells – targeting with different treatments?</a:t>
            </a:r>
          </a:p>
          <a:p>
            <a:r>
              <a:rPr lang="en-US" dirty="0"/>
              <a:t>How many groups of opinions are there within a population? </a:t>
            </a:r>
          </a:p>
          <a:p>
            <a:r>
              <a:rPr lang="en-US" dirty="0"/>
              <a:t>For different type of problems, the measurement of “similarity” is different, and the objective could be different.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14</a:t>
            </a:fld>
            <a:endParaRPr lang="en-US"/>
          </a:p>
        </p:txBody>
      </p:sp>
    </p:spTree>
    <p:extLst>
      <p:ext uri="{BB962C8B-B14F-4D97-AF65-F5344CB8AC3E}">
        <p14:creationId xmlns:p14="http://schemas.microsoft.com/office/powerpoint/2010/main" val="312634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16</a:t>
            </a:fld>
            <a:endParaRPr lang="en-US"/>
          </a:p>
        </p:txBody>
      </p:sp>
    </p:spTree>
    <p:extLst>
      <p:ext uri="{BB962C8B-B14F-4D97-AF65-F5344CB8AC3E}">
        <p14:creationId xmlns:p14="http://schemas.microsoft.com/office/powerpoint/2010/main" val="374759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DSC40A of how to model problems</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21</a:t>
            </a:fld>
            <a:endParaRPr lang="en-US"/>
          </a:p>
        </p:txBody>
      </p:sp>
    </p:spTree>
    <p:extLst>
      <p:ext uri="{BB962C8B-B14F-4D97-AF65-F5344CB8AC3E}">
        <p14:creationId xmlns:p14="http://schemas.microsoft.com/office/powerpoint/2010/main" val="483897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DSC40A of how to model problems</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22</a:t>
            </a:fld>
            <a:endParaRPr lang="en-US"/>
          </a:p>
        </p:txBody>
      </p:sp>
    </p:spTree>
    <p:extLst>
      <p:ext uri="{BB962C8B-B14F-4D97-AF65-F5344CB8AC3E}">
        <p14:creationId xmlns:p14="http://schemas.microsoft.com/office/powerpoint/2010/main" val="309762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having a correct algorithm is not enough</a:t>
            </a:r>
          </a:p>
          <a:p>
            <a:r>
              <a:rPr lang="en-US" dirty="0"/>
              <a:t>We will focus on running time in the remainder of this course. Space efficiency will also matter, in fact, in many setting, you may also want to look at communication cost, although often running time is more prominent and serves as a bigger bottleneck. The principles often apply to other costs / efficiency measurements.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24</a:t>
            </a:fld>
            <a:endParaRPr lang="en-US"/>
          </a:p>
        </p:txBody>
      </p:sp>
    </p:spTree>
    <p:extLst>
      <p:ext uri="{BB962C8B-B14F-4D97-AF65-F5344CB8AC3E}">
        <p14:creationId xmlns:p14="http://schemas.microsoft.com/office/powerpoint/2010/main" val="306505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Intuitively, whether it is 2n or 3n, it grows in the same scale. </a:t>
            </a:r>
          </a:p>
          <a:p>
            <a:r>
              <a:rPr lang="en-US" dirty="0"/>
              <a:t>Mention the lower order terms means that T(n) = n + \sqrt{n} = \Theta(n)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33</a:t>
            </a:fld>
            <a:endParaRPr lang="en-US"/>
          </a:p>
        </p:txBody>
      </p:sp>
    </p:spTree>
    <p:extLst>
      <p:ext uri="{BB962C8B-B14F-4D97-AF65-F5344CB8AC3E}">
        <p14:creationId xmlns:p14="http://schemas.microsoft.com/office/powerpoint/2010/main" val="108042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Intuitively, whether it is 2n or 3n, it grows in the same scale. </a:t>
            </a:r>
          </a:p>
          <a:p>
            <a:r>
              <a:rPr lang="en-US" dirty="0"/>
              <a:t>Mention the lower order terms means that T(n) = n + \sqrt{n} = \Theta(n) </a:t>
            </a:r>
          </a:p>
        </p:txBody>
      </p:sp>
      <p:sp>
        <p:nvSpPr>
          <p:cNvPr id="4" name="Slide Number Placeholder 3"/>
          <p:cNvSpPr>
            <a:spLocks noGrp="1"/>
          </p:cNvSpPr>
          <p:nvPr>
            <p:ph type="sldNum" sz="quarter" idx="5"/>
          </p:nvPr>
        </p:nvSpPr>
        <p:spPr/>
        <p:txBody>
          <a:bodyPr/>
          <a:lstStyle/>
          <a:p>
            <a:pPr>
              <a:defRPr/>
            </a:pPr>
            <a:fld id="{DDE926EA-2410-44E1-B457-BBA54A162217}" type="slidenum">
              <a:rPr lang="en-US" smtClean="0"/>
              <a:pPr>
                <a:defRPr/>
              </a:pPr>
              <a:t>37</a:t>
            </a:fld>
            <a:endParaRPr lang="en-US"/>
          </a:p>
        </p:txBody>
      </p:sp>
    </p:spTree>
    <p:extLst>
      <p:ext uri="{BB962C8B-B14F-4D97-AF65-F5344CB8AC3E}">
        <p14:creationId xmlns:p14="http://schemas.microsoft.com/office/powerpoint/2010/main" val="224026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1206500" y="3648076"/>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1206500" y="3648076"/>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625600" y="3886200"/>
            <a:ext cx="9144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8534400" y="6354763"/>
            <a:ext cx="3048000" cy="366712"/>
          </a:xfrm>
        </p:spPr>
        <p:txBody>
          <a:bodyPr/>
          <a:lstStyle>
            <a:lvl1pPr>
              <a:defRPr sz="1400" smtClean="0"/>
            </a:lvl1pPr>
          </a:lstStyle>
          <a:p>
            <a:pPr>
              <a:defRPr/>
            </a:pPr>
            <a:fld id="{E16C4EF9-5865-4A6A-9380-B94D95EDFBB1}" type="datetime1">
              <a:rPr lang="en-US"/>
              <a:pPr>
                <a:defRPr/>
              </a:pPr>
              <a:t>1/9/2023</a:t>
            </a:fld>
            <a:endParaRPr lang="en-US"/>
          </a:p>
        </p:txBody>
      </p:sp>
      <p:sp>
        <p:nvSpPr>
          <p:cNvPr id="11" name="Slide Number Placeholder 28"/>
          <p:cNvSpPr>
            <a:spLocks noGrp="1"/>
          </p:cNvSpPr>
          <p:nvPr>
            <p:ph type="sldNum" sz="quarter" idx="11"/>
          </p:nvPr>
        </p:nvSpPr>
        <p:spPr>
          <a:xfrm>
            <a:off x="1621367" y="6354763"/>
            <a:ext cx="1625600" cy="366712"/>
          </a:xfrm>
        </p:spPr>
        <p:txBody>
          <a:bodyPr/>
          <a:lstStyle>
            <a:lvl1pPr>
              <a:defRPr/>
            </a:lvl1pPr>
          </a:lstStyle>
          <a:p>
            <a:pPr>
              <a:defRPr/>
            </a:pPr>
            <a:fld id="{C6DE774B-0244-43AE-81AE-949E2AED0BB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64628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4018671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1045998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936019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136036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807413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3166152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1293382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32856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F7D500-1223-4445-9EB2-2C72C770F9E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66946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9D8D4EC-B919-4B7F-AD2C-08A3936481C2}" type="datetime1">
              <a:rPr lang="en-US"/>
              <a:pPr>
                <a:defRPr/>
              </a:pPr>
              <a:t>1/9/2023</a:t>
            </a:fld>
            <a:endParaRPr lang="en-US"/>
          </a:p>
        </p:txBody>
      </p:sp>
      <p:sp>
        <p:nvSpPr>
          <p:cNvPr id="5" name="Slide Number Placeholder 22"/>
          <p:cNvSpPr>
            <a:spLocks noGrp="1"/>
          </p:cNvSpPr>
          <p:nvPr>
            <p:ph type="sldNum" sz="quarter" idx="11"/>
          </p:nvPr>
        </p:nvSpPr>
        <p:spPr/>
        <p:txBody>
          <a:bodyPr/>
          <a:lstStyle>
            <a:lvl1pPr>
              <a:defRPr/>
            </a:lvl1pPr>
          </a:lstStyle>
          <a:p>
            <a:pPr>
              <a:defRPr/>
            </a:pPr>
            <a:fld id="{D01FFA5E-D537-4A8C-B688-12FAF7CC1F1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7D500-1223-4445-9EB2-2C72C770F9E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039109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7D500-1223-4445-9EB2-2C72C770F9E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477431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7D500-1223-4445-9EB2-2C72C770F9EB}"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73324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F7D500-1223-4445-9EB2-2C72C770F9EB}"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709069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F7D500-1223-4445-9EB2-2C72C770F9EB}"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3286873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7D500-1223-4445-9EB2-2C72C770F9EB}"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153715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500-1223-4445-9EB2-2C72C770F9EB}"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2240769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500-1223-4445-9EB2-2C72C770F9EB}"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3093525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7D500-1223-4445-9EB2-2C72C770F9E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2154957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7D500-1223-4445-9EB2-2C72C770F9E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7C0-2BFE-4B93-8D6A-346114099C3F}" type="slidenum">
              <a:rPr lang="en-US" smtClean="0"/>
              <a:t>‹#›</a:t>
            </a:fld>
            <a:endParaRPr lang="en-US"/>
          </a:p>
        </p:txBody>
      </p:sp>
    </p:spTree>
    <p:extLst>
      <p:ext uri="{BB962C8B-B14F-4D97-AF65-F5344CB8AC3E}">
        <p14:creationId xmlns:p14="http://schemas.microsoft.com/office/powerpoint/2010/main" val="69393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DB278A1A-418A-4889-8466-7277E8543661}" type="datetime1">
              <a:rPr lang="en-US"/>
              <a:pPr>
                <a:defRPr/>
              </a:pPr>
              <a:t>1/9/2023</a:t>
            </a:fld>
            <a:endParaRPr lang="en-US"/>
          </a:p>
        </p:txBody>
      </p:sp>
      <p:sp>
        <p:nvSpPr>
          <p:cNvPr id="6" name="Slide Number Placeholder 22"/>
          <p:cNvSpPr>
            <a:spLocks noGrp="1"/>
          </p:cNvSpPr>
          <p:nvPr>
            <p:ph type="sldNum" sz="quarter" idx="11"/>
          </p:nvPr>
        </p:nvSpPr>
        <p:spPr/>
        <p:txBody>
          <a:bodyPr/>
          <a:lstStyle>
            <a:lvl1pPr>
              <a:defRPr/>
            </a:lvl1pPr>
          </a:lstStyle>
          <a:p>
            <a:pPr>
              <a:defRPr/>
            </a:pPr>
            <a:fld id="{E5451084-9ADD-481F-8E3A-A4A104A1583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93D7207B-C772-46C0-AF6B-C696C628ECD6}" type="datetime1">
              <a:rPr lang="en-US"/>
              <a:pPr>
                <a:defRPr/>
              </a:pPr>
              <a:t>1/9/2023</a:t>
            </a:fld>
            <a:endParaRPr lang="en-US"/>
          </a:p>
        </p:txBody>
      </p:sp>
      <p:sp>
        <p:nvSpPr>
          <p:cNvPr id="8" name="Slide Number Placeholder 22"/>
          <p:cNvSpPr>
            <a:spLocks noGrp="1"/>
          </p:cNvSpPr>
          <p:nvPr>
            <p:ph type="sldNum" sz="quarter" idx="11"/>
          </p:nvPr>
        </p:nvSpPr>
        <p:spPr/>
        <p:txBody>
          <a:bodyPr/>
          <a:lstStyle>
            <a:lvl1pPr>
              <a:defRPr/>
            </a:lvl1pPr>
          </a:lstStyle>
          <a:p>
            <a:pPr>
              <a:defRPr/>
            </a:pPr>
            <a:fld id="{1280823A-D158-4554-9F4D-D1401680ED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4890D1A-9AF0-4373-9C19-31BA056F18D0}" type="datetime1">
              <a:rPr lang="en-US"/>
              <a:pPr>
                <a:defRPr/>
              </a:pPr>
              <a:t>1/9/2023</a:t>
            </a:fld>
            <a:endParaRPr lang="en-US"/>
          </a:p>
        </p:txBody>
      </p:sp>
      <p:sp>
        <p:nvSpPr>
          <p:cNvPr id="5" name="Slide Number Placeholder 22"/>
          <p:cNvSpPr>
            <a:spLocks noGrp="1"/>
          </p:cNvSpPr>
          <p:nvPr>
            <p:ph type="sldNum" sz="quarter" idx="11"/>
          </p:nvPr>
        </p:nvSpPr>
        <p:spPr/>
        <p:txBody>
          <a:bodyPr/>
          <a:lstStyle>
            <a:lvl1pPr>
              <a:defRPr/>
            </a:lvl1pPr>
          </a:lstStyle>
          <a:p>
            <a:pPr>
              <a:defRPr/>
            </a:pPr>
            <a:fld id="{A0802858-B2E8-4CEF-AB5E-E0718287C1E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45CEBB1-9625-48F6-B3A4-11D228BFD397}" type="datetime1">
              <a:rPr lang="en-US"/>
              <a:pPr>
                <a:defRPr/>
              </a:pPr>
              <a:t>1/9/2023</a:t>
            </a:fld>
            <a:endParaRPr lang="en-US"/>
          </a:p>
        </p:txBody>
      </p:sp>
      <p:sp>
        <p:nvSpPr>
          <p:cNvPr id="3" name="Slide Number Placeholder 22"/>
          <p:cNvSpPr>
            <a:spLocks noGrp="1"/>
          </p:cNvSpPr>
          <p:nvPr>
            <p:ph type="sldNum" sz="quarter" idx="11"/>
          </p:nvPr>
        </p:nvSpPr>
        <p:spPr/>
        <p:txBody>
          <a:bodyPr/>
          <a:lstStyle>
            <a:lvl1pPr>
              <a:defRPr/>
            </a:lvl1pPr>
          </a:lstStyle>
          <a:p>
            <a:pPr>
              <a:defRPr/>
            </a:pPr>
            <a:fld id="{0D2D8101-5309-4DFF-AB2A-546F31B4185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D195152B-B4E1-457A-BC5F-3AB91570D542}" type="datetime1">
              <a:rPr lang="en-US" smtClean="0"/>
              <a:pPr>
                <a:defRPr/>
              </a:pPr>
              <a:t>1/9/2023</a:t>
            </a:fld>
            <a:endParaRPr lang="en-US"/>
          </a:p>
        </p:txBody>
      </p:sp>
      <p:sp>
        <p:nvSpPr>
          <p:cNvPr id="4" name="Slide Number Placeholder 3"/>
          <p:cNvSpPr>
            <a:spLocks noGrp="1"/>
          </p:cNvSpPr>
          <p:nvPr>
            <p:ph type="sldNum" sz="quarter" idx="11"/>
          </p:nvPr>
        </p:nvSpPr>
        <p:spPr/>
        <p:txBody>
          <a:bodyPr/>
          <a:lstStyle/>
          <a:p>
            <a:pPr>
              <a:defRPr/>
            </a:pPr>
            <a:fld id="{1BDBEE41-09A9-4372-AA29-C508F4A53546}" type="slidenum">
              <a:rPr lang="en-US" smtClean="0"/>
              <a:pPr>
                <a:defRPr/>
              </a:pPr>
              <a:t>‹#›</a:t>
            </a:fld>
            <a:endParaRPr lang="en-US"/>
          </a:p>
        </p:txBody>
      </p:sp>
    </p:spTree>
    <p:extLst>
      <p:ext uri="{BB962C8B-B14F-4D97-AF65-F5344CB8AC3E}">
        <p14:creationId xmlns:p14="http://schemas.microsoft.com/office/powerpoint/2010/main" val="40046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54751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344494C4-6097-4BA9-B81C-8FE8D10E85BA}" type="datetimeFigureOut">
              <a:rPr lang="en-US" smtClean="0"/>
              <a:t>1/9/2023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5E377FD-0449-4D16-847C-E7FCD0D44552}" type="slidenum">
              <a:rPr lang="en-US" smtClean="0"/>
              <a:t>‹#›</a:t>
            </a:fld>
            <a:endParaRPr lang="en-US"/>
          </a:p>
        </p:txBody>
      </p:sp>
    </p:spTree>
    <p:extLst>
      <p:ext uri="{BB962C8B-B14F-4D97-AF65-F5344CB8AC3E}">
        <p14:creationId xmlns:p14="http://schemas.microsoft.com/office/powerpoint/2010/main" val="217850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8534401" y="6356351"/>
            <a:ext cx="3052233" cy="365125"/>
          </a:xfrm>
          <a:prstGeom prst="rect">
            <a:avLst/>
          </a:prstGeom>
        </p:spPr>
        <p:txBody>
          <a:bodyPr vert="horz"/>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195152B-B4E1-457A-BC5F-3AB91570D542}" type="datetime1">
              <a:rPr lang="en-US"/>
              <a:pPr>
                <a:defRPr/>
              </a:pPr>
              <a:t>1/9/2023</a:t>
            </a:fld>
            <a:endParaRPr lang="en-US"/>
          </a:p>
        </p:txBody>
      </p:sp>
      <p:sp>
        <p:nvSpPr>
          <p:cNvPr id="23" name="Slide Number Placeholder 22"/>
          <p:cNvSpPr>
            <a:spLocks noGrp="1"/>
          </p:cNvSpPr>
          <p:nvPr>
            <p:ph type="sldNum" sz="quarter" idx="4"/>
          </p:nvPr>
        </p:nvSpPr>
        <p:spPr>
          <a:xfrm>
            <a:off x="817033" y="6356351"/>
            <a:ext cx="26416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1BDBEE41-09A9-4372-AA29-C508F4A53546}" type="slidenum">
              <a:rPr lang="en-US"/>
              <a:pPr>
                <a:defRPr/>
              </a:pPr>
              <a:t>‹#›</a:t>
            </a:fld>
            <a:endParaRPr lang="en-US"/>
          </a:p>
        </p:txBody>
      </p:sp>
      <p:sp>
        <p:nvSpPr>
          <p:cNvPr id="28" name="Straight Connector 27"/>
          <p:cNvSpPr>
            <a:spLocks noChangeShapeType="1"/>
          </p:cNvSpPr>
          <p:nvPr/>
        </p:nvSpPr>
        <p:spPr bwMode="auto">
          <a:xfrm>
            <a:off x="609600" y="6324600"/>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Isosceles Triangle 9"/>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 id="2147483665" r:id="rId3"/>
    <p:sldLayoutId id="2147483664" r:id="rId4"/>
    <p:sldLayoutId id="2147483663" r:id="rId5"/>
    <p:sldLayoutId id="2147483662" r:id="rId6"/>
    <p:sldLayoutId id="2147483680" r:id="rId7"/>
  </p:sldLayoutIdLst>
  <p:hf sldNum="0"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377FD-0449-4D16-847C-E7FCD0D44552}" type="slidenum">
              <a:rPr lang="en-US" smtClean="0"/>
              <a:t>‹#›</a:t>
            </a:fld>
            <a:endParaRPr lang="en-US"/>
          </a:p>
        </p:txBody>
      </p:sp>
    </p:spTree>
    <p:extLst>
      <p:ext uri="{BB962C8B-B14F-4D97-AF65-F5344CB8AC3E}">
        <p14:creationId xmlns:p14="http://schemas.microsoft.com/office/powerpoint/2010/main" val="394336372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7D500-1223-4445-9EB2-2C72C770F9EB}" type="datetimeFigureOut">
              <a:rPr lang="en-US" smtClean="0"/>
              <a:t>1/9/2023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2B7C0-2BFE-4B93-8D6A-346114099C3F}" type="slidenum">
              <a:rPr lang="en-US" smtClean="0"/>
              <a:t>‹#›</a:t>
            </a:fld>
            <a:endParaRPr lang="en-US"/>
          </a:p>
        </p:txBody>
      </p:sp>
    </p:spTree>
    <p:extLst>
      <p:ext uri="{BB962C8B-B14F-4D97-AF65-F5344CB8AC3E}">
        <p14:creationId xmlns:p14="http://schemas.microsoft.com/office/powerpoint/2010/main" val="23642497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yusuwang@ucsd.edu" TargetMode="External"/><Relationship Id="rId2" Type="http://schemas.openxmlformats.org/officeDocument/2006/relationships/hyperlink" Target="http://dsc40b.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1447800"/>
            <a:ext cx="74676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 name="Title 1"/>
          <p:cNvSpPr>
            <a:spLocks noGrp="1"/>
          </p:cNvSpPr>
          <p:nvPr>
            <p:ph type="ctrTitle"/>
          </p:nvPr>
        </p:nvSpPr>
        <p:spPr>
          <a:xfrm>
            <a:off x="2743200" y="1823484"/>
            <a:ext cx="6858000" cy="1295400"/>
          </a:xfrm>
        </p:spPr>
        <p:txBody>
          <a:bodyPr/>
          <a:lstStyle/>
          <a:p>
            <a:pPr algn="ctr" eaLnBrk="1" hangingPunct="1"/>
            <a:r>
              <a:rPr lang="en-US" sz="2800" dirty="0">
                <a:solidFill>
                  <a:schemeClr val="bg1"/>
                </a:solidFill>
              </a:rPr>
              <a:t>DSC40B:</a:t>
            </a:r>
            <a:br>
              <a:rPr lang="en-US" sz="2800" dirty="0">
                <a:solidFill>
                  <a:schemeClr val="bg1"/>
                </a:solidFill>
              </a:rPr>
            </a:br>
            <a:r>
              <a:rPr lang="en-US" sz="2800" dirty="0">
                <a:solidFill>
                  <a:schemeClr val="bg1"/>
                </a:solidFill>
              </a:rPr>
              <a:t>Theoretical Foundations of Data Science II </a:t>
            </a:r>
            <a:endParaRPr lang="en-US" sz="2800" i="1" dirty="0">
              <a:solidFill>
                <a:schemeClr val="bg1"/>
              </a:solidFill>
            </a:endParaRPr>
          </a:p>
        </p:txBody>
      </p:sp>
      <p:sp>
        <p:nvSpPr>
          <p:cNvPr id="3" name="Subtitle 2"/>
          <p:cNvSpPr>
            <a:spLocks noGrp="1"/>
          </p:cNvSpPr>
          <p:nvPr>
            <p:ph type="subTitle" idx="1"/>
          </p:nvPr>
        </p:nvSpPr>
        <p:spPr>
          <a:xfrm>
            <a:off x="2667000" y="3962400"/>
            <a:ext cx="6858000" cy="1885950"/>
          </a:xfrm>
        </p:spPr>
        <p:txBody>
          <a:bodyPr>
            <a:normAutofit/>
          </a:bodyPr>
          <a:lstStyle/>
          <a:p>
            <a:pPr algn="ctr" eaLnBrk="1" fontAlgn="auto" hangingPunct="1">
              <a:spcAft>
                <a:spcPts val="0"/>
              </a:spcAft>
              <a:defRPr/>
            </a:pPr>
            <a:r>
              <a:rPr lang="en-US" sz="2800" dirty="0"/>
              <a:t>Lecture 1:   </a:t>
            </a:r>
            <a:r>
              <a:rPr lang="en-US" sz="2800" i="1" dirty="0"/>
              <a:t>Welcome, introduction and examples</a:t>
            </a:r>
          </a:p>
          <a:p>
            <a:pPr algn="ctr" eaLnBrk="1" fontAlgn="auto" hangingPunct="1">
              <a:spcAft>
                <a:spcPts val="0"/>
              </a:spcAft>
              <a:defRPr/>
            </a:pPr>
            <a:endParaRPr lang="en-US" sz="1600" dirty="0"/>
          </a:p>
          <a:p>
            <a:pPr algn="ctr" eaLnBrk="1" fontAlgn="auto" hangingPunct="1">
              <a:spcAft>
                <a:spcPts val="0"/>
              </a:spcAft>
              <a:defRPr/>
            </a:pPr>
            <a:r>
              <a:rPr lang="en-US" sz="2800" dirty="0"/>
              <a:t>Instructor: Yusu Wang</a:t>
            </a:r>
          </a:p>
        </p:txBody>
      </p:sp>
      <p:sp>
        <p:nvSpPr>
          <p:cNvPr id="5" name="Rectangle 4"/>
          <p:cNvSpPr/>
          <p:nvPr/>
        </p:nvSpPr>
        <p:spPr>
          <a:xfrm>
            <a:off x="2362200" y="1447800"/>
            <a:ext cx="304800" cy="2057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1B93-6446-46CA-AEE2-E5F6B77140C7}"/>
              </a:ext>
            </a:extLst>
          </p:cNvPr>
          <p:cNvSpPr>
            <a:spLocks noGrp="1"/>
          </p:cNvSpPr>
          <p:nvPr>
            <p:ph type="title"/>
          </p:nvPr>
        </p:nvSpPr>
        <p:spPr/>
        <p:txBody>
          <a:bodyPr/>
          <a:lstStyle/>
          <a:p>
            <a:r>
              <a:rPr lang="en-US" dirty="0"/>
              <a:t>A simple example</a:t>
            </a:r>
          </a:p>
        </p:txBody>
      </p:sp>
      <p:sp>
        <p:nvSpPr>
          <p:cNvPr id="3" name="Content Placeholder 2">
            <a:extLst>
              <a:ext uri="{FF2B5EF4-FFF2-40B4-BE49-F238E27FC236}">
                <a16:creationId xmlns:a16="http://schemas.microsoft.com/office/drawing/2014/main" id="{4F99B558-34D2-44F3-8B35-2E318E83CA3F}"/>
              </a:ext>
            </a:extLst>
          </p:cNvPr>
          <p:cNvSpPr>
            <a:spLocks noGrp="1"/>
          </p:cNvSpPr>
          <p:nvPr>
            <p:ph sz="quarter" idx="1"/>
          </p:nvPr>
        </p:nvSpPr>
        <p:spPr/>
        <p:txBody>
          <a:bodyPr/>
          <a:lstStyle/>
          <a:p>
            <a:r>
              <a:rPr lang="en-US" dirty="0"/>
              <a:t>Salary prediction from existing data</a:t>
            </a:r>
          </a:p>
        </p:txBody>
      </p:sp>
      <p:pic>
        <p:nvPicPr>
          <p:cNvPr id="5" name="Picture 4">
            <a:extLst>
              <a:ext uri="{FF2B5EF4-FFF2-40B4-BE49-F238E27FC236}">
                <a16:creationId xmlns:a16="http://schemas.microsoft.com/office/drawing/2014/main" id="{DD78E45C-FA5D-4A2A-85D8-316690656ADA}"/>
              </a:ext>
            </a:extLst>
          </p:cNvPr>
          <p:cNvPicPr>
            <a:picLocks noChangeAspect="1"/>
          </p:cNvPicPr>
          <p:nvPr/>
        </p:nvPicPr>
        <p:blipFill>
          <a:blip r:embed="rId2"/>
          <a:stretch>
            <a:fillRect/>
          </a:stretch>
        </p:blipFill>
        <p:spPr>
          <a:xfrm>
            <a:off x="3352801" y="1866112"/>
            <a:ext cx="5762625" cy="4267200"/>
          </a:xfrm>
          <a:prstGeom prst="rect">
            <a:avLst/>
          </a:prstGeom>
        </p:spPr>
      </p:pic>
      <p:sp>
        <p:nvSpPr>
          <p:cNvPr id="6" name="TextBox 5">
            <a:extLst>
              <a:ext uri="{FF2B5EF4-FFF2-40B4-BE49-F238E27FC236}">
                <a16:creationId xmlns:a16="http://schemas.microsoft.com/office/drawing/2014/main" id="{B26B011A-486E-4F18-BF15-C2D2E06BE095}"/>
              </a:ext>
            </a:extLst>
          </p:cNvPr>
          <p:cNvSpPr txBox="1"/>
          <p:nvPr/>
        </p:nvSpPr>
        <p:spPr>
          <a:xfrm>
            <a:off x="7443788" y="6048494"/>
            <a:ext cx="2209800" cy="369332"/>
          </a:xfrm>
          <a:prstGeom prst="rect">
            <a:avLst/>
          </a:prstGeom>
          <a:noFill/>
        </p:spPr>
        <p:txBody>
          <a:bodyPr wrap="square" rtlCol="0">
            <a:spAutoFit/>
          </a:bodyPr>
          <a:lstStyle/>
          <a:p>
            <a:r>
              <a:rPr lang="en-US" dirty="0">
                <a:solidFill>
                  <a:srgbClr val="700000"/>
                </a:solidFill>
              </a:rPr>
              <a:t>years of experience</a:t>
            </a:r>
          </a:p>
        </p:txBody>
      </p:sp>
      <p:sp>
        <p:nvSpPr>
          <p:cNvPr id="7" name="TextBox 6">
            <a:extLst>
              <a:ext uri="{FF2B5EF4-FFF2-40B4-BE49-F238E27FC236}">
                <a16:creationId xmlns:a16="http://schemas.microsoft.com/office/drawing/2014/main" id="{1B97BC03-4A52-49B3-A2EF-C005F271E7B9}"/>
              </a:ext>
            </a:extLst>
          </p:cNvPr>
          <p:cNvSpPr txBox="1"/>
          <p:nvPr/>
        </p:nvSpPr>
        <p:spPr>
          <a:xfrm>
            <a:off x="3581401" y="1789912"/>
            <a:ext cx="1247775" cy="369332"/>
          </a:xfrm>
          <a:prstGeom prst="rect">
            <a:avLst/>
          </a:prstGeom>
          <a:noFill/>
        </p:spPr>
        <p:txBody>
          <a:bodyPr wrap="square" rtlCol="0">
            <a:spAutoFit/>
          </a:bodyPr>
          <a:lstStyle/>
          <a:p>
            <a:r>
              <a:rPr lang="en-US" dirty="0">
                <a:solidFill>
                  <a:srgbClr val="700000"/>
                </a:solidFill>
              </a:rPr>
              <a:t>salary</a:t>
            </a:r>
          </a:p>
        </p:txBody>
      </p:sp>
    </p:spTree>
    <p:extLst>
      <p:ext uri="{BB962C8B-B14F-4D97-AF65-F5344CB8AC3E}">
        <p14:creationId xmlns:p14="http://schemas.microsoft.com/office/powerpoint/2010/main" val="254797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1B93-6446-46CA-AEE2-E5F6B77140C7}"/>
              </a:ext>
            </a:extLst>
          </p:cNvPr>
          <p:cNvSpPr>
            <a:spLocks noGrp="1"/>
          </p:cNvSpPr>
          <p:nvPr>
            <p:ph type="title"/>
          </p:nvPr>
        </p:nvSpPr>
        <p:spPr/>
        <p:txBody>
          <a:bodyPr/>
          <a:lstStyle/>
          <a:p>
            <a:r>
              <a:rPr lang="en-US" dirty="0"/>
              <a:t>A simple example</a:t>
            </a:r>
          </a:p>
        </p:txBody>
      </p:sp>
      <p:sp>
        <p:nvSpPr>
          <p:cNvPr id="3" name="Content Placeholder 2">
            <a:extLst>
              <a:ext uri="{FF2B5EF4-FFF2-40B4-BE49-F238E27FC236}">
                <a16:creationId xmlns:a16="http://schemas.microsoft.com/office/drawing/2014/main" id="{4F99B558-34D2-44F3-8B35-2E318E83CA3F}"/>
              </a:ext>
            </a:extLst>
          </p:cNvPr>
          <p:cNvSpPr>
            <a:spLocks noGrp="1"/>
          </p:cNvSpPr>
          <p:nvPr>
            <p:ph sz="quarter" idx="1"/>
          </p:nvPr>
        </p:nvSpPr>
        <p:spPr>
          <a:xfrm>
            <a:off x="609600" y="1219200"/>
            <a:ext cx="7086600" cy="4937760"/>
          </a:xfrm>
        </p:spPr>
        <p:txBody>
          <a:bodyPr/>
          <a:lstStyle/>
          <a:p>
            <a:r>
              <a:rPr lang="en-US" dirty="0"/>
              <a:t>Salary prediction from existing data</a:t>
            </a:r>
          </a:p>
        </p:txBody>
      </p:sp>
      <p:pic>
        <p:nvPicPr>
          <p:cNvPr id="8" name="Picture 7">
            <a:extLst>
              <a:ext uri="{FF2B5EF4-FFF2-40B4-BE49-F238E27FC236}">
                <a16:creationId xmlns:a16="http://schemas.microsoft.com/office/drawing/2014/main" id="{43A5C7E8-4CA2-4402-B6FF-1D93090E5AB4}"/>
              </a:ext>
            </a:extLst>
          </p:cNvPr>
          <p:cNvPicPr>
            <a:picLocks noChangeAspect="1"/>
          </p:cNvPicPr>
          <p:nvPr/>
        </p:nvPicPr>
        <p:blipFill>
          <a:blip r:embed="rId2"/>
          <a:stretch>
            <a:fillRect/>
          </a:stretch>
        </p:blipFill>
        <p:spPr>
          <a:xfrm>
            <a:off x="1295401" y="1965960"/>
            <a:ext cx="5838825" cy="4267200"/>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29C28C1E-94EB-456D-A9BB-E22CBD556E82}"/>
                  </a:ext>
                </a:extLst>
              </p:cNvPr>
              <p:cNvSpPr txBox="1">
                <a:spLocks/>
              </p:cNvSpPr>
              <p:nvPr/>
            </p:nvSpPr>
            <p:spPr bwMode="auto">
              <a:xfrm>
                <a:off x="6324600" y="1965960"/>
                <a:ext cx="51816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Formulation (linear regression): </a:t>
                </a:r>
              </a:p>
              <a:p>
                <a:pPr lvl="1"/>
                <a:r>
                  <a:rPr lang="en-US" dirty="0"/>
                  <a:t>Find the best (hyper-)plane fitting these points with least total error (sum-square distances) </a:t>
                </a:r>
              </a:p>
              <a:p>
                <a:pPr lvl="1"/>
                <a:endParaRPr lang="en-US" dirty="0"/>
              </a:p>
              <a:p>
                <a:pPr lvl="1"/>
                <a:r>
                  <a:rPr lang="en-US" dirty="0"/>
                  <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𝑋</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𝑏</m:t>
                        </m:r>
                      </m:e>
                    </m:acc>
                  </m:oMath>
                </a14:m>
                <a:endParaRPr lang="en-US" sz="2800" dirty="0"/>
              </a:p>
              <a:p>
                <a:pPr lvl="1"/>
                <a:endParaRPr lang="en-US" dirty="0"/>
              </a:p>
            </p:txBody>
          </p:sp>
        </mc:Choice>
        <mc:Fallback xmlns="">
          <p:sp>
            <p:nvSpPr>
              <p:cNvPr id="9" name="Content Placeholder 2">
                <a:extLst>
                  <a:ext uri="{FF2B5EF4-FFF2-40B4-BE49-F238E27FC236}">
                    <a16:creationId xmlns:a16="http://schemas.microsoft.com/office/drawing/2014/main" id="{29C28C1E-94EB-456D-A9BB-E22CBD556E82}"/>
                  </a:ext>
                </a:extLst>
              </p:cNvPr>
              <p:cNvSpPr txBox="1">
                <a:spLocks noRot="1" noChangeAspect="1" noMove="1" noResize="1" noEditPoints="1" noAdjustHandles="1" noChangeArrowheads="1" noChangeShapeType="1" noTextEdit="1"/>
              </p:cNvSpPr>
              <p:nvPr/>
            </p:nvSpPr>
            <p:spPr bwMode="auto">
              <a:xfrm>
                <a:off x="6324600" y="1965960"/>
                <a:ext cx="5181600" cy="4191000"/>
              </a:xfrm>
              <a:prstGeom prst="rect">
                <a:avLst/>
              </a:prstGeom>
              <a:blipFill>
                <a:blip r:embed="rId3"/>
                <a:stretch>
                  <a:fillRect l="-1059" t="-145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1597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B74D-00F2-F879-F49A-CAFEF45230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99B351-F650-25B4-89F6-D40A70A968AD}"/>
              </a:ext>
            </a:extLst>
          </p:cNvPr>
          <p:cNvSpPr>
            <a:spLocks noGrp="1"/>
          </p:cNvSpPr>
          <p:nvPr>
            <p:ph sz="quarter" idx="1"/>
          </p:nvPr>
        </p:nvSpPr>
        <p:spPr>
          <a:xfrm>
            <a:off x="609600" y="3124200"/>
            <a:ext cx="10972800" cy="3032760"/>
          </a:xfrm>
        </p:spPr>
        <p:txBody>
          <a:bodyPr/>
          <a:lstStyle/>
          <a:p>
            <a:pPr marL="0" indent="0" algn="ctr">
              <a:buNone/>
            </a:pPr>
            <a:r>
              <a:rPr lang="en-US" sz="4000" dirty="0"/>
              <a:t>Is that the end? </a:t>
            </a:r>
          </a:p>
        </p:txBody>
      </p:sp>
    </p:spTree>
    <p:extLst>
      <p:ext uri="{BB962C8B-B14F-4D97-AF65-F5344CB8AC3E}">
        <p14:creationId xmlns:p14="http://schemas.microsoft.com/office/powerpoint/2010/main" val="166598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C0C8-0536-4529-A3A6-18D7FA190DCD}"/>
              </a:ext>
            </a:extLst>
          </p:cNvPr>
          <p:cNvSpPr>
            <a:spLocks noGrp="1"/>
          </p:cNvSpPr>
          <p:nvPr>
            <p:ph type="title"/>
          </p:nvPr>
        </p:nvSpPr>
        <p:spPr/>
        <p:txBody>
          <a:bodyPr/>
          <a:lstStyle/>
          <a:p>
            <a:r>
              <a:rPr lang="en-US" dirty="0"/>
              <a:t>But …. </a:t>
            </a:r>
          </a:p>
        </p:txBody>
      </p:sp>
      <p:sp>
        <p:nvSpPr>
          <p:cNvPr id="3" name="Content Placeholder 2">
            <a:extLst>
              <a:ext uri="{FF2B5EF4-FFF2-40B4-BE49-F238E27FC236}">
                <a16:creationId xmlns:a16="http://schemas.microsoft.com/office/drawing/2014/main" id="{C3072AB2-639F-48AD-A64A-75F0CA18204F}"/>
              </a:ext>
            </a:extLst>
          </p:cNvPr>
          <p:cNvSpPr>
            <a:spLocks noGrp="1"/>
          </p:cNvSpPr>
          <p:nvPr>
            <p:ph sz="quarter" idx="1"/>
          </p:nvPr>
        </p:nvSpPr>
        <p:spPr>
          <a:xfrm>
            <a:off x="609600" y="1219200"/>
            <a:ext cx="9601200" cy="5181600"/>
          </a:xfrm>
        </p:spPr>
        <p:txBody>
          <a:bodyPr/>
          <a:lstStyle/>
          <a:p>
            <a:r>
              <a:rPr lang="en-US" dirty="0"/>
              <a:t>How do we really </a:t>
            </a:r>
            <a:r>
              <a:rPr lang="en-US" dirty="0">
                <a:solidFill>
                  <a:srgbClr val="700000"/>
                </a:solidFill>
              </a:rPr>
              <a:t>compute</a:t>
            </a:r>
            <a:r>
              <a:rPr lang="en-US" dirty="0"/>
              <a:t> it? </a:t>
            </a:r>
          </a:p>
          <a:p>
            <a:r>
              <a:rPr lang="en-US" dirty="0"/>
              <a:t>How do we ask </a:t>
            </a:r>
            <a:r>
              <a:rPr lang="en-US" dirty="0">
                <a:solidFill>
                  <a:srgbClr val="700000"/>
                </a:solidFill>
              </a:rPr>
              <a:t>the</a:t>
            </a:r>
            <a:r>
              <a:rPr lang="en-US" dirty="0"/>
              <a:t> </a:t>
            </a:r>
            <a:r>
              <a:rPr lang="en-US" dirty="0">
                <a:solidFill>
                  <a:srgbClr val="700000"/>
                </a:solidFill>
              </a:rPr>
              <a:t>computer</a:t>
            </a:r>
            <a:r>
              <a:rPr lang="en-US" dirty="0"/>
              <a:t> to compute it for us? </a:t>
            </a:r>
          </a:p>
          <a:p>
            <a:endParaRPr lang="en-US" dirty="0"/>
          </a:p>
          <a:p>
            <a:endParaRPr lang="en-US" dirty="0"/>
          </a:p>
          <a:p>
            <a:pPr lvl="3"/>
            <a:endParaRPr lang="en-US" dirty="0"/>
          </a:p>
          <a:p>
            <a:r>
              <a:rPr lang="en-US" dirty="0"/>
              <a:t>This is an </a:t>
            </a:r>
            <a:r>
              <a:rPr lang="en-US" dirty="0">
                <a:solidFill>
                  <a:srgbClr val="700000"/>
                </a:solidFill>
              </a:rPr>
              <a:t>algorithm</a:t>
            </a:r>
          </a:p>
          <a:p>
            <a:pPr lvl="1"/>
            <a:r>
              <a:rPr lang="en-US" dirty="0"/>
              <a:t>a sequence of steps / operations to achieve a goal </a:t>
            </a:r>
          </a:p>
          <a:p>
            <a:pPr lvl="7"/>
            <a:endParaRPr lang="en-US" dirty="0"/>
          </a:p>
          <a:p>
            <a:r>
              <a:rPr lang="en-US" dirty="0"/>
              <a:t>How do we know this is a </a:t>
            </a:r>
            <a:r>
              <a:rPr lang="en-US" dirty="0">
                <a:solidFill>
                  <a:srgbClr val="700000"/>
                </a:solidFill>
              </a:rPr>
              <a:t>“good” algorithm</a:t>
            </a:r>
            <a:r>
              <a:rPr lang="en-US" dirty="0"/>
              <a:t>? </a:t>
            </a:r>
          </a:p>
          <a:p>
            <a:pPr lvl="1"/>
            <a:r>
              <a:rPr lang="en-US" dirty="0"/>
              <a:t>How fast does it run on 1,000 points? </a:t>
            </a:r>
          </a:p>
          <a:p>
            <a:pPr lvl="1"/>
            <a:r>
              <a:rPr lang="en-US" dirty="0"/>
              <a:t>How does it scale to 1,000,000 points?</a:t>
            </a:r>
          </a:p>
          <a:p>
            <a:pPr lvl="1"/>
            <a:r>
              <a:rPr lang="en-US" dirty="0"/>
              <a:t>Can we come up with better algorithms for this?  </a:t>
            </a:r>
          </a:p>
        </p:txBody>
      </p:sp>
      <p:pic>
        <p:nvPicPr>
          <p:cNvPr id="5" name="Picture 4">
            <a:extLst>
              <a:ext uri="{FF2B5EF4-FFF2-40B4-BE49-F238E27FC236}">
                <a16:creationId xmlns:a16="http://schemas.microsoft.com/office/drawing/2014/main" id="{D87112C8-71E8-46A8-8F2B-437B2A0FABB5}"/>
              </a:ext>
            </a:extLst>
          </p:cNvPr>
          <p:cNvPicPr>
            <a:picLocks noChangeAspect="1"/>
          </p:cNvPicPr>
          <p:nvPr/>
        </p:nvPicPr>
        <p:blipFill>
          <a:blip r:embed="rId2"/>
          <a:stretch>
            <a:fillRect/>
          </a:stretch>
        </p:blipFill>
        <p:spPr>
          <a:xfrm>
            <a:off x="2133600" y="2362200"/>
            <a:ext cx="7315200" cy="920898"/>
          </a:xfrm>
          <a:prstGeom prst="rect">
            <a:avLst/>
          </a:prstGeom>
          <a:ln>
            <a:solidFill>
              <a:schemeClr val="accent1"/>
            </a:solidFill>
          </a:ln>
        </p:spPr>
      </p:pic>
    </p:spTree>
    <p:extLst>
      <p:ext uri="{BB962C8B-B14F-4D97-AF65-F5344CB8AC3E}">
        <p14:creationId xmlns:p14="http://schemas.microsoft.com/office/powerpoint/2010/main" val="66157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6C9E-8AE1-47AB-84F4-81E88A877727}"/>
              </a:ext>
            </a:extLst>
          </p:cNvPr>
          <p:cNvSpPr>
            <a:spLocks noGrp="1"/>
          </p:cNvSpPr>
          <p:nvPr>
            <p:ph type="title"/>
          </p:nvPr>
        </p:nvSpPr>
        <p:spPr/>
        <p:txBody>
          <a:bodyPr/>
          <a:lstStyle/>
          <a:p>
            <a:r>
              <a:rPr lang="en-US" dirty="0"/>
              <a:t>A second example</a:t>
            </a:r>
          </a:p>
        </p:txBody>
      </p:sp>
      <p:sp>
        <p:nvSpPr>
          <p:cNvPr id="3" name="Content Placeholder 2">
            <a:extLst>
              <a:ext uri="{FF2B5EF4-FFF2-40B4-BE49-F238E27FC236}">
                <a16:creationId xmlns:a16="http://schemas.microsoft.com/office/drawing/2014/main" id="{47C66EEE-167C-4BE7-9BAF-EEBFCCE67A75}"/>
              </a:ext>
            </a:extLst>
          </p:cNvPr>
          <p:cNvSpPr>
            <a:spLocks noGrp="1"/>
          </p:cNvSpPr>
          <p:nvPr>
            <p:ph sz="quarter" idx="1"/>
          </p:nvPr>
        </p:nvSpPr>
        <p:spPr/>
        <p:txBody>
          <a:bodyPr/>
          <a:lstStyle/>
          <a:p>
            <a:r>
              <a:rPr lang="en-US" dirty="0"/>
              <a:t>Clustering </a:t>
            </a:r>
          </a:p>
          <a:p>
            <a:pPr lvl="1"/>
            <a:r>
              <a:rPr lang="en-US" dirty="0"/>
              <a:t>Given a set of data, identify “groups” (clusters) such that “similar” data points are grouped together</a:t>
            </a:r>
          </a:p>
          <a:p>
            <a:pPr lvl="1"/>
            <a:r>
              <a:rPr lang="en-US" dirty="0"/>
              <a:t>Ubiquitous across science and engineering</a:t>
            </a:r>
          </a:p>
          <a:p>
            <a:pPr lvl="2"/>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39C23D2A-4D44-49EA-952A-08BC43BCB4E5}"/>
              </a:ext>
            </a:extLst>
          </p:cNvPr>
          <p:cNvPicPr>
            <a:picLocks noChangeAspect="1"/>
          </p:cNvPicPr>
          <p:nvPr/>
        </p:nvPicPr>
        <p:blipFill>
          <a:blip r:embed="rId3"/>
          <a:stretch>
            <a:fillRect/>
          </a:stretch>
        </p:blipFill>
        <p:spPr>
          <a:xfrm>
            <a:off x="1905000" y="3200400"/>
            <a:ext cx="3755552" cy="3185160"/>
          </a:xfrm>
          <a:prstGeom prst="rect">
            <a:avLst/>
          </a:prstGeom>
        </p:spPr>
      </p:pic>
      <p:pic>
        <p:nvPicPr>
          <p:cNvPr id="7" name="Picture 6">
            <a:extLst>
              <a:ext uri="{FF2B5EF4-FFF2-40B4-BE49-F238E27FC236}">
                <a16:creationId xmlns:a16="http://schemas.microsoft.com/office/drawing/2014/main" id="{71026E11-29EB-44D7-93FD-4998D7B73F3D}"/>
              </a:ext>
            </a:extLst>
          </p:cNvPr>
          <p:cNvPicPr>
            <a:picLocks noChangeAspect="1"/>
          </p:cNvPicPr>
          <p:nvPr/>
        </p:nvPicPr>
        <p:blipFill>
          <a:blip r:embed="rId4"/>
          <a:stretch>
            <a:fillRect/>
          </a:stretch>
        </p:blipFill>
        <p:spPr>
          <a:xfrm>
            <a:off x="6190791" y="3352800"/>
            <a:ext cx="3529383" cy="2667000"/>
          </a:xfrm>
          <a:prstGeom prst="rect">
            <a:avLst/>
          </a:prstGeom>
        </p:spPr>
      </p:pic>
    </p:spTree>
    <p:extLst>
      <p:ext uri="{BB962C8B-B14F-4D97-AF65-F5344CB8AC3E}">
        <p14:creationId xmlns:p14="http://schemas.microsoft.com/office/powerpoint/2010/main" val="149236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3847-4FD8-43EA-9C63-5BCE07D25C07}"/>
              </a:ext>
            </a:extLst>
          </p:cNvPr>
          <p:cNvSpPr>
            <a:spLocks noGrp="1"/>
          </p:cNvSpPr>
          <p:nvPr>
            <p:ph type="title"/>
          </p:nvPr>
        </p:nvSpPr>
        <p:spPr/>
        <p:txBody>
          <a:bodyPr/>
          <a:lstStyle/>
          <a:p>
            <a:r>
              <a:rPr lang="en-US" dirty="0"/>
              <a:t>Old Faithful Geyser </a:t>
            </a:r>
          </a:p>
        </p:txBody>
      </p:sp>
      <p:sp>
        <p:nvSpPr>
          <p:cNvPr id="3" name="Content Placeholder 2">
            <a:extLst>
              <a:ext uri="{FF2B5EF4-FFF2-40B4-BE49-F238E27FC236}">
                <a16:creationId xmlns:a16="http://schemas.microsoft.com/office/drawing/2014/main" id="{38192AF7-2A1B-45C7-A73B-C095A5A54C71}"/>
              </a:ext>
            </a:extLst>
          </p:cNvPr>
          <p:cNvSpPr>
            <a:spLocks noGrp="1"/>
          </p:cNvSpPr>
          <p:nvPr>
            <p:ph sz="quarter" idx="1"/>
          </p:nvPr>
        </p:nvSpPr>
        <p:spPr/>
        <p:txBody>
          <a:bodyPr/>
          <a:lstStyle/>
          <a:p>
            <a:r>
              <a:rPr lang="en-US" dirty="0"/>
              <a:t>What’s the pattern behind its eruption?</a:t>
            </a:r>
          </a:p>
          <a:p>
            <a:r>
              <a:rPr lang="en-US" dirty="0"/>
              <a:t>How to define as well as find the two clusters?  </a:t>
            </a:r>
          </a:p>
          <a:p>
            <a:pPr marL="274638" lvl="1" indent="0">
              <a:buNone/>
            </a:pPr>
            <a:endParaRPr lang="en-US" dirty="0"/>
          </a:p>
        </p:txBody>
      </p:sp>
      <p:pic>
        <p:nvPicPr>
          <p:cNvPr id="4" name="Picture 3">
            <a:extLst>
              <a:ext uri="{FF2B5EF4-FFF2-40B4-BE49-F238E27FC236}">
                <a16:creationId xmlns:a16="http://schemas.microsoft.com/office/drawing/2014/main" id="{9607BEE0-CC3B-4868-9CFA-EBD59D6E2E62}"/>
              </a:ext>
            </a:extLst>
          </p:cNvPr>
          <p:cNvPicPr>
            <a:picLocks noChangeAspect="1"/>
          </p:cNvPicPr>
          <p:nvPr/>
        </p:nvPicPr>
        <p:blipFill>
          <a:blip r:embed="rId2"/>
          <a:stretch>
            <a:fillRect/>
          </a:stretch>
        </p:blipFill>
        <p:spPr>
          <a:xfrm>
            <a:off x="6129338" y="2785175"/>
            <a:ext cx="4005262" cy="3396944"/>
          </a:xfrm>
          <a:prstGeom prst="rect">
            <a:avLst/>
          </a:prstGeom>
        </p:spPr>
      </p:pic>
      <p:pic>
        <p:nvPicPr>
          <p:cNvPr id="6" name="Picture 5">
            <a:extLst>
              <a:ext uri="{FF2B5EF4-FFF2-40B4-BE49-F238E27FC236}">
                <a16:creationId xmlns:a16="http://schemas.microsoft.com/office/drawing/2014/main" id="{B09439D4-C6AE-4ED4-A01F-ECE0B111CB7F}"/>
              </a:ext>
            </a:extLst>
          </p:cNvPr>
          <p:cNvPicPr>
            <a:picLocks noChangeAspect="1"/>
          </p:cNvPicPr>
          <p:nvPr/>
        </p:nvPicPr>
        <p:blipFill>
          <a:blip r:embed="rId3"/>
          <a:stretch>
            <a:fillRect/>
          </a:stretch>
        </p:blipFill>
        <p:spPr>
          <a:xfrm>
            <a:off x="1978408" y="2718894"/>
            <a:ext cx="3925122" cy="3529506"/>
          </a:xfrm>
          <a:prstGeom prst="rect">
            <a:avLst/>
          </a:prstGeom>
        </p:spPr>
      </p:pic>
    </p:spTree>
    <p:extLst>
      <p:ext uri="{BB962C8B-B14F-4D97-AF65-F5344CB8AC3E}">
        <p14:creationId xmlns:p14="http://schemas.microsoft.com/office/powerpoint/2010/main" val="225739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614D-E2EC-41D6-9FF4-258F53E65AB8}"/>
              </a:ext>
            </a:extLst>
          </p:cNvPr>
          <p:cNvSpPr>
            <a:spLocks noGrp="1"/>
          </p:cNvSpPr>
          <p:nvPr>
            <p:ph type="title"/>
          </p:nvPr>
        </p:nvSpPr>
        <p:spPr/>
        <p:txBody>
          <a:bodyPr/>
          <a:lstStyle/>
          <a:p>
            <a:r>
              <a:rPr lang="en-US" dirty="0"/>
              <a:t>DSC40A says</a:t>
            </a:r>
          </a:p>
        </p:txBody>
      </p:sp>
      <p:sp>
        <p:nvSpPr>
          <p:cNvPr id="3" name="Content Placeholder 2">
            <a:extLst>
              <a:ext uri="{FF2B5EF4-FFF2-40B4-BE49-F238E27FC236}">
                <a16:creationId xmlns:a16="http://schemas.microsoft.com/office/drawing/2014/main" id="{BA6062E7-E94F-41AC-9999-6272EDAE2353}"/>
              </a:ext>
            </a:extLst>
          </p:cNvPr>
          <p:cNvSpPr>
            <a:spLocks noGrp="1"/>
          </p:cNvSpPr>
          <p:nvPr>
            <p:ph sz="quarter" idx="1"/>
          </p:nvPr>
        </p:nvSpPr>
        <p:spPr/>
        <p:txBody>
          <a:bodyPr/>
          <a:lstStyle/>
          <a:p>
            <a:r>
              <a:rPr lang="en-US" sz="2400" dirty="0"/>
              <a:t>Let’s model this as an optimization problem</a:t>
            </a:r>
          </a:p>
          <a:p>
            <a:pPr lvl="1"/>
            <a:r>
              <a:rPr lang="en-US" sz="2000" dirty="0"/>
              <a:t>first develop a way to measure / quantify the “goodness” of different grouping</a:t>
            </a:r>
          </a:p>
          <a:p>
            <a:pPr lvl="1"/>
            <a:r>
              <a:rPr lang="en-US" sz="2000" dirty="0"/>
              <a:t>then compute the best grouping with highest goodness score</a:t>
            </a:r>
          </a:p>
        </p:txBody>
      </p:sp>
      <p:pic>
        <p:nvPicPr>
          <p:cNvPr id="8" name="Picture 7">
            <a:extLst>
              <a:ext uri="{FF2B5EF4-FFF2-40B4-BE49-F238E27FC236}">
                <a16:creationId xmlns:a16="http://schemas.microsoft.com/office/drawing/2014/main" id="{519A68B9-2A4A-480F-988D-E041FDEAF7A6}"/>
              </a:ext>
            </a:extLst>
          </p:cNvPr>
          <p:cNvPicPr>
            <a:picLocks noChangeAspect="1"/>
          </p:cNvPicPr>
          <p:nvPr/>
        </p:nvPicPr>
        <p:blipFill>
          <a:blip r:embed="rId3"/>
          <a:stretch>
            <a:fillRect/>
          </a:stretch>
        </p:blipFill>
        <p:spPr>
          <a:xfrm>
            <a:off x="914400" y="3048000"/>
            <a:ext cx="3414138" cy="2895600"/>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F17F6B9-5236-4F3A-8609-0DFDA6253B3E}"/>
                  </a:ext>
                </a:extLst>
              </p:cNvPr>
              <p:cNvSpPr txBox="1">
                <a:spLocks/>
              </p:cNvSpPr>
              <p:nvPr/>
            </p:nvSpPr>
            <p:spPr bwMode="auto">
              <a:xfrm>
                <a:off x="5791200" y="2575560"/>
                <a:ext cx="5257800" cy="365760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A grouping candidate:</a:t>
                </a:r>
              </a:p>
              <a:p>
                <a:pPr lvl="1"/>
                <a:r>
                  <a:rPr lang="en-US" sz="2000" dirty="0"/>
                  <a:t>assign each point to be either </a:t>
                </a:r>
                <a:r>
                  <a:rPr lang="en-US" sz="2000" dirty="0">
                    <a:solidFill>
                      <a:srgbClr val="0070C0"/>
                    </a:solidFill>
                  </a:rPr>
                  <a:t>blue</a:t>
                </a:r>
                <a:r>
                  <a:rPr lang="en-US" sz="2000" dirty="0"/>
                  <a:t> or </a:t>
                </a:r>
                <a:r>
                  <a:rPr lang="en-US" sz="2000" dirty="0">
                    <a:solidFill>
                      <a:srgbClr val="C00000"/>
                    </a:solidFill>
                  </a:rPr>
                  <a:t>red</a:t>
                </a:r>
                <a:endParaRPr lang="en-US" sz="2000" dirty="0"/>
              </a:p>
              <a:p>
                <a:r>
                  <a:rPr lang="en-US" sz="2000" dirty="0"/>
                  <a:t>Quality (goodness):</a:t>
                </a:r>
              </a:p>
              <a:p>
                <a:pPr lvl="1"/>
                <a:r>
                  <a:rPr lang="en-US" sz="2000" dirty="0"/>
                  <a:t>min separation distance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m:t>
                    </m:r>
                    <m:r>
                      <a:rPr lang="en-US" sz="2000" i="1">
                        <a:solidFill>
                          <a:srgbClr val="0070C0"/>
                        </a:solidFill>
                        <a:latin typeface="Cambria Math" panose="02040503050406030204" pitchFamily="18" charset="0"/>
                      </a:rPr>
                      <m:t>𝐵</m:t>
                    </m:r>
                    <m:r>
                      <a:rPr lang="en-US" sz="2000" i="1">
                        <a:latin typeface="Cambria Math" panose="02040503050406030204" pitchFamily="18" charset="0"/>
                      </a:rPr>
                      <m:t>, </m:t>
                    </m:r>
                    <m:r>
                      <a:rPr lang="en-US" sz="2000" i="1">
                        <a:solidFill>
                          <a:srgbClr val="C00000"/>
                        </a:solidFill>
                        <a:latin typeface="Cambria Math" panose="02040503050406030204" pitchFamily="18" charset="0"/>
                      </a:rPr>
                      <m:t>𝑅</m:t>
                    </m:r>
                    <m:r>
                      <a:rPr lang="en-US" sz="2000" i="1">
                        <a:latin typeface="Cambria Math" panose="02040503050406030204" pitchFamily="18" charset="0"/>
                      </a:rPr>
                      <m:t>)</m:t>
                    </m:r>
                  </m:oMath>
                </a14:m>
                <a:endParaRPr lang="en-US" sz="2000" dirty="0"/>
              </a:p>
              <a:p>
                <a:pPr lvl="2"/>
                <a:r>
                  <a:rPr lang="en-US" dirty="0"/>
                  <a:t>smallest distance between a red or blue point </a:t>
                </a:r>
              </a:p>
              <a:p>
                <a:r>
                  <a:rPr lang="en-US" sz="2000" dirty="0"/>
                  <a:t>Goal:</a:t>
                </a:r>
              </a:p>
              <a:p>
                <a:pPr lvl="1"/>
                <a:r>
                  <a:rPr lang="en-US" sz="2000" dirty="0"/>
                  <a:t>given points </a:t>
                </a:r>
                <a14:m>
                  <m:oMath xmlns:m="http://schemas.openxmlformats.org/officeDocument/2006/math">
                    <m:r>
                      <m:rPr>
                        <m:sty m:val="p"/>
                      </m:rPr>
                      <a:rPr lang="en-US" sz="2000">
                        <a:latin typeface="Cambria Math" panose="02040503050406030204" pitchFamily="18" charset="0"/>
                      </a:rPr>
                      <m:t>X</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endParaRPr lang="en-US" sz="2000" dirty="0"/>
              </a:p>
              <a:p>
                <a:pPr lvl="1"/>
                <a:r>
                  <a:rPr lang="en-US" sz="2000" dirty="0"/>
                  <a:t>return the assignment of </a:t>
                </a:r>
                <a14:m>
                  <m:oMath xmlns:m="http://schemas.openxmlformats.org/officeDocument/2006/math">
                    <m:r>
                      <m:rPr>
                        <m:sty m:val="p"/>
                      </m:rPr>
                      <a:rPr lang="en-US" sz="2000">
                        <a:latin typeface="Cambria Math" panose="02040503050406030204" pitchFamily="18" charset="0"/>
                      </a:rPr>
                      <m:t>X</m:t>
                    </m:r>
                    <m:r>
                      <a:rPr lang="en-US" sz="2000">
                        <a:latin typeface="Cambria Math" panose="02040503050406030204" pitchFamily="18" charset="0"/>
                      </a:rPr>
                      <m:t>=</m:t>
                    </m:r>
                    <m:r>
                      <a:rPr lang="en-US" sz="2000" i="1">
                        <a:solidFill>
                          <a:srgbClr val="0070C0"/>
                        </a:solidFill>
                        <a:latin typeface="Cambria Math" panose="02040503050406030204" pitchFamily="18" charset="0"/>
                      </a:rPr>
                      <m:t>𝐵</m:t>
                    </m:r>
                    <m:r>
                      <a:rPr lang="en-US" sz="2000" i="1">
                        <a:latin typeface="Cambria Math" panose="02040503050406030204" pitchFamily="18" charset="0"/>
                      </a:rPr>
                      <m:t>∪</m:t>
                    </m:r>
                    <m:r>
                      <a:rPr lang="en-US" sz="2000" i="1">
                        <a:solidFill>
                          <a:srgbClr val="C00000"/>
                        </a:solidFill>
                        <a:latin typeface="Cambria Math" panose="02040503050406030204" pitchFamily="18" charset="0"/>
                      </a:rPr>
                      <m:t>𝑅</m:t>
                    </m:r>
                  </m:oMath>
                </a14:m>
                <a:r>
                  <a:rPr lang="en-US" sz="2000" dirty="0"/>
                  <a:t> with largest separation distance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m:t>
                    </m:r>
                    <m:r>
                      <a:rPr lang="en-US" sz="2000" i="1">
                        <a:solidFill>
                          <a:srgbClr val="0070C0"/>
                        </a:solidFill>
                        <a:latin typeface="Cambria Math" panose="02040503050406030204" pitchFamily="18" charset="0"/>
                      </a:rPr>
                      <m:t>𝐵</m:t>
                    </m:r>
                    <m:r>
                      <a:rPr lang="en-US" sz="2000" i="1">
                        <a:latin typeface="Cambria Math" panose="02040503050406030204" pitchFamily="18" charset="0"/>
                      </a:rPr>
                      <m:t>, </m:t>
                    </m:r>
                    <m:r>
                      <a:rPr lang="en-US" sz="2000" i="1">
                        <a:solidFill>
                          <a:srgbClr val="C00000"/>
                        </a:solidFill>
                        <a:latin typeface="Cambria Math" panose="02040503050406030204" pitchFamily="18" charset="0"/>
                      </a:rPr>
                      <m:t>𝑅</m:t>
                    </m:r>
                    <m:r>
                      <a:rPr lang="en-US" sz="2000" i="1">
                        <a:latin typeface="Cambria Math" panose="02040503050406030204" pitchFamily="18" charset="0"/>
                      </a:rPr>
                      <m:t>)</m:t>
                    </m:r>
                  </m:oMath>
                </a14:m>
                <a:endParaRPr lang="en-US" sz="2000" dirty="0"/>
              </a:p>
              <a:p>
                <a:pPr lvl="1"/>
                <a:endParaRPr lang="en-US" sz="2000" dirty="0"/>
              </a:p>
            </p:txBody>
          </p:sp>
        </mc:Choice>
        <mc:Fallback xmlns="">
          <p:sp>
            <p:nvSpPr>
              <p:cNvPr id="9" name="Content Placeholder 2">
                <a:extLst>
                  <a:ext uri="{FF2B5EF4-FFF2-40B4-BE49-F238E27FC236}">
                    <a16:creationId xmlns:a16="http://schemas.microsoft.com/office/drawing/2014/main" id="{6F17F6B9-5236-4F3A-8609-0DFDA6253B3E}"/>
                  </a:ext>
                </a:extLst>
              </p:cNvPr>
              <p:cNvSpPr txBox="1">
                <a:spLocks noRot="1" noChangeAspect="1" noMove="1" noResize="1" noEditPoints="1" noAdjustHandles="1" noChangeArrowheads="1" noChangeShapeType="1" noTextEdit="1"/>
              </p:cNvSpPr>
              <p:nvPr/>
            </p:nvSpPr>
            <p:spPr bwMode="auto">
              <a:xfrm>
                <a:off x="5791200" y="2575560"/>
                <a:ext cx="5257800" cy="3657600"/>
              </a:xfrm>
              <a:prstGeom prst="rect">
                <a:avLst/>
              </a:prstGeom>
              <a:blipFill>
                <a:blip r:embed="rId4"/>
                <a:stretch>
                  <a:fillRect l="-346" t="-829" b="-1161"/>
                </a:stretch>
              </a:blipFill>
              <a:ln w="19050">
                <a:solidFill>
                  <a:schemeClr val="accent1"/>
                </a:solidFill>
                <a:miter lim="800000"/>
                <a:headEnd/>
                <a:tailEnd/>
              </a:ln>
            </p:spPr>
            <p:txBody>
              <a:bodyPr/>
              <a:lstStyle/>
              <a:p>
                <a:r>
                  <a:rPr lang="en-US">
                    <a:noFill/>
                  </a:rPr>
                  <a:t> </a:t>
                </a:r>
              </a:p>
            </p:txBody>
          </p:sp>
        </mc:Fallback>
      </mc:AlternateContent>
      <p:pic>
        <p:nvPicPr>
          <p:cNvPr id="10" name="Picture 9">
            <a:extLst>
              <a:ext uri="{FF2B5EF4-FFF2-40B4-BE49-F238E27FC236}">
                <a16:creationId xmlns:a16="http://schemas.microsoft.com/office/drawing/2014/main" id="{246B85DF-FE9F-442E-A05C-3B4FD18E5133}"/>
              </a:ext>
            </a:extLst>
          </p:cNvPr>
          <p:cNvPicPr>
            <a:picLocks noChangeAspect="1"/>
          </p:cNvPicPr>
          <p:nvPr/>
        </p:nvPicPr>
        <p:blipFill>
          <a:blip r:embed="rId5"/>
          <a:stretch>
            <a:fillRect/>
          </a:stretch>
        </p:blipFill>
        <p:spPr>
          <a:xfrm>
            <a:off x="838200" y="3048000"/>
            <a:ext cx="3551746" cy="2895600"/>
          </a:xfrm>
          <a:prstGeom prst="rect">
            <a:avLst/>
          </a:prstGeom>
        </p:spPr>
      </p:pic>
    </p:spTree>
    <p:extLst>
      <p:ext uri="{BB962C8B-B14F-4D97-AF65-F5344CB8AC3E}">
        <p14:creationId xmlns:p14="http://schemas.microsoft.com/office/powerpoint/2010/main" val="4160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B92B-79A5-4DCA-BA9A-C0A4272C1399}"/>
              </a:ext>
            </a:extLst>
          </p:cNvPr>
          <p:cNvSpPr>
            <a:spLocks noGrp="1"/>
          </p:cNvSpPr>
          <p:nvPr>
            <p:ph type="title"/>
          </p:nvPr>
        </p:nvSpPr>
        <p:spPr/>
        <p:txBody>
          <a:bodyPr/>
          <a:lstStyle/>
          <a:p>
            <a:r>
              <a:rPr lang="en-US" dirty="0"/>
              <a:t>Are we done? </a:t>
            </a:r>
          </a:p>
        </p:txBody>
      </p:sp>
      <p:sp>
        <p:nvSpPr>
          <p:cNvPr id="3" name="Content Placeholder 2">
            <a:extLst>
              <a:ext uri="{FF2B5EF4-FFF2-40B4-BE49-F238E27FC236}">
                <a16:creationId xmlns:a16="http://schemas.microsoft.com/office/drawing/2014/main" id="{D5BC5CDB-39A0-4C8E-B2F1-E6A65A332622}"/>
              </a:ext>
            </a:extLst>
          </p:cNvPr>
          <p:cNvSpPr>
            <a:spLocks noGrp="1"/>
          </p:cNvSpPr>
          <p:nvPr>
            <p:ph sz="quarter" idx="1"/>
          </p:nvPr>
        </p:nvSpPr>
        <p:spPr>
          <a:xfrm>
            <a:off x="609600" y="1219200"/>
            <a:ext cx="9601200" cy="3429000"/>
          </a:xfrm>
        </p:spPr>
        <p:txBody>
          <a:bodyPr/>
          <a:lstStyle/>
          <a:p>
            <a:r>
              <a:rPr lang="en-US" dirty="0"/>
              <a:t>But… how do we really solve this optimization problem? </a:t>
            </a:r>
          </a:p>
          <a:p>
            <a:endParaRPr lang="en-US" dirty="0"/>
          </a:p>
          <a:p>
            <a:r>
              <a:rPr lang="en-US" dirty="0"/>
              <a:t>What is an algorithm to achieve this? </a:t>
            </a:r>
          </a:p>
          <a:p>
            <a:pPr lvl="1"/>
            <a:r>
              <a:rPr lang="en-US" dirty="0"/>
              <a:t>The algorithm needs to be correct</a:t>
            </a:r>
          </a:p>
          <a:p>
            <a:r>
              <a:rPr lang="en-US" dirty="0"/>
              <a:t>If we develop a correct algorithm, is this algorithm good? </a:t>
            </a:r>
          </a:p>
          <a:p>
            <a:pPr lvl="1"/>
            <a:r>
              <a:rPr lang="en-US" dirty="0"/>
              <a:t>How do we know? (aka: how to analyze our algorithm?)</a:t>
            </a:r>
          </a:p>
          <a:p>
            <a:r>
              <a:rPr lang="en-US" dirty="0"/>
              <a:t>How do we design better algorithms? </a:t>
            </a:r>
          </a:p>
        </p:txBody>
      </p:sp>
    </p:spTree>
    <p:extLst>
      <p:ext uri="{BB962C8B-B14F-4D97-AF65-F5344CB8AC3E}">
        <p14:creationId xmlns:p14="http://schemas.microsoft.com/office/powerpoint/2010/main" val="253683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ADD4-9908-4BC8-B389-9C68F1321411}"/>
              </a:ext>
            </a:extLst>
          </p:cNvPr>
          <p:cNvSpPr>
            <a:spLocks noGrp="1"/>
          </p:cNvSpPr>
          <p:nvPr>
            <p:ph type="title"/>
          </p:nvPr>
        </p:nvSpPr>
        <p:spPr/>
        <p:txBody>
          <a:bodyPr/>
          <a:lstStyle/>
          <a:p>
            <a:r>
              <a:rPr lang="en-US" dirty="0"/>
              <a:t>A first algorithm for clustering</a:t>
            </a:r>
          </a:p>
        </p:txBody>
      </p:sp>
      <p:sp>
        <p:nvSpPr>
          <p:cNvPr id="3" name="Content Placeholder 2">
            <a:extLst>
              <a:ext uri="{FF2B5EF4-FFF2-40B4-BE49-F238E27FC236}">
                <a16:creationId xmlns:a16="http://schemas.microsoft.com/office/drawing/2014/main" id="{259109C5-42DF-4551-A413-16D0F0E986CF}"/>
              </a:ext>
            </a:extLst>
          </p:cNvPr>
          <p:cNvSpPr>
            <a:spLocks noGrp="1"/>
          </p:cNvSpPr>
          <p:nvPr>
            <p:ph sz="quarter" idx="1"/>
          </p:nvPr>
        </p:nvSpPr>
        <p:spPr>
          <a:xfrm>
            <a:off x="609600" y="1166648"/>
            <a:ext cx="9601200" cy="4937760"/>
          </a:xfrm>
        </p:spPr>
        <p:txBody>
          <a:bodyPr/>
          <a:lstStyle/>
          <a:p>
            <a:r>
              <a:rPr lang="en-US" dirty="0"/>
              <a:t>Intuition: to compute min-separation grouping</a:t>
            </a:r>
          </a:p>
          <a:p>
            <a:pPr lvl="1"/>
            <a:r>
              <a:rPr lang="en-US" dirty="0"/>
              <a:t>try all possible assignment of all input data points</a:t>
            </a:r>
          </a:p>
          <a:p>
            <a:pPr lvl="1"/>
            <a:r>
              <a:rPr lang="en-US" dirty="0"/>
              <a:t>compute separation distance for each assignment (grouping)</a:t>
            </a:r>
          </a:p>
          <a:p>
            <a:pPr lvl="1"/>
            <a:r>
              <a:rPr lang="en-US" dirty="0"/>
              <a:t>return the one with largest separation distance (the best)</a:t>
            </a:r>
          </a:p>
        </p:txBody>
      </p:sp>
      <p:grpSp>
        <p:nvGrpSpPr>
          <p:cNvPr id="6" name="Group 5">
            <a:extLst>
              <a:ext uri="{FF2B5EF4-FFF2-40B4-BE49-F238E27FC236}">
                <a16:creationId xmlns:a16="http://schemas.microsoft.com/office/drawing/2014/main" id="{185EABD6-1847-4D51-AA73-8ED00D5EBE43}"/>
              </a:ext>
            </a:extLst>
          </p:cNvPr>
          <p:cNvGrpSpPr/>
          <p:nvPr/>
        </p:nvGrpSpPr>
        <p:grpSpPr>
          <a:xfrm>
            <a:off x="2226000" y="3048000"/>
            <a:ext cx="7740000" cy="3276600"/>
            <a:chOff x="702000" y="3048000"/>
            <a:chExt cx="7740000" cy="3276600"/>
          </a:xfrm>
        </p:grpSpPr>
        <p:pic>
          <p:nvPicPr>
            <p:cNvPr id="5" name="Picture 4">
              <a:extLst>
                <a:ext uri="{FF2B5EF4-FFF2-40B4-BE49-F238E27FC236}">
                  <a16:creationId xmlns:a16="http://schemas.microsoft.com/office/drawing/2014/main" id="{560CC455-3C2D-45CD-9DAF-D4EEE8B8163B}"/>
                </a:ext>
              </a:extLst>
            </p:cNvPr>
            <p:cNvPicPr>
              <a:picLocks noChangeAspect="1"/>
            </p:cNvPicPr>
            <p:nvPr/>
          </p:nvPicPr>
          <p:blipFill>
            <a:blip r:embed="rId2"/>
            <a:stretch>
              <a:fillRect/>
            </a:stretch>
          </p:blipFill>
          <p:spPr>
            <a:xfrm>
              <a:off x="702000" y="3048000"/>
              <a:ext cx="7740000" cy="3276600"/>
            </a:xfrm>
            <a:prstGeom prst="rect">
              <a:avLst/>
            </a:prstGeom>
            <a:ln w="15875">
              <a:solidFill>
                <a:schemeClr val="accent1"/>
              </a:solidFill>
            </a:ln>
          </p:spPr>
        </p:pic>
        <p:sp>
          <p:nvSpPr>
            <p:cNvPr id="4" name="Rectangle 3">
              <a:extLst>
                <a:ext uri="{FF2B5EF4-FFF2-40B4-BE49-F238E27FC236}">
                  <a16:creationId xmlns:a16="http://schemas.microsoft.com/office/drawing/2014/main" id="{9CEE727D-A096-44EC-B635-6028A84AFB1F}"/>
                </a:ext>
              </a:extLst>
            </p:cNvPr>
            <p:cNvSpPr/>
            <p:nvPr/>
          </p:nvSpPr>
          <p:spPr>
            <a:xfrm>
              <a:off x="2286000" y="4663440"/>
              <a:ext cx="228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&gt;</a:t>
              </a:r>
            </a:p>
          </p:txBody>
        </p:sp>
      </p:grpSp>
    </p:spTree>
    <p:extLst>
      <p:ext uri="{BB962C8B-B14F-4D97-AF65-F5344CB8AC3E}">
        <p14:creationId xmlns:p14="http://schemas.microsoft.com/office/powerpoint/2010/main" val="350959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70AA-7558-4356-87AB-E33401762719}"/>
              </a:ext>
            </a:extLst>
          </p:cNvPr>
          <p:cNvSpPr>
            <a:spLocks noGrp="1"/>
          </p:cNvSpPr>
          <p:nvPr>
            <p:ph type="title"/>
          </p:nvPr>
        </p:nvSpPr>
        <p:spPr/>
        <p:txBody>
          <a:bodyPr/>
          <a:lstStyle/>
          <a:p>
            <a:r>
              <a:rPr lang="en-US" dirty="0"/>
              <a:t>Running time?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9792B7-3B71-43DB-B3C1-BA658873DFDC}"/>
                  </a:ext>
                </a:extLst>
              </p:cNvPr>
              <p:cNvSpPr>
                <a:spLocks noGrp="1"/>
              </p:cNvSpPr>
              <p:nvPr>
                <p:ph sz="quarter" idx="1"/>
              </p:nvPr>
            </p:nvSpPr>
            <p:spPr/>
            <p:txBody>
              <a:bodyPr/>
              <a:lstStyle/>
              <a:p>
                <a:r>
                  <a:rPr lang="en-US" dirty="0"/>
                  <a:t>Precise time: </a:t>
                </a:r>
              </a:p>
              <a:p>
                <a:pPr lvl="1"/>
                <a:r>
                  <a:rPr lang="en-US" dirty="0"/>
                  <a:t>depends on the computer </a:t>
                </a:r>
              </a:p>
              <a:p>
                <a:r>
                  <a:rPr lang="en-US" dirty="0"/>
                  <a:t>Rough idea to make measuring time “computer-independent”: </a:t>
                </a:r>
              </a:p>
              <a:p>
                <a:pPr lvl="1"/>
                <a:r>
                  <a:rPr lang="en-US" dirty="0"/>
                  <a:t>Let’s count how many operations we would need! </a:t>
                </a:r>
              </a:p>
              <a:p>
                <a:pPr lvl="2"/>
                <a:r>
                  <a:rPr lang="en-US" dirty="0"/>
                  <a:t>How many possible assignment do we have? </a:t>
                </a:r>
              </a:p>
              <a:p>
                <a:pPr lvl="3"/>
                <a:r>
                  <a:rPr lang="en-US" dirty="0"/>
                  <a:t>assigning </a:t>
                </a:r>
                <a:r>
                  <a:rPr lang="en-US" i="1" dirty="0">
                    <a:solidFill>
                      <a:srgbClr val="C00000"/>
                    </a:solidFill>
                  </a:rPr>
                  <a:t>R</a:t>
                </a:r>
                <a:r>
                  <a:rPr lang="en-US" dirty="0"/>
                  <a:t> or </a:t>
                </a:r>
                <a:r>
                  <a:rPr lang="en-US" i="1" dirty="0">
                    <a:solidFill>
                      <a:srgbClr val="0070C0"/>
                    </a:solidFill>
                  </a:rPr>
                  <a:t>B</a:t>
                </a:r>
                <a:r>
                  <a:rPr lang="en-US" dirty="0"/>
                  <a:t> to each input point</a:t>
                </a:r>
              </a:p>
              <a:p>
                <a:pPr lvl="3"/>
                <a14:m>
                  <m:oMath xmlns:m="http://schemas.openxmlformats.org/officeDocument/2006/math">
                    <m:r>
                      <a:rPr lang="en-US" b="0" i="1" smtClean="0">
                        <a:latin typeface="Cambria Math" panose="02040503050406030204" pitchFamily="18" charset="0"/>
                      </a:rPr>
                      <m:t>2×2×⋯×2=</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a:t>
                </a:r>
              </a:p>
              <a:p>
                <a:pPr lvl="1"/>
                <a:r>
                  <a:rPr lang="en-US" dirty="0"/>
                  <a:t>Suppose it takes </a:t>
                </a:r>
                <a14:m>
                  <m:oMath xmlns:m="http://schemas.openxmlformats.org/officeDocument/2006/math">
                    <m:r>
                      <a:rPr lang="en-US" i="1" dirty="0" smtClean="0">
                        <a:latin typeface="Cambria Math" panose="02040503050406030204" pitchFamily="18" charset="0"/>
                      </a:rPr>
                      <m:t>1</m:t>
                    </m:r>
                  </m:oMath>
                </a14:m>
                <a:r>
                  <a:rPr lang="en-US" dirty="0"/>
                  <a:t> nanosecond to check one grouping</a:t>
                </a:r>
              </a:p>
              <a:p>
                <a:pPr lvl="1"/>
                <a:r>
                  <a:rPr lang="en-US" dirty="0"/>
                  <a:t>Takes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nanoseconds in total </a:t>
                </a:r>
              </a:p>
            </p:txBody>
          </p:sp>
        </mc:Choice>
        <mc:Fallback>
          <p:sp>
            <p:nvSpPr>
              <p:cNvPr id="3" name="Content Placeholder 2">
                <a:extLst>
                  <a:ext uri="{FF2B5EF4-FFF2-40B4-BE49-F238E27FC236}">
                    <a16:creationId xmlns:a16="http://schemas.microsoft.com/office/drawing/2014/main" id="{8E9792B7-3B71-43DB-B3C1-BA658873DFDC}"/>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375666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05000" y="2590800"/>
            <a:ext cx="8229600" cy="990600"/>
          </a:xfrm>
        </p:spPr>
        <p:txBody>
          <a:bodyPr/>
          <a:lstStyle/>
          <a:p>
            <a:pPr algn="ctr"/>
            <a:r>
              <a:rPr lang="en-US" dirty="0"/>
              <a:t>Prelude</a:t>
            </a:r>
          </a:p>
        </p:txBody>
      </p:sp>
    </p:spTree>
    <p:extLst>
      <p:ext uri="{BB962C8B-B14F-4D97-AF65-F5344CB8AC3E}">
        <p14:creationId xmlns:p14="http://schemas.microsoft.com/office/powerpoint/2010/main" val="1929170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5D27-A8D2-4153-B9BA-4825371569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983473-99D4-4280-86ED-096BD5DC2C99}"/>
              </a:ext>
            </a:extLst>
          </p:cNvPr>
          <p:cNvSpPr>
            <a:spLocks noGrp="1"/>
          </p:cNvSpPr>
          <p:nvPr>
            <p:ph sz="quarter" idx="1"/>
          </p:nvPr>
        </p:nvSpPr>
        <p:spPr>
          <a:xfrm>
            <a:off x="609600" y="1219200"/>
            <a:ext cx="9601199" cy="5105400"/>
          </a:xfrm>
        </p:spPr>
        <p:txBody>
          <a:bodyPr/>
          <a:lstStyle/>
          <a:p>
            <a:r>
              <a:rPr lang="en-US" dirty="0"/>
              <a:t>Time needed</a:t>
            </a:r>
          </a:p>
          <a:p>
            <a:endParaRPr lang="en-US" dirty="0"/>
          </a:p>
          <a:p>
            <a:endParaRPr lang="en-US" dirty="0"/>
          </a:p>
          <a:p>
            <a:endParaRPr lang="en-US" dirty="0"/>
          </a:p>
          <a:p>
            <a:endParaRPr lang="en-US" dirty="0"/>
          </a:p>
          <a:p>
            <a:endParaRPr lang="en-US" dirty="0"/>
          </a:p>
          <a:p>
            <a:endParaRPr lang="en-US" dirty="0"/>
          </a:p>
          <a:p>
            <a:endParaRPr lang="en-US" dirty="0"/>
          </a:p>
          <a:p>
            <a:pPr marL="1828800" lvl="7" indent="0">
              <a:buNone/>
            </a:pPr>
            <a:endParaRPr lang="en-US" dirty="0"/>
          </a:p>
          <a:p>
            <a:pPr marL="1828800" lvl="7" indent="0">
              <a:buNone/>
            </a:pPr>
            <a:endParaRPr lang="en-US" dirty="0"/>
          </a:p>
          <a:p>
            <a:r>
              <a:rPr lang="en-US" sz="2400" dirty="0"/>
              <a:t>Clearly not efficient. Can we do better? How to design better algorithms? </a:t>
            </a:r>
          </a:p>
        </p:txBody>
      </p:sp>
      <p:pic>
        <p:nvPicPr>
          <p:cNvPr id="7" name="Picture 6">
            <a:extLst>
              <a:ext uri="{FF2B5EF4-FFF2-40B4-BE49-F238E27FC236}">
                <a16:creationId xmlns:a16="http://schemas.microsoft.com/office/drawing/2014/main" id="{772FE369-AE7F-4BF8-98AB-C126D7013E3E}"/>
              </a:ext>
            </a:extLst>
          </p:cNvPr>
          <p:cNvPicPr>
            <a:picLocks noChangeAspect="1"/>
          </p:cNvPicPr>
          <p:nvPr/>
        </p:nvPicPr>
        <p:blipFill>
          <a:blip r:embed="rId2"/>
          <a:stretch>
            <a:fillRect/>
          </a:stretch>
        </p:blipFill>
        <p:spPr>
          <a:xfrm>
            <a:off x="1524000" y="1905000"/>
            <a:ext cx="3551028" cy="3429000"/>
          </a:xfrm>
          <a:prstGeom prst="rect">
            <a:avLst/>
          </a:prstGeom>
          <a:ln w="19050">
            <a:solidFill>
              <a:schemeClr val="accent1"/>
            </a:solidFill>
          </a:ln>
        </p:spPr>
      </p:pic>
      <p:grpSp>
        <p:nvGrpSpPr>
          <p:cNvPr id="11" name="Group 10">
            <a:extLst>
              <a:ext uri="{FF2B5EF4-FFF2-40B4-BE49-F238E27FC236}">
                <a16:creationId xmlns:a16="http://schemas.microsoft.com/office/drawing/2014/main" id="{A4F085AD-63FD-4BC1-8498-3928723476CC}"/>
              </a:ext>
            </a:extLst>
          </p:cNvPr>
          <p:cNvGrpSpPr/>
          <p:nvPr/>
        </p:nvGrpSpPr>
        <p:grpSpPr>
          <a:xfrm>
            <a:off x="6508049" y="1771127"/>
            <a:ext cx="3504000" cy="3448572"/>
            <a:chOff x="4708636" y="2209800"/>
            <a:chExt cx="3796796" cy="3674843"/>
          </a:xfrm>
        </p:grpSpPr>
        <p:pic>
          <p:nvPicPr>
            <p:cNvPr id="9" name="Picture 8">
              <a:extLst>
                <a:ext uri="{FF2B5EF4-FFF2-40B4-BE49-F238E27FC236}">
                  <a16:creationId xmlns:a16="http://schemas.microsoft.com/office/drawing/2014/main" id="{80A87C73-F5FB-44A8-B2D1-86B9F351C09C}"/>
                </a:ext>
              </a:extLst>
            </p:cNvPr>
            <p:cNvPicPr>
              <a:picLocks noChangeAspect="1"/>
            </p:cNvPicPr>
            <p:nvPr/>
          </p:nvPicPr>
          <p:blipFill>
            <a:blip r:embed="rId3"/>
            <a:stretch>
              <a:fillRect/>
            </a:stretch>
          </p:blipFill>
          <p:spPr>
            <a:xfrm>
              <a:off x="4708636" y="2209800"/>
              <a:ext cx="3796796" cy="367484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18F5BB3-E971-4C1A-AFB3-B6B2DB95E3F0}"/>
                    </a:ext>
                  </a:extLst>
                </p:cNvPr>
                <p:cNvSpPr txBox="1"/>
                <p:nvPr/>
              </p:nvSpPr>
              <p:spPr>
                <a:xfrm>
                  <a:off x="5029200" y="2590800"/>
                  <a:ext cx="1371600" cy="7780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𝑥</m:t>
                            </m:r>
                          </m:sup>
                        </m:sSup>
                      </m:oMath>
                    </m:oMathPara>
                  </a14:m>
                  <a:endParaRPr lang="en-US" sz="2400" dirty="0"/>
                </a:p>
              </p:txBody>
            </p:sp>
          </mc:Choice>
          <mc:Fallback xmlns="">
            <p:sp>
              <p:nvSpPr>
                <p:cNvPr id="10" name="TextBox 9">
                  <a:extLst>
                    <a:ext uri="{FF2B5EF4-FFF2-40B4-BE49-F238E27FC236}">
                      <a16:creationId xmlns:a16="http://schemas.microsoft.com/office/drawing/2014/main" id="{918F5BB3-E971-4C1A-AFB3-B6B2DB95E3F0}"/>
                    </a:ext>
                  </a:extLst>
                </p:cNvPr>
                <p:cNvSpPr txBox="1">
                  <a:spLocks noRot="1" noChangeAspect="1" noMove="1" noResize="1" noEditPoints="1" noAdjustHandles="1" noChangeArrowheads="1" noChangeShapeType="1" noTextEdit="1"/>
                </p:cNvSpPr>
                <p:nvPr/>
              </p:nvSpPr>
              <p:spPr>
                <a:xfrm>
                  <a:off x="5029200" y="2590800"/>
                  <a:ext cx="1371600" cy="778042"/>
                </a:xfrm>
                <a:prstGeom prst="rect">
                  <a:avLst/>
                </a:prstGeom>
                <a:blipFill>
                  <a:blip r:embed="rId4"/>
                  <a:stretch>
                    <a:fillRect b="-4167"/>
                  </a:stretch>
                </a:blipFill>
              </p:spPr>
              <p:txBody>
                <a:bodyPr/>
                <a:lstStyle/>
                <a:p>
                  <a:r>
                    <a:rPr lang="en-US">
                      <a:noFill/>
                    </a:rPr>
                    <a:t> </a:t>
                  </a:r>
                </a:p>
              </p:txBody>
            </p:sp>
          </mc:Fallback>
        </mc:AlternateContent>
      </p:grpSp>
    </p:spTree>
    <p:extLst>
      <p:ext uri="{BB962C8B-B14F-4D97-AF65-F5344CB8AC3E}">
        <p14:creationId xmlns:p14="http://schemas.microsoft.com/office/powerpoint/2010/main" val="19660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2419-EE7F-4E4C-A2C8-A02913AB0819}"/>
              </a:ext>
            </a:extLst>
          </p:cNvPr>
          <p:cNvSpPr>
            <a:spLocks noGrp="1"/>
          </p:cNvSpPr>
          <p:nvPr>
            <p:ph type="title"/>
          </p:nvPr>
        </p:nvSpPr>
        <p:spPr/>
        <p:txBody>
          <a:bodyPr/>
          <a:lstStyle/>
          <a:p>
            <a:r>
              <a:rPr lang="en-US" dirty="0"/>
              <a:t>This course: DSC40B</a:t>
            </a:r>
          </a:p>
        </p:txBody>
      </p:sp>
      <p:sp>
        <p:nvSpPr>
          <p:cNvPr id="3" name="Content Placeholder 2">
            <a:extLst>
              <a:ext uri="{FF2B5EF4-FFF2-40B4-BE49-F238E27FC236}">
                <a16:creationId xmlns:a16="http://schemas.microsoft.com/office/drawing/2014/main" id="{BB6DE87B-C4FC-41F0-BC46-7FF05386D404}"/>
              </a:ext>
            </a:extLst>
          </p:cNvPr>
          <p:cNvSpPr>
            <a:spLocks noGrp="1"/>
          </p:cNvSpPr>
          <p:nvPr>
            <p:ph sz="quarter" idx="1"/>
          </p:nvPr>
        </p:nvSpPr>
        <p:spPr/>
        <p:txBody>
          <a:bodyPr/>
          <a:lstStyle/>
          <a:p>
            <a:r>
              <a:rPr lang="en-US" dirty="0"/>
              <a:t>DSC40A how to model / formulate a problem to tackle an input task</a:t>
            </a:r>
          </a:p>
          <a:p>
            <a:r>
              <a:rPr lang="en-US" dirty="0"/>
              <a:t>DSC40B: how we then solve it efficiently! </a:t>
            </a:r>
          </a:p>
          <a:p>
            <a:endParaRPr lang="en-US" dirty="0"/>
          </a:p>
          <a:p>
            <a:r>
              <a:rPr lang="en-US" dirty="0"/>
              <a:t>Focus on “algorithms” </a:t>
            </a:r>
          </a:p>
          <a:p>
            <a:pPr lvl="1" eaLnBrk="1" hangingPunct="1"/>
            <a:r>
              <a:rPr lang="en-US" dirty="0"/>
              <a:t>What is </a:t>
            </a:r>
            <a:r>
              <a:rPr lang="en-US" dirty="0">
                <a:solidFill>
                  <a:srgbClr val="700000"/>
                </a:solidFill>
              </a:rPr>
              <a:t>an algorithm</a:t>
            </a:r>
            <a:r>
              <a:rPr lang="en-US" dirty="0"/>
              <a:t>? </a:t>
            </a:r>
          </a:p>
          <a:p>
            <a:pPr lvl="2" eaLnBrk="1" hangingPunct="1"/>
            <a:r>
              <a:rPr lang="en-US" dirty="0"/>
              <a:t>step by step strategy to solve problems </a:t>
            </a:r>
          </a:p>
          <a:p>
            <a:pPr lvl="2" eaLnBrk="1" hangingPunct="1"/>
            <a:r>
              <a:rPr lang="en-US" dirty="0"/>
              <a:t>should terminate and return correct answer for any input instance</a:t>
            </a:r>
          </a:p>
          <a:p>
            <a:endParaRPr lang="en-US" dirty="0"/>
          </a:p>
          <a:p>
            <a:pPr lvl="2" eaLnBrk="1" hangingPunct="1"/>
            <a:endParaRPr lang="en-US" dirty="0"/>
          </a:p>
        </p:txBody>
      </p:sp>
    </p:spTree>
    <p:extLst>
      <p:ext uri="{BB962C8B-B14F-4D97-AF65-F5344CB8AC3E}">
        <p14:creationId xmlns:p14="http://schemas.microsoft.com/office/powerpoint/2010/main" val="1607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2419-EE7F-4E4C-A2C8-A02913AB0819}"/>
              </a:ext>
            </a:extLst>
          </p:cNvPr>
          <p:cNvSpPr>
            <a:spLocks noGrp="1"/>
          </p:cNvSpPr>
          <p:nvPr>
            <p:ph type="title"/>
          </p:nvPr>
        </p:nvSpPr>
        <p:spPr/>
        <p:txBody>
          <a:bodyPr/>
          <a:lstStyle/>
          <a:p>
            <a:r>
              <a:rPr lang="en-US" dirty="0"/>
              <a:t>This course: DSC40B</a:t>
            </a:r>
          </a:p>
        </p:txBody>
      </p:sp>
      <p:sp>
        <p:nvSpPr>
          <p:cNvPr id="3" name="Content Placeholder 2">
            <a:extLst>
              <a:ext uri="{FF2B5EF4-FFF2-40B4-BE49-F238E27FC236}">
                <a16:creationId xmlns:a16="http://schemas.microsoft.com/office/drawing/2014/main" id="{BB6DE87B-C4FC-41F0-BC46-7FF05386D404}"/>
              </a:ext>
            </a:extLst>
          </p:cNvPr>
          <p:cNvSpPr>
            <a:spLocks noGrp="1"/>
          </p:cNvSpPr>
          <p:nvPr>
            <p:ph sz="quarter" idx="1"/>
          </p:nvPr>
        </p:nvSpPr>
        <p:spPr/>
        <p:txBody>
          <a:bodyPr/>
          <a:lstStyle/>
          <a:p>
            <a:r>
              <a:rPr lang="en-US" dirty="0"/>
              <a:t>Often, obvious algorithms might not be “efficient”</a:t>
            </a:r>
          </a:p>
          <a:p>
            <a:pPr lvl="1"/>
            <a:r>
              <a:rPr lang="en-US" dirty="0"/>
              <a:t>Doesn’t mean that the problem at hand is hard! </a:t>
            </a:r>
          </a:p>
          <a:p>
            <a:pPr marL="0" indent="0" eaLnBrk="1" hangingPunct="1">
              <a:buNone/>
            </a:pPr>
            <a:endParaRPr lang="en-US" dirty="0"/>
          </a:p>
          <a:p>
            <a:pPr eaLnBrk="1" hangingPunct="1"/>
            <a:r>
              <a:rPr lang="en-US" dirty="0"/>
              <a:t>Various issues involved in designing good algorithms</a:t>
            </a:r>
          </a:p>
          <a:p>
            <a:pPr lvl="1" eaLnBrk="1" hangingPunct="1"/>
            <a:r>
              <a:rPr lang="en-US" dirty="0"/>
              <a:t>What do we mean by “good”? </a:t>
            </a:r>
          </a:p>
          <a:p>
            <a:pPr lvl="2" eaLnBrk="1" hangingPunct="1"/>
            <a:r>
              <a:rPr lang="en-US" dirty="0"/>
              <a:t>algorithm analysis, asymptotic language used to measure performance</a:t>
            </a:r>
          </a:p>
          <a:p>
            <a:pPr lvl="1" eaLnBrk="1" hangingPunct="1"/>
            <a:r>
              <a:rPr lang="en-US" dirty="0"/>
              <a:t>How to design good algorithms</a:t>
            </a:r>
          </a:p>
          <a:p>
            <a:pPr lvl="2" eaLnBrk="1" hangingPunct="1"/>
            <a:r>
              <a:rPr lang="en-US" dirty="0"/>
              <a:t>data structures, algorithm paradigms</a:t>
            </a:r>
          </a:p>
          <a:p>
            <a:pPr lvl="1" eaLnBrk="1" hangingPunct="1"/>
            <a:r>
              <a:rPr lang="en-US" dirty="0"/>
              <a:t>Fundamental problems</a:t>
            </a:r>
          </a:p>
          <a:p>
            <a:pPr lvl="2" eaLnBrk="1" hangingPunct="1"/>
            <a:r>
              <a:rPr lang="en-US" dirty="0"/>
              <a:t>graph traversal, shortest path etc. </a:t>
            </a:r>
          </a:p>
        </p:txBody>
      </p:sp>
    </p:spTree>
    <p:extLst>
      <p:ext uri="{BB962C8B-B14F-4D97-AF65-F5344CB8AC3E}">
        <p14:creationId xmlns:p14="http://schemas.microsoft.com/office/powerpoint/2010/main" val="352500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05000" y="2819400"/>
            <a:ext cx="8229600" cy="990600"/>
          </a:xfrm>
        </p:spPr>
        <p:txBody>
          <a:bodyPr/>
          <a:lstStyle/>
          <a:p>
            <a:pPr algn="ctr"/>
            <a:r>
              <a:rPr lang="en-US" dirty="0"/>
              <a:t>How to measure efficiency? </a:t>
            </a:r>
            <a:br>
              <a:rPr lang="en-US" dirty="0"/>
            </a:br>
            <a:r>
              <a:rPr lang="en-US" dirty="0"/>
              <a:t>Time complexity</a:t>
            </a:r>
          </a:p>
        </p:txBody>
      </p:sp>
    </p:spTree>
    <p:extLst>
      <p:ext uri="{BB962C8B-B14F-4D97-AF65-F5344CB8AC3E}">
        <p14:creationId xmlns:p14="http://schemas.microsoft.com/office/powerpoint/2010/main" val="4157695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8CB4-9146-48AF-B334-4CD1DF17A159}"/>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0B3E03A7-BEF3-4503-994C-4DB78EE0ECD5}"/>
              </a:ext>
            </a:extLst>
          </p:cNvPr>
          <p:cNvSpPr>
            <a:spLocks noGrp="1"/>
          </p:cNvSpPr>
          <p:nvPr>
            <p:ph sz="quarter" idx="1"/>
          </p:nvPr>
        </p:nvSpPr>
        <p:spPr/>
        <p:txBody>
          <a:bodyPr/>
          <a:lstStyle/>
          <a:p>
            <a:r>
              <a:rPr lang="en-US" dirty="0"/>
              <a:t>An algorithm takes an input and performs a task (which could produce an output)</a:t>
            </a:r>
          </a:p>
          <a:p>
            <a:r>
              <a:rPr lang="en-US" dirty="0"/>
              <a:t>Efficiency matters! </a:t>
            </a:r>
          </a:p>
          <a:p>
            <a:pPr lvl="1"/>
            <a:r>
              <a:rPr lang="en-US" dirty="0">
                <a:solidFill>
                  <a:srgbClr val="700000"/>
                </a:solidFill>
              </a:rPr>
              <a:t>Running time? </a:t>
            </a:r>
          </a:p>
          <a:p>
            <a:pPr lvl="1"/>
            <a:r>
              <a:rPr lang="en-US" dirty="0"/>
              <a:t>How much memory it needs? </a:t>
            </a:r>
          </a:p>
          <a:p>
            <a:pPr lvl="1"/>
            <a:r>
              <a:rPr lang="en-US" dirty="0"/>
              <a:t>An algorithm is only useful when it is efficient enough</a:t>
            </a:r>
          </a:p>
          <a:p>
            <a:endParaRPr lang="en-US" sz="1100" dirty="0"/>
          </a:p>
          <a:p>
            <a:r>
              <a:rPr lang="en-US" dirty="0"/>
              <a:t>How do we measure time efficiency? </a:t>
            </a:r>
          </a:p>
          <a:p>
            <a:r>
              <a:rPr lang="en-US" dirty="0"/>
              <a:t>Note: running time</a:t>
            </a:r>
          </a:p>
          <a:p>
            <a:pPr lvl="1"/>
            <a:r>
              <a:rPr lang="en-US" dirty="0"/>
              <a:t>Depends on computing environments</a:t>
            </a:r>
          </a:p>
          <a:p>
            <a:pPr lvl="1"/>
            <a:r>
              <a:rPr lang="en-US" dirty="0"/>
              <a:t>depends on size of input</a:t>
            </a:r>
          </a:p>
          <a:p>
            <a:pPr lvl="1"/>
            <a:r>
              <a:rPr lang="en-US" dirty="0"/>
              <a:t>depends on specific input too </a:t>
            </a:r>
          </a:p>
          <a:p>
            <a:pPr lvl="1"/>
            <a:endParaRPr lang="en-US" dirty="0"/>
          </a:p>
        </p:txBody>
      </p:sp>
    </p:spTree>
    <p:extLst>
      <p:ext uri="{BB962C8B-B14F-4D97-AF65-F5344CB8AC3E}">
        <p14:creationId xmlns:p14="http://schemas.microsoft.com/office/powerpoint/2010/main" val="138561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FB13-7BA2-46BF-9C5F-9D28A69E1A11}"/>
              </a:ext>
            </a:extLst>
          </p:cNvPr>
          <p:cNvSpPr>
            <a:spLocks noGrp="1"/>
          </p:cNvSpPr>
          <p:nvPr>
            <p:ph type="title"/>
          </p:nvPr>
        </p:nvSpPr>
        <p:spPr/>
        <p:txBody>
          <a:bodyPr/>
          <a:lstStyle/>
          <a:p>
            <a:r>
              <a:rPr lang="en-US" dirty="0"/>
              <a:t>Scenario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AB9333-D8DE-4D8E-94F8-120A14FEB72A}"/>
                  </a:ext>
                </a:extLst>
              </p:cNvPr>
              <p:cNvSpPr>
                <a:spLocks noGrp="1"/>
              </p:cNvSpPr>
              <p:nvPr>
                <p:ph sz="quarter" idx="1"/>
              </p:nvPr>
            </p:nvSpPr>
            <p:spPr/>
            <p:txBody>
              <a:bodyPr/>
              <a:lstStyle/>
              <a:p>
                <a:r>
                  <a:rPr lang="en-US" dirty="0"/>
                  <a:t>Suppose you are building a least-square regression model to predict oxygen level of a patient based on various parameters measured about her</a:t>
                </a:r>
              </a:p>
              <a:p>
                <a:r>
                  <a:rPr lang="en-US" dirty="0"/>
                  <a:t>You developed an algorithm and trained it on </a:t>
                </a:r>
                <a14:m>
                  <m:oMath xmlns:m="http://schemas.openxmlformats.org/officeDocument/2006/math">
                    <m:r>
                      <a:rPr lang="en-US" i="1" dirty="0" smtClean="0">
                        <a:latin typeface="Cambria Math" panose="02040503050406030204" pitchFamily="18" charset="0"/>
                      </a:rPr>
                      <m:t>1,000</m:t>
                    </m:r>
                  </m:oMath>
                </a14:m>
                <a:r>
                  <a:rPr lang="en-US" dirty="0"/>
                  <a:t> patients</a:t>
                </a:r>
              </a:p>
              <a:p>
                <a:pPr lvl="1"/>
                <a:r>
                  <a:rPr lang="en-US" dirty="0"/>
                  <a:t>it runs </a:t>
                </a:r>
                <a14:m>
                  <m:oMath xmlns:m="http://schemas.openxmlformats.org/officeDocument/2006/math">
                    <m:r>
                      <a:rPr lang="en-US" i="1" dirty="0" smtClean="0">
                        <a:latin typeface="Cambria Math" panose="02040503050406030204" pitchFamily="18" charset="0"/>
                      </a:rPr>
                      <m:t>1</m:t>
                    </m:r>
                  </m:oMath>
                </a14:m>
                <a:r>
                  <a:rPr lang="en-US" dirty="0"/>
                  <a:t> second </a:t>
                </a:r>
              </a:p>
              <a:p>
                <a:r>
                  <a:rPr lang="en-US" dirty="0"/>
                  <a:t>What if you now want to train on </a:t>
                </a:r>
                <a14:m>
                  <m:oMath xmlns:m="http://schemas.openxmlformats.org/officeDocument/2006/math">
                    <m:r>
                      <a:rPr lang="en-US" i="1" dirty="0" smtClean="0">
                        <a:latin typeface="Cambria Math" panose="02040503050406030204" pitchFamily="18" charset="0"/>
                      </a:rPr>
                      <m:t>1,000,000</m:t>
                    </m:r>
                    <m:r>
                      <a:rPr lang="en-US" i="1" dirty="0">
                        <a:latin typeface="Cambria Math" panose="02040503050406030204" pitchFamily="18" charset="0"/>
                      </a:rPr>
                      <m:t> </m:t>
                    </m:r>
                  </m:oMath>
                </a14:m>
                <a:r>
                  <a:rPr lang="en-US" dirty="0"/>
                  <a:t>patients? </a:t>
                </a:r>
              </a:p>
              <a:p>
                <a:pPr lvl="1"/>
                <a:r>
                  <a:rPr lang="en-US" dirty="0"/>
                  <a:t>is it </a:t>
                </a:r>
                <a14:m>
                  <m:oMath xmlns:m="http://schemas.openxmlformats.org/officeDocument/2006/math">
                    <m:r>
                      <a:rPr lang="en-US" i="1" dirty="0" smtClean="0">
                        <a:latin typeface="Cambria Math" panose="02040503050406030204" pitchFamily="18" charset="0"/>
                      </a:rPr>
                      <m:t>1000</m:t>
                    </m:r>
                  </m:oMath>
                </a14:m>
                <a:r>
                  <a:rPr lang="en-US" dirty="0"/>
                  <a:t> seconds? </a:t>
                </a:r>
              </a:p>
              <a:p>
                <a:r>
                  <a:rPr lang="en-US" dirty="0"/>
                  <a:t>We should analyze how the runtime </a:t>
                </a:r>
                <a:r>
                  <a:rPr lang="en-US" dirty="0">
                    <a:solidFill>
                      <a:srgbClr val="700000"/>
                    </a:solidFill>
                  </a:rPr>
                  <a:t>scales</a:t>
                </a:r>
              </a:p>
              <a:p>
                <a:pPr lvl="1"/>
                <a:r>
                  <a:rPr lang="en-US" dirty="0"/>
                  <a:t>Growth of running time </a:t>
                </a:r>
                <a:r>
                  <a:rPr lang="en-US" dirty="0" err="1"/>
                  <a:t>w.r.t.</a:t>
                </a:r>
                <a:r>
                  <a:rPr lang="en-US" dirty="0"/>
                  <a:t> input size</a:t>
                </a:r>
              </a:p>
              <a:p>
                <a:pPr lvl="1"/>
                <a:r>
                  <a:rPr lang="en-US" dirty="0"/>
                  <a:t>But how? </a:t>
                </a:r>
              </a:p>
            </p:txBody>
          </p:sp>
        </mc:Choice>
        <mc:Fallback>
          <p:sp>
            <p:nvSpPr>
              <p:cNvPr id="3" name="Content Placeholder 2">
                <a:extLst>
                  <a:ext uri="{FF2B5EF4-FFF2-40B4-BE49-F238E27FC236}">
                    <a16:creationId xmlns:a16="http://schemas.microsoft.com/office/drawing/2014/main" id="{FEAB9333-D8DE-4D8E-94F8-120A14FEB72A}"/>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211725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61F3-8BCC-E6AA-0229-79C9ED493A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B85D67-DE35-B9B4-7DCF-F3BEE0A424EF}"/>
              </a:ext>
            </a:extLst>
          </p:cNvPr>
          <p:cNvSpPr>
            <a:spLocks noGrp="1"/>
          </p:cNvSpPr>
          <p:nvPr>
            <p:ph sz="quarter" idx="1"/>
          </p:nvPr>
        </p:nvSpPr>
        <p:spPr>
          <a:xfrm>
            <a:off x="629392" y="2255520"/>
            <a:ext cx="10972800" cy="3261360"/>
          </a:xfrm>
        </p:spPr>
        <p:txBody>
          <a:bodyPr/>
          <a:lstStyle/>
          <a:p>
            <a:r>
              <a:rPr lang="en-US" sz="2800" dirty="0"/>
              <a:t>We will answer the question of “time complexity” in coming lectures</a:t>
            </a:r>
          </a:p>
          <a:p>
            <a:endParaRPr lang="en-US" sz="2800" dirty="0"/>
          </a:p>
          <a:p>
            <a:r>
              <a:rPr lang="en-US" sz="2800" dirty="0"/>
              <a:t>Today: </a:t>
            </a:r>
          </a:p>
          <a:p>
            <a:pPr lvl="1"/>
            <a:r>
              <a:rPr lang="en-US" sz="2400" dirty="0"/>
              <a:t>Some simple examples to provide intuition </a:t>
            </a:r>
          </a:p>
        </p:txBody>
      </p:sp>
    </p:spTree>
    <p:extLst>
      <p:ext uri="{BB962C8B-B14F-4D97-AF65-F5344CB8AC3E}">
        <p14:creationId xmlns:p14="http://schemas.microsoft.com/office/powerpoint/2010/main" val="227757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C2F2-1B6E-4139-A744-E76D169A2DCB}"/>
              </a:ext>
            </a:extLst>
          </p:cNvPr>
          <p:cNvSpPr>
            <a:spLocks noGrp="1"/>
          </p:cNvSpPr>
          <p:nvPr>
            <p:ph type="title"/>
          </p:nvPr>
        </p:nvSpPr>
        <p:spPr/>
        <p:txBody>
          <a:bodyPr/>
          <a:lstStyle/>
          <a:p>
            <a:r>
              <a:rPr lang="en-US" dirty="0"/>
              <a:t>Approach #1:  just time it! </a:t>
            </a:r>
          </a:p>
        </p:txBody>
      </p:sp>
      <p:sp>
        <p:nvSpPr>
          <p:cNvPr id="3" name="Content Placeholder 2">
            <a:extLst>
              <a:ext uri="{FF2B5EF4-FFF2-40B4-BE49-F238E27FC236}">
                <a16:creationId xmlns:a16="http://schemas.microsoft.com/office/drawing/2014/main" id="{565FE96C-5E3A-4EF3-A49A-9C323D720353}"/>
              </a:ext>
            </a:extLst>
          </p:cNvPr>
          <p:cNvSpPr>
            <a:spLocks noGrp="1"/>
          </p:cNvSpPr>
          <p:nvPr>
            <p:ph sz="quarter" idx="1"/>
          </p:nvPr>
        </p:nvSpPr>
        <p:spPr/>
        <p:txBody>
          <a:bodyPr/>
          <a:lstStyle/>
          <a:p>
            <a:r>
              <a:rPr lang="en-US" dirty="0"/>
              <a:t>How about we time it</a:t>
            </a:r>
          </a:p>
          <a:p>
            <a:pPr lvl="1"/>
            <a:r>
              <a:rPr lang="en-US" dirty="0" err="1"/>
              <a:t>e.g</a:t>
            </a:r>
            <a:r>
              <a:rPr lang="en-US" dirty="0"/>
              <a:t>, using </a:t>
            </a:r>
            <a:r>
              <a:rPr lang="en-US" dirty="0" err="1"/>
              <a:t>Jupyter</a:t>
            </a:r>
            <a:r>
              <a:rPr lang="en-US" dirty="0"/>
              <a:t> tools: </a:t>
            </a:r>
            <a:r>
              <a:rPr lang="en-US" i="1" dirty="0"/>
              <a:t>time</a:t>
            </a:r>
            <a:r>
              <a:rPr lang="en-US" dirty="0"/>
              <a:t> and </a:t>
            </a:r>
            <a:r>
              <a:rPr lang="en-US" i="1" dirty="0" err="1"/>
              <a:t>timeit</a:t>
            </a:r>
            <a:r>
              <a:rPr lang="en-US" i="1" dirty="0"/>
              <a:t> </a:t>
            </a:r>
          </a:p>
          <a:p>
            <a:pPr lvl="1"/>
            <a:endParaRPr lang="en-US" i="1" dirty="0"/>
          </a:p>
          <a:p>
            <a:r>
              <a:rPr lang="en-US" dirty="0"/>
              <a:t>Disadvantages:</a:t>
            </a:r>
          </a:p>
          <a:p>
            <a:pPr lvl="1"/>
            <a:r>
              <a:rPr lang="en-US" dirty="0"/>
              <a:t>depending on the machine</a:t>
            </a:r>
          </a:p>
          <a:p>
            <a:pPr lvl="1"/>
            <a:r>
              <a:rPr lang="en-US" dirty="0"/>
              <a:t>to get the growth, need to perform multiple runs and plot the time to obtain the pattern</a:t>
            </a:r>
          </a:p>
          <a:p>
            <a:pPr lvl="2"/>
            <a:r>
              <a:rPr lang="en-US" dirty="0"/>
              <a:t>one timing doesn’t tell how the algorithm scales</a:t>
            </a:r>
          </a:p>
          <a:p>
            <a:pPr lvl="1"/>
            <a:r>
              <a:rPr lang="en-US" dirty="0"/>
              <a:t>even then, the time may depend on specific input</a:t>
            </a:r>
          </a:p>
          <a:p>
            <a:pPr lvl="2"/>
            <a:r>
              <a:rPr lang="en-US" dirty="0"/>
              <a:t>input of the same size could incur different running time </a:t>
            </a:r>
          </a:p>
          <a:p>
            <a:pPr lvl="1"/>
            <a:endParaRPr lang="en-US" i="1" dirty="0"/>
          </a:p>
          <a:p>
            <a:pPr lvl="1"/>
            <a:endParaRPr lang="en-US" dirty="0"/>
          </a:p>
        </p:txBody>
      </p:sp>
    </p:spTree>
    <p:extLst>
      <p:ext uri="{BB962C8B-B14F-4D97-AF65-F5344CB8AC3E}">
        <p14:creationId xmlns:p14="http://schemas.microsoft.com/office/powerpoint/2010/main" val="397336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E8E0-E09E-42FB-9C73-C4F4731F06D8}"/>
              </a:ext>
            </a:extLst>
          </p:cNvPr>
          <p:cNvSpPr>
            <a:spLocks noGrp="1"/>
          </p:cNvSpPr>
          <p:nvPr>
            <p:ph type="title"/>
          </p:nvPr>
        </p:nvSpPr>
        <p:spPr/>
        <p:txBody>
          <a:bodyPr/>
          <a:lstStyle/>
          <a:p>
            <a:r>
              <a:rPr lang="en-US" dirty="0"/>
              <a:t>Approach 2: Time complexity analysis</a:t>
            </a:r>
          </a:p>
        </p:txBody>
      </p:sp>
      <p:sp>
        <p:nvSpPr>
          <p:cNvPr id="3" name="Content Placeholder 2">
            <a:extLst>
              <a:ext uri="{FF2B5EF4-FFF2-40B4-BE49-F238E27FC236}">
                <a16:creationId xmlns:a16="http://schemas.microsoft.com/office/drawing/2014/main" id="{CD7E1BDC-080F-43A7-B18D-42FEA90B1C38}"/>
              </a:ext>
            </a:extLst>
          </p:cNvPr>
          <p:cNvSpPr>
            <a:spLocks noGrp="1"/>
          </p:cNvSpPr>
          <p:nvPr>
            <p:ph sz="quarter" idx="1"/>
          </p:nvPr>
        </p:nvSpPr>
        <p:spPr/>
        <p:txBody>
          <a:bodyPr/>
          <a:lstStyle/>
          <a:p>
            <a:r>
              <a:rPr lang="en-US" dirty="0"/>
              <a:t>Count intuitively just operations</a:t>
            </a:r>
          </a:p>
          <a:p>
            <a:pPr lvl="1"/>
            <a:r>
              <a:rPr lang="en-US" dirty="0"/>
              <a:t>eliminate the precise running time of a specific computer</a:t>
            </a:r>
          </a:p>
          <a:p>
            <a:pPr lvl="8"/>
            <a:endParaRPr lang="en-US" dirty="0"/>
          </a:p>
          <a:p>
            <a:r>
              <a:rPr lang="en-US" dirty="0"/>
              <a:t>Determine it by analyzing the code without running it</a:t>
            </a:r>
          </a:p>
          <a:p>
            <a:pPr lvl="8"/>
            <a:endParaRPr lang="en-US" dirty="0"/>
          </a:p>
          <a:p>
            <a:r>
              <a:rPr lang="en-US" dirty="0"/>
              <a:t>Obtain </a:t>
            </a:r>
            <a:r>
              <a:rPr lang="en-US" dirty="0">
                <a:solidFill>
                  <a:srgbClr val="700000"/>
                </a:solidFill>
              </a:rPr>
              <a:t>a function (a formula)</a:t>
            </a:r>
            <a:r>
              <a:rPr lang="en-US" dirty="0"/>
              <a:t> on how the ``count” changes with input size (</a:t>
            </a:r>
            <a:r>
              <a:rPr lang="en-US" dirty="0" err="1"/>
              <a:t>i.e</a:t>
            </a:r>
            <a:r>
              <a:rPr lang="en-US" dirty="0"/>
              <a:t>, growth w.r.t input size)</a:t>
            </a:r>
          </a:p>
          <a:p>
            <a:pPr lvl="1"/>
            <a:r>
              <a:rPr lang="en-US" dirty="0"/>
              <a:t>instead of timing or plotting to find how time scales</a:t>
            </a:r>
          </a:p>
          <a:p>
            <a:pPr lvl="1"/>
            <a:endParaRPr lang="en-US" dirty="0"/>
          </a:p>
        </p:txBody>
      </p:sp>
    </p:spTree>
    <p:extLst>
      <p:ext uri="{BB962C8B-B14F-4D97-AF65-F5344CB8AC3E}">
        <p14:creationId xmlns:p14="http://schemas.microsoft.com/office/powerpoint/2010/main" val="421336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An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5943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endParaRPr lang="en-US" dirty="0"/>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5943600" cy="4937760"/>
              </a:xfrm>
              <a:blipFill>
                <a:blip r:embed="rId2"/>
                <a:stretch>
                  <a:fillRect l="-923"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1905000" y="26670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err="1">
                <a:solidFill>
                  <a:srgbClr val="0000FF"/>
                </a:solidFill>
                <a:latin typeface="FiraMono-Regular-Identity-H"/>
              </a:rPr>
              <a:t>Func</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8000"/>
                </a:solidFill>
                <a:latin typeface="FiraMono-Regular-Identity-H"/>
              </a:rPr>
              <a:t>range</a:t>
            </a:r>
            <a:r>
              <a:rPr lang="en-US" sz="2400" dirty="0">
                <a:solidFill>
                  <a:srgbClr val="000000"/>
                </a:solidFill>
                <a:latin typeface="FiraMono-Regular-Identity-H"/>
              </a:rPr>
              <a:t>(n):</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spTree>
    <p:extLst>
      <p:ext uri="{BB962C8B-B14F-4D97-AF65-F5344CB8AC3E}">
        <p14:creationId xmlns:p14="http://schemas.microsoft.com/office/powerpoint/2010/main" val="416507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6649-5A64-45D6-A6CA-8E8A3A6B0CDE}"/>
              </a:ext>
            </a:extLst>
          </p:cNvPr>
          <p:cNvSpPr>
            <a:spLocks noGrp="1"/>
          </p:cNvSpPr>
          <p:nvPr>
            <p:ph type="title"/>
          </p:nvPr>
        </p:nvSpPr>
        <p:spPr/>
        <p:txBody>
          <a:bodyPr/>
          <a:lstStyle/>
          <a:p>
            <a:r>
              <a:rPr lang="en-US" dirty="0"/>
              <a:t>Course Information </a:t>
            </a:r>
          </a:p>
        </p:txBody>
      </p:sp>
      <p:sp>
        <p:nvSpPr>
          <p:cNvPr id="3" name="Content Placeholder 2">
            <a:extLst>
              <a:ext uri="{FF2B5EF4-FFF2-40B4-BE49-F238E27FC236}">
                <a16:creationId xmlns:a16="http://schemas.microsoft.com/office/drawing/2014/main" id="{1C494781-9569-4BCE-B3A3-2C8EB0F996BF}"/>
              </a:ext>
            </a:extLst>
          </p:cNvPr>
          <p:cNvSpPr>
            <a:spLocks noGrp="1"/>
          </p:cNvSpPr>
          <p:nvPr>
            <p:ph sz="quarter" idx="1"/>
          </p:nvPr>
        </p:nvSpPr>
        <p:spPr/>
        <p:txBody>
          <a:bodyPr/>
          <a:lstStyle/>
          <a:p>
            <a:r>
              <a:rPr lang="en-US" dirty="0"/>
              <a:t>Course webpage: </a:t>
            </a:r>
          </a:p>
          <a:p>
            <a:pPr lvl="1"/>
            <a:r>
              <a:rPr lang="en-US" dirty="0">
                <a:hlinkClick r:id="rId2"/>
              </a:rPr>
              <a:t>http://dsc40b.com</a:t>
            </a:r>
            <a:endParaRPr lang="en-US" dirty="0"/>
          </a:p>
          <a:p>
            <a:pPr lvl="1"/>
            <a:endParaRPr lang="en-US" dirty="0"/>
          </a:p>
          <a:p>
            <a:r>
              <a:rPr lang="en-US" dirty="0"/>
              <a:t>Office hours: </a:t>
            </a:r>
          </a:p>
          <a:p>
            <a:pPr lvl="1"/>
            <a:r>
              <a:rPr lang="en-US" dirty="0"/>
              <a:t>Tue@ </a:t>
            </a:r>
            <a:r>
              <a:rPr lang="en-US" i="1" dirty="0"/>
              <a:t>9:00am – 10:00am</a:t>
            </a:r>
          </a:p>
          <a:p>
            <a:pPr lvl="1"/>
            <a:r>
              <a:rPr lang="en-US" dirty="0"/>
              <a:t>always feel free to send me emails with questions / concerns</a:t>
            </a:r>
          </a:p>
          <a:p>
            <a:pPr lvl="2"/>
            <a:r>
              <a:rPr lang="en-US" dirty="0">
                <a:hlinkClick r:id="rId3"/>
              </a:rPr>
              <a:t>yusuwang@ucsd.edu</a:t>
            </a:r>
            <a:r>
              <a:rPr lang="en-US" dirty="0"/>
              <a:t> </a:t>
            </a:r>
          </a:p>
          <a:p>
            <a:pPr lvl="1"/>
            <a:r>
              <a:rPr lang="en-US" dirty="0"/>
              <a:t>using </a:t>
            </a:r>
            <a:r>
              <a:rPr lang="en-US" i="1" dirty="0" err="1"/>
              <a:t>Campuswire</a:t>
            </a:r>
            <a:r>
              <a:rPr lang="en-US" dirty="0"/>
              <a:t> message board may be faster to get an answer</a:t>
            </a:r>
          </a:p>
          <a:p>
            <a:pPr lvl="1"/>
            <a:endParaRPr lang="en-US" dirty="0"/>
          </a:p>
        </p:txBody>
      </p:sp>
    </p:spTree>
    <p:extLst>
      <p:ext uri="{BB962C8B-B14F-4D97-AF65-F5344CB8AC3E}">
        <p14:creationId xmlns:p14="http://schemas.microsoft.com/office/powerpoint/2010/main" val="2750505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An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5943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r>
                  <a:rPr lang="en-US" dirty="0"/>
                  <a:t> of numbers </a:t>
                </a:r>
              </a:p>
              <a:p>
                <a:pPr algn="l"/>
                <a:endParaRPr lang="en-US" sz="1800" dirty="0">
                  <a:solidFill>
                    <a:srgbClr val="008000"/>
                  </a:solidFill>
                  <a:latin typeface="FiraMono-Medium-Identity-H"/>
                </a:endParaRPr>
              </a:p>
              <a:p>
                <a:pPr algn="l"/>
                <a:endParaRPr lang="en-US" dirty="0"/>
              </a:p>
            </p:txBody>
          </p:sp>
        </mc:Choice>
        <mc:Fallback>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5943600" cy="4937760"/>
              </a:xfrm>
              <a:blipFill>
                <a:blip r:embed="rId2"/>
                <a:stretch>
                  <a:fillRect l="-923"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1905000" y="26670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8000"/>
                </a:solidFill>
                <a:latin typeface="FiraMono-Regular-Identity-H"/>
              </a:rPr>
              <a:t>range</a:t>
            </a:r>
            <a:r>
              <a:rPr lang="en-US" sz="2400" dirty="0">
                <a:solidFill>
                  <a:srgbClr val="000000"/>
                </a:solidFill>
                <a:latin typeface="FiraMono-Regular-Identity-H"/>
              </a:rPr>
              <a:t>(n):</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spTree>
    <p:extLst>
      <p:ext uri="{BB962C8B-B14F-4D97-AF65-F5344CB8AC3E}">
        <p14:creationId xmlns:p14="http://schemas.microsoft.com/office/powerpoint/2010/main" val="37648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467-E84A-4B77-85CC-B0CBDEBDD500}"/>
              </a:ext>
            </a:extLst>
          </p:cNvPr>
          <p:cNvSpPr>
            <a:spLocks noGrp="1"/>
          </p:cNvSpPr>
          <p:nvPr>
            <p:ph type="title"/>
          </p:nvPr>
        </p:nvSpPr>
        <p:spPr/>
        <p:txBody>
          <a:bodyPr/>
          <a:lstStyle/>
          <a:p>
            <a:r>
              <a:rPr lang="en-US" dirty="0"/>
              <a:t>Time 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8F7515-C530-4DA3-AA67-EBCB6785D3FF}"/>
                  </a:ext>
                </a:extLst>
              </p:cNvPr>
              <p:cNvSpPr>
                <a:spLocks noGrp="1"/>
              </p:cNvSpPr>
              <p:nvPr>
                <p:ph sz="quarter" idx="1"/>
              </p:nvPr>
            </p:nvSpPr>
            <p:spPr/>
            <p:txBody>
              <a:bodyPr/>
              <a:lstStyle/>
              <a:p>
                <a:r>
                  <a:rPr lang="en-US" dirty="0"/>
                  <a:t>First </a:t>
                </a:r>
                <a:r>
                  <a:rPr lang="en-US" dirty="0">
                    <a:solidFill>
                      <a:srgbClr val="700000"/>
                    </a:solidFill>
                  </a:rPr>
                  <a:t>abstraction</a:t>
                </a:r>
                <a:r>
                  <a:rPr lang="en-US" dirty="0"/>
                  <a:t>: depending on input size </a:t>
                </a:r>
              </a:p>
              <a:p>
                <a:pPr lvl="1"/>
                <a:r>
                  <a:rPr lang="en-US" dirty="0"/>
                  <a:t>consider function </a:t>
                </a:r>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b="0" i="0" dirty="0" smtClean="0">
                        <a:latin typeface="Cambria Math" panose="02040503050406030204" pitchFamily="18" charset="0"/>
                      </a:rPr>
                      <m:t>, </m:t>
                    </m:r>
                  </m:oMath>
                </a14:m>
                <a:endParaRPr lang="en-US" dirty="0"/>
              </a:p>
              <a:p>
                <a:pPr lvl="1"/>
                <a:r>
                  <a:rPr lang="en-US" dirty="0"/>
                  <a:t>aim to obtain a formula for </a:t>
                </a:r>
                <a14:m>
                  <m:oMath xmlns:m="http://schemas.openxmlformats.org/officeDocument/2006/math">
                    <m:r>
                      <a:rPr lang="en-US" i="1" dirty="0">
                        <a:latin typeface="Cambria Math" panose="02040503050406030204" pitchFamily="18" charset="0"/>
                      </a:rPr>
                      <m:t>𝑇</m:t>
                    </m:r>
                    <m:d>
                      <m:dPr>
                        <m:ctrlPr>
                          <a:rPr lang="en-US" i="1" dirty="0">
                            <a:latin typeface="Cambria Math" panose="02040503050406030204" pitchFamily="18" charset="0"/>
                          </a:rPr>
                        </m:ctrlPr>
                      </m:dPr>
                      <m:e>
                        <m:r>
                          <a:rPr lang="en-US" i="1" dirty="0">
                            <a:latin typeface="Cambria Math" panose="02040503050406030204" pitchFamily="18" charset="0"/>
                          </a:rPr>
                          <m:t>𝑛</m:t>
                        </m:r>
                      </m:e>
                    </m:d>
                  </m:oMath>
                </a14:m>
                <a:r>
                  <a:rPr lang="en-US" dirty="0"/>
                  <a:t> to capture growth of the running time w.r.t input size</a:t>
                </a:r>
              </a:p>
              <a:p>
                <a:pPr lvl="1"/>
                <a:endParaRPr lang="en-US" dirty="0"/>
              </a:p>
              <a:p>
                <a:r>
                  <a:rPr lang="en-US" dirty="0"/>
                  <a:t>Second </a:t>
                </a:r>
                <a:r>
                  <a:rPr lang="en-US" dirty="0">
                    <a:solidFill>
                      <a:srgbClr val="700000"/>
                    </a:solidFill>
                  </a:rPr>
                  <a:t>abstraction</a:t>
                </a:r>
                <a:r>
                  <a:rPr lang="en-US" dirty="0"/>
                  <a:t>:  </a:t>
                </a:r>
              </a:p>
              <a:p>
                <a:pPr lvl="1"/>
                <a:r>
                  <a:rPr lang="en-US" dirty="0"/>
                  <a:t>Assume that basic operations take constant time </a:t>
                </a:r>
              </a:p>
              <a:p>
                <a:pPr lvl="2"/>
                <a:r>
                  <a:rPr lang="en-US" dirty="0" err="1"/>
                  <a:t>e.g</a:t>
                </a:r>
                <a:r>
                  <a:rPr lang="en-US" dirty="0"/>
                  <a:t>, all operations such as addition/multiplication/division takes constant time each</a:t>
                </a:r>
              </a:p>
              <a:p>
                <a:pPr lvl="2"/>
                <a:r>
                  <a:rPr lang="en-US" dirty="0" err="1"/>
                  <a:t>e.g</a:t>
                </a:r>
                <a:r>
                  <a:rPr lang="en-US" dirty="0"/>
                  <a:t>, for an array </a:t>
                </a:r>
                <a14:m>
                  <m:oMath xmlns:m="http://schemas.openxmlformats.org/officeDocument/2006/math">
                    <m:r>
                      <a:rPr lang="en-US" i="1" dirty="0" smtClean="0">
                        <a:latin typeface="Cambria Math" panose="02040503050406030204" pitchFamily="18" charset="0"/>
                      </a:rPr>
                      <m:t>𝐴</m:t>
                    </m:r>
                  </m:oMath>
                </a14:m>
                <a:r>
                  <a:rPr lang="en-US" dirty="0"/>
                  <a:t>, access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takes constant time </a:t>
                </a:r>
              </a:p>
              <a:p>
                <a:endParaRPr lang="en-US" dirty="0"/>
              </a:p>
            </p:txBody>
          </p:sp>
        </mc:Choice>
        <mc:Fallback>
          <p:sp>
            <p:nvSpPr>
              <p:cNvPr id="3" name="Content Placeholder 2">
                <a:extLst>
                  <a:ext uri="{FF2B5EF4-FFF2-40B4-BE49-F238E27FC236}">
                    <a16:creationId xmlns:a16="http://schemas.microsoft.com/office/drawing/2014/main" id="{088F7515-C530-4DA3-AA67-EBCB6785D3FF}"/>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47681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Back to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9372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3</m:t>
                        </m:r>
                      </m:sub>
                    </m:sSub>
                  </m:oMath>
                </a14:m>
                <a:endParaRPr lang="en-US" dirty="0"/>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9372600" cy="4937760"/>
              </a:xfrm>
              <a:blipFill>
                <a:blip r:embed="rId2"/>
                <a:stretch>
                  <a:fillRect l="-585" t="-1111" b="-1172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2057400" y="22098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0000"/>
                </a:solidFill>
                <a:latin typeface="FiraMono-Regular-Identity-H"/>
              </a:rPr>
              <a:t>[0,n-1]:</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grpSp>
        <p:nvGrpSpPr>
          <p:cNvPr id="7" name="Group 19">
            <a:extLst>
              <a:ext uri="{FF2B5EF4-FFF2-40B4-BE49-F238E27FC236}">
                <a16:creationId xmlns:a16="http://schemas.microsoft.com/office/drawing/2014/main" id="{13BF924C-C042-41F5-84BF-3E9B2B777FE0}"/>
              </a:ext>
            </a:extLst>
          </p:cNvPr>
          <p:cNvGrpSpPr>
            <a:grpSpLocks/>
          </p:cNvGrpSpPr>
          <p:nvPr/>
        </p:nvGrpSpPr>
        <p:grpSpPr bwMode="auto">
          <a:xfrm>
            <a:off x="2969306" y="2715180"/>
            <a:ext cx="3900405" cy="846762"/>
            <a:chOff x="1174" y="1542"/>
            <a:chExt cx="2410" cy="504"/>
          </a:xfrm>
        </p:grpSpPr>
        <p:sp>
          <p:nvSpPr>
            <p:cNvPr id="9" name="Rectangle 12">
              <a:extLst>
                <a:ext uri="{FF2B5EF4-FFF2-40B4-BE49-F238E27FC236}">
                  <a16:creationId xmlns:a16="http://schemas.microsoft.com/office/drawing/2014/main" id="{E4F2E174-1A20-4BA9-883D-34C38354D6D2}"/>
                </a:ext>
              </a:extLst>
            </p:cNvPr>
            <p:cNvSpPr>
              <a:spLocks noChangeArrowheads="1"/>
            </p:cNvSpPr>
            <p:nvPr/>
          </p:nvSpPr>
          <p:spPr bwMode="auto">
            <a:xfrm>
              <a:off x="1174" y="1542"/>
              <a:ext cx="1488" cy="504"/>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a:extLst>
                <a:ext uri="{FF2B5EF4-FFF2-40B4-BE49-F238E27FC236}">
                  <a16:creationId xmlns:a16="http://schemas.microsoft.com/office/drawing/2014/main" id="{F743475E-5FB1-452D-926D-F24B7F7C214B}"/>
                </a:ext>
              </a:extLst>
            </p:cNvPr>
            <p:cNvSpPr>
              <a:spLocks noChangeShapeType="1"/>
            </p:cNvSpPr>
            <p:nvPr/>
          </p:nvSpPr>
          <p:spPr bwMode="auto">
            <a:xfrm flipV="1">
              <a:off x="2736" y="1761"/>
              <a:ext cx="489" cy="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2" name="Text Box 7">
                  <a:extLst>
                    <a:ext uri="{FF2B5EF4-FFF2-40B4-BE49-F238E27FC236}">
                      <a16:creationId xmlns:a16="http://schemas.microsoft.com/office/drawing/2014/main" id="{E87297A6-4C30-4CBC-B2C4-D929FD34D17B}"/>
                    </a:ext>
                  </a:extLst>
                </p:cNvPr>
                <p:cNvSpPr txBox="1">
                  <a:spLocks noChangeArrowheads="1"/>
                </p:cNvSpPr>
                <p:nvPr/>
              </p:nvSpPr>
              <p:spPr bwMode="auto">
                <a:xfrm>
                  <a:off x="3248" y="1568"/>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1</m:t>
                            </m:r>
                          </m:sub>
                        </m:sSub>
                      </m:oMath>
                    </m:oMathPara>
                  </a14:m>
                  <a:endParaRPr lang="en-US" sz="2800" dirty="0">
                    <a:solidFill>
                      <a:srgbClr val="0B1196"/>
                    </a:solidFill>
                  </a:endParaRPr>
                </a:p>
              </p:txBody>
            </p:sp>
          </mc:Choice>
          <mc:Fallback xmlns="">
            <p:sp>
              <p:nvSpPr>
                <p:cNvPr id="12" name="Text Box 7">
                  <a:extLst>
                    <a:ext uri="{FF2B5EF4-FFF2-40B4-BE49-F238E27FC236}">
                      <a16:creationId xmlns:a16="http://schemas.microsoft.com/office/drawing/2014/main" id="{E87297A6-4C30-4CBC-B2C4-D929FD34D17B}"/>
                    </a:ext>
                  </a:extLst>
                </p:cNvPr>
                <p:cNvSpPr txBox="1">
                  <a:spLocks noRot="1" noChangeAspect="1" noMove="1" noResize="1" noEditPoints="1" noAdjustHandles="1" noChangeArrowheads="1" noChangeShapeType="1" noTextEdit="1"/>
                </p:cNvSpPr>
                <p:nvPr/>
              </p:nvSpPr>
              <p:spPr bwMode="auto">
                <a:xfrm>
                  <a:off x="3248" y="1568"/>
                  <a:ext cx="336" cy="311"/>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4" name="Group 19">
            <a:extLst>
              <a:ext uri="{FF2B5EF4-FFF2-40B4-BE49-F238E27FC236}">
                <a16:creationId xmlns:a16="http://schemas.microsoft.com/office/drawing/2014/main" id="{2584EFB8-A041-444E-991C-E65826D8472B}"/>
              </a:ext>
            </a:extLst>
          </p:cNvPr>
          <p:cNvGrpSpPr>
            <a:grpSpLocks/>
          </p:cNvGrpSpPr>
          <p:nvPr/>
        </p:nvGrpSpPr>
        <p:grpSpPr bwMode="auto">
          <a:xfrm>
            <a:off x="3100460" y="3893111"/>
            <a:ext cx="3732088" cy="522505"/>
            <a:chOff x="949" y="1529"/>
            <a:chExt cx="2306" cy="311"/>
          </a:xfrm>
        </p:grpSpPr>
        <p:sp>
          <p:nvSpPr>
            <p:cNvPr id="15" name="Rectangle 12">
              <a:extLst>
                <a:ext uri="{FF2B5EF4-FFF2-40B4-BE49-F238E27FC236}">
                  <a16:creationId xmlns:a16="http://schemas.microsoft.com/office/drawing/2014/main" id="{FE6CEC63-88C6-44D8-9179-6DD18F6BD86A}"/>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6">
              <a:extLst>
                <a:ext uri="{FF2B5EF4-FFF2-40B4-BE49-F238E27FC236}">
                  <a16:creationId xmlns:a16="http://schemas.microsoft.com/office/drawing/2014/main" id="{4D888A3B-24CA-4707-A4C2-84294A794FC3}"/>
                </a:ext>
              </a:extLst>
            </p:cNvPr>
            <p:cNvSpPr>
              <a:spLocks noChangeShapeType="1"/>
            </p:cNvSpPr>
            <p:nvPr/>
          </p:nvSpPr>
          <p:spPr bwMode="auto">
            <a:xfrm>
              <a:off x="2467"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18" name="Text Box 7">
                  <a:extLst>
                    <a:ext uri="{FF2B5EF4-FFF2-40B4-BE49-F238E27FC236}">
                      <a16:creationId xmlns:a16="http://schemas.microsoft.com/office/drawing/2014/main" id="{2395D886-8182-49FE-8C1A-4F6AEF4F4926}"/>
                    </a:ext>
                  </a:extLst>
                </p:cNvPr>
                <p:cNvSpPr txBox="1">
                  <a:spLocks noChangeArrowheads="1"/>
                </p:cNvSpPr>
                <p:nvPr/>
              </p:nvSpPr>
              <p:spPr bwMode="auto">
                <a:xfrm>
                  <a:off x="2919"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2</m:t>
                            </m:r>
                          </m:sub>
                        </m:sSub>
                      </m:oMath>
                    </m:oMathPara>
                  </a14:m>
                  <a:endParaRPr lang="en-US" sz="2800" dirty="0">
                    <a:solidFill>
                      <a:srgbClr val="0B1196"/>
                    </a:solidFill>
                  </a:endParaRPr>
                </a:p>
              </p:txBody>
            </p:sp>
          </mc:Choice>
          <mc:Fallback xmlns="">
            <p:sp>
              <p:nvSpPr>
                <p:cNvPr id="18" name="Text Box 7">
                  <a:extLst>
                    <a:ext uri="{FF2B5EF4-FFF2-40B4-BE49-F238E27FC236}">
                      <a16:creationId xmlns:a16="http://schemas.microsoft.com/office/drawing/2014/main" id="{2395D886-8182-49FE-8C1A-4F6AEF4F4926}"/>
                    </a:ext>
                  </a:extLst>
                </p:cNvPr>
                <p:cNvSpPr txBox="1">
                  <a:spLocks noRot="1" noChangeAspect="1" noMove="1" noResize="1" noEditPoints="1" noAdjustHandles="1" noChangeArrowheads="1" noChangeShapeType="1" noTextEdit="1"/>
                </p:cNvSpPr>
                <p:nvPr/>
              </p:nvSpPr>
              <p:spPr bwMode="auto">
                <a:xfrm>
                  <a:off x="2919" y="1529"/>
                  <a:ext cx="336" cy="311"/>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1AAC4C00-9A8A-4596-A14B-A7834C3D83BF}"/>
              </a:ext>
            </a:extLst>
          </p:cNvPr>
          <p:cNvGrpSpPr>
            <a:grpSpLocks/>
          </p:cNvGrpSpPr>
          <p:nvPr/>
        </p:nvGrpSpPr>
        <p:grpSpPr bwMode="auto">
          <a:xfrm>
            <a:off x="3001851" y="4412256"/>
            <a:ext cx="3856707" cy="522505"/>
            <a:chOff x="949" y="1529"/>
            <a:chExt cx="2383" cy="311"/>
          </a:xfrm>
        </p:grpSpPr>
        <p:sp>
          <p:nvSpPr>
            <p:cNvPr id="21" name="Rectangle 12">
              <a:extLst>
                <a:ext uri="{FF2B5EF4-FFF2-40B4-BE49-F238E27FC236}">
                  <a16:creationId xmlns:a16="http://schemas.microsoft.com/office/drawing/2014/main" id="{B75A4C43-2578-4B54-90EA-021062D43165}"/>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6">
              <a:extLst>
                <a:ext uri="{FF2B5EF4-FFF2-40B4-BE49-F238E27FC236}">
                  <a16:creationId xmlns:a16="http://schemas.microsoft.com/office/drawing/2014/main" id="{F420B90B-C06A-4FD0-B811-2917DEA83BB3}"/>
                </a:ext>
              </a:extLst>
            </p:cNvPr>
            <p:cNvSpPr>
              <a:spLocks noChangeShapeType="1"/>
            </p:cNvSpPr>
            <p:nvPr/>
          </p:nvSpPr>
          <p:spPr bwMode="auto">
            <a:xfrm>
              <a:off x="2540"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23" name="Text Box 7">
                  <a:extLst>
                    <a:ext uri="{FF2B5EF4-FFF2-40B4-BE49-F238E27FC236}">
                      <a16:creationId xmlns:a16="http://schemas.microsoft.com/office/drawing/2014/main" id="{1911184D-CB11-4739-A6C7-A2E3E40DFFE8}"/>
                    </a:ext>
                  </a:extLst>
                </p:cNvPr>
                <p:cNvSpPr txBox="1">
                  <a:spLocks noChangeArrowheads="1"/>
                </p:cNvSpPr>
                <p:nvPr/>
              </p:nvSpPr>
              <p:spPr bwMode="auto">
                <a:xfrm>
                  <a:off x="2996"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3</m:t>
                            </m:r>
                          </m:sub>
                        </m:sSub>
                      </m:oMath>
                    </m:oMathPara>
                  </a14:m>
                  <a:endParaRPr lang="en-US" sz="2800" dirty="0">
                    <a:solidFill>
                      <a:srgbClr val="0B1196"/>
                    </a:solidFill>
                  </a:endParaRPr>
                </a:p>
              </p:txBody>
            </p:sp>
          </mc:Choice>
          <mc:Fallback xmlns="">
            <p:sp>
              <p:nvSpPr>
                <p:cNvPr id="23" name="Text Box 7">
                  <a:extLst>
                    <a:ext uri="{FF2B5EF4-FFF2-40B4-BE49-F238E27FC236}">
                      <a16:creationId xmlns:a16="http://schemas.microsoft.com/office/drawing/2014/main" id="{1911184D-CB11-4739-A6C7-A2E3E40DFFE8}"/>
                    </a:ext>
                  </a:extLst>
                </p:cNvPr>
                <p:cNvSpPr txBox="1">
                  <a:spLocks noRot="1" noChangeAspect="1" noMove="1" noResize="1" noEditPoints="1" noAdjustHandles="1" noChangeArrowheads="1" noChangeShapeType="1" noTextEdit="1"/>
                </p:cNvSpPr>
                <p:nvPr/>
              </p:nvSpPr>
              <p:spPr bwMode="auto">
                <a:xfrm>
                  <a:off x="2996" y="1529"/>
                  <a:ext cx="336" cy="311"/>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Tree>
    <p:extLst>
      <p:ext uri="{BB962C8B-B14F-4D97-AF65-F5344CB8AC3E}">
        <p14:creationId xmlns:p14="http://schemas.microsoft.com/office/powerpoint/2010/main" val="36138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467-E84A-4B77-85CC-B0CBDEBDD500}"/>
              </a:ext>
            </a:extLst>
          </p:cNvPr>
          <p:cNvSpPr>
            <a:spLocks noGrp="1"/>
          </p:cNvSpPr>
          <p:nvPr>
            <p:ph type="title"/>
          </p:nvPr>
        </p:nvSpPr>
        <p:spPr/>
        <p:txBody>
          <a:bodyPr/>
          <a:lstStyle/>
          <a:p>
            <a:r>
              <a:rPr lang="en-US" dirty="0"/>
              <a:t>Time 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8F7515-C530-4DA3-AA67-EBCB6785D3FF}"/>
                  </a:ext>
                </a:extLst>
              </p:cNvPr>
              <p:cNvSpPr>
                <a:spLocks noGrp="1"/>
              </p:cNvSpPr>
              <p:nvPr>
                <p:ph sz="quarter" idx="1"/>
              </p:nvPr>
            </p:nvSpPr>
            <p:spPr/>
            <p:txBody>
              <a:bodyPr/>
              <a:lstStyle/>
              <a:p>
                <a:r>
                  <a:rPr lang="en-US" dirty="0"/>
                  <a:t>First </a:t>
                </a:r>
                <a:r>
                  <a:rPr lang="en-US" dirty="0">
                    <a:solidFill>
                      <a:srgbClr val="700000"/>
                    </a:solidFill>
                  </a:rPr>
                  <a:t>abstraction</a:t>
                </a:r>
                <a:r>
                  <a:rPr lang="en-US" dirty="0"/>
                  <a:t>: depending on input size</a:t>
                </a:r>
              </a:p>
              <a:p>
                <a:pPr lvl="1"/>
                <a:r>
                  <a:rPr lang="en-US" dirty="0"/>
                  <a:t>Consider function </a:t>
                </a:r>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b="0" i="0" dirty="0" smtClean="0">
                        <a:latin typeface="Cambria Math" panose="02040503050406030204" pitchFamily="18" charset="0"/>
                      </a:rPr>
                      <m:t>, </m:t>
                    </m:r>
                  </m:oMath>
                </a14:m>
                <a:r>
                  <a:rPr lang="en-US" dirty="0"/>
                  <a:t>and aim to obtain a formula for </a:t>
                </a:r>
                <a14:m>
                  <m:oMath xmlns:m="http://schemas.openxmlformats.org/officeDocument/2006/math">
                    <m:r>
                      <a:rPr lang="en-US" i="1" dirty="0">
                        <a:latin typeface="Cambria Math" panose="02040503050406030204" pitchFamily="18" charset="0"/>
                      </a:rPr>
                      <m:t>𝑇</m:t>
                    </m:r>
                    <m:d>
                      <m:dPr>
                        <m:ctrlPr>
                          <a:rPr lang="en-US" i="1" dirty="0">
                            <a:latin typeface="Cambria Math" panose="02040503050406030204" pitchFamily="18" charset="0"/>
                          </a:rPr>
                        </m:ctrlPr>
                      </m:dPr>
                      <m:e>
                        <m:r>
                          <a:rPr lang="en-US" i="1" dirty="0">
                            <a:latin typeface="Cambria Math" panose="02040503050406030204" pitchFamily="18" charset="0"/>
                          </a:rPr>
                          <m:t>𝑛</m:t>
                        </m:r>
                      </m:e>
                    </m:d>
                  </m:oMath>
                </a14:m>
                <a:endParaRPr lang="en-US" dirty="0"/>
              </a:p>
              <a:p>
                <a:pPr lvl="8"/>
                <a:endParaRPr lang="en-US" dirty="0"/>
              </a:p>
              <a:p>
                <a:r>
                  <a:rPr lang="en-US" dirty="0"/>
                  <a:t>Second </a:t>
                </a:r>
                <a:r>
                  <a:rPr lang="en-US" dirty="0">
                    <a:solidFill>
                      <a:srgbClr val="700000"/>
                    </a:solidFill>
                  </a:rPr>
                  <a:t>abstraction</a:t>
                </a:r>
                <a:r>
                  <a:rPr lang="en-US" dirty="0"/>
                  <a:t>:  </a:t>
                </a:r>
              </a:p>
              <a:p>
                <a:pPr lvl="1"/>
                <a:r>
                  <a:rPr lang="en-US" dirty="0"/>
                  <a:t>Assume that basic operations take constant time </a:t>
                </a:r>
              </a:p>
              <a:p>
                <a:pPr lvl="2"/>
                <a:r>
                  <a:rPr lang="en-US" dirty="0" err="1"/>
                  <a:t>e.g</a:t>
                </a:r>
                <a:r>
                  <a:rPr lang="en-US" dirty="0"/>
                  <a:t>, all operations such as addition/multiplication/division takes constant time each</a:t>
                </a:r>
              </a:p>
              <a:p>
                <a:pPr lvl="2"/>
                <a:r>
                  <a:rPr lang="en-US" dirty="0"/>
                  <a:t>for an array </a:t>
                </a:r>
                <a14:m>
                  <m:oMath xmlns:m="http://schemas.openxmlformats.org/officeDocument/2006/math">
                    <m:r>
                      <a:rPr lang="en-US" i="1" dirty="0" smtClean="0">
                        <a:latin typeface="Cambria Math" panose="02040503050406030204" pitchFamily="18" charset="0"/>
                      </a:rPr>
                      <m:t>𝐴</m:t>
                    </m:r>
                  </m:oMath>
                </a14:m>
                <a:r>
                  <a:rPr lang="en-US" dirty="0"/>
                  <a:t> and index </a:t>
                </a:r>
                <a14:m>
                  <m:oMath xmlns:m="http://schemas.openxmlformats.org/officeDocument/2006/math">
                    <m:r>
                      <a:rPr lang="en-US" i="1" dirty="0" smtClean="0">
                        <a:latin typeface="Cambria Math" panose="02040503050406030204" pitchFamily="18" charset="0"/>
                      </a:rPr>
                      <m:t>𝑖</m:t>
                    </m:r>
                  </m:oMath>
                </a14:m>
                <a:r>
                  <a:rPr lang="en-US" dirty="0"/>
                  <a:t>, access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takes constant time</a:t>
                </a:r>
              </a:p>
              <a:p>
                <a:pPr lvl="8"/>
                <a:endParaRPr lang="en-US" dirty="0"/>
              </a:p>
              <a:p>
                <a:r>
                  <a:rPr lang="en-US" dirty="0"/>
                  <a:t>Third </a:t>
                </a:r>
                <a:r>
                  <a:rPr lang="en-US" dirty="0">
                    <a:solidFill>
                      <a:srgbClr val="700000"/>
                    </a:solidFill>
                  </a:rPr>
                  <a:t>abstraction:</a:t>
                </a:r>
                <a:r>
                  <a:rPr lang="en-US" dirty="0"/>
                  <a:t> </a:t>
                </a:r>
              </a:p>
              <a:p>
                <a:pPr lvl="1"/>
                <a:r>
                  <a:rPr lang="en-US" dirty="0"/>
                  <a:t>Ignore </a:t>
                </a:r>
                <a:r>
                  <a:rPr lang="en-US" dirty="0">
                    <a:solidFill>
                      <a:srgbClr val="700000"/>
                    </a:solidFill>
                  </a:rPr>
                  <a:t>constants</a:t>
                </a:r>
                <a:r>
                  <a:rPr lang="en-US" dirty="0"/>
                  <a:t> as well as </a:t>
                </a:r>
                <a:r>
                  <a:rPr lang="en-US" dirty="0">
                    <a:solidFill>
                      <a:srgbClr val="700000"/>
                    </a:solidFill>
                  </a:rPr>
                  <a:t>lower order </a:t>
                </a:r>
                <a:r>
                  <a:rPr lang="en-US" dirty="0"/>
                  <a:t>terms, </a:t>
                </a:r>
              </a:p>
              <a:p>
                <a:pPr lvl="2"/>
                <a:r>
                  <a:rPr lang="en-US" dirty="0"/>
                  <a:t>focus on dominating terms to capture relative growth </a:t>
                </a:r>
                <a:r>
                  <a:rPr lang="en-US" dirty="0" err="1"/>
                  <a:t>w.r.t.</a:t>
                </a:r>
                <a:r>
                  <a:rPr lang="en-US" dirty="0"/>
                  <a:t> </a:t>
                </a:r>
                <a14:m>
                  <m:oMath xmlns:m="http://schemas.openxmlformats.org/officeDocument/2006/math">
                    <m:r>
                      <a:rPr lang="en-US" i="1" dirty="0" smtClean="0">
                        <a:latin typeface="Cambria Math" panose="02040503050406030204" pitchFamily="18" charset="0"/>
                      </a:rPr>
                      <m:t>𝑛</m:t>
                    </m:r>
                  </m:oMath>
                </a14:m>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3</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088F7515-C530-4DA3-AA67-EBCB6785D3FF}"/>
                  </a:ext>
                </a:extLst>
              </p:cNvPr>
              <p:cNvSpPr>
                <a:spLocks noGrp="1" noRot="1" noChangeAspect="1" noMove="1" noResize="1" noEditPoints="1" noAdjustHandles="1" noChangeArrowheads="1" noChangeShapeType="1" noTextEdit="1"/>
              </p:cNvSpPr>
              <p:nvPr>
                <p:ph sz="quarter" idx="1"/>
              </p:nvPr>
            </p:nvSpPr>
            <p:spPr>
              <a:blipFill>
                <a:blip r:embed="rId3"/>
                <a:stretch>
                  <a:fillRect l="-500" t="-1111" b="-11605"/>
                </a:stretch>
              </a:blipFill>
            </p:spPr>
            <p:txBody>
              <a:bodyPr/>
              <a:lstStyle/>
              <a:p>
                <a:r>
                  <a:rPr lang="en-US">
                    <a:noFill/>
                  </a:rPr>
                  <a:t> </a:t>
                </a:r>
              </a:p>
            </p:txBody>
          </p:sp>
        </mc:Fallback>
      </mc:AlternateContent>
    </p:spTree>
    <p:extLst>
      <p:ext uri="{BB962C8B-B14F-4D97-AF65-F5344CB8AC3E}">
        <p14:creationId xmlns:p14="http://schemas.microsoft.com/office/powerpoint/2010/main" val="2182685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998-4778-4F41-BD77-5A417C5F2188}"/>
              </a:ext>
            </a:extLst>
          </p:cNvPr>
          <p:cNvSpPr>
            <a:spLocks noGrp="1"/>
          </p:cNvSpPr>
          <p:nvPr>
            <p:ph type="title"/>
          </p:nvPr>
        </p:nvSpPr>
        <p:spPr/>
        <p:txBody>
          <a:bodyPr/>
          <a:lstStyle/>
          <a:p>
            <a:r>
              <a:rPr lang="en-US" dirty="0"/>
              <a:t>Putting everything together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DF61B-1F54-477D-8E6F-986A9474DF5D}"/>
                  </a:ext>
                </a:extLst>
              </p:cNvPr>
              <p:cNvSpPr>
                <a:spLocks noGrp="1"/>
              </p:cNvSpPr>
              <p:nvPr>
                <p:ph sz="quarter" idx="1"/>
              </p:nvPr>
            </p:nvSpPr>
            <p:spPr>
              <a:xfrm>
                <a:off x="609600" y="1219200"/>
                <a:ext cx="9372600" cy="4937760"/>
              </a:xfrm>
            </p:spPr>
            <p:txBody>
              <a:bodyPr/>
              <a:lstStyle/>
              <a:p>
                <a:pPr algn="l"/>
                <a:r>
                  <a:rPr lang="en-US" dirty="0"/>
                  <a:t>Consider the following code</a:t>
                </a:r>
              </a:p>
              <a:p>
                <a:pPr lvl="1"/>
                <a:r>
                  <a:rPr lang="en-US" dirty="0"/>
                  <a:t>input is an array </a:t>
                </a:r>
                <a14:m>
                  <m:oMath xmlns:m="http://schemas.openxmlformats.org/officeDocument/2006/math">
                    <m:r>
                      <a:rPr lang="en-US" i="1" dirty="0" smtClean="0">
                        <a:latin typeface="Cambria Math" panose="02040503050406030204" pitchFamily="18" charset="0"/>
                      </a:rPr>
                      <m:t>𝐴</m:t>
                    </m:r>
                  </m:oMath>
                </a14:m>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algn="l"/>
                <a:endParaRPr lang="en-US" sz="1800" dirty="0">
                  <a:solidFill>
                    <a:srgbClr val="008000"/>
                  </a:solidFill>
                  <a:latin typeface="FiraMono-Medium-Identity-H"/>
                </a:endParaRPr>
              </a:p>
              <a:p>
                <a:pPr algn="l"/>
                <a:endParaRPr lang="en-US" dirty="0"/>
              </a:p>
            </p:txBody>
          </p:sp>
        </mc:Choice>
        <mc:Fallback xmlns="">
          <p:sp>
            <p:nvSpPr>
              <p:cNvPr id="3" name="Content Placeholder 2">
                <a:extLst>
                  <a:ext uri="{FF2B5EF4-FFF2-40B4-BE49-F238E27FC236}">
                    <a16:creationId xmlns:a16="http://schemas.microsoft.com/office/drawing/2014/main" id="{BD2DF61B-1F54-477D-8E6F-986A9474DF5D}"/>
                  </a:ext>
                </a:extLst>
              </p:cNvPr>
              <p:cNvSpPr>
                <a:spLocks noGrp="1" noRot="1" noChangeAspect="1" noMove="1" noResize="1" noEditPoints="1" noAdjustHandles="1" noChangeArrowheads="1" noChangeShapeType="1" noTextEdit="1"/>
              </p:cNvSpPr>
              <p:nvPr>
                <p:ph sz="quarter" idx="1"/>
              </p:nvPr>
            </p:nvSpPr>
            <p:spPr>
              <a:xfrm>
                <a:off x="609600" y="1219200"/>
                <a:ext cx="9372600" cy="4937760"/>
              </a:xfrm>
              <a:blipFill>
                <a:blip r:embed="rId2"/>
                <a:stretch>
                  <a:fillRect l="-585" t="-1111" b="-1172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75DE885E-B91E-424B-AEB7-1741D0B68C81}"/>
              </a:ext>
            </a:extLst>
          </p:cNvPr>
          <p:cNvSpPr txBox="1">
            <a:spLocks/>
          </p:cNvSpPr>
          <p:nvPr/>
        </p:nvSpPr>
        <p:spPr bwMode="auto">
          <a:xfrm>
            <a:off x="2057400" y="2209800"/>
            <a:ext cx="38100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0</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for </a:t>
            </a:r>
            <a:r>
              <a:rPr lang="en-US" sz="2400" dirty="0" err="1">
                <a:solidFill>
                  <a:srgbClr val="000000"/>
                </a:solidFill>
                <a:latin typeface="FiraMono-Regular-Identity-H"/>
              </a:rPr>
              <a:t>i</a:t>
            </a:r>
            <a:r>
              <a:rPr lang="en-US" sz="2400" dirty="0">
                <a:solidFill>
                  <a:srgbClr val="000000"/>
                </a:solidFill>
                <a:latin typeface="FiraMono-Regular-Identity-H"/>
              </a:rPr>
              <a:t> </a:t>
            </a:r>
            <a:r>
              <a:rPr lang="en-US" sz="2400" dirty="0">
                <a:solidFill>
                  <a:srgbClr val="AC21FF"/>
                </a:solidFill>
                <a:latin typeface="FiraMono-Medium-Identity-H"/>
              </a:rPr>
              <a:t>in </a:t>
            </a:r>
            <a:r>
              <a:rPr lang="en-US" sz="2400" dirty="0">
                <a:solidFill>
                  <a:srgbClr val="000000"/>
                </a:solidFill>
                <a:latin typeface="FiraMono-Regular-Identity-H"/>
              </a:rPr>
              <a:t>[0,n-1]:</a:t>
            </a:r>
          </a:p>
          <a:p>
            <a:pPr marL="0" indent="0">
              <a:buNone/>
            </a:pPr>
            <a:r>
              <a:rPr lang="en-US" sz="2400" dirty="0">
                <a:solidFill>
                  <a:srgbClr val="000000"/>
                </a:solidFill>
                <a:latin typeface="FiraMono-Regular-Identity-H"/>
              </a:rPr>
              <a:t>		total </a:t>
            </a:r>
            <a:r>
              <a:rPr lang="en-US" sz="2400" dirty="0">
                <a:solidFill>
                  <a:srgbClr val="666666"/>
                </a:solidFill>
                <a:latin typeface="FiraMono-Regular-Identity-H"/>
              </a:rPr>
              <a:t>+= </a:t>
            </a:r>
            <a:r>
              <a:rPr lang="en-US" sz="2400" dirty="0">
                <a:solidFill>
                  <a:srgbClr val="000000"/>
                </a:solidFill>
                <a:latin typeface="FiraMono-Regular-Identity-H"/>
              </a:rPr>
              <a:t>A[</a:t>
            </a:r>
            <a:r>
              <a:rPr lang="en-US" sz="2400" dirty="0" err="1">
                <a:solidFill>
                  <a:srgbClr val="000000"/>
                </a:solidFill>
                <a:latin typeface="FiraMono-Regular-Identity-H"/>
              </a:rPr>
              <a:t>i</a:t>
            </a:r>
            <a:r>
              <a:rPr lang="en-US" sz="2400" dirty="0">
                <a:solidFill>
                  <a:srgbClr val="000000"/>
                </a:solidFill>
                <a:latin typeface="FiraMono-Regular-Identity-H"/>
              </a:rPr>
              <a:t>]</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grpSp>
        <p:nvGrpSpPr>
          <p:cNvPr id="7" name="Group 19">
            <a:extLst>
              <a:ext uri="{FF2B5EF4-FFF2-40B4-BE49-F238E27FC236}">
                <a16:creationId xmlns:a16="http://schemas.microsoft.com/office/drawing/2014/main" id="{13BF924C-C042-41F5-84BF-3E9B2B777FE0}"/>
              </a:ext>
            </a:extLst>
          </p:cNvPr>
          <p:cNvGrpSpPr>
            <a:grpSpLocks/>
          </p:cNvGrpSpPr>
          <p:nvPr/>
        </p:nvGrpSpPr>
        <p:grpSpPr bwMode="auto">
          <a:xfrm>
            <a:off x="2969306" y="2715180"/>
            <a:ext cx="3900405" cy="846762"/>
            <a:chOff x="1174" y="1542"/>
            <a:chExt cx="2410" cy="504"/>
          </a:xfrm>
        </p:grpSpPr>
        <p:sp>
          <p:nvSpPr>
            <p:cNvPr id="9" name="Rectangle 12">
              <a:extLst>
                <a:ext uri="{FF2B5EF4-FFF2-40B4-BE49-F238E27FC236}">
                  <a16:creationId xmlns:a16="http://schemas.microsoft.com/office/drawing/2014/main" id="{E4F2E174-1A20-4BA9-883D-34C38354D6D2}"/>
                </a:ext>
              </a:extLst>
            </p:cNvPr>
            <p:cNvSpPr>
              <a:spLocks noChangeArrowheads="1"/>
            </p:cNvSpPr>
            <p:nvPr/>
          </p:nvSpPr>
          <p:spPr bwMode="auto">
            <a:xfrm>
              <a:off x="1174" y="1542"/>
              <a:ext cx="1488" cy="504"/>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a:extLst>
                <a:ext uri="{FF2B5EF4-FFF2-40B4-BE49-F238E27FC236}">
                  <a16:creationId xmlns:a16="http://schemas.microsoft.com/office/drawing/2014/main" id="{F743475E-5FB1-452D-926D-F24B7F7C214B}"/>
                </a:ext>
              </a:extLst>
            </p:cNvPr>
            <p:cNvSpPr>
              <a:spLocks noChangeShapeType="1"/>
            </p:cNvSpPr>
            <p:nvPr/>
          </p:nvSpPr>
          <p:spPr bwMode="auto">
            <a:xfrm flipV="1">
              <a:off x="2736" y="1761"/>
              <a:ext cx="489" cy="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2" name="Text Box 7">
                  <a:extLst>
                    <a:ext uri="{FF2B5EF4-FFF2-40B4-BE49-F238E27FC236}">
                      <a16:creationId xmlns:a16="http://schemas.microsoft.com/office/drawing/2014/main" id="{E87297A6-4C30-4CBC-B2C4-D929FD34D17B}"/>
                    </a:ext>
                  </a:extLst>
                </p:cNvPr>
                <p:cNvSpPr txBox="1">
                  <a:spLocks noChangeArrowheads="1"/>
                </p:cNvSpPr>
                <p:nvPr/>
              </p:nvSpPr>
              <p:spPr bwMode="auto">
                <a:xfrm>
                  <a:off x="3248" y="1568"/>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1</m:t>
                            </m:r>
                          </m:sub>
                        </m:sSub>
                      </m:oMath>
                    </m:oMathPara>
                  </a14:m>
                  <a:endParaRPr lang="en-US" sz="2800" dirty="0">
                    <a:solidFill>
                      <a:srgbClr val="0B1196"/>
                    </a:solidFill>
                  </a:endParaRPr>
                </a:p>
              </p:txBody>
            </p:sp>
          </mc:Choice>
          <mc:Fallback xmlns="">
            <p:sp>
              <p:nvSpPr>
                <p:cNvPr id="12" name="Text Box 7">
                  <a:extLst>
                    <a:ext uri="{FF2B5EF4-FFF2-40B4-BE49-F238E27FC236}">
                      <a16:creationId xmlns:a16="http://schemas.microsoft.com/office/drawing/2014/main" id="{E87297A6-4C30-4CBC-B2C4-D929FD34D17B}"/>
                    </a:ext>
                  </a:extLst>
                </p:cNvPr>
                <p:cNvSpPr txBox="1">
                  <a:spLocks noRot="1" noChangeAspect="1" noMove="1" noResize="1" noEditPoints="1" noAdjustHandles="1" noChangeArrowheads="1" noChangeShapeType="1" noTextEdit="1"/>
                </p:cNvSpPr>
                <p:nvPr/>
              </p:nvSpPr>
              <p:spPr bwMode="auto">
                <a:xfrm>
                  <a:off x="3248" y="1568"/>
                  <a:ext cx="336" cy="311"/>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4" name="Group 19">
            <a:extLst>
              <a:ext uri="{FF2B5EF4-FFF2-40B4-BE49-F238E27FC236}">
                <a16:creationId xmlns:a16="http://schemas.microsoft.com/office/drawing/2014/main" id="{2584EFB8-A041-444E-991C-E65826D8472B}"/>
              </a:ext>
            </a:extLst>
          </p:cNvPr>
          <p:cNvGrpSpPr>
            <a:grpSpLocks/>
          </p:cNvGrpSpPr>
          <p:nvPr/>
        </p:nvGrpSpPr>
        <p:grpSpPr bwMode="auto">
          <a:xfrm>
            <a:off x="3100460" y="3893111"/>
            <a:ext cx="3732088" cy="522505"/>
            <a:chOff x="949" y="1529"/>
            <a:chExt cx="2306" cy="311"/>
          </a:xfrm>
        </p:grpSpPr>
        <p:sp>
          <p:nvSpPr>
            <p:cNvPr id="15" name="Rectangle 12">
              <a:extLst>
                <a:ext uri="{FF2B5EF4-FFF2-40B4-BE49-F238E27FC236}">
                  <a16:creationId xmlns:a16="http://schemas.microsoft.com/office/drawing/2014/main" id="{FE6CEC63-88C6-44D8-9179-6DD18F6BD86A}"/>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6">
              <a:extLst>
                <a:ext uri="{FF2B5EF4-FFF2-40B4-BE49-F238E27FC236}">
                  <a16:creationId xmlns:a16="http://schemas.microsoft.com/office/drawing/2014/main" id="{4D888A3B-24CA-4707-A4C2-84294A794FC3}"/>
                </a:ext>
              </a:extLst>
            </p:cNvPr>
            <p:cNvSpPr>
              <a:spLocks noChangeShapeType="1"/>
            </p:cNvSpPr>
            <p:nvPr/>
          </p:nvSpPr>
          <p:spPr bwMode="auto">
            <a:xfrm>
              <a:off x="2467"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18" name="Text Box 7">
                  <a:extLst>
                    <a:ext uri="{FF2B5EF4-FFF2-40B4-BE49-F238E27FC236}">
                      <a16:creationId xmlns:a16="http://schemas.microsoft.com/office/drawing/2014/main" id="{2395D886-8182-49FE-8C1A-4F6AEF4F4926}"/>
                    </a:ext>
                  </a:extLst>
                </p:cNvPr>
                <p:cNvSpPr txBox="1">
                  <a:spLocks noChangeArrowheads="1"/>
                </p:cNvSpPr>
                <p:nvPr/>
              </p:nvSpPr>
              <p:spPr bwMode="auto">
                <a:xfrm>
                  <a:off x="2919"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2</m:t>
                            </m:r>
                          </m:sub>
                        </m:sSub>
                      </m:oMath>
                    </m:oMathPara>
                  </a14:m>
                  <a:endParaRPr lang="en-US" sz="2800" dirty="0">
                    <a:solidFill>
                      <a:srgbClr val="0B1196"/>
                    </a:solidFill>
                  </a:endParaRPr>
                </a:p>
              </p:txBody>
            </p:sp>
          </mc:Choice>
          <mc:Fallback xmlns="">
            <p:sp>
              <p:nvSpPr>
                <p:cNvPr id="18" name="Text Box 7">
                  <a:extLst>
                    <a:ext uri="{FF2B5EF4-FFF2-40B4-BE49-F238E27FC236}">
                      <a16:creationId xmlns:a16="http://schemas.microsoft.com/office/drawing/2014/main" id="{2395D886-8182-49FE-8C1A-4F6AEF4F4926}"/>
                    </a:ext>
                  </a:extLst>
                </p:cNvPr>
                <p:cNvSpPr txBox="1">
                  <a:spLocks noRot="1" noChangeAspect="1" noMove="1" noResize="1" noEditPoints="1" noAdjustHandles="1" noChangeArrowheads="1" noChangeShapeType="1" noTextEdit="1"/>
                </p:cNvSpPr>
                <p:nvPr/>
              </p:nvSpPr>
              <p:spPr bwMode="auto">
                <a:xfrm>
                  <a:off x="2919" y="1529"/>
                  <a:ext cx="336" cy="311"/>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1AAC4C00-9A8A-4596-A14B-A7834C3D83BF}"/>
              </a:ext>
            </a:extLst>
          </p:cNvPr>
          <p:cNvGrpSpPr>
            <a:grpSpLocks/>
          </p:cNvGrpSpPr>
          <p:nvPr/>
        </p:nvGrpSpPr>
        <p:grpSpPr bwMode="auto">
          <a:xfrm>
            <a:off x="3001851" y="4412256"/>
            <a:ext cx="3856707" cy="522505"/>
            <a:chOff x="949" y="1529"/>
            <a:chExt cx="2383" cy="311"/>
          </a:xfrm>
        </p:grpSpPr>
        <p:sp>
          <p:nvSpPr>
            <p:cNvPr id="21" name="Rectangle 12">
              <a:extLst>
                <a:ext uri="{FF2B5EF4-FFF2-40B4-BE49-F238E27FC236}">
                  <a16:creationId xmlns:a16="http://schemas.microsoft.com/office/drawing/2014/main" id="{B75A4C43-2578-4B54-90EA-021062D43165}"/>
                </a:ext>
              </a:extLst>
            </p:cNvPr>
            <p:cNvSpPr>
              <a:spLocks noChangeArrowheads="1"/>
            </p:cNvSpPr>
            <p:nvPr/>
          </p:nvSpPr>
          <p:spPr bwMode="auto">
            <a:xfrm>
              <a:off x="949" y="1553"/>
              <a:ext cx="1488" cy="287"/>
            </a:xfrm>
            <a:prstGeom prst="rect">
              <a:avLst/>
            </a:prstGeom>
            <a:solidFill>
              <a:srgbClr val="FFC7AE">
                <a:alpha val="5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6">
              <a:extLst>
                <a:ext uri="{FF2B5EF4-FFF2-40B4-BE49-F238E27FC236}">
                  <a16:creationId xmlns:a16="http://schemas.microsoft.com/office/drawing/2014/main" id="{F420B90B-C06A-4FD0-B811-2917DEA83BB3}"/>
                </a:ext>
              </a:extLst>
            </p:cNvPr>
            <p:cNvSpPr>
              <a:spLocks noChangeShapeType="1"/>
            </p:cNvSpPr>
            <p:nvPr/>
          </p:nvSpPr>
          <p:spPr bwMode="auto">
            <a:xfrm>
              <a:off x="2540" y="1726"/>
              <a:ext cx="4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23" name="Text Box 7">
                  <a:extLst>
                    <a:ext uri="{FF2B5EF4-FFF2-40B4-BE49-F238E27FC236}">
                      <a16:creationId xmlns:a16="http://schemas.microsoft.com/office/drawing/2014/main" id="{1911184D-CB11-4739-A6C7-A2E3E40DFFE8}"/>
                    </a:ext>
                  </a:extLst>
                </p:cNvPr>
                <p:cNvSpPr txBox="1">
                  <a:spLocks noChangeArrowheads="1"/>
                </p:cNvSpPr>
                <p:nvPr/>
              </p:nvSpPr>
              <p:spPr bwMode="auto">
                <a:xfrm>
                  <a:off x="2996" y="1529"/>
                  <a:ext cx="336" cy="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sz="2800" i="1" dirty="0">
                                <a:solidFill>
                                  <a:srgbClr val="0B1196"/>
                                </a:solidFill>
                                <a:latin typeface="Cambria Math" panose="02040503050406030204" pitchFamily="18" charset="0"/>
                              </a:rPr>
                            </m:ctrlPr>
                          </m:sSubPr>
                          <m:e>
                            <m:r>
                              <a:rPr lang="en-US" sz="2800" i="1" dirty="0">
                                <a:solidFill>
                                  <a:srgbClr val="0B1196"/>
                                </a:solidFill>
                                <a:latin typeface="Cambria Math" panose="02040503050406030204" pitchFamily="18" charset="0"/>
                              </a:rPr>
                              <m:t>𝑐</m:t>
                            </m:r>
                          </m:e>
                          <m:sub>
                            <m:r>
                              <a:rPr lang="en-US" sz="2800" i="1" dirty="0">
                                <a:solidFill>
                                  <a:srgbClr val="0B1196"/>
                                </a:solidFill>
                                <a:latin typeface="Cambria Math" panose="02040503050406030204" pitchFamily="18" charset="0"/>
                              </a:rPr>
                              <m:t>3</m:t>
                            </m:r>
                          </m:sub>
                        </m:sSub>
                      </m:oMath>
                    </m:oMathPara>
                  </a14:m>
                  <a:endParaRPr lang="en-US" sz="2800" dirty="0">
                    <a:solidFill>
                      <a:srgbClr val="0B1196"/>
                    </a:solidFill>
                  </a:endParaRPr>
                </a:p>
              </p:txBody>
            </p:sp>
          </mc:Choice>
          <mc:Fallback xmlns="">
            <p:sp>
              <p:nvSpPr>
                <p:cNvPr id="23" name="Text Box 7">
                  <a:extLst>
                    <a:ext uri="{FF2B5EF4-FFF2-40B4-BE49-F238E27FC236}">
                      <a16:creationId xmlns:a16="http://schemas.microsoft.com/office/drawing/2014/main" id="{1911184D-CB11-4739-A6C7-A2E3E40DFFE8}"/>
                    </a:ext>
                  </a:extLst>
                </p:cNvPr>
                <p:cNvSpPr txBox="1">
                  <a:spLocks noRot="1" noChangeAspect="1" noMove="1" noResize="1" noEditPoints="1" noAdjustHandles="1" noChangeArrowheads="1" noChangeShapeType="1" noTextEdit="1"/>
                </p:cNvSpPr>
                <p:nvPr/>
              </p:nvSpPr>
              <p:spPr bwMode="auto">
                <a:xfrm>
                  <a:off x="2996" y="1529"/>
                  <a:ext cx="336" cy="311"/>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595D3A3-AD59-40DB-BD54-8B81CA7EE079}"/>
                  </a:ext>
                </a:extLst>
              </p:cNvPr>
              <p:cNvSpPr/>
              <p:nvPr/>
            </p:nvSpPr>
            <p:spPr>
              <a:xfrm>
                <a:off x="7010401" y="3093199"/>
                <a:ext cx="3393157" cy="125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mean(</a:t>
                </a:r>
                <a14:m>
                  <m:oMath xmlns:m="http://schemas.openxmlformats.org/officeDocument/2006/math">
                    <m:r>
                      <a:rPr lang="en-US" i="1" dirty="0" smtClean="0">
                        <a:latin typeface="Cambria Math" panose="02040503050406030204" pitchFamily="18" charset="0"/>
                      </a:rPr>
                      <m:t>𝐴</m:t>
                    </m:r>
                  </m:oMath>
                </a14:m>
                <a:r>
                  <a:rPr lang="en-US" dirty="0"/>
                  <a:t>) has time complexity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oMath>
                </a14:m>
                <a:endParaRPr lang="en-US" dirty="0"/>
              </a:p>
            </p:txBody>
          </p:sp>
        </mc:Choice>
        <mc:Fallback xmlns="">
          <p:sp>
            <p:nvSpPr>
              <p:cNvPr id="5" name="Rectangle 4">
                <a:extLst>
                  <a:ext uri="{FF2B5EF4-FFF2-40B4-BE49-F238E27FC236}">
                    <a16:creationId xmlns:a16="http://schemas.microsoft.com/office/drawing/2014/main" id="{2595D3A3-AD59-40DB-BD54-8B81CA7EE079}"/>
                  </a:ext>
                </a:extLst>
              </p:cNvPr>
              <p:cNvSpPr>
                <a:spLocks noRot="1" noChangeAspect="1" noMove="1" noResize="1" noEditPoints="1" noAdjustHandles="1" noChangeArrowheads="1" noChangeShapeType="1" noTextEdit="1"/>
              </p:cNvSpPr>
              <p:nvPr/>
            </p:nvSpPr>
            <p:spPr>
              <a:xfrm>
                <a:off x="7010401" y="3093199"/>
                <a:ext cx="3393157" cy="125228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36729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A5CB-ABE2-46B6-A9AB-1F219B85B0D2}"/>
              </a:ext>
            </a:extLst>
          </p:cNvPr>
          <p:cNvSpPr>
            <a:spLocks noGrp="1"/>
          </p:cNvSpPr>
          <p:nvPr>
            <p:ph type="title"/>
          </p:nvPr>
        </p:nvSpPr>
        <p:spPr/>
        <p:txBody>
          <a:bodyPr/>
          <a:lstStyle/>
          <a:p>
            <a:r>
              <a:rPr lang="en-US" dirty="0"/>
              <a:t>Caution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1198F7-0BBF-4C6C-A925-E3882916C505}"/>
                  </a:ext>
                </a:extLst>
              </p:cNvPr>
              <p:cNvSpPr>
                <a:spLocks noGrp="1"/>
              </p:cNvSpPr>
              <p:nvPr>
                <p:ph sz="quarter" idx="1"/>
              </p:nvPr>
            </p:nvSpPr>
            <p:spPr/>
            <p:txBody>
              <a:bodyPr/>
              <a:lstStyle/>
              <a:p>
                <a:r>
                  <a:rPr lang="en-US" dirty="0"/>
                  <a:t>Note, it is </a:t>
                </a:r>
                <a:r>
                  <a:rPr lang="en-US" dirty="0">
                    <a:solidFill>
                      <a:srgbClr val="700000"/>
                    </a:solidFill>
                  </a:rPr>
                  <a:t>not true</a:t>
                </a:r>
                <a:r>
                  <a:rPr lang="en-US" dirty="0"/>
                  <a:t> that each single command line in the code will take constant time </a:t>
                </a:r>
              </a:p>
              <a:p>
                <a:r>
                  <a:rPr lang="en-US" dirty="0"/>
                  <a:t>Example: </a:t>
                </a:r>
              </a:p>
              <a:p>
                <a:endParaRPr lang="en-US" dirty="0"/>
              </a:p>
              <a:p>
                <a:endParaRPr lang="en-US" dirty="0"/>
              </a:p>
              <a:p>
                <a:endParaRPr lang="en-US" dirty="0"/>
              </a:p>
              <a:p>
                <a:endParaRPr lang="en-US" dirty="0"/>
              </a:p>
              <a:p>
                <a:endParaRPr lang="en-US" dirty="0"/>
              </a:p>
              <a:p>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m:t>
                        </m:r>
                      </m:sub>
                    </m:sSub>
                    <m:r>
                      <a:rPr lang="en-US" b="0" i="1" smtClean="0">
                        <a:latin typeface="Cambria Math" panose="02040503050406030204" pitchFamily="18" charset="0"/>
                      </a:rPr>
                      <m:t>𝑛</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BD1198F7-0BBF-4C6C-A925-E3882916C505}"/>
                  </a:ext>
                </a:extLst>
              </p:cNvPr>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FE1BE9CD-247E-4BC7-82C4-BDA65AD30DA7}"/>
              </a:ext>
            </a:extLst>
          </p:cNvPr>
          <p:cNvSpPr txBox="1">
            <a:spLocks/>
          </p:cNvSpPr>
          <p:nvPr/>
        </p:nvSpPr>
        <p:spPr bwMode="auto">
          <a:xfrm>
            <a:off x="2362200" y="2735580"/>
            <a:ext cx="3810000" cy="190500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mean_2</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total = sum(A)</a:t>
            </a:r>
            <a:r>
              <a:rPr lang="en-US" sz="2400" dirty="0">
                <a:solidFill>
                  <a:srgbClr val="666666"/>
                </a:solidFill>
                <a:latin typeface="FiraMono-Regular-Identity-H"/>
              </a:rPr>
              <a:t> </a:t>
            </a:r>
          </a:p>
          <a:p>
            <a:pPr marL="0" indent="0">
              <a:buNone/>
            </a:pPr>
            <a:r>
              <a:rPr lang="en-US" sz="2400" dirty="0">
                <a:solidFill>
                  <a:srgbClr val="000000"/>
                </a:solidFill>
                <a:latin typeface="FiraMono-Regular-Identity-H"/>
              </a:rPr>
              <a:t>	n </a:t>
            </a:r>
            <a:r>
              <a:rPr lang="en-US" sz="2400" dirty="0">
                <a:solidFill>
                  <a:srgbClr val="666666"/>
                </a:solidFill>
                <a:latin typeface="FiraMono-Regular-Identity-H"/>
              </a:rPr>
              <a:t>= </a:t>
            </a:r>
            <a:r>
              <a:rPr lang="en-US" sz="2400" dirty="0" err="1">
                <a:solidFill>
                  <a:srgbClr val="008000"/>
                </a:solidFill>
                <a:latin typeface="FiraMono-Regular-Identity-H"/>
              </a:rPr>
              <a:t>len</a:t>
            </a:r>
            <a:r>
              <a:rPr lang="en-US" sz="2400" dirty="0">
                <a:solidFill>
                  <a:srgbClr val="000000"/>
                </a:solidFill>
                <a:latin typeface="FiraMono-Regular-Identity-H"/>
              </a:rPr>
              <a:t>(A)</a:t>
            </a:r>
          </a:p>
          <a:p>
            <a:pPr marL="0" indent="0">
              <a:buNone/>
            </a:pPr>
            <a:r>
              <a:rPr lang="en-US" sz="2400" dirty="0">
                <a:solidFill>
                  <a:srgbClr val="008000"/>
                </a:solidFill>
                <a:latin typeface="FiraMono-Medium-Identity-H"/>
              </a:rPr>
              <a:t>	return </a:t>
            </a:r>
            <a:r>
              <a:rPr lang="en-US" sz="2400" dirty="0">
                <a:solidFill>
                  <a:srgbClr val="000000"/>
                </a:solidFill>
                <a:latin typeface="FiraMono-Regular-Identity-H"/>
              </a:rPr>
              <a:t>total </a:t>
            </a:r>
            <a:r>
              <a:rPr lang="en-US" sz="2400" dirty="0">
                <a:solidFill>
                  <a:srgbClr val="666666"/>
                </a:solidFill>
                <a:latin typeface="FiraMono-Regular-Identity-H"/>
              </a:rPr>
              <a:t>/ </a:t>
            </a:r>
            <a:r>
              <a:rPr lang="en-US" sz="2400" dirty="0">
                <a:solidFill>
                  <a:srgbClr val="000000"/>
                </a:solidFill>
                <a:latin typeface="FiraMono-Regular-Identity-H"/>
              </a:rPr>
              <a:t>n</a:t>
            </a:r>
            <a:endParaRPr lang="en-US" dirty="0"/>
          </a:p>
        </p:txBody>
      </p:sp>
    </p:spTree>
    <p:extLst>
      <p:ext uri="{BB962C8B-B14F-4D97-AF65-F5344CB8AC3E}">
        <p14:creationId xmlns:p14="http://schemas.microsoft.com/office/powerpoint/2010/main" val="399971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1445-1821-40C7-AA99-A5A2AF6D7C06}"/>
              </a:ext>
            </a:extLst>
          </p:cNvPr>
          <p:cNvSpPr>
            <a:spLocks noGrp="1"/>
          </p:cNvSpPr>
          <p:nvPr>
            <p:ph type="title"/>
          </p:nvPr>
        </p:nvSpPr>
        <p:spPr/>
        <p:txBody>
          <a:bodyPr/>
          <a:lstStyle/>
          <a:p>
            <a:r>
              <a:rPr lang="en-US" dirty="0"/>
              <a:t>A simple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5FE5FD-B5FD-4F4D-85C2-E501794D5EE1}"/>
                  </a:ext>
                </a:extLst>
              </p:cNvPr>
              <p:cNvSpPr>
                <a:spLocks noGrp="1"/>
              </p:cNvSpPr>
              <p:nvPr>
                <p:ph sz="quarter" idx="1"/>
              </p:nvPr>
            </p:nvSpPr>
            <p:spPr/>
            <p:txBody>
              <a:bodyPr/>
              <a:lstStyle/>
              <a:p>
                <a:r>
                  <a:rPr lang="en-US" dirty="0"/>
                  <a:t>Input: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of </a:t>
                </a:r>
                <a14:m>
                  <m:oMath xmlns:m="http://schemas.openxmlformats.org/officeDocument/2006/math">
                    <m:r>
                      <a:rPr lang="en-US" b="0" i="1" smtClean="0">
                        <a:latin typeface="Cambria Math" panose="02040503050406030204" pitchFamily="18" charset="0"/>
                      </a:rPr>
                      <m:t>𝑛</m:t>
                    </m:r>
                  </m:oMath>
                </a14:m>
                <a:r>
                  <a:rPr lang="en-US" dirty="0"/>
                  <a:t> numbers</a:t>
                </a:r>
              </a:p>
              <a:p>
                <a:r>
                  <a:rPr lang="en-US" dirty="0"/>
                  <a:t>Output: return the largest number in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algn="l"/>
                <a:r>
                  <a:rPr lang="en-US" dirty="0"/>
                  <a:t>What is the time complexity of your algorithm?</a:t>
                </a:r>
                <a:r>
                  <a:rPr lang="en-US" sz="1800" dirty="0">
                    <a:solidFill>
                      <a:srgbClr val="008000"/>
                    </a:solidFill>
                    <a:latin typeface="FiraMono-Medium-Identity-H"/>
                  </a:rPr>
                  <a:t> </a:t>
                </a:r>
                <a:endParaRPr lang="en-US" dirty="0"/>
              </a:p>
            </p:txBody>
          </p:sp>
        </mc:Choice>
        <mc:Fallback xmlns="">
          <p:sp>
            <p:nvSpPr>
              <p:cNvPr id="3" name="Content Placeholder 2">
                <a:extLst>
                  <a:ext uri="{FF2B5EF4-FFF2-40B4-BE49-F238E27FC236}">
                    <a16:creationId xmlns:a16="http://schemas.microsoft.com/office/drawing/2014/main" id="{2C5FE5FD-B5FD-4F4D-85C2-E501794D5EE1}"/>
                  </a:ext>
                </a:extLst>
              </p:cNvPr>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F38362B7-3366-4482-BCB6-1F90FFC8D4F4}"/>
              </a:ext>
            </a:extLst>
          </p:cNvPr>
          <p:cNvSpPr txBox="1">
            <a:spLocks/>
          </p:cNvSpPr>
          <p:nvPr/>
        </p:nvSpPr>
        <p:spPr bwMode="auto">
          <a:xfrm>
            <a:off x="2057400" y="2926080"/>
            <a:ext cx="4343400" cy="2712720"/>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a:solidFill>
                  <a:srgbClr val="008000"/>
                </a:solidFill>
                <a:latin typeface="FiraMono-Medium-Identity-H"/>
              </a:rPr>
              <a:t>def </a:t>
            </a:r>
            <a:r>
              <a:rPr lang="en-US" sz="2400" dirty="0">
                <a:solidFill>
                  <a:srgbClr val="0000FF"/>
                </a:solidFill>
                <a:latin typeface="FiraMono-Regular-Identity-H"/>
              </a:rPr>
              <a:t>maximum</a:t>
            </a:r>
            <a:r>
              <a:rPr lang="en-US" sz="2400" dirty="0">
                <a:solidFill>
                  <a:srgbClr val="000000"/>
                </a:solidFill>
                <a:latin typeface="FiraMono-Regular-Identity-H"/>
              </a:rPr>
              <a:t>(A): </a:t>
            </a:r>
          </a:p>
          <a:p>
            <a:pPr marL="0" indent="0">
              <a:buNone/>
            </a:pPr>
            <a:r>
              <a:rPr lang="en-US" sz="2400" dirty="0">
                <a:solidFill>
                  <a:srgbClr val="000000"/>
                </a:solidFill>
                <a:latin typeface="FiraMono-Regular-Identity-H"/>
              </a:rPr>
              <a:t>	</a:t>
            </a:r>
            <a:r>
              <a:rPr lang="en-US" sz="2400" dirty="0" err="1">
                <a:solidFill>
                  <a:srgbClr val="000000"/>
                </a:solidFill>
                <a:latin typeface="FiraMono-Regular-Identity-H"/>
              </a:rPr>
              <a:t>current_max</a:t>
            </a:r>
            <a:r>
              <a:rPr lang="en-US" sz="2400" dirty="0">
                <a:solidFill>
                  <a:srgbClr val="000000"/>
                </a:solidFill>
                <a:latin typeface="FiraMono-Regular-Identity-H"/>
              </a:rPr>
              <a:t> </a:t>
            </a:r>
            <a:r>
              <a:rPr lang="en-US" sz="2400" dirty="0">
                <a:solidFill>
                  <a:srgbClr val="666666"/>
                </a:solidFill>
                <a:latin typeface="FiraMono-Regular-Identity-H"/>
              </a:rPr>
              <a:t>= -</a:t>
            </a:r>
            <a:r>
              <a:rPr lang="en-US" sz="2400" dirty="0">
                <a:solidFill>
                  <a:srgbClr val="008000"/>
                </a:solidFill>
                <a:latin typeface="FiraMono-Regular-Identity-H"/>
              </a:rPr>
              <a:t>float</a:t>
            </a:r>
            <a:r>
              <a:rPr lang="en-US" sz="2400" dirty="0">
                <a:solidFill>
                  <a:srgbClr val="000000"/>
                </a:solidFill>
                <a:latin typeface="FiraMono-Regular-Identity-H"/>
              </a:rPr>
              <a:t>(</a:t>
            </a:r>
            <a:r>
              <a:rPr lang="en-US" sz="2400" dirty="0">
                <a:solidFill>
                  <a:srgbClr val="BB2121"/>
                </a:solidFill>
                <a:latin typeface="FiraMono-Regular-Identity-H"/>
              </a:rPr>
              <a:t>'inf'</a:t>
            </a:r>
            <a:r>
              <a:rPr lang="en-US" sz="2400" dirty="0">
                <a:solidFill>
                  <a:srgbClr val="000000"/>
                </a:solidFill>
                <a:latin typeface="FiraMono-Regular-Identity-H"/>
              </a:rPr>
              <a:t>)</a:t>
            </a:r>
            <a:endParaRPr lang="en-US" sz="2400" dirty="0">
              <a:solidFill>
                <a:srgbClr val="666666"/>
              </a:solidFill>
              <a:latin typeface="FiraMono-Regular-Identity-H"/>
            </a:endParaRPr>
          </a:p>
          <a:p>
            <a:pPr marL="0" indent="0">
              <a:buNone/>
            </a:pPr>
            <a:r>
              <a:rPr lang="en-US" sz="2400" dirty="0">
                <a:solidFill>
                  <a:srgbClr val="008000"/>
                </a:solidFill>
                <a:latin typeface="FiraMono-Medium-Identity-H"/>
              </a:rPr>
              <a:t>	for </a:t>
            </a:r>
            <a:r>
              <a:rPr lang="en-US" sz="2400" dirty="0">
                <a:solidFill>
                  <a:srgbClr val="000000"/>
                </a:solidFill>
                <a:latin typeface="FiraMono-Regular-Identity-H"/>
              </a:rPr>
              <a:t>x in A:</a:t>
            </a:r>
          </a:p>
          <a:p>
            <a:pPr marL="0" indent="0">
              <a:buNone/>
            </a:pPr>
            <a:r>
              <a:rPr lang="en-US" sz="2400" dirty="0">
                <a:solidFill>
                  <a:srgbClr val="000000"/>
                </a:solidFill>
                <a:latin typeface="FiraMono-Regular-Identity-H"/>
              </a:rPr>
              <a:t>	      if x &gt; </a:t>
            </a:r>
            <a:r>
              <a:rPr lang="en-US" sz="2400" dirty="0" err="1">
                <a:solidFill>
                  <a:srgbClr val="000000"/>
                </a:solidFill>
                <a:latin typeface="FiraMono-Regular-Identity-H"/>
              </a:rPr>
              <a:t>current_max</a:t>
            </a:r>
            <a:r>
              <a:rPr lang="en-US" sz="2400" dirty="0">
                <a:solidFill>
                  <a:srgbClr val="000000"/>
                </a:solidFill>
                <a:latin typeface="FiraMono-Regular-Identity-H"/>
              </a:rPr>
              <a:t>:</a:t>
            </a:r>
          </a:p>
          <a:p>
            <a:pPr marL="0" indent="0">
              <a:buNone/>
            </a:pPr>
            <a:r>
              <a:rPr lang="en-US" sz="2400" dirty="0">
                <a:solidFill>
                  <a:srgbClr val="000000"/>
                </a:solidFill>
                <a:latin typeface="FiraMono-Regular-Identity-H"/>
              </a:rPr>
              <a:t>		</a:t>
            </a:r>
            <a:r>
              <a:rPr lang="en-US" sz="2400" dirty="0" err="1">
                <a:solidFill>
                  <a:srgbClr val="000000"/>
                </a:solidFill>
                <a:latin typeface="FiraMono-Regular-Identity-H"/>
              </a:rPr>
              <a:t>current_max</a:t>
            </a:r>
            <a:r>
              <a:rPr lang="en-US" sz="2400" dirty="0">
                <a:solidFill>
                  <a:srgbClr val="000000"/>
                </a:solidFill>
                <a:latin typeface="FiraMono-Regular-Identity-H"/>
              </a:rPr>
              <a:t> = x</a:t>
            </a:r>
          </a:p>
          <a:p>
            <a:pPr marL="0" indent="0">
              <a:buNone/>
            </a:pPr>
            <a:r>
              <a:rPr lang="en-US" sz="2400" dirty="0">
                <a:solidFill>
                  <a:srgbClr val="008000"/>
                </a:solidFill>
                <a:latin typeface="FiraMono-Medium-Identity-H"/>
              </a:rPr>
              <a:t>	return </a:t>
            </a:r>
            <a:r>
              <a:rPr lang="en-US" sz="2400" dirty="0" err="1">
                <a:solidFill>
                  <a:srgbClr val="000000"/>
                </a:solidFill>
                <a:latin typeface="FiraMono-Regular-Identity-H"/>
              </a:rPr>
              <a:t>current_max</a:t>
            </a:r>
            <a:endParaRPr lang="en-US" dirty="0"/>
          </a:p>
        </p:txBody>
      </p:sp>
    </p:spTree>
    <p:extLst>
      <p:ext uri="{BB962C8B-B14F-4D97-AF65-F5344CB8AC3E}">
        <p14:creationId xmlns:p14="http://schemas.microsoft.com/office/powerpoint/2010/main" val="75290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467-E84A-4B77-85CC-B0CBDEBDD500}"/>
              </a:ext>
            </a:extLst>
          </p:cNvPr>
          <p:cNvSpPr>
            <a:spLocks noGrp="1"/>
          </p:cNvSpPr>
          <p:nvPr>
            <p:ph type="title"/>
          </p:nvPr>
        </p:nvSpPr>
        <p:spPr/>
        <p:txBody>
          <a:bodyPr/>
          <a:lstStyle/>
          <a:p>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8F7515-C530-4DA3-AA67-EBCB6785D3FF}"/>
                  </a:ext>
                </a:extLst>
              </p:cNvPr>
              <p:cNvSpPr>
                <a:spLocks noGrp="1"/>
              </p:cNvSpPr>
              <p:nvPr>
                <p:ph sz="quarter" idx="1"/>
              </p:nvPr>
            </p:nvSpPr>
            <p:spPr/>
            <p:txBody>
              <a:bodyPr/>
              <a:lstStyle/>
              <a:p>
                <a:r>
                  <a:rPr lang="en-US" dirty="0"/>
                  <a:t>First abstraction:   </a:t>
                </a:r>
              </a:p>
              <a:p>
                <a:pPr lvl="1"/>
                <a:r>
                  <a:rPr lang="en-US" dirty="0"/>
                  <a:t>aim to obtain </a:t>
                </a:r>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b="0" i="0" dirty="0" smtClean="0">
                        <a:latin typeface="Cambria Math" panose="02040503050406030204" pitchFamily="18" charset="0"/>
                      </a:rPr>
                      <m:t> </m:t>
                    </m:r>
                  </m:oMath>
                </a14:m>
                <a:r>
                  <a:rPr lang="en-US" dirty="0"/>
                  <a:t>where </a:t>
                </a:r>
                <a14:m>
                  <m:oMath xmlns:m="http://schemas.openxmlformats.org/officeDocument/2006/math">
                    <m:r>
                      <a:rPr lang="en-US" b="0" i="1" smtClean="0">
                        <a:latin typeface="Cambria Math" panose="02040503050406030204" pitchFamily="18" charset="0"/>
                      </a:rPr>
                      <m:t>𝑛</m:t>
                    </m:r>
                    <m:r>
                      <a:rPr lang="en-US" i="1">
                        <a:latin typeface="Cambria Math" panose="02040503050406030204" pitchFamily="18" charset="0"/>
                      </a:rPr>
                      <m:t> </m:t>
                    </m:r>
                  </m:oMath>
                </a14:m>
                <a:r>
                  <a:rPr lang="en-US" dirty="0"/>
                  <a:t>is size of input</a:t>
                </a:r>
              </a:p>
              <a:p>
                <a:pPr lvl="8"/>
                <a:endParaRPr lang="en-US" dirty="0"/>
              </a:p>
              <a:p>
                <a:r>
                  <a:rPr lang="en-US" dirty="0"/>
                  <a:t>Second abstraction:  </a:t>
                </a:r>
              </a:p>
              <a:p>
                <a:pPr lvl="1"/>
                <a:r>
                  <a:rPr lang="en-US" dirty="0"/>
                  <a:t>assume that basic operations take constant time </a:t>
                </a:r>
              </a:p>
              <a:p>
                <a:pPr lvl="8"/>
                <a:endParaRPr lang="en-US" dirty="0"/>
              </a:p>
              <a:p>
                <a:r>
                  <a:rPr lang="en-US" dirty="0"/>
                  <a:t>Third abstraction: </a:t>
                </a:r>
              </a:p>
              <a:p>
                <a:pPr lvl="1"/>
                <a:r>
                  <a:rPr lang="en-US" dirty="0"/>
                  <a:t>Ignore constants as well as </a:t>
                </a:r>
                <a:r>
                  <a:rPr lang="en-US" dirty="0">
                    <a:solidFill>
                      <a:srgbClr val="700000"/>
                    </a:solidFill>
                  </a:rPr>
                  <a:t>lower order </a:t>
                </a:r>
                <a:r>
                  <a:rPr lang="en-US" dirty="0"/>
                  <a:t>terms, </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for previous example </a:t>
                </a:r>
              </a:p>
              <a:p>
                <a:pPr lvl="1"/>
                <a:endParaRPr lang="en-US" dirty="0"/>
              </a:p>
              <a:p>
                <a14:m>
                  <m:oMath xmlns:m="http://schemas.openxmlformats.org/officeDocument/2006/math">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is called asymptotic notation, and a time complexity of this form is called asymptotic time complexity </a:t>
                </a:r>
              </a:p>
              <a:p>
                <a:endParaRPr lang="en-US" dirty="0"/>
              </a:p>
            </p:txBody>
          </p:sp>
        </mc:Choice>
        <mc:Fallback xmlns="">
          <p:sp>
            <p:nvSpPr>
              <p:cNvPr id="3" name="Content Placeholder 2">
                <a:extLst>
                  <a:ext uri="{FF2B5EF4-FFF2-40B4-BE49-F238E27FC236}">
                    <a16:creationId xmlns:a16="http://schemas.microsoft.com/office/drawing/2014/main" id="{088F7515-C530-4DA3-AA67-EBCB6785D3FF}"/>
                  </a:ext>
                </a:extLst>
              </p:cNvPr>
              <p:cNvSpPr>
                <a:spLocks noGrp="1" noRot="1" noChangeAspect="1" noMove="1" noResize="1" noEditPoints="1" noAdjustHandles="1" noChangeArrowheads="1" noChangeShapeType="1" noTextEdit="1"/>
              </p:cNvSpPr>
              <p:nvPr>
                <p:ph sz="quarter" idx="1"/>
              </p:nvPr>
            </p:nvSpPr>
            <p:spPr>
              <a:blipFill>
                <a:blip r:embed="rId3"/>
                <a:stretch>
                  <a:fillRect l="-667" t="-1111" r="-148" b="-61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3CC8DF4-B8DC-47F2-A720-0D9C08FE9758}"/>
              </a:ext>
            </a:extLst>
          </p:cNvPr>
          <p:cNvSpPr/>
          <p:nvPr/>
        </p:nvSpPr>
        <p:spPr>
          <a:xfrm>
            <a:off x="3505200" y="3886200"/>
            <a:ext cx="7086600" cy="125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Next time</a:t>
            </a:r>
          </a:p>
          <a:p>
            <a:pPr algn="ctr"/>
            <a:r>
              <a:rPr lang="en-US" sz="2000" dirty="0"/>
              <a:t>We will learn what exactly are asymptotic time complexity and go through more examples </a:t>
            </a:r>
          </a:p>
        </p:txBody>
      </p:sp>
    </p:spTree>
    <p:extLst>
      <p:ext uri="{BB962C8B-B14F-4D97-AF65-F5344CB8AC3E}">
        <p14:creationId xmlns:p14="http://schemas.microsoft.com/office/powerpoint/2010/main" val="22849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81200" y="2590800"/>
            <a:ext cx="8229600" cy="990600"/>
          </a:xfrm>
        </p:spPr>
        <p:txBody>
          <a:bodyPr/>
          <a:lstStyle/>
          <a:p>
            <a:pPr algn="ctr"/>
            <a:r>
              <a:rPr lang="en-US" sz="3600" dirty="0"/>
              <a:t>FIN</a:t>
            </a:r>
          </a:p>
        </p:txBody>
      </p:sp>
    </p:spTree>
    <p:extLst>
      <p:ext uri="{BB962C8B-B14F-4D97-AF65-F5344CB8AC3E}">
        <p14:creationId xmlns:p14="http://schemas.microsoft.com/office/powerpoint/2010/main" val="53708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D5EA-79F7-43DD-ACD0-A8C0FFB60DBB}"/>
              </a:ext>
            </a:extLst>
          </p:cNvPr>
          <p:cNvSpPr>
            <a:spLocks noGrp="1"/>
          </p:cNvSpPr>
          <p:nvPr>
            <p:ph type="title"/>
          </p:nvPr>
        </p:nvSpPr>
        <p:spPr/>
        <p:txBody>
          <a:bodyPr/>
          <a:lstStyle/>
          <a:p>
            <a:r>
              <a:rPr lang="en-US" dirty="0"/>
              <a:t>Course Information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A3704-C206-40E4-90FD-0312C36DD830}"/>
                  </a:ext>
                </a:extLst>
              </p:cNvPr>
              <p:cNvSpPr>
                <a:spLocks noGrp="1"/>
              </p:cNvSpPr>
              <p:nvPr>
                <p:ph sz="quarter" idx="1"/>
              </p:nvPr>
            </p:nvSpPr>
            <p:spPr/>
            <p:txBody>
              <a:bodyPr/>
              <a:lstStyle/>
              <a:p>
                <a:r>
                  <a:rPr lang="en-US" dirty="0"/>
                  <a:t>Homework and Exams: </a:t>
                </a:r>
              </a:p>
              <a:p>
                <a:pPr lvl="1"/>
                <a:r>
                  <a:rPr lang="en-US" dirty="0"/>
                  <a:t>Around 9 labs, and 8 homework (roughly one per week other than the last)</a:t>
                </a:r>
              </a:p>
              <a:p>
                <a:pPr lvl="2"/>
                <a:r>
                  <a:rPr lang="en-US" dirty="0"/>
                  <a:t>Check out Homework Redemption policy on course webpage</a:t>
                </a:r>
              </a:p>
              <a:p>
                <a:pPr lvl="1"/>
                <a:r>
                  <a:rPr lang="en-US" dirty="0"/>
                  <a:t>2 midterms: </a:t>
                </a:r>
              </a:p>
              <a:p>
                <a:pPr lvl="2"/>
                <a:r>
                  <a:rPr lang="en-US" dirty="0"/>
                  <a:t>Midterm </a:t>
                </a:r>
                <a14:m>
                  <m:oMath xmlns:m="http://schemas.openxmlformats.org/officeDocument/2006/math">
                    <m:r>
                      <a:rPr lang="en-US" i="1" dirty="0" smtClean="0">
                        <a:latin typeface="Cambria Math" panose="02040503050406030204" pitchFamily="18" charset="0"/>
                      </a:rPr>
                      <m:t>1</m:t>
                    </m:r>
                  </m:oMath>
                </a14:m>
                <a:r>
                  <a:rPr lang="en-US" dirty="0"/>
                  <a:t>: </a:t>
                </a:r>
                <a:r>
                  <a:rPr lang="en-US" dirty="0">
                    <a:solidFill>
                      <a:srgbClr val="700000"/>
                    </a:solidFill>
                  </a:rPr>
                  <a:t>Feb 9</a:t>
                </a:r>
                <a:r>
                  <a:rPr lang="en-US" dirty="0"/>
                  <a:t>;     Midterm </a:t>
                </a:r>
                <a14:m>
                  <m:oMath xmlns:m="http://schemas.openxmlformats.org/officeDocument/2006/math">
                    <m:r>
                      <a:rPr lang="en-US" i="1" dirty="0" smtClean="0">
                        <a:latin typeface="Cambria Math" panose="02040503050406030204" pitchFamily="18" charset="0"/>
                      </a:rPr>
                      <m:t>2</m:t>
                    </m:r>
                  </m:oMath>
                </a14:m>
                <a:r>
                  <a:rPr lang="en-US" dirty="0"/>
                  <a:t>: </a:t>
                </a:r>
                <a:r>
                  <a:rPr lang="en-US" dirty="0">
                    <a:solidFill>
                      <a:srgbClr val="700000"/>
                    </a:solidFill>
                  </a:rPr>
                  <a:t>March 9</a:t>
                </a:r>
              </a:p>
              <a:p>
                <a:pPr lvl="2"/>
                <a:r>
                  <a:rPr lang="en-US" dirty="0"/>
                  <a:t>Check out Midterm Redemption policy on course webpage</a:t>
                </a:r>
              </a:p>
              <a:p>
                <a:pPr lvl="1"/>
                <a:r>
                  <a:rPr lang="en-US" dirty="0"/>
                  <a:t>Redemption midterms </a:t>
                </a:r>
              </a:p>
              <a:p>
                <a:pPr lvl="2"/>
                <a:r>
                  <a:rPr lang="en-US" dirty="0">
                    <a:solidFill>
                      <a:srgbClr val="700000"/>
                    </a:solidFill>
                  </a:rPr>
                  <a:t>March 23</a:t>
                </a:r>
                <a:endParaRPr lang="en-US" dirty="0"/>
              </a:p>
              <a:p>
                <a:pPr lvl="1"/>
                <a14:m>
                  <m:oMath xmlns:m="http://schemas.openxmlformats.org/officeDocument/2006/math">
                    <m:r>
                      <a:rPr lang="en-US" i="1" dirty="0" smtClean="0">
                        <a:latin typeface="Cambria Math" panose="02040503050406030204" pitchFamily="18" charset="0"/>
                      </a:rPr>
                      <m:t>1</m:t>
                    </m:r>
                  </m:oMath>
                </a14:m>
                <a:r>
                  <a:rPr lang="en-US" dirty="0"/>
                  <a:t> Super-homework (as substitute for final exam):</a:t>
                </a:r>
              </a:p>
              <a:p>
                <a:pPr lvl="2"/>
                <a:r>
                  <a:rPr lang="en-US" dirty="0"/>
                  <a:t>Due in the final exam week</a:t>
                </a:r>
              </a:p>
              <a:p>
                <a:pPr lvl="2"/>
                <a:endParaRPr lang="en-US" dirty="0"/>
              </a:p>
            </p:txBody>
          </p:sp>
        </mc:Choice>
        <mc:Fallback xmlns="">
          <p:sp>
            <p:nvSpPr>
              <p:cNvPr id="3" name="Content Placeholder 2">
                <a:extLst>
                  <a:ext uri="{FF2B5EF4-FFF2-40B4-BE49-F238E27FC236}">
                    <a16:creationId xmlns:a16="http://schemas.microsoft.com/office/drawing/2014/main" id="{8E3A3704-C206-40E4-90FD-0312C36DD830}"/>
                  </a:ext>
                </a:extLst>
              </p:cNvPr>
              <p:cNvSpPr>
                <a:spLocks noGrp="1" noRot="1" noChangeAspect="1" noMove="1" noResize="1" noEditPoints="1" noAdjustHandles="1" noChangeArrowheads="1" noChangeShapeType="1" noTextEdit="1"/>
              </p:cNvSpPr>
              <p:nvPr>
                <p:ph sz="quarter" idx="1"/>
              </p:nvPr>
            </p:nvSpPr>
            <p:spPr>
              <a:blipFill>
                <a:blip r:embed="rId3"/>
                <a:stretch>
                  <a:fillRect l="-500" t="-1111"/>
                </a:stretch>
              </a:blipFill>
            </p:spPr>
            <p:txBody>
              <a:bodyPr/>
              <a:lstStyle/>
              <a:p>
                <a:r>
                  <a:rPr lang="en-US">
                    <a:noFill/>
                  </a:rPr>
                  <a:t> </a:t>
                </a:r>
              </a:p>
            </p:txBody>
          </p:sp>
        </mc:Fallback>
      </mc:AlternateContent>
    </p:spTree>
    <p:extLst>
      <p:ext uri="{BB962C8B-B14F-4D97-AF65-F5344CB8AC3E}">
        <p14:creationId xmlns:p14="http://schemas.microsoft.com/office/powerpoint/2010/main" val="314426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4C48-2712-47AD-BD2B-4FEAB32ED864}"/>
              </a:ext>
            </a:extLst>
          </p:cNvPr>
          <p:cNvSpPr>
            <a:spLocks noGrp="1"/>
          </p:cNvSpPr>
          <p:nvPr>
            <p:ph type="title"/>
          </p:nvPr>
        </p:nvSpPr>
        <p:spPr/>
        <p:txBody>
          <a:bodyPr/>
          <a:lstStyle/>
          <a:p>
            <a:r>
              <a:rPr lang="en-US" dirty="0"/>
              <a:t>Course Information</a:t>
            </a:r>
          </a:p>
        </p:txBody>
      </p:sp>
      <p:sp>
        <p:nvSpPr>
          <p:cNvPr id="3" name="Content Placeholder 2">
            <a:extLst>
              <a:ext uri="{FF2B5EF4-FFF2-40B4-BE49-F238E27FC236}">
                <a16:creationId xmlns:a16="http://schemas.microsoft.com/office/drawing/2014/main" id="{08F9D2B3-8D4A-4136-922A-BA9B21D79D69}"/>
              </a:ext>
            </a:extLst>
          </p:cNvPr>
          <p:cNvSpPr>
            <a:spLocks noGrp="1"/>
          </p:cNvSpPr>
          <p:nvPr>
            <p:ph sz="quarter" idx="1"/>
          </p:nvPr>
        </p:nvSpPr>
        <p:spPr/>
        <p:txBody>
          <a:bodyPr/>
          <a:lstStyle/>
          <a:p>
            <a:r>
              <a:rPr lang="en-US" dirty="0"/>
              <a:t>Grading: </a:t>
            </a:r>
          </a:p>
          <a:p>
            <a:pPr lvl="1"/>
            <a:r>
              <a:rPr lang="en-US" dirty="0"/>
              <a:t>12.5%: Labs </a:t>
            </a:r>
          </a:p>
          <a:p>
            <a:pPr lvl="1"/>
            <a:r>
              <a:rPr lang="en-US" dirty="0"/>
              <a:t>30%: Homework Assignments </a:t>
            </a:r>
          </a:p>
          <a:p>
            <a:pPr lvl="1"/>
            <a:r>
              <a:rPr lang="en-US" dirty="0"/>
              <a:t>7.5%: Final super-homework</a:t>
            </a:r>
          </a:p>
          <a:p>
            <a:pPr lvl="1"/>
            <a:r>
              <a:rPr lang="en-US" dirty="0"/>
              <a:t>25%: Midterm 01</a:t>
            </a:r>
          </a:p>
          <a:p>
            <a:pPr lvl="2"/>
            <a:r>
              <a:rPr lang="en-US" dirty="0"/>
              <a:t>(or Redemption Midterm 01, whichever is larger)</a:t>
            </a:r>
          </a:p>
          <a:p>
            <a:pPr lvl="1"/>
            <a:r>
              <a:rPr lang="en-US" dirty="0"/>
              <a:t>25%: Midterm 02</a:t>
            </a:r>
          </a:p>
          <a:p>
            <a:pPr lvl="2"/>
            <a:r>
              <a:rPr lang="en-US" dirty="0"/>
              <a:t>(or Redemption Midterm 02, whichever is larger)</a:t>
            </a:r>
          </a:p>
          <a:p>
            <a:pPr lvl="1"/>
            <a:r>
              <a:rPr lang="en-US" dirty="0">
                <a:solidFill>
                  <a:srgbClr val="700000"/>
                </a:solidFill>
              </a:rPr>
              <a:t>Passing threshold: ≥60% average in two midterm in order to pass! </a:t>
            </a:r>
          </a:p>
          <a:p>
            <a:pPr marL="593725" lvl="2" indent="0">
              <a:buNone/>
            </a:pPr>
            <a:endParaRPr lang="en-US" dirty="0"/>
          </a:p>
          <a:p>
            <a:endParaRPr lang="en-US" dirty="0"/>
          </a:p>
        </p:txBody>
      </p:sp>
    </p:spTree>
    <p:extLst>
      <p:ext uri="{BB962C8B-B14F-4D97-AF65-F5344CB8AC3E}">
        <p14:creationId xmlns:p14="http://schemas.microsoft.com/office/powerpoint/2010/main" val="59794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3B08-28F2-4D58-BD8F-EF0C45308E4F}"/>
              </a:ext>
            </a:extLst>
          </p:cNvPr>
          <p:cNvSpPr>
            <a:spLocks noGrp="1"/>
          </p:cNvSpPr>
          <p:nvPr>
            <p:ph type="title"/>
          </p:nvPr>
        </p:nvSpPr>
        <p:spPr/>
        <p:txBody>
          <a:bodyPr/>
          <a:lstStyle/>
          <a:p>
            <a:r>
              <a:rPr lang="en-US" dirty="0"/>
              <a:t>Course Information</a:t>
            </a:r>
          </a:p>
        </p:txBody>
      </p:sp>
      <p:sp>
        <p:nvSpPr>
          <p:cNvPr id="3" name="Content Placeholder 2">
            <a:extLst>
              <a:ext uri="{FF2B5EF4-FFF2-40B4-BE49-F238E27FC236}">
                <a16:creationId xmlns:a16="http://schemas.microsoft.com/office/drawing/2014/main" id="{C3837211-24AA-4955-A6A3-9DF979E5DEB0}"/>
              </a:ext>
            </a:extLst>
          </p:cNvPr>
          <p:cNvSpPr>
            <a:spLocks noGrp="1"/>
          </p:cNvSpPr>
          <p:nvPr>
            <p:ph sz="quarter" idx="1"/>
          </p:nvPr>
        </p:nvSpPr>
        <p:spPr/>
        <p:txBody>
          <a:bodyPr/>
          <a:lstStyle/>
          <a:p>
            <a:r>
              <a:rPr lang="en-US" dirty="0"/>
              <a:t>Slip Days</a:t>
            </a:r>
          </a:p>
          <a:p>
            <a:pPr lvl="1"/>
            <a:r>
              <a:rPr lang="en-US" dirty="0"/>
              <a:t>You have 5 "slip days" to use throughout the quarter. A slip day extends the deadline of any one homework by 24 hours. Slip days can't be "stacked“. Slip days are applied automatically at the end of the quarter, but it's your responsibility to keep track of how many you have left. </a:t>
            </a:r>
          </a:p>
          <a:p>
            <a:pPr lvl="2"/>
            <a:r>
              <a:rPr lang="en-US" dirty="0"/>
              <a:t>Slips days cannot be used for the homework prior to the two midterms</a:t>
            </a:r>
          </a:p>
          <a:p>
            <a:pPr lvl="1"/>
            <a:endParaRPr lang="en-US" dirty="0"/>
          </a:p>
          <a:p>
            <a:r>
              <a:rPr lang="en-US" dirty="0"/>
              <a:t>Homework collaboration</a:t>
            </a:r>
          </a:p>
          <a:p>
            <a:pPr lvl="1"/>
            <a:r>
              <a:rPr lang="en-US" dirty="0"/>
              <a:t>You may discuss homework with your classmates – in fact, it is sometimes encouraged. It is </a:t>
            </a:r>
            <a:r>
              <a:rPr lang="en-US" dirty="0">
                <a:solidFill>
                  <a:srgbClr val="800000"/>
                </a:solidFill>
              </a:rPr>
              <a:t>very important </a:t>
            </a:r>
            <a:r>
              <a:rPr lang="en-US" dirty="0"/>
              <a:t>that you write up your solutions individually. </a:t>
            </a:r>
          </a:p>
        </p:txBody>
      </p:sp>
    </p:spTree>
    <p:extLst>
      <p:ext uri="{BB962C8B-B14F-4D97-AF65-F5344CB8AC3E}">
        <p14:creationId xmlns:p14="http://schemas.microsoft.com/office/powerpoint/2010/main" val="409786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0A28-3D0C-40FA-B833-297BB00FA8DC}"/>
              </a:ext>
            </a:extLst>
          </p:cNvPr>
          <p:cNvSpPr>
            <a:spLocks noGrp="1"/>
          </p:cNvSpPr>
          <p:nvPr>
            <p:ph type="title"/>
          </p:nvPr>
        </p:nvSpPr>
        <p:spPr/>
        <p:txBody>
          <a:bodyPr/>
          <a:lstStyle/>
          <a:p>
            <a:r>
              <a:rPr lang="en-US" dirty="0"/>
              <a:t>Course Materials</a:t>
            </a:r>
          </a:p>
        </p:txBody>
      </p:sp>
      <p:sp>
        <p:nvSpPr>
          <p:cNvPr id="3" name="Content Placeholder 2">
            <a:extLst>
              <a:ext uri="{FF2B5EF4-FFF2-40B4-BE49-F238E27FC236}">
                <a16:creationId xmlns:a16="http://schemas.microsoft.com/office/drawing/2014/main" id="{B6D90837-7B86-4988-9711-5AD63AF897A5}"/>
              </a:ext>
            </a:extLst>
          </p:cNvPr>
          <p:cNvSpPr>
            <a:spLocks noGrp="1"/>
          </p:cNvSpPr>
          <p:nvPr>
            <p:ph sz="quarter" idx="1"/>
          </p:nvPr>
        </p:nvSpPr>
        <p:spPr>
          <a:xfrm>
            <a:off x="533400" y="1219200"/>
            <a:ext cx="9829800" cy="4937760"/>
          </a:xfrm>
        </p:spPr>
        <p:txBody>
          <a:bodyPr/>
          <a:lstStyle/>
          <a:p>
            <a:r>
              <a:rPr lang="en-US" dirty="0"/>
              <a:t>Couse note by </a:t>
            </a:r>
            <a:r>
              <a:rPr lang="en-US" i="1" dirty="0"/>
              <a:t>Justin Eldridge (</a:t>
            </a:r>
            <a:r>
              <a:rPr lang="en-US" i="1" dirty="0">
                <a:solidFill>
                  <a:srgbClr val="700000"/>
                </a:solidFill>
              </a:rPr>
              <a:t>JE</a:t>
            </a:r>
            <a:r>
              <a:rPr lang="en-US" i="1" dirty="0"/>
              <a:t>)</a:t>
            </a:r>
          </a:p>
          <a:p>
            <a:pPr lvl="1"/>
            <a:r>
              <a:rPr lang="en-US" dirty="0"/>
              <a:t>https://ucsd-ets.github.io/dsc40b-2021-wi-public/published/default/notes/book.pdf</a:t>
            </a:r>
          </a:p>
          <a:p>
            <a:pPr lvl="1"/>
            <a:endParaRPr lang="en-US" dirty="0"/>
          </a:p>
          <a:p>
            <a:r>
              <a:rPr lang="en-US" dirty="0"/>
              <a:t>Other optional textbooks: 	</a:t>
            </a:r>
          </a:p>
          <a:p>
            <a:pPr lvl="1"/>
            <a:r>
              <a:rPr lang="en-US" dirty="0" err="1"/>
              <a:t>Cormen</a:t>
            </a:r>
            <a:r>
              <a:rPr lang="en-US" dirty="0"/>
              <a:t>, </a:t>
            </a:r>
            <a:r>
              <a:rPr lang="en-US" dirty="0" err="1"/>
              <a:t>Leiserson</a:t>
            </a:r>
            <a:r>
              <a:rPr lang="en-US" dirty="0"/>
              <a:t>, </a:t>
            </a:r>
            <a:r>
              <a:rPr lang="en-US" dirty="0" err="1"/>
              <a:t>Rivest</a:t>
            </a:r>
            <a:r>
              <a:rPr lang="en-US" dirty="0"/>
              <a:t>, Stein (</a:t>
            </a:r>
            <a:r>
              <a:rPr lang="en-US" i="1" dirty="0">
                <a:solidFill>
                  <a:srgbClr val="700000"/>
                </a:solidFill>
              </a:rPr>
              <a:t>CLRS</a:t>
            </a:r>
            <a:r>
              <a:rPr lang="en-US" dirty="0"/>
              <a:t>),    </a:t>
            </a:r>
            <a:r>
              <a:rPr lang="en-US" i="1" dirty="0" err="1"/>
              <a:t>Intruction</a:t>
            </a:r>
            <a:r>
              <a:rPr lang="en-US" i="1" dirty="0"/>
              <a:t> to Algorithms</a:t>
            </a:r>
          </a:p>
          <a:p>
            <a:pPr lvl="1"/>
            <a:r>
              <a:rPr lang="en-US" dirty="0"/>
              <a:t>Dasgupta, Papadimitriou, </a:t>
            </a:r>
            <a:r>
              <a:rPr lang="en-US" dirty="0" err="1"/>
              <a:t>Vazirani</a:t>
            </a:r>
            <a:r>
              <a:rPr lang="en-US" dirty="0"/>
              <a:t>,   </a:t>
            </a:r>
            <a:r>
              <a:rPr lang="en-US" i="1" dirty="0"/>
              <a:t>Algorithms</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99257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D14C-6D94-4048-8030-AF3B00C6ADBA}"/>
              </a:ext>
            </a:extLst>
          </p:cNvPr>
          <p:cNvSpPr>
            <a:spLocks noGrp="1"/>
          </p:cNvSpPr>
          <p:nvPr>
            <p:ph type="title"/>
          </p:nvPr>
        </p:nvSpPr>
        <p:spPr>
          <a:xfrm>
            <a:off x="1905000" y="2590800"/>
            <a:ext cx="8229600" cy="990600"/>
          </a:xfrm>
        </p:spPr>
        <p:txBody>
          <a:bodyPr/>
          <a:lstStyle/>
          <a:p>
            <a:pPr algn="ctr"/>
            <a:r>
              <a:rPr lang="en-US" dirty="0"/>
              <a:t>Introduction to the course</a:t>
            </a:r>
          </a:p>
        </p:txBody>
      </p:sp>
    </p:spTree>
    <p:extLst>
      <p:ext uri="{BB962C8B-B14F-4D97-AF65-F5344CB8AC3E}">
        <p14:creationId xmlns:p14="http://schemas.microsoft.com/office/powerpoint/2010/main" val="55561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9286-800D-427E-A35B-3FA23C4C0C3D}"/>
              </a:ext>
            </a:extLst>
          </p:cNvPr>
          <p:cNvSpPr>
            <a:spLocks noGrp="1"/>
          </p:cNvSpPr>
          <p:nvPr>
            <p:ph type="title"/>
          </p:nvPr>
        </p:nvSpPr>
        <p:spPr/>
        <p:txBody>
          <a:bodyPr/>
          <a:lstStyle/>
          <a:p>
            <a:r>
              <a:rPr lang="en-US" dirty="0"/>
              <a:t>Recall in DSC 40 A</a:t>
            </a:r>
          </a:p>
        </p:txBody>
      </p:sp>
      <p:sp>
        <p:nvSpPr>
          <p:cNvPr id="3" name="Content Placeholder 2">
            <a:extLst>
              <a:ext uri="{FF2B5EF4-FFF2-40B4-BE49-F238E27FC236}">
                <a16:creationId xmlns:a16="http://schemas.microsoft.com/office/drawing/2014/main" id="{FB4A1624-6A26-4C52-B2E0-6380B1154718}"/>
              </a:ext>
            </a:extLst>
          </p:cNvPr>
          <p:cNvSpPr>
            <a:spLocks noGrp="1"/>
          </p:cNvSpPr>
          <p:nvPr>
            <p:ph sz="quarter" idx="1"/>
          </p:nvPr>
        </p:nvSpPr>
        <p:spPr/>
        <p:txBody>
          <a:bodyPr/>
          <a:lstStyle/>
          <a:p>
            <a:r>
              <a:rPr lang="en-US" dirty="0"/>
              <a:t>How do we </a:t>
            </a:r>
            <a:r>
              <a:rPr lang="en-US" dirty="0">
                <a:solidFill>
                  <a:srgbClr val="700000"/>
                </a:solidFill>
              </a:rPr>
              <a:t>formalize</a:t>
            </a:r>
            <a:r>
              <a:rPr lang="en-US" dirty="0"/>
              <a:t> learning from data</a:t>
            </a:r>
          </a:p>
          <a:p>
            <a:endParaRPr lang="en-US" dirty="0"/>
          </a:p>
          <a:p>
            <a:r>
              <a:rPr lang="en-US" dirty="0"/>
              <a:t>How do we model it in a precise way so that a </a:t>
            </a:r>
            <a:r>
              <a:rPr lang="en-US" dirty="0">
                <a:solidFill>
                  <a:srgbClr val="700000"/>
                </a:solidFill>
              </a:rPr>
              <a:t>computer</a:t>
            </a:r>
            <a:r>
              <a:rPr lang="en-US" dirty="0"/>
              <a:t> could potentially tackle it</a:t>
            </a:r>
          </a:p>
          <a:p>
            <a:endParaRPr lang="en-US" dirty="0"/>
          </a:p>
        </p:txBody>
      </p:sp>
    </p:spTree>
    <p:extLst>
      <p:ext uri="{BB962C8B-B14F-4D97-AF65-F5344CB8AC3E}">
        <p14:creationId xmlns:p14="http://schemas.microsoft.com/office/powerpoint/2010/main" val="345971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YUSU@WQEIJCNFUVWXY5M7" val="3343"/>
  <p:tag name="FIRSTYUSU@YOW8PJOFUVWXY5L9" val="3347"/>
  <p:tag name="DEFAULTDISPLAYSOURCE" val="\documentclass{article}\pagestyle{empty}&#10;\begin{document}&#10;&#10;\end{document}&#10;"/>
  <p:tag name="EMBEDFONTS"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31025</TotalTime>
  <Words>2165</Words>
  <Application>Microsoft Office PowerPoint</Application>
  <PresentationFormat>Widescreen</PresentationFormat>
  <Paragraphs>340</Paragraphs>
  <Slides>38</Slides>
  <Notes>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38</vt:i4>
      </vt:variant>
    </vt:vector>
  </HeadingPairs>
  <TitlesOfParts>
    <vt:vector size="52" baseType="lpstr">
      <vt:lpstr>Bookman Old Style</vt:lpstr>
      <vt:lpstr>FiraMono-Regular-Identity-H</vt:lpstr>
      <vt:lpstr>Wingdings 3</vt:lpstr>
      <vt:lpstr>Arial</vt:lpstr>
      <vt:lpstr>Wingdings</vt:lpstr>
      <vt:lpstr>Gill Sans MT</vt:lpstr>
      <vt:lpstr>FiraMono-Medium-Identity-H</vt:lpstr>
      <vt:lpstr>Calibri</vt:lpstr>
      <vt:lpstr>Times</vt:lpstr>
      <vt:lpstr>Cambria Math</vt:lpstr>
      <vt:lpstr>Calibri Light</vt:lpstr>
      <vt:lpstr>Origin</vt:lpstr>
      <vt:lpstr>1_Custom Design</vt:lpstr>
      <vt:lpstr>Custom Design</vt:lpstr>
      <vt:lpstr>DSC40B: Theoretical Foundations of Data Science II </vt:lpstr>
      <vt:lpstr>Prelude</vt:lpstr>
      <vt:lpstr>Course Information </vt:lpstr>
      <vt:lpstr>Course Information</vt:lpstr>
      <vt:lpstr>Course Information</vt:lpstr>
      <vt:lpstr>Course Information</vt:lpstr>
      <vt:lpstr>Course Materials</vt:lpstr>
      <vt:lpstr>Introduction to the course</vt:lpstr>
      <vt:lpstr>Recall in DSC 40 A</vt:lpstr>
      <vt:lpstr>A simple example</vt:lpstr>
      <vt:lpstr>A simple example</vt:lpstr>
      <vt:lpstr>PowerPoint Presentation</vt:lpstr>
      <vt:lpstr>But …. </vt:lpstr>
      <vt:lpstr>A second example</vt:lpstr>
      <vt:lpstr>Old Faithful Geyser </vt:lpstr>
      <vt:lpstr>DSC40A says</vt:lpstr>
      <vt:lpstr>Are we done? </vt:lpstr>
      <vt:lpstr>A first algorithm for clustering</vt:lpstr>
      <vt:lpstr>Running time? </vt:lpstr>
      <vt:lpstr>PowerPoint Presentation</vt:lpstr>
      <vt:lpstr>This course: DSC40B</vt:lpstr>
      <vt:lpstr>This course: DSC40B</vt:lpstr>
      <vt:lpstr>How to measure efficiency?  Time complexity</vt:lpstr>
      <vt:lpstr>Efficiency</vt:lpstr>
      <vt:lpstr>Scenario</vt:lpstr>
      <vt:lpstr>PowerPoint Presentation</vt:lpstr>
      <vt:lpstr>Approach #1:  just time it! </vt:lpstr>
      <vt:lpstr>Approach 2: Time complexity analysis</vt:lpstr>
      <vt:lpstr>An example</vt:lpstr>
      <vt:lpstr>An example</vt:lpstr>
      <vt:lpstr>Time complexity</vt:lpstr>
      <vt:lpstr>Back to our example</vt:lpstr>
      <vt:lpstr>Time complexity</vt:lpstr>
      <vt:lpstr>Putting everything together</vt:lpstr>
      <vt:lpstr>Caution</vt:lpstr>
      <vt:lpstr>A simple exercise</vt:lpstr>
      <vt:lpstr>Time complexity</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wang, yusu</dc:creator>
  <cp:lastModifiedBy>Wang, Yusu</cp:lastModifiedBy>
  <cp:revision>1272</cp:revision>
  <dcterms:created xsi:type="dcterms:W3CDTF">2006-08-16T00:00:00Z</dcterms:created>
  <dcterms:modified xsi:type="dcterms:W3CDTF">2023-01-09T19:10:49Z</dcterms:modified>
</cp:coreProperties>
</file>