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28"/>
  </p:notesMasterIdLst>
  <p:sldIdLst>
    <p:sldId id="256" r:id="rId4"/>
    <p:sldId id="832" r:id="rId5"/>
    <p:sldId id="779" r:id="rId6"/>
    <p:sldId id="812" r:id="rId7"/>
    <p:sldId id="813" r:id="rId8"/>
    <p:sldId id="814" r:id="rId9"/>
    <p:sldId id="815" r:id="rId10"/>
    <p:sldId id="816" r:id="rId11"/>
    <p:sldId id="785" r:id="rId12"/>
    <p:sldId id="831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11" r:id="rId27"/>
  </p:sldIdLst>
  <p:sldSz cx="12192000" cy="6858000"/>
  <p:notesSz cx="6858000" cy="9144000"/>
  <p:embeddedFontLst>
    <p:embeddedFont>
      <p:font typeface="Bookman Old Style" panose="02050604050505020204" pitchFamily="18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mbria Math" panose="02040503050406030204" pitchFamily="18" charset="0"/>
      <p:regular r:id="rId39"/>
    </p:embeddedFont>
    <p:embeddedFont>
      <p:font typeface="Gill Sans MT" panose="020B0502020104020203" pitchFamily="34" charset="0"/>
      <p:regular r:id="rId40"/>
      <p:bold r:id="rId41"/>
      <p:italic r:id="rId42"/>
      <p:boldItalic r:id="rId43"/>
    </p:embeddedFont>
    <p:embeddedFont>
      <p:font typeface="Times" panose="02020603050405020304" pitchFamily="18" charset="0"/>
      <p:regular r:id="rId44"/>
      <p:bold r:id="rId45"/>
      <p:italic r:id="rId46"/>
      <p:boldItalic r:id="rId47"/>
    </p:embeddedFont>
    <p:embeddedFont>
      <p:font typeface="Wingdings 3" panose="05040102010807070707" pitchFamily="18" charset="2"/>
      <p:regular r:id="rId48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0909" autoAdjust="0"/>
  </p:normalViewPr>
  <p:slideViewPr>
    <p:cSldViewPr>
      <p:cViewPr varScale="1">
        <p:scale>
          <a:sx n="61" d="100"/>
          <a:sy n="61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They’ve seen in 40A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4:   </a:t>
            </a:r>
            <a:r>
              <a:rPr lang="en-US" sz="2800" i="1" dirty="0"/>
              <a:t>Expected time complexity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A7E-1519-4885-AAC9-AF4BED1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linear search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54162-9195-4D11-8BDC-3F5AE93A24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5400" y="3947160"/>
                <a:ext cx="8907517" cy="2834640"/>
              </a:xfrm>
            </p:spPr>
            <p:txBody>
              <a:bodyPr/>
              <a:lstStyle/>
              <a:p>
                <a:r>
                  <a:rPr lang="en-US" sz="2400" dirty="0"/>
                  <a:t>What is expected / average time complexity?</a:t>
                </a:r>
              </a:p>
              <a:p>
                <a:pPr lvl="1"/>
                <a:r>
                  <a:rPr lang="en-US" sz="2100" dirty="0"/>
                  <a:t>Assuming we only search for keys already in A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1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ime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K</m:t>
                        </m:r>
                        <m:r>
                          <a:rPr lang="en-US" sz="20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54162-9195-4D11-8BDC-3F5AE93A2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5400" y="3947160"/>
                <a:ext cx="8907517" cy="2834640"/>
              </a:xfrm>
              <a:blipFill>
                <a:blip r:embed="rId3"/>
                <a:stretch>
                  <a:fillRect l="-479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1371601"/>
                <a:ext cx="4953000" cy="24725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200" dirty="0" err="1">
                    <a:solidFill>
                      <a:srgbClr val="0000FF"/>
                    </a:solidFill>
                    <a:latin typeface="FiraMono-Regular-Identity-H"/>
                  </a:rPr>
                  <a:t>rand_linear_search</a:t>
                </a: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it-IT" sz="2200" dirty="0">
                    <a:solidFill>
                      <a:srgbClr val="008000"/>
                    </a:solidFill>
                    <a:latin typeface="FiraMono-Regular-Identity-H"/>
                  </a:rPr>
                  <a:t>random.shuffle</a:t>
                </a:r>
                <a:r>
                  <a:rPr lang="it-IT" sz="2200" dirty="0">
                    <a:latin typeface="FiraMono-Regular-Identity-H"/>
                  </a:rPr>
                  <a:t>(</a:t>
                </a:r>
                <a:r>
                  <a:rPr lang="en-US" sz="2200" i="1" dirty="0">
                    <a:solidFill>
                      <a:srgbClr val="000000"/>
                    </a:solidFill>
                    <a:latin typeface="FiraMono-Regular-Identity-H"/>
                  </a:rPr>
                  <a:t>A</a:t>
                </a: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it-IT" sz="22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2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2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2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371601"/>
                <a:ext cx="4953000" cy="2472559"/>
              </a:xfrm>
              <a:prstGeom prst="rect">
                <a:avLst/>
              </a:prstGeom>
              <a:blipFill>
                <a:blip r:embed="rId4"/>
                <a:stretch>
                  <a:fillRect l="-1472" t="-1467" b="-4890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7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4254-DD66-449D-B298-7D0B2D96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DFAED-5307-4C98-B780-B028C5FC65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The expectation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coin flip </a:t>
                </a:r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expectation: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func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𝑁𝑜𝑡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DFAED-5307-4C98-B780-B028C5FC6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E4D4-D2F4-41B9-8921-C9033FE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0D0F-16AC-46BE-B39B-1DF7905F7D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5029200"/>
                <a:ext cx="9220200" cy="112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expected running time for func2</a:t>
                </a:r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0D0F-16AC-46BE-B39B-1DF7905F7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5029200"/>
                <a:ext cx="9220200" cy="1127760"/>
              </a:xfrm>
              <a:blipFill>
                <a:blip r:embed="rId2"/>
                <a:stretch>
                  <a:fillRect l="-463" t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CC59A3-F3E9-4733-8B5B-902D8480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71613"/>
            <a:ext cx="5191125" cy="338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C5199-4723-4247-8471-6A87808A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3657600" cy="6858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𝑛</m:t>
                    </m:r>
                    <m:r>
                      <a:rPr lang="en-US" b="0" i="1">
                        <a:latin typeface="Cambria Math"/>
                      </a:rPr>
                      <m:t> 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+ </a:t>
                </a:r>
                <a:r>
                  <a:rPr lang="en-US" b="0" dirty="0" err="1"/>
                  <a:t>cn</a:t>
                </a:r>
                <a:endParaRPr lang="en-US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C5199-4723-4247-8471-6A87808A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743200"/>
                <a:ext cx="3657600" cy="685800"/>
              </a:xfrm>
              <a:prstGeom prst="rect">
                <a:avLst/>
              </a:prstGeom>
              <a:blipFill>
                <a:blip r:embed="rId4"/>
                <a:stretch>
                  <a:fillRect l="-166" b="-2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9D69-4357-41FD-956E-3F2CA44F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5416-9837-4E12-8577-FCA20660D86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4876800"/>
                <a:ext cx="9296400" cy="137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= expected running time of func2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= expected running time of func3</a:t>
                </a:r>
              </a:p>
              <a:p>
                <a:r>
                  <a:rPr lang="en-US" sz="2400" dirty="0"/>
                  <a:t>What is the expected running time of func1?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5416-9837-4E12-8577-FCA20660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4876800"/>
                <a:ext cx="9296400" cy="1371600"/>
              </a:xfrm>
              <a:blipFill>
                <a:blip r:embed="rId2"/>
                <a:stretch>
                  <a:fillRect l="-459" t="-35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7D8C6336-E443-44E4-AE67-2DE5C818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57" y="1395577"/>
            <a:ext cx="4133850" cy="325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76C791C-DC46-4E88-872D-99E9373B4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494893"/>
                <a:ext cx="4133850" cy="9906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h𝑒𝑎𝑑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     +(1 −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h𝑒𝑎𝑑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76C791C-DC46-4E88-872D-99E9373B4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494893"/>
                <a:ext cx="413385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A78C-6917-48A5-9CB1-91C5D40F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6B46-1C06-44D6-935C-E215B79CB3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5159266"/>
                <a:ext cx="9677400" cy="124153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𝑅𝑎𝑛𝑑𝑜𝑚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returns a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6B46-1C06-44D6-935C-E215B79CB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5159266"/>
                <a:ext cx="9677400" cy="1241534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8958A42-B8F8-4E5D-9D67-4A6F21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219200"/>
            <a:ext cx="4419600" cy="383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6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6C23-EE2D-4B94-9CB0-74F8B55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7337-E867-46EE-B98C-29CE0A15BC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Worst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Expected running time:</a:t>
                </a:r>
              </a:p>
              <a:p>
                <a:pPr lvl="1"/>
                <a:r>
                  <a:rPr lang="en-US" dirty="0"/>
                  <a:t>Step 1:  identify different possible cases</a:t>
                </a:r>
              </a:p>
              <a:p>
                <a:pPr lvl="1"/>
                <a:r>
                  <a:rPr lang="en-US" b="0" dirty="0"/>
                  <a:t>Step 2:  find the probability of each case</a:t>
                </a:r>
              </a:p>
              <a:p>
                <a:pPr lvl="1"/>
                <a:r>
                  <a:rPr lang="en-US" dirty="0"/>
                  <a:t>Step 3:  find the running time of each case </a:t>
                </a:r>
                <a:endParaRPr lang="en-US" b="0" dirty="0"/>
              </a:p>
              <a:p>
                <a:pPr lvl="1"/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⋅(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⋅(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7337-E867-46EE-B98C-29CE0A15B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5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CF5-CCC0-4E01-A285-0A89E8AE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9C8E-2694-44DD-ACDE-211B9A6815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467226"/>
            <a:ext cx="8229600" cy="16897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4F0F-C678-480A-A92C-F7B74B81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371601"/>
            <a:ext cx="5264203" cy="368617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821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F434-E5A4-4E0E-9727-93904E0F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A91F2-20A6-4A45-AF60-2A0417492A2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9525000" cy="5105400"/>
              </a:xfrm>
            </p:spPr>
            <p:txBody>
              <a:bodyPr/>
              <a:lstStyle/>
              <a:p>
                <a:r>
                  <a:rPr lang="en-US" dirty="0"/>
                  <a:t>Worst case 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Best case? </a:t>
                </a:r>
              </a:p>
              <a:p>
                <a:r>
                  <a:rPr lang="en-US" dirty="0"/>
                  <a:t>Expected analysis</a:t>
                </a:r>
              </a:p>
              <a:p>
                <a:pPr lvl="1"/>
                <a:r>
                  <a:rPr lang="en-US" sz="2200" dirty="0"/>
                  <a:t>Step 1: </a:t>
                </a:r>
              </a:p>
              <a:p>
                <a:pPr lvl="2"/>
                <a:r>
                  <a:rPr lang="en-US" dirty="0"/>
                  <a:t>Identify there are two cases: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Step 2: </a:t>
                </a:r>
              </a:p>
              <a:p>
                <a:pPr lvl="2"/>
                <a:r>
                  <a:rPr lang="en-US" b="0" dirty="0"/>
                  <a:t>Find probability of the two cases: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Step 3: </a:t>
                </a:r>
              </a:p>
              <a:p>
                <a:pPr lvl="2"/>
                <a:r>
                  <a:rPr lang="en-US" dirty="0"/>
                  <a:t>Find time complexity for each case: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A91F2-20A6-4A45-AF60-2A0417492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9525000" cy="5105400"/>
              </a:xfrm>
              <a:blipFill>
                <a:blip r:embed="rId2"/>
                <a:stretch>
                  <a:fillRect l="-576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8647-4ADA-46E9-8DF6-BEB2C295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34BE-335B-4492-8934-01C3EF4029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running time: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𝑖𝑚𝑒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               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𝑖𝑚𝑒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𝐸𝑇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34BE-335B-4492-8934-01C3EF402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EFBB6EA-B2F3-4E59-97F6-5E20C817315E}"/>
              </a:ext>
            </a:extLst>
          </p:cNvPr>
          <p:cNvSpPr/>
          <p:nvPr/>
        </p:nvSpPr>
        <p:spPr>
          <a:xfrm>
            <a:off x="2705100" y="4267200"/>
            <a:ext cx="678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These are artificial examples. We will see later a randomized algorithm for the sorting problem. </a:t>
            </a:r>
          </a:p>
        </p:txBody>
      </p:sp>
    </p:spTree>
    <p:extLst>
      <p:ext uri="{BB962C8B-B14F-4D97-AF65-F5344CB8AC3E}">
        <p14:creationId xmlns:p14="http://schemas.microsoft.com/office/powerpoint/2010/main" val="21280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  Lower bound theory</a:t>
            </a:r>
          </a:p>
        </p:txBody>
      </p:sp>
    </p:spTree>
    <p:extLst>
      <p:ext uri="{BB962C8B-B14F-4D97-AF65-F5344CB8AC3E}">
        <p14:creationId xmlns:p14="http://schemas.microsoft.com/office/powerpoint/2010/main" val="24622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 Probabilistic analysis vs 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242376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406E-1F18-4D89-976F-36AAFBD6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EFDC-43FA-4D5A-90A5-BCBE886426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There can be many algorithms for solving the same problem.</a:t>
            </a:r>
          </a:p>
          <a:p>
            <a:pPr lvl="1"/>
            <a:r>
              <a:rPr lang="en-US" sz="2200" dirty="0"/>
              <a:t>Some have better time complexity than others.</a:t>
            </a:r>
          </a:p>
          <a:p>
            <a:pPr lvl="8"/>
            <a:endParaRPr lang="en-US" sz="1100" dirty="0"/>
          </a:p>
          <a:p>
            <a:r>
              <a:rPr lang="en-US" sz="2400" dirty="0"/>
              <a:t>An important question: </a:t>
            </a:r>
          </a:p>
          <a:p>
            <a:pPr lvl="1"/>
            <a:r>
              <a:rPr lang="en-US" sz="2200" dirty="0"/>
              <a:t>For a given problem,  what is the best possible time complexity?  </a:t>
            </a:r>
          </a:p>
          <a:p>
            <a:pPr lvl="8"/>
            <a:endParaRPr lang="en-US" sz="1400" dirty="0"/>
          </a:p>
          <a:p>
            <a:r>
              <a:rPr lang="en-US" sz="2400" dirty="0"/>
              <a:t>Such questions can be hard to answer</a:t>
            </a:r>
          </a:p>
          <a:p>
            <a:pPr lvl="1"/>
            <a:r>
              <a:rPr lang="en-US" sz="2200" dirty="0"/>
              <a:t>as typically we cannot ``enumerate” all possible algorithms </a:t>
            </a:r>
          </a:p>
          <a:p>
            <a:pPr lvl="8"/>
            <a:endParaRPr lang="en-US" sz="1100" dirty="0"/>
          </a:p>
          <a:p>
            <a:r>
              <a:rPr lang="en-US" sz="2400" dirty="0"/>
              <a:t>Often we try to provide a lower-bound </a:t>
            </a:r>
          </a:p>
          <a:p>
            <a:pPr lvl="1"/>
            <a:r>
              <a:rPr lang="en-US" sz="2200" dirty="0"/>
              <a:t>that is as tight as we can </a:t>
            </a:r>
          </a:p>
          <a:p>
            <a:pPr lvl="1"/>
            <a:r>
              <a:rPr lang="en-US" sz="2200" dirty="0"/>
              <a:t>Sometimes we know we have the right (tight) bound when there is an algorithm whose worst-case running time matches this lower bounds  </a:t>
            </a:r>
          </a:p>
        </p:txBody>
      </p:sp>
    </p:spTree>
    <p:extLst>
      <p:ext uri="{BB962C8B-B14F-4D97-AF65-F5344CB8AC3E}">
        <p14:creationId xmlns:p14="http://schemas.microsoft.com/office/powerpoint/2010/main" val="221991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5B67-FE3B-4966-9BE9-9FFB928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961E-E0EB-4CBF-9221-87BA84D5A9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219200"/>
          </a:xfrm>
        </p:spPr>
        <p:txBody>
          <a:bodyPr/>
          <a:lstStyle/>
          <a:p>
            <a:r>
              <a:rPr lang="en-US" dirty="0"/>
              <a:t>No algorithm can have a better (worst case) time complexity than a </a:t>
            </a:r>
            <a:r>
              <a:rPr lang="en-US" dirty="0">
                <a:solidFill>
                  <a:srgbClr val="700000"/>
                </a:solidFill>
              </a:rPr>
              <a:t>theoretical lower bound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14393F-4A0B-4453-BAE1-2A690281E593}"/>
              </a:ext>
            </a:extLst>
          </p:cNvPr>
          <p:cNvSpPr txBox="1">
            <a:spLocks/>
          </p:cNvSpPr>
          <p:nvPr/>
        </p:nvSpPr>
        <p:spPr bwMode="auto">
          <a:xfrm>
            <a:off x="1968062" y="2590800"/>
            <a:ext cx="8229600" cy="152400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Definition: </a:t>
            </a:r>
          </a:p>
          <a:p>
            <a:pPr marL="0" indent="0">
              <a:buNone/>
            </a:pPr>
            <a:r>
              <a:rPr lang="en-US" dirty="0"/>
              <a:t>𝑓(𝑛) is a </a:t>
            </a:r>
            <a:r>
              <a:rPr lang="en-US" dirty="0">
                <a:solidFill>
                  <a:srgbClr val="700000"/>
                </a:solidFill>
              </a:rPr>
              <a:t>theoretical lower bound </a:t>
            </a:r>
            <a:r>
              <a:rPr lang="en-US" dirty="0"/>
              <a:t>for a problem if every possible algorithm’s worst-case time complexity is Ω(𝑓(𝑛)).</a:t>
            </a:r>
          </a:p>
        </p:txBody>
      </p:sp>
    </p:spTree>
    <p:extLst>
      <p:ext uri="{BB962C8B-B14F-4D97-AF65-F5344CB8AC3E}">
        <p14:creationId xmlns:p14="http://schemas.microsoft.com/office/powerpoint/2010/main" val="83558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E57-E168-4F4B-AE2B-6DF4E539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55D8-6629-4CBC-8DEF-3820E6C8D3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10540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700000"/>
                    </a:solidFill>
                  </a:rPr>
                  <a:t>Search</a:t>
                </a:r>
                <a:r>
                  <a:rPr lang="en-US" dirty="0"/>
                  <a:t> problem:</a:t>
                </a:r>
              </a:p>
              <a:p>
                <a:pPr lvl="1"/>
                <a:r>
                  <a:rPr lang="en-US" dirty="0"/>
                  <a:t>Input:      given an arbitrary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numbers and a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 return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not</a:t>
                </a:r>
              </a:p>
              <a:p>
                <a:pPr lvl="7"/>
                <a:endParaRPr lang="en-US" dirty="0"/>
              </a:p>
              <a:p>
                <a:r>
                  <a:rPr lang="en-US" dirty="0"/>
                  <a:t>A trivial lower-bound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wrong, but useless 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A better lower-bound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in the worst case, any algorithm will have to inspect every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55D8-6629-4CBC-8DEF-3820E6C8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105400"/>
              </a:xfrm>
              <a:blipFill>
                <a:blip r:embed="rId2"/>
                <a:stretch>
                  <a:fillRect l="-571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D53E7E-2921-4AE3-8819-EECB02F2CBC7}"/>
              </a:ext>
            </a:extLst>
          </p:cNvPr>
          <p:cNvSpPr/>
          <p:nvPr/>
        </p:nvSpPr>
        <p:spPr>
          <a:xfrm>
            <a:off x="7924800" y="32766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Can we get a better lower-bound? </a:t>
            </a:r>
          </a:p>
        </p:txBody>
      </p:sp>
    </p:spTree>
    <p:extLst>
      <p:ext uri="{BB962C8B-B14F-4D97-AF65-F5344CB8AC3E}">
        <p14:creationId xmlns:p14="http://schemas.microsoft.com/office/powerpoint/2010/main" val="3943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626C-5F7F-4EF4-8A78-38AFE73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BC07-62D0-413C-B8F7-B1DE6ED86BD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4724400"/>
              </a:xfrm>
            </p:spPr>
            <p:txBody>
              <a:bodyPr/>
              <a:lstStyle/>
              <a:p>
                <a:r>
                  <a:rPr lang="en-US" dirty="0"/>
                  <a:t>A lower-bound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problem-P is </a:t>
                </a:r>
                <a:r>
                  <a:rPr lang="en-US" dirty="0">
                    <a:solidFill>
                      <a:srgbClr val="700000"/>
                    </a:solidFill>
                  </a:rPr>
                  <a:t>tight</a:t>
                </a:r>
                <a:r>
                  <a:rPr lang="en-US" dirty="0"/>
                  <a:t> if there exists an algorithm for problem-P whose worst-case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In some sense, this algorithm has </a:t>
                </a:r>
                <a:r>
                  <a:rPr lang="en-US" dirty="0">
                    <a:solidFill>
                      <a:srgbClr val="700000"/>
                    </a:solidFill>
                  </a:rPr>
                  <a:t>optimal</a:t>
                </a:r>
                <a:r>
                  <a:rPr lang="en-US" dirty="0"/>
                  <a:t> running time.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Back to the </a:t>
                </a:r>
                <a:r>
                  <a:rPr lang="en-US" dirty="0">
                    <a:solidFill>
                      <a:srgbClr val="700000"/>
                    </a:solidFill>
                  </a:rPr>
                  <a:t>Search</a:t>
                </a:r>
                <a:r>
                  <a:rPr lang="en-US" dirty="0"/>
                  <a:t> problem</a:t>
                </a:r>
              </a:p>
              <a:p>
                <a:pPr lvl="1"/>
                <a:r>
                  <a:rPr lang="en-US" dirty="0"/>
                  <a:t>There is an algorithm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Hence the lower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BC07-62D0-413C-B8F7-B1DE6ED86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4724400"/>
              </a:xfrm>
              <a:blipFill>
                <a:blip r:embed="rId2"/>
                <a:stretch>
                  <a:fillRect l="-571" t="-116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7926F7-9D7C-4BCC-BD1D-B3234E4912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0" y="3048000"/>
                <a:ext cx="4191000" cy="2285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linear_search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4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7926F7-9D7C-4BCC-BD1D-B3234E49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3048000"/>
                <a:ext cx="4191000" cy="2285999"/>
              </a:xfrm>
              <a:prstGeom prst="rect">
                <a:avLst/>
              </a:prstGeom>
              <a:blipFill>
                <a:blip r:embed="rId3"/>
                <a:stretch>
                  <a:fillRect l="-2026" t="-1852" b="-2910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Worst-case and best-case time complexity analysis</a:t>
            </a:r>
          </a:p>
          <a:p>
            <a:pPr lvl="1"/>
            <a:r>
              <a:rPr lang="en-US" dirty="0"/>
              <a:t>Worst-case time complexity analysis</a:t>
            </a:r>
          </a:p>
          <a:p>
            <a:pPr lvl="2"/>
            <a:r>
              <a:rPr lang="en-US" dirty="0"/>
              <a:t>Most commonly used. Guarantees performance even in the worst case</a:t>
            </a:r>
          </a:p>
          <a:p>
            <a:r>
              <a:rPr lang="en-US" dirty="0"/>
              <a:t>However, both worst- and best-case time can be caused by just some specific input </a:t>
            </a:r>
          </a:p>
          <a:p>
            <a:endParaRPr lang="en-US" dirty="0"/>
          </a:p>
          <a:p>
            <a:r>
              <a:rPr lang="en-US" dirty="0"/>
              <a:t>How about average time complexity</a:t>
            </a:r>
          </a:p>
          <a:p>
            <a:pPr lvl="1"/>
            <a:r>
              <a:rPr lang="en-US" dirty="0"/>
              <a:t>Intuitively measures how the algorithm works on a typical input?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AA98-B94F-46E0-80B1-69C9252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04C7-F6B5-4B3B-8C5D-33909694E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Probabilistic method:</a:t>
            </a:r>
          </a:p>
          <a:p>
            <a:pPr lvl="1"/>
            <a:r>
              <a:rPr lang="en-US" altLang="en-US" dirty="0"/>
              <a:t>Given a distribution for all possible inputs</a:t>
            </a:r>
          </a:p>
          <a:p>
            <a:pPr lvl="1"/>
            <a:r>
              <a:rPr lang="en-US" altLang="en-US" dirty="0"/>
              <a:t>Derive expected time based on distribution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Randomized algorithm:</a:t>
            </a:r>
          </a:p>
          <a:p>
            <a:pPr lvl="1"/>
            <a:r>
              <a:rPr lang="en-US" altLang="en-US" dirty="0"/>
              <a:t>Add randomness in the algorithm</a:t>
            </a:r>
          </a:p>
          <a:p>
            <a:pPr lvl="1"/>
            <a:r>
              <a:rPr lang="en-US" altLang="en-US" dirty="0"/>
              <a:t>Analyze the expected behavior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A7E-1519-4885-AAC9-AF4BED1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4162-9195-4D11-8BDC-3F5AE93A24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870961"/>
            <a:ext cx="8229600" cy="2285999"/>
          </a:xfrm>
        </p:spPr>
        <p:txBody>
          <a:bodyPr/>
          <a:lstStyle/>
          <a:p>
            <a:r>
              <a:rPr lang="en-US" sz="2400" dirty="0"/>
              <a:t>What is worst case time complexity?</a:t>
            </a:r>
          </a:p>
          <a:p>
            <a:endParaRPr lang="en-US" sz="2400" dirty="0"/>
          </a:p>
          <a:p>
            <a:r>
              <a:rPr lang="en-US" sz="2400" dirty="0"/>
              <a:t>What is expected / average time complexity?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1295401"/>
                <a:ext cx="4191000" cy="2285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linear_search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4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295401"/>
                <a:ext cx="4191000" cy="2285999"/>
              </a:xfrm>
              <a:prstGeom prst="rect">
                <a:avLst/>
              </a:prstGeom>
              <a:blipFill>
                <a:blip r:embed="rId2"/>
                <a:stretch>
                  <a:fillRect l="-2174" t="-1852" b="-2646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4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969F-7B72-4388-AB50-784EBC32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F0E3-1DB0-4968-9C2E-E851AAEECE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/ average 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probability of input type </a:t>
                </a:r>
                <a:r>
                  <a:rPr lang="en-US" i="1" dirty="0"/>
                  <a:t>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= running time given input type </a:t>
                </a:r>
                <a:r>
                  <a:rPr lang="en-US" i="1" dirty="0"/>
                  <a:t>I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analyze, </a:t>
                </a:r>
                <a:r>
                  <a:rPr lang="en-US" b="1" dirty="0">
                    <a:solidFill>
                      <a:srgbClr val="700000"/>
                    </a:solidFill>
                  </a:rPr>
                  <a:t>need to assume </a:t>
                </a:r>
                <a:r>
                  <a:rPr lang="en-US" dirty="0"/>
                  <a:t>a probabilistic distribution for all inputs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F0E3-1DB0-4968-9C2E-E851AAEEC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29F6-6CF5-4CE1-A5A5-5A18F595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Linear-search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996C-7493-437C-8F76-95E003119B9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Expected running time </a:t>
                </a:r>
                <a:r>
                  <a:rPr lang="en-US" dirty="0"/>
                  <a:t>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Pr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K</m:t>
                          </m:r>
                          <m:r>
                            <a:rPr lang="en-US" sz="2200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ime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K</m:t>
                          </m:r>
                          <m:r>
                            <a:rPr lang="en-US" sz="2200" i="1">
                              <a:latin typeface="Cambria Math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sz="220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𝑖𝑚𝑒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  <a:p>
                <a:r>
                  <a:rPr lang="en-US" sz="2400" dirty="0"/>
                  <a:t>If we assume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K</m:t>
                        </m:r>
                        <m:r>
                          <a:rPr lang="en-US" sz="220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200" dirty="0"/>
                  <a:t> = 0</a:t>
                </a:r>
              </a:p>
              <a:p>
                <a:pPr lvl="1"/>
                <a:r>
                  <a:rPr lang="en-US" sz="2200" dirty="0"/>
                  <a:t>All permutations are equally likely</a:t>
                </a:r>
              </a:p>
              <a:p>
                <a:pPr lvl="2"/>
                <a:r>
                  <a:rPr lang="en-US" sz="2200" dirty="0"/>
                  <a:t>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𝐾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lvl="8"/>
                <a:endParaRPr lang="en-US" sz="1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𝑖𝑚𝑒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Then expected running time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  <m:r>
                          <a:rPr lang="en-US" sz="2400" i="1">
                            <a:latin typeface="Cambria Math"/>
                          </a:rPr>
                          <m:t>𝑐𝑖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996C-7493-437C-8F76-95E003119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5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57EC-C0F4-483A-A4BE-C74FC1D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1F4-430A-46FA-8BAA-04BFC5C416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For probabilistic analysis</a:t>
            </a:r>
          </a:p>
          <a:p>
            <a:pPr lvl="1"/>
            <a:r>
              <a:rPr lang="en-US" sz="2000" dirty="0"/>
              <a:t>An input probabilistic distribution input model </a:t>
            </a:r>
            <a:r>
              <a:rPr lang="en-US" sz="2000" b="1" dirty="0">
                <a:solidFill>
                  <a:srgbClr val="700000"/>
                </a:solidFill>
              </a:rPr>
              <a:t>has to be assumed</a:t>
            </a:r>
            <a:r>
              <a:rPr lang="en-US" sz="2000" dirty="0"/>
              <a:t>! </a:t>
            </a:r>
          </a:p>
          <a:p>
            <a:pPr lvl="1"/>
            <a:r>
              <a:rPr lang="en-US" sz="2000" dirty="0"/>
              <a:t>For a fixed input, the running time is fixed. </a:t>
            </a:r>
          </a:p>
          <a:p>
            <a:pPr lvl="1"/>
            <a:r>
              <a:rPr lang="en-US" sz="2000" dirty="0"/>
              <a:t>The average / expected time complexity is for if we consider running it for a range of inputs, what the average behavior is.</a:t>
            </a:r>
          </a:p>
          <a:p>
            <a:endParaRPr lang="en-US" sz="2400" dirty="0"/>
          </a:p>
          <a:p>
            <a:r>
              <a:rPr lang="en-US" sz="2400" dirty="0"/>
              <a:t>Randomized algorithm</a:t>
            </a:r>
          </a:p>
          <a:p>
            <a:pPr lvl="1"/>
            <a:r>
              <a:rPr lang="en-US" sz="2000" dirty="0"/>
              <a:t>No assumption in input distribution! </a:t>
            </a:r>
          </a:p>
          <a:p>
            <a:pPr lvl="1"/>
            <a:r>
              <a:rPr lang="en-US" sz="2000" dirty="0"/>
              <a:t>Randomness is added in the algorithm</a:t>
            </a:r>
          </a:p>
          <a:p>
            <a:pPr lvl="2"/>
            <a:r>
              <a:rPr lang="en-US" dirty="0"/>
              <a:t>For a fixed input, the running time is </a:t>
            </a:r>
            <a:r>
              <a:rPr lang="en-US" b="1" dirty="0">
                <a:solidFill>
                  <a:srgbClr val="700000"/>
                </a:solidFill>
              </a:rPr>
              <a:t>NOT</a:t>
            </a:r>
            <a:r>
              <a:rPr lang="en-US" dirty="0"/>
              <a:t> fixed. </a:t>
            </a:r>
          </a:p>
          <a:p>
            <a:pPr lvl="2"/>
            <a:r>
              <a:rPr lang="en-US" dirty="0"/>
              <a:t>The expected time is what we can expect when we run the algorithm on </a:t>
            </a:r>
            <a:r>
              <a:rPr lang="en-US" b="1" dirty="0">
                <a:solidFill>
                  <a:srgbClr val="700000"/>
                </a:solidFill>
              </a:rPr>
              <a:t>any single </a:t>
            </a:r>
            <a:r>
              <a:rPr lang="en-US" dirty="0">
                <a:solidFill>
                  <a:srgbClr val="700000"/>
                </a:solidFill>
              </a:rPr>
              <a:t>input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9220200" cy="990600"/>
          </a:xfrm>
        </p:spPr>
        <p:txBody>
          <a:bodyPr/>
          <a:lstStyle/>
          <a:p>
            <a:pPr algn="ctr"/>
            <a:r>
              <a:rPr lang="en-US" dirty="0"/>
              <a:t>Part B: Analyzing 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20372</TotalTime>
  <Words>1097</Words>
  <Application>Microsoft Office PowerPoint</Application>
  <PresentationFormat>Widescreen</PresentationFormat>
  <Paragraphs>178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FiraMono-Regular-Identity-H</vt:lpstr>
      <vt:lpstr>Calibri Light</vt:lpstr>
      <vt:lpstr>Gill Sans MT</vt:lpstr>
      <vt:lpstr>Times</vt:lpstr>
      <vt:lpstr>Wingdings 3</vt:lpstr>
      <vt:lpstr>Bookman Old Style</vt:lpstr>
      <vt:lpstr>FiraMono-Medium-Identity-H</vt:lpstr>
      <vt:lpstr>Cambria Math</vt:lpstr>
      <vt:lpstr>Calibri</vt:lpstr>
      <vt:lpstr>Wingdings</vt:lpstr>
      <vt:lpstr>Arial</vt:lpstr>
      <vt:lpstr>Origin</vt:lpstr>
      <vt:lpstr>1_Custom Design</vt:lpstr>
      <vt:lpstr>Custom Design</vt:lpstr>
      <vt:lpstr>DSC40B: Theoretical Foundations of Data Science II </vt:lpstr>
      <vt:lpstr>Part A: Probabilistic analysis vs randomized algorithms</vt:lpstr>
      <vt:lpstr>Previously</vt:lpstr>
      <vt:lpstr>Expected Analysis</vt:lpstr>
      <vt:lpstr>A simple example</vt:lpstr>
      <vt:lpstr>Expected Running Time </vt:lpstr>
      <vt:lpstr>Linear-search algorithm </vt:lpstr>
      <vt:lpstr>Remark</vt:lpstr>
      <vt:lpstr>Part B: Analyzing randomized algorithms</vt:lpstr>
      <vt:lpstr>Randomized linear search example</vt:lpstr>
      <vt:lpstr>Review of Expectation</vt:lpstr>
      <vt:lpstr>Use of linearity of expectation</vt:lpstr>
      <vt:lpstr>Use of Conditional expectation</vt:lpstr>
      <vt:lpstr>Randomized example 1</vt:lpstr>
      <vt:lpstr>Running time analysis</vt:lpstr>
      <vt:lpstr>Randomized example 2</vt:lpstr>
      <vt:lpstr>Running time analysis</vt:lpstr>
      <vt:lpstr>Expected analysis</vt:lpstr>
      <vt:lpstr>Part C:  Lower bound theory</vt:lpstr>
      <vt:lpstr>Problems and algorithms</vt:lpstr>
      <vt:lpstr>Lower Bound</vt:lpstr>
      <vt:lpstr>A simple example</vt:lpstr>
      <vt:lpstr>Tight Lower bound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1268</cp:revision>
  <dcterms:created xsi:type="dcterms:W3CDTF">2006-08-16T00:00:00Z</dcterms:created>
  <dcterms:modified xsi:type="dcterms:W3CDTF">2021-10-01T20:55:52Z</dcterms:modified>
</cp:coreProperties>
</file>