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49"/>
  </p:notesMasterIdLst>
  <p:sldIdLst>
    <p:sldId id="256" r:id="rId4"/>
    <p:sldId id="779" r:id="rId5"/>
    <p:sldId id="785" r:id="rId6"/>
    <p:sldId id="812" r:id="rId7"/>
    <p:sldId id="813" r:id="rId8"/>
    <p:sldId id="814" r:id="rId9"/>
    <p:sldId id="815" r:id="rId10"/>
    <p:sldId id="852" r:id="rId11"/>
    <p:sldId id="850" r:id="rId12"/>
    <p:sldId id="816" r:id="rId13"/>
    <p:sldId id="817" r:id="rId14"/>
    <p:sldId id="818" r:id="rId15"/>
    <p:sldId id="819" r:id="rId16"/>
    <p:sldId id="820" r:id="rId17"/>
    <p:sldId id="821" r:id="rId18"/>
    <p:sldId id="823" r:id="rId19"/>
    <p:sldId id="822" r:id="rId20"/>
    <p:sldId id="824" r:id="rId21"/>
    <p:sldId id="825" r:id="rId22"/>
    <p:sldId id="826" r:id="rId23"/>
    <p:sldId id="828" r:id="rId24"/>
    <p:sldId id="827" r:id="rId25"/>
    <p:sldId id="829" r:id="rId26"/>
    <p:sldId id="830" r:id="rId27"/>
    <p:sldId id="831" r:id="rId28"/>
    <p:sldId id="832" r:id="rId29"/>
    <p:sldId id="854" r:id="rId30"/>
    <p:sldId id="833" r:id="rId31"/>
    <p:sldId id="834" r:id="rId32"/>
    <p:sldId id="851" r:id="rId33"/>
    <p:sldId id="836" r:id="rId34"/>
    <p:sldId id="837" r:id="rId35"/>
    <p:sldId id="838" r:id="rId36"/>
    <p:sldId id="839" r:id="rId37"/>
    <p:sldId id="840" r:id="rId38"/>
    <p:sldId id="841" r:id="rId39"/>
    <p:sldId id="843" r:id="rId40"/>
    <p:sldId id="842" r:id="rId41"/>
    <p:sldId id="844" r:id="rId42"/>
    <p:sldId id="853" r:id="rId43"/>
    <p:sldId id="846" r:id="rId44"/>
    <p:sldId id="845" r:id="rId45"/>
    <p:sldId id="847" r:id="rId46"/>
    <p:sldId id="848" r:id="rId47"/>
    <p:sldId id="811" r:id="rId48"/>
  </p:sldIdLst>
  <p:sldSz cx="12192000" cy="6858000"/>
  <p:notesSz cx="6858000" cy="9144000"/>
  <p:embeddedFontLst>
    <p:embeddedFont>
      <p:font typeface="Bookman Old Style" panose="02050604050505020204" pitchFamily="18" charset="0"/>
      <p:regular r:id="rId50"/>
      <p:bold r:id="rId51"/>
      <p:italic r:id="rId52"/>
      <p:boldItalic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libri Light" panose="020F0302020204030204" pitchFamily="34" charset="0"/>
      <p:regular r:id="rId58"/>
      <p:italic r:id="rId59"/>
    </p:embeddedFont>
    <p:embeddedFont>
      <p:font typeface="Cambria Math" panose="02040503050406030204" pitchFamily="18" charset="0"/>
      <p:regular r:id="rId60"/>
    </p:embeddedFont>
    <p:embeddedFont>
      <p:font typeface="Gill Sans MT" panose="020B0502020104020203" pitchFamily="34" charset="0"/>
      <p:regular r:id="rId61"/>
      <p:bold r:id="rId62"/>
      <p:italic r:id="rId63"/>
      <p:boldItalic r:id="rId64"/>
    </p:embeddedFont>
    <p:embeddedFont>
      <p:font typeface="Wingdings 3" panose="05040102010807070707" pitchFamily="18" charset="2"/>
      <p:regular r:id="rId65"/>
    </p:embeddedFont>
  </p:embeddedFontLst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909" autoAdjust="0"/>
  </p:normalViewPr>
  <p:slideViewPr>
    <p:cSldViewPr>
      <p:cViewPr varScale="1">
        <p:scale>
          <a:sx n="101" d="100"/>
          <a:sy n="101" d="100"/>
        </p:scale>
        <p:origin x="19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4.fntdata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ags" Target="tags/tag1.xml"/><Relationship Id="rId5" Type="http://schemas.openxmlformats.org/officeDocument/2006/relationships/slide" Target="slides/slide2.xml"/><Relationship Id="rId61" Type="http://schemas.openxmlformats.org/officeDocument/2006/relationships/font" Target="fonts/font12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0.fntdata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 fontScale="92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/>
              <a:t>Lecture 5:   </a:t>
            </a:r>
            <a:r>
              <a:rPr lang="en-US" sz="2800" i="1" dirty="0"/>
              <a:t>Binary search and recurrence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800" i="1" dirty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B: </a:t>
            </a:r>
            <a:br>
              <a:rPr lang="en-US" dirty="0"/>
            </a:br>
            <a:r>
              <a:rPr lang="en-US" dirty="0"/>
              <a:t>Binary search in sorted array</a:t>
            </a:r>
          </a:p>
        </p:txBody>
      </p:sp>
    </p:spTree>
    <p:extLst>
      <p:ext uri="{BB962C8B-B14F-4D97-AF65-F5344CB8AC3E}">
        <p14:creationId xmlns:p14="http://schemas.microsoft.com/office/powerpoint/2010/main" val="155212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C7D0-8898-457E-96FD-6F4D7D9A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6A67C-E7FC-4722-8E76-7552FEAF73F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Game show: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doors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lvl="2"/>
                <a:r>
                  <a:rPr lang="en-US" dirty="0"/>
                  <a:t>opening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door is equivalent to access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you are supposed to guess behind which door is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with every wrong guess, your reward money will be reduced.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6A67C-E7FC-4722-8E76-7552FEAF7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452DB68-08FA-4925-9E19-FA14DFD41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733801"/>
            <a:ext cx="7924800" cy="16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756B-6F52-4C21-B841-4A412107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E179-F3A6-46AF-B686-52FAC65378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11049000" cy="2133600"/>
          </a:xfrm>
        </p:spPr>
        <p:txBody>
          <a:bodyPr/>
          <a:lstStyle/>
          <a:p>
            <a:r>
              <a:rPr lang="en-US" dirty="0"/>
              <a:t>If the numbers can be arbitrarily placed behind these doors </a:t>
            </a:r>
          </a:p>
          <a:p>
            <a:pPr lvl="1"/>
            <a:r>
              <a:rPr lang="en-US" dirty="0"/>
              <a:t>cannot do better than linear search </a:t>
            </a:r>
          </a:p>
          <a:p>
            <a:pPr lvl="1"/>
            <a:r>
              <a:rPr lang="en-US" dirty="0"/>
              <a:t>after opening each door, 42 can be in any of the remainder doors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23633-2D94-4D37-BFCF-D0295266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57490"/>
            <a:ext cx="8077200" cy="17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6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</a:t>
                </a:r>
                <a:r>
                  <a:rPr lang="en-US" i="1" dirty="0">
                    <a:solidFill>
                      <a:srgbClr val="700000"/>
                    </a:solidFill>
                  </a:rPr>
                  <a:t>non-decreasing order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7513419-9A90-4A1B-AFC0-D8886639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38400"/>
            <a:ext cx="8229600" cy="18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9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Equivalently,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non-decreasing order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door to open first?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205EAF3-5702-44C7-9074-C00D6E82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86001"/>
            <a:ext cx="7924800" cy="16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Equivalently,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non-decreasing order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door to open first? </a:t>
                </a:r>
              </a:p>
              <a:p>
                <a:pPr lvl="1"/>
                <a:r>
                  <a:rPr lang="en-US" dirty="0"/>
                  <a:t>Door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– the middle one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1D20719-32CF-49EB-8EB9-8260EC40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325066"/>
            <a:ext cx="7848600" cy="17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7A0-114C-422A-B8A0-525290B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list of numbers are sorted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Equivalently, the input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sorted in non-decreasing order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6B287-8D74-44F4-9076-E295EFB62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5CC0D2-99E9-4728-AD81-23E93D46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66" y="2286001"/>
            <a:ext cx="7853822" cy="1676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2015F9-6C9D-407E-B2B5-7F336C7E16B6}"/>
              </a:ext>
            </a:extLst>
          </p:cNvPr>
          <p:cNvGrpSpPr/>
          <p:nvPr/>
        </p:nvGrpSpPr>
        <p:grpSpPr>
          <a:xfrm>
            <a:off x="2101738" y="4114801"/>
            <a:ext cx="7853822" cy="2139381"/>
            <a:chOff x="577738" y="4114800"/>
            <a:chExt cx="7853822" cy="21393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B4C07C-646A-4C8F-8231-815E99EA1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738" y="4576741"/>
              <a:ext cx="7853822" cy="1677440"/>
            </a:xfrm>
            <a:prstGeom prst="rect">
              <a:avLst/>
            </a:prstGeom>
          </p:spPr>
        </p:pic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A3737314-FE1D-4689-9369-BA4F314982AD}"/>
                </a:ext>
              </a:extLst>
            </p:cNvPr>
            <p:cNvSpPr/>
            <p:nvPr/>
          </p:nvSpPr>
          <p:spPr>
            <a:xfrm>
              <a:off x="4114800" y="4114800"/>
              <a:ext cx="381000" cy="3647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9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38E1-90D6-4D22-B56D-1E0EF227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86CF-4DD8-4913-B3FB-13C257D407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pick the middle door</a:t>
            </a:r>
          </a:p>
          <a:p>
            <a:pPr lvl="1"/>
            <a:endParaRPr lang="en-US" sz="600" dirty="0"/>
          </a:p>
          <a:p>
            <a:r>
              <a:rPr lang="en-US" dirty="0"/>
              <a:t>Allows you to rule out half of the other doors.</a:t>
            </a:r>
          </a:p>
          <a:p>
            <a:pPr lvl="1"/>
            <a:endParaRPr lang="en-US" sz="600" dirty="0"/>
          </a:p>
          <a:p>
            <a:r>
              <a:rPr lang="en-US" dirty="0"/>
              <a:t>Pick door in the middle of what remains.</a:t>
            </a:r>
          </a:p>
          <a:p>
            <a:pPr lvl="1"/>
            <a:endParaRPr lang="en-US" sz="800" dirty="0"/>
          </a:p>
          <a:p>
            <a:r>
              <a:rPr lang="en-US" dirty="0"/>
              <a:t>Repeat, </a:t>
            </a:r>
            <a:r>
              <a:rPr lang="en-US" dirty="0">
                <a:solidFill>
                  <a:srgbClr val="700000"/>
                </a:solidFill>
              </a:rPr>
              <a:t>recursively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52097-1132-48A5-BB6A-BF14ADFC64D9}"/>
              </a:ext>
            </a:extLst>
          </p:cNvPr>
          <p:cNvSpPr/>
          <p:nvPr/>
        </p:nvSpPr>
        <p:spPr>
          <a:xfrm>
            <a:off x="2552700" y="4343400"/>
            <a:ext cx="7658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How to convert this strategy to a piece of code (an algorithm)?  </a:t>
            </a:r>
          </a:p>
        </p:txBody>
      </p:sp>
    </p:spTree>
    <p:extLst>
      <p:ext uri="{BB962C8B-B14F-4D97-AF65-F5344CB8AC3E}">
        <p14:creationId xmlns:p14="http://schemas.microsoft.com/office/powerpoint/2010/main" val="42140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9F95-2B5E-4FE3-BF85-67661167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in sorted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BE87C-AB23-49D4-B98E-65A9370BF14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 </a:t>
                </a:r>
              </a:p>
              <a:p>
                <a:pPr lvl="1"/>
                <a:r>
                  <a:rPr lang="en-US" dirty="0"/>
                  <a:t>a sorted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whose elements are in non-decreasing order as indices increase</a:t>
                </a:r>
              </a:p>
              <a:p>
                <a:pPr lvl="1"/>
                <a:r>
                  <a:rPr lang="en-US" dirty="0"/>
                  <a:t>a target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return the index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whose element equals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or </a:t>
                </a: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None</a:t>
                </a:r>
                <a:r>
                  <a:rPr lang="en-US" dirty="0"/>
                  <a:t> otherwise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2BE87C-AB23-49D4-B98E-65A9370BF1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82B26C-23C8-4015-AB93-B27F7CB35031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9296400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Exercise: </a:t>
                </a:r>
                <a:br>
                  <a:rPr lang="en-US" sz="2200" dirty="0"/>
                </a:br>
                <a:r>
                  <a:rPr lang="en-US" sz="2200" dirty="0"/>
                  <a:t>Given a sorted array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, and two indices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, and we want to search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algn="ctr"/>
                <a:r>
                  <a:rPr lang="en-US" sz="2200" dirty="0"/>
                  <a:t>Which element will you check first?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82B26C-23C8-4015-AB93-B27F7CB35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9296400" cy="1524000"/>
              </a:xfrm>
              <a:prstGeom prst="rect">
                <a:avLst/>
              </a:prstGeom>
              <a:blipFill>
                <a:blip r:embed="rId3"/>
                <a:stretch>
                  <a:fillRect b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2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682-566D-4146-9CD1-A1DF4F2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257800" cy="5105400"/>
              </a:xfrm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import </a:t>
                </a:r>
                <a:r>
                  <a:rPr lang="en-US" sz="1800" dirty="0">
                    <a:solidFill>
                      <a:srgbClr val="0000FF"/>
                    </a:solidFill>
                    <a:latin typeface="FiraMono-Medium-Identity-H"/>
                  </a:rPr>
                  <a:t>math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18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stop):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Assumes A is sorted. Searches A[</a:t>
                </a:r>
                <a:r>
                  <a:rPr lang="en-US" sz="1400" i="1" dirty="0" err="1">
                    <a:solidFill>
                      <a:srgbClr val="BB2121"/>
                    </a:solidFill>
                    <a:latin typeface="FiraMono-Oblique-Identity-H"/>
                  </a:rPr>
                  <a:t>start:stop</a:t>
                </a: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] for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BB212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&lt;= 0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    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[start]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:  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else 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      middle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math</a:t>
                </a:r>
                <a:r>
                  <a:rPr lang="en-US" sz="1800" dirty="0" err="1">
                    <a:solidFill>
                      <a:srgbClr val="666666"/>
                    </a:solidFill>
                    <a:latin typeface="FiraMono-Regular-Identity-H"/>
                  </a:rPr>
                  <a:t>.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floor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((start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stop)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/2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middle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</a:t>
                </a:r>
                <a:r>
                  <a:rPr lang="en-US" sz="1800" dirty="0" err="1">
                    <a:solidFill>
                      <a:srgbClr val="008000"/>
                    </a:solidFill>
                    <a:latin typeface="FiraMono-Medium-Identity-H"/>
                  </a:rPr>
                  <a:t>elif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middle)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else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middle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stop)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257800" cy="5105400"/>
              </a:xfrm>
              <a:blipFill>
                <a:blip r:embed="rId2"/>
                <a:stretch>
                  <a:fillRect l="-692" t="-356" b="-1306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07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 types of time complexity analysis</a:t>
            </a:r>
          </a:p>
          <a:p>
            <a:pPr lvl="1"/>
            <a:r>
              <a:rPr lang="en-US" dirty="0"/>
              <a:t>Equipping us with ways to analyze performance of algorithms</a:t>
            </a:r>
          </a:p>
          <a:p>
            <a:pPr lvl="1"/>
            <a:endParaRPr lang="en-US" dirty="0"/>
          </a:p>
          <a:p>
            <a:r>
              <a:rPr lang="en-US" dirty="0"/>
              <a:t>Today and onwards</a:t>
            </a:r>
          </a:p>
          <a:p>
            <a:pPr lvl="1"/>
            <a:r>
              <a:rPr lang="en-US" dirty="0"/>
              <a:t>Algorithm design </a:t>
            </a:r>
          </a:p>
          <a:p>
            <a:pPr lvl="1"/>
            <a:r>
              <a:rPr lang="en-US" dirty="0"/>
              <a:t>Start with the Search problem in sorted array </a:t>
            </a:r>
          </a:p>
          <a:p>
            <a:pPr lvl="1"/>
            <a:r>
              <a:rPr lang="en-US" dirty="0"/>
              <a:t>Solving recurrence to obtain time complexity</a:t>
            </a:r>
          </a:p>
          <a:p>
            <a:pPr lvl="2"/>
            <a:r>
              <a:rPr lang="en-US" dirty="0"/>
              <a:t>Often arise from recursive algorithms </a:t>
            </a:r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C84A-A8D5-43FC-9CA9-AD2A3214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357C0-EA3A-4F62-8DAC-53101D8440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5000" y="1295400"/>
            <a:ext cx="8229600" cy="14681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2E3B56-D7D9-4397-99A6-23F5FB0155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0" y="2961674"/>
                <a:ext cx="10668000" cy="3108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What is the first call? </a:t>
                </a:r>
              </a:p>
              <a:p>
                <a:pPr lvl="1"/>
                <a:r>
                  <a:rPr lang="en-US" sz="240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0, 1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 </a:t>
                </a:r>
              </a:p>
              <a:p>
                <a:pPr lvl="2"/>
                <a:r>
                  <a:rPr lang="en-US" dirty="0"/>
                  <a:t>(or in general, </a:t>
                </a:r>
                <a:r>
                  <a:rPr lang="en-US" sz="210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21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1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82E3B56-D7D9-4397-99A6-23F5FB015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961674"/>
                <a:ext cx="10668000" cy="3108960"/>
              </a:xfrm>
              <a:prstGeom prst="rect">
                <a:avLst/>
              </a:prstGeom>
              <a:blipFill>
                <a:blip r:embed="rId3"/>
                <a:stretch>
                  <a:fillRect l="-514" t="-17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55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C:</a:t>
            </a:r>
            <a:br>
              <a:rPr lang="en-US" dirty="0"/>
            </a:br>
            <a:r>
              <a:rPr lang="en-US" dirty="0"/>
              <a:t>Correctness of binary-search</a:t>
            </a:r>
          </a:p>
        </p:txBody>
      </p:sp>
    </p:spTree>
    <p:extLst>
      <p:ext uri="{BB962C8B-B14F-4D97-AF65-F5344CB8AC3E}">
        <p14:creationId xmlns:p14="http://schemas.microsoft.com/office/powerpoint/2010/main" val="87583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94FF-94E6-43D8-A414-A61AF0B6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A57C-D21F-45AF-A0E4-3A0476BF80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convince ourselves that such a recursive algorithm is correct? </a:t>
            </a:r>
          </a:p>
          <a:p>
            <a:endParaRPr lang="en-US" dirty="0"/>
          </a:p>
          <a:p>
            <a:r>
              <a:rPr lang="en-US" dirty="0"/>
              <a:t>Often by inductive thinking (</a:t>
            </a:r>
            <a:r>
              <a:rPr lang="en-US" dirty="0">
                <a:solidFill>
                  <a:srgbClr val="700000"/>
                </a:solidFill>
              </a:rPr>
              <a:t>bottom-up</a:t>
            </a:r>
            <a:r>
              <a:rPr lang="en-US" dirty="0"/>
              <a:t>):  </a:t>
            </a:r>
          </a:p>
          <a:p>
            <a:pPr lvl="1"/>
            <a:r>
              <a:rPr lang="en-US" dirty="0"/>
              <a:t>(1) Make sure algorithm works in the base case.</a:t>
            </a:r>
          </a:p>
          <a:p>
            <a:pPr lvl="1"/>
            <a:r>
              <a:rPr lang="en-US" dirty="0"/>
              <a:t>(2) Check that all recursive calls are on smaller problems, and that it terminates </a:t>
            </a:r>
          </a:p>
          <a:p>
            <a:pPr lvl="1"/>
            <a:r>
              <a:rPr lang="en-US" dirty="0"/>
              <a:t>(3) Assuming that the recursive calls work, does the whole algorithm work?  </a:t>
            </a:r>
          </a:p>
        </p:txBody>
      </p:sp>
    </p:spTree>
    <p:extLst>
      <p:ext uri="{BB962C8B-B14F-4D97-AF65-F5344CB8AC3E}">
        <p14:creationId xmlns:p14="http://schemas.microsoft.com/office/powerpoint/2010/main" val="28551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A6D3-C7AE-4561-869F-75D8BD63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Base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D6053-6875-4F42-ABC9-8F0E217C38B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What is the Base case for </a:t>
                </a:r>
                <a:r>
                  <a:rPr lang="en-US" sz="24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)? </a:t>
                </a:r>
              </a:p>
              <a:p>
                <a:pPr lvl="1"/>
                <a:r>
                  <a:rPr lang="en-US" sz="2100" dirty="0">
                    <a:solidFill>
                      <a:srgbClr val="000000"/>
                    </a:solidFill>
                    <a:latin typeface="FiraMono-Regular-Identity-H"/>
                  </a:rPr>
                  <a:t>Base cases are when there are no more recursive calls</a:t>
                </a:r>
              </a:p>
              <a:p>
                <a:pPr lvl="1"/>
                <a:endParaRPr lang="en-US" sz="2100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r>
                  <a:rPr lang="en-US" sz="2400" dirty="0"/>
                  <a:t>Base case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stop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200" dirty="0"/>
                  <a:t> , the algorithm returns </a:t>
                </a:r>
                <a:r>
                  <a:rPr lang="en-US" sz="2200" dirty="0">
                    <a:solidFill>
                      <a:srgbClr val="008000"/>
                    </a:solidFill>
                    <a:latin typeface="FiraMono-Medium-Identity-H"/>
                  </a:rPr>
                  <a:t>None. 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𝑠𝑡𝑜𝑝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 ,  </a:t>
                </a:r>
              </a:p>
              <a:p>
                <a:pPr lvl="2"/>
                <a:r>
                  <a:rPr lang="en-US" sz="1900" dirty="0"/>
                  <a:t>this means there is only one element </a:t>
                </a:r>
                <a14:m>
                  <m:oMath xmlns:m="http://schemas.openxmlformats.org/officeDocument/2006/math">
                    <m:r>
                      <a:rPr lang="en-US" sz="17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7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</m:oMath>
                </a14:m>
                <a:r>
                  <a:rPr lang="en-US" sz="1900" dirty="0"/>
                  <a:t> to check</a:t>
                </a:r>
              </a:p>
              <a:p>
                <a:pPr lvl="2"/>
                <a:r>
                  <a:rPr lang="en-US" sz="1900" dirty="0"/>
                  <a:t>the algorithm returns this element if it is </a:t>
                </a:r>
                <a14:m>
                  <m:oMath xmlns:m="http://schemas.openxmlformats.org/officeDocument/2006/math">
                    <m:r>
                      <a:rPr lang="en-US" sz="19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900" dirty="0"/>
                  <a:t>, otherwise </a:t>
                </a:r>
                <a:r>
                  <a:rPr lang="en-US" sz="1900" dirty="0">
                    <a:solidFill>
                      <a:srgbClr val="008000"/>
                    </a:solidFill>
                    <a:latin typeface="FiraMono-Medium-Identity-H"/>
                  </a:rPr>
                  <a:t>None. </a:t>
                </a:r>
              </a:p>
              <a:p>
                <a:pPr marL="274638" lvl="1" indent="0">
                  <a:buNone/>
                </a:pPr>
                <a:endParaRPr lang="en-US" sz="2400" dirty="0">
                  <a:solidFill>
                    <a:srgbClr val="008000"/>
                  </a:solidFill>
                  <a:latin typeface="FiraMono-Medium-Identity-H"/>
                </a:endParaRPr>
              </a:p>
              <a:p>
                <a:r>
                  <a:rPr lang="en-US" sz="2400" dirty="0"/>
                  <a:t>So the base case is correct.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AD6053-6875-4F42-ABC9-8F0E217C3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66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4475-923C-448A-9FEC-E836D4B1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Recursive steps --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0BFA-044F-4A29-A16D-ED885B608A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the procedure terminate? </a:t>
            </a:r>
          </a:p>
          <a:p>
            <a:pPr lvl="1"/>
            <a:r>
              <a:rPr lang="en-US" dirty="0"/>
              <a:t>Or could it get into infinite loop? </a:t>
            </a:r>
          </a:p>
          <a:p>
            <a:pPr lvl="1"/>
            <a:endParaRPr lang="en-US" dirty="0"/>
          </a:p>
          <a:p>
            <a:r>
              <a:rPr lang="en-US" dirty="0"/>
              <a:t>Yes, as each time, the size of the subproblem we consider is </a:t>
            </a:r>
            <a:r>
              <a:rPr lang="en-US" dirty="0">
                <a:solidFill>
                  <a:srgbClr val="700000"/>
                </a:solidFill>
              </a:rPr>
              <a:t>strictly smaller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C55D-2023-4B67-875B-DBAF1A0F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Recursive steps --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36917-C9FB-464F-971C-5622BE264B0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a specific call of </a:t>
                </a:r>
                <a:r>
                  <a:rPr lang="en-US" b="0" i="0" u="none" strike="noStrike" baseline="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</m:oMath>
                </a14:m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assume that all recursive calls return correct answers</a:t>
                </a:r>
              </a:p>
              <a:p>
                <a:pPr lvl="1"/>
                <a:r>
                  <a:rPr lang="en-US" dirty="0"/>
                  <a:t>then does the algorithm </a:t>
                </a:r>
                <a:r>
                  <a:rPr lang="en-US" b="0" i="0" u="none" strike="noStrike" baseline="0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𝑠𝑡𝑜𝑝</m:t>
                    </m:r>
                  </m:oMath>
                </a14:m>
                <a:r>
                  <a:rPr lang="en-US" b="0" i="0" u="none" strike="noStrike" baseline="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latin typeface="FiraMono-Regular-Identity-H"/>
                  </a:rPr>
                  <a:t> return correct answer? 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Yes. </a:t>
                </a: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Then by Inductive argument, the entire algorithm is correct.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We will not get into formal argument here, but it can be made precise and formal.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36917-C9FB-464F-971C-5622BE264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62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72B7-979A-4E04-AE2F-66365196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Intuitively, why it works: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8122-06A5-46B8-8B71-35C9B37A61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Show that it works for size 1 (base case).</a:t>
            </a:r>
          </a:p>
          <a:p>
            <a:endParaRPr lang="en-US" sz="800" dirty="0"/>
          </a:p>
          <a:p>
            <a:r>
              <a:rPr lang="en-US" dirty="0"/>
              <a:t> ⟹ will work for size 2 (inductive step).</a:t>
            </a:r>
          </a:p>
          <a:p>
            <a:endParaRPr lang="en-US" sz="800" dirty="0"/>
          </a:p>
          <a:p>
            <a:r>
              <a:rPr lang="en-US" dirty="0"/>
              <a:t> ⟹ will work for sizes 3, 4 (inductive step).</a:t>
            </a:r>
          </a:p>
          <a:p>
            <a:endParaRPr lang="en-US" sz="800" dirty="0"/>
          </a:p>
          <a:p>
            <a:r>
              <a:rPr lang="en-US" dirty="0"/>
              <a:t> ⟹ will work for sizes 5, 6, 7, 8 (inductive step) .. </a:t>
            </a:r>
          </a:p>
        </p:txBody>
      </p:sp>
    </p:spTree>
    <p:extLst>
      <p:ext uri="{BB962C8B-B14F-4D97-AF65-F5344CB8AC3E}">
        <p14:creationId xmlns:p14="http://schemas.microsoft.com/office/powerpoint/2010/main" val="245483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9120-FDEF-15D8-033C-CD970EAB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9E34-B05D-CDCF-82B0-1268BB314C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90D36-9649-409F-F36B-28A14B08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73480"/>
            <a:ext cx="65303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0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590800"/>
            <a:ext cx="10744200" cy="990600"/>
          </a:xfrm>
        </p:spPr>
        <p:txBody>
          <a:bodyPr/>
          <a:lstStyle/>
          <a:p>
            <a:pPr algn="ctr"/>
            <a:r>
              <a:rPr lang="en-US" dirty="0"/>
              <a:t>Part D: </a:t>
            </a:r>
            <a:br>
              <a:rPr lang="en-US" dirty="0"/>
            </a:br>
            <a:r>
              <a:rPr lang="en-US" dirty="0"/>
              <a:t>Time complexity analysis: Recurrence relations </a:t>
            </a:r>
          </a:p>
        </p:txBody>
      </p:sp>
    </p:spTree>
    <p:extLst>
      <p:ext uri="{BB962C8B-B14F-4D97-AF65-F5344CB8AC3E}">
        <p14:creationId xmlns:p14="http://schemas.microsoft.com/office/powerpoint/2010/main" val="2019377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682-566D-4146-9CD1-A1DF4F2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18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stop):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Assumes A is sorted. Searches A[</a:t>
                </a:r>
                <a:r>
                  <a:rPr lang="en-US" sz="1800" i="1" dirty="0" err="1">
                    <a:solidFill>
                      <a:srgbClr val="BB2121"/>
                    </a:solidFill>
                    <a:latin typeface="FiraMono-Oblique-Identity-H"/>
                  </a:rPr>
                  <a:t>start:stop</a:t>
                </a: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] for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BB212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&lt;= 0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    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[start]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:  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else 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      middle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math</a:t>
                </a:r>
                <a:r>
                  <a:rPr lang="en-US" sz="1800" dirty="0" err="1">
                    <a:solidFill>
                      <a:srgbClr val="666666"/>
                    </a:solidFill>
                    <a:latin typeface="FiraMono-Regular-Identity-H"/>
                  </a:rPr>
                  <a:t>.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floor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((start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stop)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/2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middle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</a:t>
                </a:r>
                <a:r>
                  <a:rPr lang="en-US" sz="1800" dirty="0" err="1">
                    <a:solidFill>
                      <a:srgbClr val="008000"/>
                    </a:solidFill>
                    <a:latin typeface="FiraMono-Medium-Identity-H"/>
                  </a:rPr>
                  <a:t>elif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middle)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else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middle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stop)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blipFill>
                <a:blip r:embed="rId2"/>
                <a:stretch>
                  <a:fillRect l="-775" t="-492" b="-14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4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590800"/>
            <a:ext cx="9220200" cy="990600"/>
          </a:xfrm>
        </p:spPr>
        <p:txBody>
          <a:bodyPr/>
          <a:lstStyle/>
          <a:p>
            <a:pPr algn="ctr"/>
            <a:r>
              <a:rPr lang="en-US" dirty="0"/>
              <a:t>Part A:</a:t>
            </a:r>
            <a:br>
              <a:rPr lang="en-US" dirty="0"/>
            </a:br>
            <a:r>
              <a:rPr lang="en-US" dirty="0"/>
              <a:t>Motivation of binary search in sorted array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A682-566D-4146-9CD1-A1DF4F21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1800" dirty="0" err="1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stop):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Assumes A is sorted. Searches A[</a:t>
                </a:r>
                <a:r>
                  <a:rPr lang="en-US" sz="1800" i="1" dirty="0" err="1">
                    <a:solidFill>
                      <a:srgbClr val="BB2121"/>
                    </a:solidFill>
                    <a:latin typeface="FiraMono-Oblique-Identity-H"/>
                  </a:rPr>
                  <a:t>start:stop</a:t>
                </a: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] for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BB212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BB2121"/>
                    </a:solidFill>
                    <a:latin typeface="FiraMono-Oblique-Identity-H"/>
                  </a:rPr>
                  <a:t>”””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&lt;= 0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    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-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[start]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:  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start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	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else return None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      middle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math</a:t>
                </a:r>
                <a:r>
                  <a:rPr lang="en-US" sz="1800" dirty="0" err="1">
                    <a:solidFill>
                      <a:srgbClr val="666666"/>
                    </a:solidFill>
                    <a:latin typeface="FiraMono-Regular-Identity-H"/>
                  </a:rPr>
                  <a:t>.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floor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((start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stop)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/2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==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middle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</a:t>
                </a:r>
                <a:r>
                  <a:rPr lang="en-US" sz="1800" dirty="0" err="1">
                    <a:solidFill>
                      <a:srgbClr val="008000"/>
                    </a:solidFill>
                    <a:latin typeface="FiraMono-Medium-Identity-H"/>
                  </a:rPr>
                  <a:t>elif</a:t>
                </a: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[middle] 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start, middle)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      else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8000"/>
                    </a:solidFill>
                    <a:latin typeface="FiraMono-Medium-Identity-H"/>
                  </a:rPr>
                  <a:t>	return </a:t>
                </a:r>
                <a:r>
                  <a:rPr lang="en-US" sz="1800" dirty="0" err="1">
                    <a:solidFill>
                      <a:srgbClr val="000000"/>
                    </a:solidFill>
                    <a:latin typeface="FiraMono-Regular-Identity-H"/>
                  </a:rPr>
                  <a:t>binary_search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middle</a:t>
                </a:r>
                <a:r>
                  <a:rPr lang="en-US" sz="1800" dirty="0">
                    <a:solidFill>
                      <a:srgbClr val="666666"/>
                    </a:solidFill>
                    <a:latin typeface="FiraMono-Regular-Identity-H"/>
                  </a:rPr>
                  <a:t>+1</a:t>
                </a:r>
                <a:r>
                  <a:rPr lang="en-US" sz="1800" dirty="0">
                    <a:solidFill>
                      <a:srgbClr val="000000"/>
                    </a:solidFill>
                    <a:latin typeface="FiraMono-Regular-Identity-H"/>
                  </a:rPr>
                  <a:t>, stop)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52115-F840-414A-9E8B-E6FF8025F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981200" y="1219200"/>
                <a:ext cx="5486400" cy="4937760"/>
              </a:xfrm>
              <a:blipFill>
                <a:blip r:embed="rId2"/>
                <a:stretch>
                  <a:fillRect l="-775" t="-492" b="-147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23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E8B2-3E75-40FC-8783-75243531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FC00C-8DA5-487D-8B5F-85BD512D4DE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be the worst-case time complexity of </a:t>
                </a:r>
                <a:r>
                  <a:rPr lang="en-US" dirty="0">
                    <a:solidFill>
                      <a:srgbClr val="0000FF"/>
                    </a:solidFill>
                    <a:latin typeface="FiraMono-Regular-Identity-H"/>
                  </a:rPr>
                  <a:t>binary_search</a:t>
                </a:r>
                <a:r>
                  <a:rPr lang="en-US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FiraMono-Regular-Identity-H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FiraMono-Regular-Identity-H"/>
                  </a:rPr>
                  <a:t>, start, stop) </a:t>
                </a:r>
                <a:r>
                  <a:rPr lang="en-US" dirty="0"/>
                  <a:t>for a range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We have the following </a:t>
                </a:r>
                <a:r>
                  <a:rPr lang="en-US" dirty="0">
                    <a:solidFill>
                      <a:srgbClr val="700000"/>
                    </a:solidFill>
                  </a:rPr>
                  <a:t>recurrence</a:t>
                </a:r>
                <a:r>
                  <a:rPr lang="en-US" dirty="0"/>
                  <a:t> relation</a:t>
                </a:r>
              </a:p>
              <a:p>
                <a:pPr lvl="1"/>
                <a:r>
                  <a:rPr lang="en-US" b="0" i="0" u="none" strike="noStrike" baseline="0" dirty="0">
                    <a:latin typeface="FiraMath-Regular-Identity-H"/>
                  </a:rPr>
                  <a:t>𝑇(𝑛) = </a:t>
                </a:r>
                <a:r>
                  <a:rPr lang="en-US" dirty="0">
                    <a:latin typeface="FiraMath-Regular-Identity-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FiraMath-Regular-Identity-H"/>
                </a:endParaRPr>
              </a:p>
              <a:p>
                <a:pPr lvl="1"/>
                <a:endParaRPr lang="en-US" b="0" i="0" u="none" strike="noStrike" baseline="0" dirty="0">
                  <a:latin typeface="FiraMath-Regular-Identity-H"/>
                </a:endParaRPr>
              </a:p>
              <a:p>
                <a:r>
                  <a:rPr lang="en-US" dirty="0">
                    <a:latin typeface="FiraMath-Regular-Identity-H"/>
                  </a:rPr>
                  <a:t>Note the recurrence relation does not give yet an explicit time complexity. We have to </a:t>
                </a:r>
                <a:r>
                  <a:rPr lang="en-US" dirty="0">
                    <a:solidFill>
                      <a:srgbClr val="700000"/>
                    </a:solidFill>
                    <a:latin typeface="FiraMath-Regular-Identity-H"/>
                  </a:rPr>
                  <a:t>solve it </a:t>
                </a:r>
                <a:r>
                  <a:rPr lang="en-US" dirty="0">
                    <a:latin typeface="FiraMath-Regular-Identity-H"/>
                  </a:rPr>
                  <a:t>to obtain a non-recursive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i="0" u="none" strike="noStrike" baseline="0" dirty="0">
                  <a:latin typeface="FiraMath-Regular-Identity-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FC00C-8DA5-487D-8B5F-85BD512D4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5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73DB-3BB3-415D-A116-F8850AC3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DB45-851C-421B-BC27-976E93C058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way is via the following strategy: </a:t>
            </a:r>
          </a:p>
          <a:p>
            <a:pPr lvl="1"/>
            <a:r>
              <a:rPr lang="en-US" dirty="0"/>
              <a:t>1. “Unroll” several times to find a pattern.</a:t>
            </a:r>
          </a:p>
          <a:p>
            <a:pPr lvl="2"/>
            <a:endParaRPr lang="en-US" sz="600" dirty="0"/>
          </a:p>
          <a:p>
            <a:pPr lvl="1"/>
            <a:r>
              <a:rPr lang="en-US" dirty="0"/>
              <a:t>2. Write general formula for 𝑘</a:t>
            </a:r>
            <a:r>
              <a:rPr lang="en-US" dirty="0" err="1"/>
              <a:t>th</a:t>
            </a:r>
            <a:r>
              <a:rPr lang="en-US" dirty="0"/>
              <a:t> unroll.</a:t>
            </a:r>
          </a:p>
          <a:p>
            <a:pPr lvl="1"/>
            <a:endParaRPr lang="en-US" sz="600" dirty="0"/>
          </a:p>
          <a:p>
            <a:pPr lvl="1"/>
            <a:r>
              <a:rPr lang="en-US" dirty="0"/>
              <a:t>3. Solve for # of unrolls needed to reach base case.</a:t>
            </a:r>
          </a:p>
          <a:p>
            <a:pPr lvl="1"/>
            <a:endParaRPr lang="en-US" sz="600" dirty="0"/>
          </a:p>
          <a:p>
            <a:pPr lvl="1"/>
            <a:r>
              <a:rPr lang="en-US" dirty="0"/>
              <a:t>4. Plug this number into general formula.</a:t>
            </a:r>
          </a:p>
        </p:txBody>
      </p:sp>
    </p:spTree>
    <p:extLst>
      <p:ext uri="{BB962C8B-B14F-4D97-AF65-F5344CB8AC3E}">
        <p14:creationId xmlns:p14="http://schemas.microsoft.com/office/powerpoint/2010/main" val="60485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5A08-1509-4E76-8B25-C156AF51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for binary-search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C436F-816B-460E-8841-6233200F19F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049000" cy="5105400"/>
              </a:xfrm>
            </p:spPr>
            <p:txBody>
              <a:bodyPr/>
              <a:lstStyle/>
              <a:p>
                <a:r>
                  <a:rPr lang="en-US" b="0" i="0" u="none" strike="noStrike" baseline="0" dirty="0">
                    <a:latin typeface="FiraMath-Regular-Identity-H"/>
                  </a:rPr>
                  <a:t>𝑇(𝑛) = </a:t>
                </a:r>
                <a:r>
                  <a:rPr lang="en-US" dirty="0">
                    <a:latin typeface="FiraMath-Regular-Identity-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So the key relation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Very often, for simplicity,  we only write this as the recurrence relation, with the understanding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for constant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Another simplification: </a:t>
                </a:r>
              </a:p>
              <a:p>
                <a:pPr lvl="1"/>
                <a:r>
                  <a:rPr lang="en-US" dirty="0"/>
                  <a:t>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so we don’t have to worry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is not integer at any moment.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C436F-816B-460E-8841-6233200F1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049000" cy="5105400"/>
              </a:xfrm>
              <a:blipFill>
                <a:blip r:embed="rId2"/>
                <a:stretch>
                  <a:fillRect l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D395CB4-B28D-498B-981C-8696678CE0F4}"/>
              </a:ext>
            </a:extLst>
          </p:cNvPr>
          <p:cNvGrpSpPr/>
          <p:nvPr/>
        </p:nvGrpSpPr>
        <p:grpSpPr>
          <a:xfrm>
            <a:off x="3505200" y="1501677"/>
            <a:ext cx="6656990" cy="2331279"/>
            <a:chOff x="1981200" y="1501676"/>
            <a:chExt cx="6656990" cy="23312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7A4957-B499-4CEE-B0AD-4398E79E13C1}"/>
                </a:ext>
              </a:extLst>
            </p:cNvPr>
            <p:cNvSpPr/>
            <p:nvPr/>
          </p:nvSpPr>
          <p:spPr>
            <a:xfrm>
              <a:off x="1981200" y="1981200"/>
              <a:ext cx="2743200" cy="457200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E055899-E152-4C56-ADAE-ED7D92804E6F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2209800"/>
              <a:ext cx="1295400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83B8B3-F318-4E6D-BB06-22B7EE2D0C23}"/>
                    </a:ext>
                  </a:extLst>
                </p:cNvPr>
                <p:cNvSpPr txBox="1"/>
                <p:nvPr/>
              </p:nvSpPr>
              <p:spPr>
                <a:xfrm>
                  <a:off x="6047390" y="1501676"/>
                  <a:ext cx="2590800" cy="2331279"/>
                </a:xfrm>
                <a:prstGeom prst="rect">
                  <a:avLst/>
                </a:prstGeom>
                <a:noFill/>
                <a:ln w="2222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700000"/>
                      </a:solidFill>
                    </a:rPr>
                    <a:t>Termination condition</a:t>
                  </a:r>
                  <a:r>
                    <a:rPr lang="en-US" dirty="0"/>
                    <a:t>. </a:t>
                  </a:r>
                </a:p>
                <a:p>
                  <a:r>
                    <a:rPr lang="en-US" dirty="0"/>
                    <a:t>In fact, for recurrence relations for time complexity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, we can always assume that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r>
                    <a:rPr lang="en-US" dirty="0"/>
                    <a:t> when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dirty="0"/>
                    <a:t> is a constant, </a:t>
                  </a:r>
                  <a:r>
                    <a:rPr lang="en-US" dirty="0" err="1"/>
                    <a:t>e.g</a:t>
                  </a:r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′=1, 2,3,4.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83B8B3-F318-4E6D-BB06-22B7EE2D0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390" y="1501676"/>
                  <a:ext cx="2590800" cy="2331279"/>
                </a:xfrm>
                <a:prstGeom prst="rect">
                  <a:avLst/>
                </a:prstGeom>
                <a:blipFill>
                  <a:blip r:embed="rId3"/>
                  <a:stretch>
                    <a:fillRect l="-1399" t="-775" r="-466"/>
                  </a:stretch>
                </a:blipFill>
                <a:ln w="2222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89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):  unroll several times to find a pattern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r="-963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86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):  find general formula for kth unroll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…</a:t>
                </a:r>
              </a:p>
              <a:p>
                <a:r>
                  <a:rPr lang="en-US" b="0" dirty="0"/>
                  <a:t>on kth unroll: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): # of unrolls needed to reach base case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t="-1840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…</a:t>
                </a:r>
              </a:p>
              <a:p>
                <a:r>
                  <a:rPr lang="en-US" b="0" dirty="0"/>
                  <a:t>on kth unroll: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unrolling terminates when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/>
                  <a:t>, </a:t>
                </a:r>
              </a:p>
              <a:p>
                <a:pPr lvl="1"/>
                <a:r>
                  <a:rPr lang="en-US" dirty="0" err="1"/>
                  <a:t>i.e</a:t>
                </a:r>
                <a:r>
                  <a:rPr lang="en-US" dirty="0"/>
                  <a:t>,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1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Step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/>
                  <a:t>): Plug into general formula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193615-4FAE-48FD-8879-246B63CA6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81" b="-1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…</a:t>
                </a:r>
              </a:p>
              <a:p>
                <a:r>
                  <a:rPr lang="en-US" b="0" dirty="0"/>
                  <a:t>on kth unroll: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unrolling terminates when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/>
                  <a:t>, </a:t>
                </a:r>
              </a:p>
              <a:p>
                <a:pPr lvl="1"/>
                <a:r>
                  <a:rPr lang="en-US" dirty="0" err="1"/>
                  <a:t>i.e</a:t>
                </a:r>
                <a:r>
                  <a:rPr lang="en-US" dirty="0"/>
                  <a:t>,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0481D-E1D4-4703-B742-E4B77A0FE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5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6D8B-2F88-45BC-99A7-4CB7BFF7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9753600" cy="990600"/>
          </a:xfrm>
        </p:spPr>
        <p:txBody>
          <a:bodyPr/>
          <a:lstStyle/>
          <a:p>
            <a:r>
              <a:rPr lang="en-US" sz="3000" dirty="0"/>
              <a:t>How fast is this compared to linear-search?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EA4F4-3550-4961-B39C-6A55F558093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dirty="0"/>
                  <a:t> grains of sand are assigned a unique number, sorted from least to greatest.</a:t>
                </a:r>
              </a:p>
              <a:p>
                <a:r>
                  <a:rPr lang="en-US" dirty="0"/>
                  <a:t>Goal: find a particular grain.</a:t>
                </a:r>
              </a:p>
              <a:p>
                <a:endParaRPr lang="en-US" dirty="0"/>
              </a:p>
              <a:p>
                <a:r>
                  <a:rPr lang="en-US" dirty="0"/>
                  <a:t>Assume one basic operation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nanosecond.</a:t>
                </a:r>
              </a:p>
              <a:p>
                <a:endParaRPr lang="en-US" dirty="0"/>
              </a:p>
              <a:p>
                <a:r>
                  <a:rPr lang="en-US" dirty="0"/>
                  <a:t>Linear search: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317</m:t>
                    </m:r>
                  </m:oMath>
                </a14:m>
                <a:r>
                  <a:rPr lang="en-US" dirty="0"/>
                  <a:t> years.</a:t>
                </a:r>
              </a:p>
              <a:p>
                <a:r>
                  <a:rPr lang="en-US" dirty="0"/>
                  <a:t>Binary search: ≈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dirty="0"/>
                  <a:t> nanoseconds.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EA4F4-3550-4961-B39C-6A55F5580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78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5FA7-3C5B-4867-890E-015AFC9E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5335-6262-4A95-B940-DC0463D094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 that binary-search requires a sorted input array!</a:t>
            </a:r>
          </a:p>
          <a:p>
            <a:pPr lvl="1"/>
            <a:r>
              <a:rPr lang="en-US" dirty="0"/>
              <a:t>So needs a preprocessing</a:t>
            </a:r>
          </a:p>
          <a:p>
            <a:r>
              <a:rPr lang="en-US" dirty="0"/>
              <a:t>Worthwhile when there are many queries</a:t>
            </a:r>
          </a:p>
          <a:p>
            <a:pPr lvl="1"/>
            <a:r>
              <a:rPr lang="en-US" dirty="0"/>
              <a:t>Or when we need to perform quick online queries</a:t>
            </a:r>
          </a:p>
          <a:p>
            <a:endParaRPr lang="en-US" dirty="0"/>
          </a:p>
          <a:p>
            <a:r>
              <a:rPr lang="en-US" dirty="0"/>
              <a:t>In practice, </a:t>
            </a:r>
          </a:p>
          <a:p>
            <a:pPr lvl="1"/>
            <a:r>
              <a:rPr lang="en-US" dirty="0"/>
              <a:t>Databases are often indexed (sorted) by certain keys </a:t>
            </a:r>
          </a:p>
          <a:p>
            <a:pPr lvl="1"/>
            <a:r>
              <a:rPr lang="en-US" dirty="0"/>
              <a:t>Most commonly, B-Trees are used for organizing databases. </a:t>
            </a:r>
          </a:p>
        </p:txBody>
      </p:sp>
    </p:spTree>
    <p:extLst>
      <p:ext uri="{BB962C8B-B14F-4D97-AF65-F5344CB8AC3E}">
        <p14:creationId xmlns:p14="http://schemas.microsoft.com/office/powerpoint/2010/main" val="22556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9A38-166C-48F0-91C0-0A78D901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E39D1-79D1-43F2-80DD-178E397F6B1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general Search problem</a:t>
                </a:r>
              </a:p>
              <a:p>
                <a:pPr lvl="1"/>
                <a:r>
                  <a:rPr lang="en-US" dirty="0"/>
                  <a:t>Given an arbitrary array of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 target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check whether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or not.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general Search problem</a:t>
                </a:r>
              </a:p>
              <a:p>
                <a:pPr lvl="1"/>
                <a:r>
                  <a:rPr lang="en-US" dirty="0"/>
                  <a:t>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theoretical lower bound</a:t>
                </a:r>
              </a:p>
              <a:p>
                <a:pPr lvl="1"/>
                <a:r>
                  <a:rPr lang="en-US" dirty="0"/>
                  <a:t>and linear-Search procedure achieves an optimal running time.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can we do better? </a:t>
                </a:r>
              </a:p>
              <a:p>
                <a:pPr lvl="1"/>
                <a:r>
                  <a:rPr lang="en-US" dirty="0"/>
                  <a:t>Especially if we are going have many such search queries</a:t>
                </a:r>
              </a:p>
              <a:p>
                <a:pPr lvl="1"/>
                <a:r>
                  <a:rPr lang="en-US" dirty="0"/>
                  <a:t>What if there are special properties of input, say the input array is already sorted? We can do much better!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E39D1-79D1-43F2-80DD-178E397F6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b="-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69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2B0-B0BB-E048-9782-30E81F45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lower bounds 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786C2-4DD2-CFE4-483E-73889E02682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It turns out that a theoretical lower bound for searching in a sorted list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Hence the binary search procedure we just talked about has </a:t>
                </a:r>
                <a:r>
                  <a:rPr lang="en-US" dirty="0">
                    <a:solidFill>
                      <a:srgbClr val="00B050"/>
                    </a:solidFill>
                  </a:rPr>
                  <a:t>optimal</a:t>
                </a:r>
                <a:r>
                  <a:rPr lang="en-US" dirty="0"/>
                  <a:t> worst case time complexity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786C2-4DD2-CFE4-483E-73889E026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188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E: </a:t>
            </a:r>
            <a:br>
              <a:rPr lang="en-US" dirty="0"/>
            </a:br>
            <a:r>
              <a:rPr lang="en-US" dirty="0"/>
              <a:t>More Recurrence examples</a:t>
            </a:r>
          </a:p>
        </p:txBody>
      </p:sp>
    </p:spTree>
    <p:extLst>
      <p:ext uri="{BB962C8B-B14F-4D97-AF65-F5344CB8AC3E}">
        <p14:creationId xmlns:p14="http://schemas.microsoft.com/office/powerpoint/2010/main" val="1381225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DA8A-9707-45CB-BAD5-8431D4A5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DA8A-9707-45CB-BAD5-8431D4A5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=⋯=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dirty="0"/>
                  <a:t>The process terminates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b="0" dirty="0"/>
                  <a:t>It then follows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939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DA8A-9707-45CB-BAD5-8431D4A5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74638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=⋯=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process stops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pPr lvl="1"/>
                <a:r>
                  <a:rPr lang="en-US" b="0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+1=2.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then have that </a:t>
                </a:r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∗3+⋯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b="0" dirty="0"/>
              </a:p>
              <a:p>
                <a:pPr marL="274638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CDC3B-2FCB-4B57-9FFD-85C2A989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76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A54-0D25-4B24-ACB0-A117BB58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CA3D-9190-4486-B607-B52805B7F8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Large data sets are often stored in </a:t>
            </a:r>
            <a:r>
              <a:rPr lang="en-US" dirty="0">
                <a:solidFill>
                  <a:srgbClr val="700000"/>
                </a:solidFill>
              </a:rPr>
              <a:t>databases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 same database, one can make multiple queries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>
                <a:solidFill>
                  <a:srgbClr val="700000"/>
                </a:solidFill>
              </a:rPr>
              <a:t>Search</a:t>
            </a:r>
            <a:r>
              <a:rPr lang="en-US" dirty="0"/>
              <a:t> for a specific entity, find </a:t>
            </a:r>
            <a:r>
              <a:rPr lang="en-US" dirty="0">
                <a:solidFill>
                  <a:srgbClr val="700000"/>
                </a:solidFill>
              </a:rPr>
              <a:t>Maximum</a:t>
            </a:r>
            <a:r>
              <a:rPr lang="en-US" dirty="0"/>
              <a:t> in salary, or </a:t>
            </a:r>
            <a:r>
              <a:rPr lang="en-US" dirty="0">
                <a:solidFill>
                  <a:srgbClr val="700000"/>
                </a:solidFill>
              </a:rPr>
              <a:t>Range queries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9DA63-7B7B-467B-A84D-0A761FA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1676400"/>
            <a:ext cx="3838455" cy="3283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ECCA8B-D68B-4AD0-B301-D070E06133AB}"/>
              </a:ext>
            </a:extLst>
          </p:cNvPr>
          <p:cNvSpPr/>
          <p:nvPr/>
        </p:nvSpPr>
        <p:spPr>
          <a:xfrm>
            <a:off x="6858000" y="2819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Query: </a:t>
            </a:r>
          </a:p>
          <a:p>
            <a:pPr algn="ctr"/>
            <a:r>
              <a:rPr lang="en-US" dirty="0"/>
              <a:t>What is the name of the student with PID A8172? </a:t>
            </a:r>
          </a:p>
        </p:txBody>
      </p:sp>
    </p:spTree>
    <p:extLst>
      <p:ext uri="{BB962C8B-B14F-4D97-AF65-F5344CB8AC3E}">
        <p14:creationId xmlns:p14="http://schemas.microsoft.com/office/powerpoint/2010/main" val="17726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BC5B-C65F-444E-89FD-B3204238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+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019D-6967-4D7A-86F0-351C471496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pPr lvl="1"/>
            <a:r>
              <a:rPr lang="en-US" dirty="0"/>
              <a:t>We would like to organize data so that they can support many such queries efficiently.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 taken to prepare / organize data into a form that is easier for later queries is call </a:t>
            </a:r>
            <a:r>
              <a:rPr lang="en-US" dirty="0">
                <a:solidFill>
                  <a:srgbClr val="700000"/>
                </a:solidFill>
              </a:rPr>
              <a:t>pre-processing time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Time taken to answer queries is called </a:t>
            </a:r>
            <a:r>
              <a:rPr lang="en-US" dirty="0">
                <a:solidFill>
                  <a:srgbClr val="700000"/>
                </a:solidFill>
              </a:rPr>
              <a:t>query time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Often it is worthwhile to spend pre-processing time if the query time is significantly reduced and there are many queries to be performed. </a:t>
            </a:r>
          </a:p>
        </p:txBody>
      </p:sp>
    </p:spTree>
    <p:extLst>
      <p:ext uri="{BB962C8B-B14F-4D97-AF65-F5344CB8AC3E}">
        <p14:creationId xmlns:p14="http://schemas.microsoft.com/office/powerpoint/2010/main" val="241656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1D15-961E-43D1-91EF-B0CCDE2D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</p:spPr>
            <p:txBody>
              <a:bodyPr/>
              <a:lstStyle/>
              <a:p>
                <a:r>
                  <a:rPr lang="en-US" dirty="0"/>
                  <a:t>Suppose we have a database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we wish 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Search queries.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  <a:blipFill>
                <a:blip r:embed="rId2"/>
                <a:stretch>
                  <a:fillRect l="-480" t="-478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1:  Brute force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700" dirty="0"/>
                  <a:t>none,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700" dirty="0"/>
              </a:p>
              <a:p>
                <a:pPr lvl="1"/>
                <a:r>
                  <a:rPr lang="en-US" sz="2000" dirty="0"/>
                  <a:t>Search:   </a:t>
                </a:r>
              </a:p>
              <a:p>
                <a:pPr lvl="2"/>
                <a:r>
                  <a:rPr lang="en-US" sz="1800" dirty="0"/>
                  <a:t>Linear-Search: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2"/>
                <a:endParaRPr lang="en-US" sz="7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1600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blipFill>
                <a:blip r:embed="rId3"/>
                <a:stretch>
                  <a:fillRect l="-622" t="-9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2:  Pre-sort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800" dirty="0"/>
                  <a:t>Sort,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700000"/>
                  </a:solidFill>
                </a:endParaRPr>
              </a:p>
              <a:p>
                <a:pPr lvl="1"/>
                <a:r>
                  <a:rPr lang="en-US" sz="2000" dirty="0"/>
                  <a:t>Search: </a:t>
                </a:r>
              </a:p>
              <a:p>
                <a:pPr lvl="2"/>
                <a:r>
                  <a:rPr lang="en-US" sz="1800" dirty="0"/>
                  <a:t>Binary-search: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lvl="2"/>
                <a:endParaRPr lang="en-US" sz="8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blipFill>
                <a:blip r:embed="rId4"/>
                <a:stretch>
                  <a:fillRect l="-622" t="-900" b="-3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11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1D15-961E-43D1-91EF-B0CCDE2D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</p:spPr>
            <p:txBody>
              <a:bodyPr/>
              <a:lstStyle/>
              <a:p>
                <a:r>
                  <a:rPr lang="en-US" dirty="0"/>
                  <a:t>Suppose we have a database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we wish 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Search queries.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27FBB-E3B8-4A4C-97F5-DCFCE0599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430000" cy="1143000"/>
              </a:xfrm>
              <a:blipFill>
                <a:blip r:embed="rId2"/>
                <a:stretch>
                  <a:fillRect l="-480" t="-478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1:  Brute force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700" dirty="0"/>
                  <a:t>none,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700" dirty="0"/>
              </a:p>
              <a:p>
                <a:pPr lvl="1"/>
                <a:r>
                  <a:rPr lang="en-US" sz="2000" dirty="0"/>
                  <a:t>Search:   </a:t>
                </a:r>
              </a:p>
              <a:p>
                <a:pPr lvl="2"/>
                <a:r>
                  <a:rPr lang="en-US" sz="1800" dirty="0"/>
                  <a:t>Linear-Search: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2"/>
                <a:endParaRPr lang="en-US" sz="7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1600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21112F-CB9F-47F6-A1E3-016ED64EA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286000"/>
                <a:ext cx="4876800" cy="4038600"/>
              </a:xfrm>
              <a:prstGeom prst="rect">
                <a:avLst/>
              </a:prstGeom>
              <a:blipFill>
                <a:blip r:embed="rId3"/>
                <a:stretch>
                  <a:fillRect l="-622" t="-9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Strategy 2:  Pre-sort</a:t>
                </a:r>
              </a:p>
              <a:p>
                <a:pPr lvl="1"/>
                <a:r>
                  <a:rPr lang="en-US" sz="2000" dirty="0"/>
                  <a:t>Pre-process: </a:t>
                </a:r>
              </a:p>
              <a:p>
                <a:pPr lvl="2"/>
                <a:r>
                  <a:rPr lang="en-US" sz="1800" dirty="0"/>
                  <a:t>Sort,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700000"/>
                  </a:solidFill>
                </a:endParaRPr>
              </a:p>
              <a:p>
                <a:pPr lvl="1"/>
                <a:r>
                  <a:rPr lang="en-US" sz="2000" dirty="0"/>
                  <a:t>Search: </a:t>
                </a:r>
              </a:p>
              <a:p>
                <a:pPr lvl="2"/>
                <a:r>
                  <a:rPr lang="en-US" sz="1800" dirty="0"/>
                  <a:t>Binary-search: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solidFill>
                          <a:srgbClr val="7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7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lvl="2"/>
                <a:endParaRPr lang="en-US" sz="800" dirty="0"/>
              </a:p>
              <a:p>
                <a:r>
                  <a:rPr lang="en-US" sz="2400" dirty="0"/>
                  <a:t>Total time: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sz="2300" dirty="0"/>
                  <a:t>If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300" dirty="0"/>
                  <a:t>total time is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322BF3-79F8-48B4-8CB2-3EC03B46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9248" y="2286000"/>
                <a:ext cx="4876800" cy="4038600"/>
              </a:xfrm>
              <a:prstGeom prst="rect">
                <a:avLst/>
              </a:prstGeom>
              <a:blipFill>
                <a:blip r:embed="rId4"/>
                <a:stretch>
                  <a:fillRect l="-622" t="-900" b="-30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BEA103-69C6-4836-8717-71BC970AC8B6}"/>
                  </a:ext>
                </a:extLst>
              </p:cNvPr>
              <p:cNvSpPr/>
              <p:nvPr/>
            </p:nvSpPr>
            <p:spPr>
              <a:xfrm>
                <a:off x="3390900" y="5562600"/>
                <a:ext cx="5715000" cy="838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 general, Strategy 2 pays off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BEA103-69C6-4836-8717-71BC970AC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5562600"/>
                <a:ext cx="5715000" cy="83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1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CB43-2C57-4AAF-9D91-0D33F28B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+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4BA0-A101-4CBA-8E2D-A15FE3DA64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there are many queries, then often, performing a preprocessing pays off if that makes answering the queries more efficient. </a:t>
            </a:r>
          </a:p>
          <a:p>
            <a:endParaRPr lang="en-US" dirty="0"/>
          </a:p>
          <a:p>
            <a:r>
              <a:rPr lang="en-US" dirty="0"/>
              <a:t>Furthermore, often queries have to be done </a:t>
            </a:r>
            <a:r>
              <a:rPr lang="en-US" dirty="0">
                <a:solidFill>
                  <a:srgbClr val="700000"/>
                </a:solidFill>
              </a:rPr>
              <a:t>online</a:t>
            </a:r>
            <a:r>
              <a:rPr lang="en-US" dirty="0"/>
              <a:t>, while preprocessing can be done </a:t>
            </a:r>
            <a:r>
              <a:rPr lang="en-US" dirty="0">
                <a:solidFill>
                  <a:srgbClr val="700000"/>
                </a:solidFill>
              </a:rPr>
              <a:t>offline</a:t>
            </a:r>
          </a:p>
          <a:p>
            <a:pPr lvl="1"/>
            <a:r>
              <a:rPr lang="en-US" dirty="0"/>
              <a:t>Hence sometimes, even if we don’t have many queries, it still pays off to do preprocessing to support fast online queries for users.  </a:t>
            </a:r>
          </a:p>
        </p:txBody>
      </p:sp>
    </p:spTree>
    <p:extLst>
      <p:ext uri="{BB962C8B-B14F-4D97-AF65-F5344CB8AC3E}">
        <p14:creationId xmlns:p14="http://schemas.microsoft.com/office/powerpoint/2010/main" val="54996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21220</TotalTime>
  <Words>2498</Words>
  <Application>Microsoft Office PowerPoint</Application>
  <PresentationFormat>Widescreen</PresentationFormat>
  <Paragraphs>345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Cambria Math</vt:lpstr>
      <vt:lpstr>Wingdings</vt:lpstr>
      <vt:lpstr>Wingdings 3</vt:lpstr>
      <vt:lpstr>FiraMono-Oblique-Identity-H</vt:lpstr>
      <vt:lpstr>Bookman Old Style</vt:lpstr>
      <vt:lpstr>Calibri Light</vt:lpstr>
      <vt:lpstr>FiraMono-Regular-Identity-H</vt:lpstr>
      <vt:lpstr>Gill Sans MT</vt:lpstr>
      <vt:lpstr>FiraMath-Regular-Identity-H</vt:lpstr>
      <vt:lpstr>Calibri</vt:lpstr>
      <vt:lpstr>Arial</vt:lpstr>
      <vt:lpstr>FiraMono-Medium-Identity-H</vt:lpstr>
      <vt:lpstr>Origin</vt:lpstr>
      <vt:lpstr>1_Custom Design</vt:lpstr>
      <vt:lpstr>Custom Design</vt:lpstr>
      <vt:lpstr>DSC40B: Theoretical Foundations of Data Science II </vt:lpstr>
      <vt:lpstr>Previously</vt:lpstr>
      <vt:lpstr>Part A: Motivation of binary search in sorted array</vt:lpstr>
      <vt:lpstr>PowerPoint Presentation</vt:lpstr>
      <vt:lpstr>Search in Database</vt:lpstr>
      <vt:lpstr>Preprocessing + Queries </vt:lpstr>
      <vt:lpstr>An example</vt:lpstr>
      <vt:lpstr>An example</vt:lpstr>
      <vt:lpstr>Preprocessing + Queries</vt:lpstr>
      <vt:lpstr>Part B:  Binary search in sorted array</vt:lpstr>
      <vt:lpstr>PowerPoint Presentation</vt:lpstr>
      <vt:lpstr>PowerPoint Presentation</vt:lpstr>
      <vt:lpstr>If the list of numbers are sorted </vt:lpstr>
      <vt:lpstr>If the list of numbers are sorted </vt:lpstr>
      <vt:lpstr>If the list of numbers are sorted </vt:lpstr>
      <vt:lpstr>If the list of numbers are sorted </vt:lpstr>
      <vt:lpstr>Strategy </vt:lpstr>
      <vt:lpstr>Search Problem in sorted array</vt:lpstr>
      <vt:lpstr>Binary Search Algorithm </vt:lpstr>
      <vt:lpstr>Example</vt:lpstr>
      <vt:lpstr>Part C: Correctness of binary-search</vt:lpstr>
      <vt:lpstr>Correctness </vt:lpstr>
      <vt:lpstr>(1) Base case</vt:lpstr>
      <vt:lpstr>(2) Recursive steps -- termination</vt:lpstr>
      <vt:lpstr>(3) Recursive steps -- correctness</vt:lpstr>
      <vt:lpstr>Intuitively, why it works: </vt:lpstr>
      <vt:lpstr>PowerPoint Presentation</vt:lpstr>
      <vt:lpstr>Part D:  Time complexity analysis: Recurrence relations </vt:lpstr>
      <vt:lpstr>Best Case? </vt:lpstr>
      <vt:lpstr>Worst Case? </vt:lpstr>
      <vt:lpstr>PowerPoint Presentation</vt:lpstr>
      <vt:lpstr>Solving Recurrence</vt:lpstr>
      <vt:lpstr>Recurrence for binary-search</vt:lpstr>
      <vt:lpstr>Step (1):  unroll several times to find a pattern</vt:lpstr>
      <vt:lpstr>Step (2):  find general formula for kth unroll</vt:lpstr>
      <vt:lpstr>Step (3): # of unrolls needed to reach base case</vt:lpstr>
      <vt:lpstr>Step (4): Plug into general formula</vt:lpstr>
      <vt:lpstr>How fast is this compared to linear-search? </vt:lpstr>
      <vt:lpstr>Remarks</vt:lpstr>
      <vt:lpstr>Theoretical lower bounds  </vt:lpstr>
      <vt:lpstr>Part E:  More Recurrence examples</vt:lpstr>
      <vt:lpstr>Examples</vt:lpstr>
      <vt:lpstr>Examples/3 </vt:lpstr>
      <vt:lpstr>Examples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1284</cp:revision>
  <dcterms:created xsi:type="dcterms:W3CDTF">2006-08-16T00:00:00Z</dcterms:created>
  <dcterms:modified xsi:type="dcterms:W3CDTF">2023-01-20T23:04:40Z</dcterms:modified>
</cp:coreProperties>
</file>