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53"/>
  </p:notesMasterIdLst>
  <p:sldIdLst>
    <p:sldId id="256" r:id="rId4"/>
    <p:sldId id="779" r:id="rId5"/>
    <p:sldId id="785" r:id="rId6"/>
    <p:sldId id="812" r:id="rId7"/>
    <p:sldId id="813" r:id="rId8"/>
    <p:sldId id="814" r:id="rId9"/>
    <p:sldId id="848" r:id="rId10"/>
    <p:sldId id="849" r:id="rId11"/>
    <p:sldId id="850" r:id="rId12"/>
    <p:sldId id="851" r:id="rId13"/>
    <p:sldId id="852" r:id="rId14"/>
    <p:sldId id="887" r:id="rId15"/>
    <p:sldId id="888" r:id="rId16"/>
    <p:sldId id="889" r:id="rId17"/>
    <p:sldId id="890" r:id="rId18"/>
    <p:sldId id="891" r:id="rId19"/>
    <p:sldId id="892" r:id="rId20"/>
    <p:sldId id="894" r:id="rId21"/>
    <p:sldId id="895" r:id="rId22"/>
    <p:sldId id="896" r:id="rId23"/>
    <p:sldId id="897" r:id="rId24"/>
    <p:sldId id="898" r:id="rId25"/>
    <p:sldId id="893" r:id="rId26"/>
    <p:sldId id="899" r:id="rId27"/>
    <p:sldId id="853" r:id="rId28"/>
    <p:sldId id="864" r:id="rId29"/>
    <p:sldId id="865" r:id="rId30"/>
    <p:sldId id="866" r:id="rId31"/>
    <p:sldId id="857" r:id="rId32"/>
    <p:sldId id="867" r:id="rId33"/>
    <p:sldId id="859" r:id="rId34"/>
    <p:sldId id="871" r:id="rId35"/>
    <p:sldId id="869" r:id="rId36"/>
    <p:sldId id="872" r:id="rId37"/>
    <p:sldId id="873" r:id="rId38"/>
    <p:sldId id="874" r:id="rId39"/>
    <p:sldId id="875" r:id="rId40"/>
    <p:sldId id="879" r:id="rId41"/>
    <p:sldId id="876" r:id="rId42"/>
    <p:sldId id="900" r:id="rId43"/>
    <p:sldId id="877" r:id="rId44"/>
    <p:sldId id="878" r:id="rId45"/>
    <p:sldId id="880" r:id="rId46"/>
    <p:sldId id="881" r:id="rId47"/>
    <p:sldId id="882" r:id="rId48"/>
    <p:sldId id="883" r:id="rId49"/>
    <p:sldId id="886" r:id="rId50"/>
    <p:sldId id="884" r:id="rId51"/>
    <p:sldId id="811" r:id="rId52"/>
  </p:sldIdLst>
  <p:sldSz cx="12192000" cy="6858000"/>
  <p:notesSz cx="6858000" cy="9144000"/>
  <p:embeddedFontLst>
    <p:embeddedFont>
      <p:font typeface="Bookman Old Style" panose="02050604050505020204" pitchFamily="18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alibri Light" panose="020F0302020204030204" pitchFamily="34" charset="0"/>
      <p:regular r:id="rId62"/>
      <p:italic r:id="rId63"/>
    </p:embeddedFont>
    <p:embeddedFont>
      <p:font typeface="Cambria Math" panose="02040503050406030204" pitchFamily="18" charset="0"/>
      <p:regular r:id="rId64"/>
    </p:embeddedFont>
    <p:embeddedFont>
      <p:font typeface="Gill Sans MT" panose="020B0502020104020203" pitchFamily="34" charset="0"/>
      <p:regular r:id="rId65"/>
      <p:bold r:id="rId66"/>
      <p:italic r:id="rId67"/>
      <p:boldItalic r:id="rId68"/>
    </p:embeddedFont>
    <p:embeddedFont>
      <p:font typeface="Wingdings 3" panose="05040102010807070707" pitchFamily="18" charset="2"/>
      <p:regular r:id="rId69"/>
    </p:embeddedFont>
  </p:embeddedFontLst>
  <p:custDataLst>
    <p:tags r:id="rId7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8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2.fntdata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962400"/>
            <a:ext cx="89916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7:   </a:t>
            </a:r>
            <a:r>
              <a:rPr lang="en-US" sz="2800" i="1" dirty="0"/>
              <a:t>The Median, order statistics, </a:t>
            </a:r>
            <a:r>
              <a:rPr lang="en-US" sz="2800" i="1" dirty="0" err="1"/>
              <a:t>QuickSelect</a:t>
            </a:r>
            <a:r>
              <a:rPr lang="en-US" sz="2800" i="1" dirty="0"/>
              <a:t> and </a:t>
            </a:r>
            <a:r>
              <a:rPr lang="en-US" sz="2800" i="1" dirty="0" err="1"/>
              <a:t>QuickSort</a:t>
            </a:r>
            <a:endParaRPr lang="en-US" sz="28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194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B:</a:t>
            </a:r>
            <a:br>
              <a:rPr lang="en-US" dirty="0"/>
            </a:br>
            <a:r>
              <a:rPr lang="en-US" dirty="0"/>
              <a:t>Can we do better than sorting? </a:t>
            </a:r>
            <a:br>
              <a:rPr lang="en-US" dirty="0"/>
            </a:br>
            <a:r>
              <a:rPr lang="en-US" dirty="0"/>
              <a:t>First try of </a:t>
            </a:r>
            <a:r>
              <a:rPr lang="en-US" i="1" dirty="0" err="1"/>
              <a:t>QuickSelect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14486-891E-4222-9F0A-40AAF76F0974}"/>
              </a:ext>
            </a:extLst>
          </p:cNvPr>
          <p:cNvSpPr/>
          <p:nvPr/>
        </p:nvSpPr>
        <p:spPr>
          <a:xfrm>
            <a:off x="3352800" y="4419600"/>
            <a:ext cx="571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will use pseudo-code in what follows. </a:t>
            </a:r>
          </a:p>
          <a:p>
            <a:pPr algn="ctr"/>
            <a:r>
              <a:rPr lang="en-US" sz="2400" dirty="0"/>
              <a:t>As convention: array index starts from 0. </a:t>
            </a:r>
          </a:p>
        </p:txBody>
      </p:sp>
    </p:spTree>
    <p:extLst>
      <p:ext uri="{BB962C8B-B14F-4D97-AF65-F5344CB8AC3E}">
        <p14:creationId xmlns:p14="http://schemas.microsoft.com/office/powerpoint/2010/main" val="23489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101-CEEB-4364-A58D-D2C860D0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Select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C1C39-6D30-4D1D-897D-6A63CE393EC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 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stored in an array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an order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 return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In Sorting, we essentially figure out the relative orders among all elements </a:t>
                </a:r>
              </a:p>
              <a:p>
                <a:pPr lvl="2"/>
                <a:r>
                  <a:rPr lang="en-US" dirty="0"/>
                  <a:t>There is much redundancy; for example, if two numbers both have higher order than the target order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intuitively, we don’t care about spending time to figure out their relative order. </a:t>
                </a:r>
              </a:p>
              <a:p>
                <a:pPr lvl="2"/>
                <a:r>
                  <a:rPr lang="en-US" dirty="0"/>
                  <a:t>So intuitively, we should be able to do better than sorting. </a:t>
                </a:r>
              </a:p>
              <a:p>
                <a:pPr lvl="1"/>
                <a:r>
                  <a:rPr lang="en-US" dirty="0"/>
                  <a:t>How to leverage this thought?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C1C39-6D30-4D1D-897D-6A63CE393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3038-D05D-4BAD-8D3C-FD2DF747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0751F-D98A-4050-A297-77CEFA292BA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534400" cy="4937760"/>
              </a:xfrm>
            </p:spPr>
            <p:txBody>
              <a:bodyPr/>
              <a:lstStyle/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doors, need to find the </a:t>
                </a:r>
                <a:r>
                  <a:rPr lang="en-US" sz="2400" dirty="0">
                    <a:solidFill>
                      <a:srgbClr val="700000"/>
                    </a:solidFill>
                  </a:rPr>
                  <a:t>largest number </a:t>
                </a:r>
                <a:r>
                  <a:rPr lang="en-US" sz="2400" dirty="0"/>
                  <a:t>behind the door</a:t>
                </a:r>
              </a:p>
              <a:p>
                <a:r>
                  <a:rPr lang="en-US" sz="2400" dirty="0"/>
                  <a:t>Each time we open a door, we have an oracle to tell us </a:t>
                </a:r>
              </a:p>
              <a:p>
                <a:pPr lvl="1"/>
                <a:r>
                  <a:rPr lang="en-US" sz="2100" dirty="0"/>
                  <a:t>which doors are smaller, and </a:t>
                </a:r>
              </a:p>
              <a:p>
                <a:pPr lvl="1"/>
                <a:r>
                  <a:rPr lang="en-US" sz="2100" dirty="0"/>
                  <a:t>which doors are bigger </a:t>
                </a:r>
              </a:p>
              <a:p>
                <a:pPr lvl="1"/>
                <a:endParaRPr lang="en-US" sz="2100" dirty="0"/>
              </a:p>
              <a:p>
                <a:endParaRPr lang="en-US" sz="2400" dirty="0"/>
              </a:p>
              <a:p>
                <a:pPr marL="27463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0751F-D98A-4050-A297-77CEFA292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534400" cy="4937760"/>
              </a:xfrm>
              <a:blipFill>
                <a:blip r:embed="rId2"/>
                <a:stretch>
                  <a:fillRect l="-500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4A059F0-2AC4-427C-B006-20AAB2EB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23201"/>
            <a:ext cx="7315200" cy="163569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F02FC2B-3B53-4AED-9DAA-F2810F6C0D5F}"/>
              </a:ext>
            </a:extLst>
          </p:cNvPr>
          <p:cNvGrpSpPr/>
          <p:nvPr/>
        </p:nvGrpSpPr>
        <p:grpSpPr>
          <a:xfrm>
            <a:off x="2209800" y="1676400"/>
            <a:ext cx="7086600" cy="2333656"/>
            <a:chOff x="685800" y="1676400"/>
            <a:chExt cx="7086600" cy="23336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F8EDA6-2A43-49AE-9EB6-08F55BED3F74}"/>
                </a:ext>
              </a:extLst>
            </p:cNvPr>
            <p:cNvSpPr/>
            <p:nvPr/>
          </p:nvSpPr>
          <p:spPr>
            <a:xfrm>
              <a:off x="685800" y="1676400"/>
              <a:ext cx="7086600" cy="1371600"/>
            </a:xfrm>
            <a:prstGeom prst="rect">
              <a:avLst/>
            </a:prstGeom>
            <a:solidFill>
              <a:schemeClr val="accent4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C6D464CC-5BA2-4DE2-8331-C7B27069B2C1}"/>
                </a:ext>
              </a:extLst>
            </p:cNvPr>
            <p:cNvSpPr/>
            <p:nvPr/>
          </p:nvSpPr>
          <p:spPr>
            <a:xfrm>
              <a:off x="4038600" y="3048000"/>
              <a:ext cx="762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EB23EB-6FF2-4B86-BDD3-19E9B520973B}"/>
                </a:ext>
              </a:extLst>
            </p:cNvPr>
            <p:cNvSpPr txBox="1"/>
            <p:nvPr/>
          </p:nvSpPr>
          <p:spPr>
            <a:xfrm>
              <a:off x="2286000" y="3609946"/>
              <a:ext cx="4038600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Call this a </a:t>
              </a:r>
              <a:r>
                <a:rPr lang="en-US" sz="2000" dirty="0">
                  <a:solidFill>
                    <a:srgbClr val="700000"/>
                  </a:solidFill>
                </a:rPr>
                <a:t>partition</a:t>
              </a:r>
              <a:r>
                <a:rPr lang="en-US" sz="2000" dirty="0"/>
                <a:t>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2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F5096-BA6A-400A-AF73-DD8344E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05736"/>
            <a:ext cx="6977062" cy="1623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95952" y="3907069"/>
            <a:ext cx="33528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open the last door </a:t>
            </a:r>
          </a:p>
        </p:txBody>
      </p:sp>
    </p:spTree>
    <p:extLst>
      <p:ext uri="{BB962C8B-B14F-4D97-AF65-F5344CB8AC3E}">
        <p14:creationId xmlns:p14="http://schemas.microsoft.com/office/powerpoint/2010/main" val="208400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95952" y="3907069"/>
            <a:ext cx="33528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</a:t>
            </a:r>
            <a:r>
              <a:rPr lang="en-US" dirty="0">
                <a:solidFill>
                  <a:srgbClr val="700000"/>
                </a:solidFill>
              </a:rPr>
              <a:t>partition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C72BA-6B3F-456E-BC8A-3F35DE03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94" y="1905000"/>
            <a:ext cx="699346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43400" y="3918296"/>
            <a:ext cx="398604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in the right portion: </a:t>
            </a:r>
          </a:p>
          <a:p>
            <a:pPr algn="ctr"/>
            <a:r>
              <a:rPr lang="en-US" dirty="0"/>
              <a:t>open the last door of this </a:t>
            </a:r>
            <a:r>
              <a:rPr lang="en-US" dirty="0" err="1"/>
              <a:t>subarry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D52F2-09D1-4E8B-9039-89D23688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94" y="1752601"/>
            <a:ext cx="6993469" cy="15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8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43400" y="3918296"/>
            <a:ext cx="398604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in the right portion: </a:t>
            </a:r>
          </a:p>
          <a:p>
            <a:pPr algn="ctr"/>
            <a:r>
              <a:rPr lang="en-US" dirty="0"/>
              <a:t>after </a:t>
            </a:r>
            <a:r>
              <a:rPr lang="en-US" dirty="0">
                <a:solidFill>
                  <a:srgbClr val="700000"/>
                </a:solidFill>
              </a:rPr>
              <a:t>partition</a:t>
            </a:r>
            <a:r>
              <a:rPr lang="en-US" dirty="0"/>
              <a:t> in this subarray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1D17D-1754-4725-9D0A-FC0C44A3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981201"/>
            <a:ext cx="7327367" cy="17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9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43400" y="3918295"/>
            <a:ext cx="39860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again, go to the right portion: </a:t>
            </a:r>
          </a:p>
          <a:p>
            <a:pPr algn="ctr"/>
            <a:r>
              <a:rPr lang="en-US" dirty="0"/>
              <a:t>only 1 entry left:  must be the largest, and we return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BF57F-670A-443A-91C0-8550C3F2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1928610"/>
            <a:ext cx="7327367" cy="16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4CB-C264-47F5-B9D6-AA32FCE3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the idea?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098D-6CC7-43A8-963C-A83C4E96DF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that we are given the Partition procedure: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D188257-AEB9-4D4B-9C34-6159D4EA553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70690" y="2072640"/>
                <a:ext cx="8229600" cy="3566160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B0E8F"/>
                    </a:solidFill>
                  </a:rPr>
                  <a:t>Partition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B0E8F"/>
                    </a:solidFill>
                  </a:rPr>
                  <a:t>) </a:t>
                </a:r>
                <a:endParaRPr lang="en-US" dirty="0"/>
              </a:p>
              <a:p>
                <a:pPr lvl="1"/>
                <a:r>
                  <a:rPr lang="en-US" dirty="0"/>
                  <a:t>Input:   </a:t>
                </a:r>
              </a:p>
              <a:p>
                <a:pPr lvl="2"/>
                <a:r>
                  <a:rPr lang="en-US" dirty="0"/>
                  <a:t>Given an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consider sub-array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will be used as the pivot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Output:</a:t>
                </a:r>
              </a:p>
              <a:p>
                <a:pPr lvl="2"/>
                <a:r>
                  <a:rPr lang="en-US" dirty="0"/>
                  <a:t>Rearrange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now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3"/>
                <a:r>
                  <a:rPr lang="en-US" dirty="0"/>
                  <a:t>all elements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to its left</a:t>
                </a:r>
              </a:p>
              <a:p>
                <a:pPr lvl="3"/>
                <a:r>
                  <a:rPr lang="en-US" dirty="0"/>
                  <a:t>all elements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to its right </a:t>
                </a:r>
              </a:p>
              <a:p>
                <a:pPr lvl="2"/>
                <a:r>
                  <a:rPr lang="en-US" dirty="0"/>
                  <a:t>Return the new position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 pivot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D188257-AEB9-4D4B-9C34-6159D4EA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0690" y="2072640"/>
                <a:ext cx="8229600" cy="3566160"/>
              </a:xfrm>
              <a:prstGeom prst="rect">
                <a:avLst/>
              </a:prstGeom>
              <a:blipFill>
                <a:blip r:embed="rId2"/>
                <a:stretch>
                  <a:fillRect l="-592" t="-1363" b="-1022"/>
                </a:stretch>
              </a:blipFill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A20-20B2-4D04-8DE6-0751A7D0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are already given the </a:t>
                </a:r>
                <a:r>
                  <a:rPr lang="en-US" dirty="0">
                    <a:solidFill>
                      <a:srgbClr val="0B0E8F"/>
                    </a:solidFill>
                  </a:rPr>
                  <a:t>Partition </a:t>
                </a:r>
                <a:r>
                  <a:rPr lang="en-US" dirty="0"/>
                  <a:t>procedure.  </a:t>
                </a:r>
              </a:p>
              <a:p>
                <a:r>
                  <a:rPr lang="en-US" dirty="0" err="1"/>
                  <a:t>QuickSelect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B0E8F"/>
                    </a:solidFill>
                  </a:rPr>
                  <a:t>Partition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Note:  the </a:t>
                </a:r>
                <a:r>
                  <a:rPr lang="en-US" dirty="0">
                    <a:solidFill>
                      <a:srgbClr val="700000"/>
                    </a:solidFill>
                  </a:rPr>
                  <a:t>order</a:t>
                </a:r>
                <a:r>
                  <a:rPr lang="en-US" dirty="0"/>
                  <a:t> of the pivot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>
            <a:extLst>
              <a:ext uri="{FF2B5EF4-FFF2-40B4-BE49-F238E27FC236}">
                <a16:creationId xmlns:a16="http://schemas.microsoft.com/office/drawing/2014/main" id="{C8D1C33D-1F50-487F-AF1B-D4870298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12068"/>
            <a:ext cx="6934200" cy="609600"/>
          </a:xfrm>
          <a:prstGeom prst="rect">
            <a:avLst/>
          </a:prstGeom>
          <a:solidFill>
            <a:srgbClr val="CCFFCC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AAE4134-EAAA-407F-A1F1-CCE346858F4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12071"/>
            <a:ext cx="6934200" cy="1055688"/>
            <a:chOff x="576" y="3360"/>
            <a:chExt cx="4368" cy="66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2A256EB-CAFE-42B1-8736-DC19F3D76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4368" cy="384"/>
              <a:chOff x="576" y="3360"/>
              <a:chExt cx="4368" cy="3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AD0BD4-97AE-4C73-987F-0FB290EB2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854054-7B21-43A5-B738-896122D5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5E5B78-7343-47E4-91C5-315F2A7B7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88198F4F-62F1-404C-B539-6BC99C1A3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792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1" dirty="0">
                  <a:solidFill>
                    <a:srgbClr val="0B1196"/>
                  </a:solidFill>
                </a:rPr>
                <a:t>p = A[m]: </a:t>
              </a:r>
              <a:r>
                <a:rPr lang="en-US" altLang="en-US" b="0" dirty="0"/>
                <a:t>pivot</a:t>
              </a:r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79648F62-4522-405E-AB16-5FFA4487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659868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Case 1: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b="0" i="1" dirty="0">
                <a:solidFill>
                  <a:srgbClr val="0B1196"/>
                </a:solidFill>
              </a:rPr>
              <a:t> = m+1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8BC68EB-6568-42CE-B52F-2192A429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98068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return  </a:t>
            </a:r>
            <a:r>
              <a:rPr lang="en-US" altLang="en-US" b="0" i="1" dirty="0">
                <a:solidFill>
                  <a:srgbClr val="0B1196"/>
                </a:solidFill>
              </a:rPr>
              <a:t>A[m]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9401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utoUpdateAnimBg="0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Sorting an array</a:t>
            </a:r>
          </a:p>
          <a:p>
            <a:r>
              <a:rPr lang="en-US" dirty="0"/>
              <a:t>(Binary) search in a sorted array</a:t>
            </a:r>
          </a:p>
          <a:p>
            <a:endParaRPr lang="en-US" dirty="0"/>
          </a:p>
          <a:p>
            <a:r>
              <a:rPr lang="en-US" dirty="0"/>
              <a:t>Today: </a:t>
            </a:r>
          </a:p>
          <a:p>
            <a:pPr lvl="1"/>
            <a:r>
              <a:rPr lang="en-US" dirty="0"/>
              <a:t>What if, without sorting, we would like to select a specific number with a certain rank in the array </a:t>
            </a:r>
          </a:p>
          <a:p>
            <a:pPr lvl="1"/>
            <a:r>
              <a:rPr lang="en-US" dirty="0"/>
              <a:t>For example,  how to find the median of </a:t>
            </a:r>
            <a:r>
              <a:rPr lang="en-US" dirty="0">
                <a:solidFill>
                  <a:srgbClr val="700000"/>
                </a:solidFill>
              </a:rPr>
              <a:t>an unsorted</a:t>
            </a:r>
            <a:r>
              <a:rPr lang="en-US" dirty="0"/>
              <a:t> array of numbers quickly? </a:t>
            </a:r>
          </a:p>
          <a:p>
            <a:pPr marL="274638" lvl="1" indent="0">
              <a:buNone/>
            </a:pPr>
            <a:r>
              <a:rPr lang="en-US" dirty="0"/>
              <a:t> </a:t>
            </a:r>
          </a:p>
          <a:p>
            <a:pPr marL="274638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A68F15-D88E-4666-B5AE-45513BCDA1C2}"/>
                  </a:ext>
                </a:extLst>
              </p:cNvPr>
              <p:cNvSpPr/>
              <p:nvPr/>
            </p:nvSpPr>
            <p:spPr>
              <a:xfrm>
                <a:off x="3276600" y="4953000"/>
                <a:ext cx="5791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Before we start: how fast do you think you can find the median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numbers?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A68F15-D88E-4666-B5AE-45513BCDA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53000"/>
                <a:ext cx="5791200" cy="990600"/>
              </a:xfrm>
              <a:prstGeom prst="rect">
                <a:avLst/>
              </a:prstGeom>
              <a:blipFill>
                <a:blip r:embed="rId2"/>
                <a:stretch>
                  <a:fillRect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A20-20B2-4D04-8DE6-0751A7D0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Imagine we are given </a:t>
                </a:r>
                <a:r>
                  <a:rPr lang="en-US" dirty="0">
                    <a:solidFill>
                      <a:srgbClr val="0B0E8F"/>
                    </a:solidFill>
                  </a:rPr>
                  <a:t>Partition </a:t>
                </a:r>
                <a:r>
                  <a:rPr lang="en-US" dirty="0"/>
                  <a:t>procedure.  </a:t>
                </a:r>
              </a:p>
              <a:p>
                <a:r>
                  <a:rPr lang="en-US" dirty="0" err="1"/>
                  <a:t>QuickSelect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B0E8F"/>
                    </a:solidFill>
                  </a:rPr>
                  <a:t>Partition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Note:  the </a:t>
                </a:r>
                <a:r>
                  <a:rPr lang="en-US" dirty="0">
                    <a:solidFill>
                      <a:srgbClr val="700000"/>
                    </a:solidFill>
                  </a:rPr>
                  <a:t>order</a:t>
                </a:r>
                <a:r>
                  <a:rPr lang="en-US" dirty="0"/>
                  <a:t> of the pivot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0">
            <a:extLst>
              <a:ext uri="{FF2B5EF4-FFF2-40B4-BE49-F238E27FC236}">
                <a16:creationId xmlns:a16="http://schemas.microsoft.com/office/drawing/2014/main" id="{7174E50F-61DB-4E84-850A-1D503AA86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4958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Case 2: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b="0" i="1" dirty="0">
                <a:solidFill>
                  <a:srgbClr val="0B1196"/>
                </a:solidFill>
              </a:rPr>
              <a:t> &lt; m+1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2553450A-527C-4912-A6CB-F86047EB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10200"/>
            <a:ext cx="518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return  </a:t>
            </a:r>
            <a:r>
              <a:rPr lang="en-US" altLang="en-US" b="0" dirty="0" err="1"/>
              <a:t>QuickSelect</a:t>
            </a:r>
            <a:r>
              <a:rPr lang="en-US" altLang="en-US" b="0" dirty="0"/>
              <a:t> </a:t>
            </a:r>
            <a:r>
              <a:rPr lang="en-US" altLang="en-US" b="0" i="1" dirty="0">
                <a:solidFill>
                  <a:srgbClr val="0B1196"/>
                </a:solidFill>
              </a:rPr>
              <a:t>(</a:t>
            </a:r>
            <a:r>
              <a:rPr lang="en-US" altLang="en-US" b="0" dirty="0"/>
              <a:t> </a:t>
            </a:r>
            <a:r>
              <a:rPr lang="en-US" altLang="en-US" b="0" i="1" dirty="0">
                <a:solidFill>
                  <a:srgbClr val="0B1196"/>
                </a:solidFill>
              </a:rPr>
              <a:t>A, 0, </a:t>
            </a:r>
            <a:r>
              <a:rPr lang="en-US" altLang="en-US" i="1" dirty="0">
                <a:solidFill>
                  <a:srgbClr val="0B1196"/>
                </a:solidFill>
              </a:rPr>
              <a:t>m</a:t>
            </a:r>
            <a:r>
              <a:rPr lang="en-US" altLang="en-US" b="0" dirty="0"/>
              <a:t>,  </a:t>
            </a:r>
            <a:r>
              <a:rPr lang="en-US" altLang="en-US" b="0" i="1" dirty="0">
                <a:solidFill>
                  <a:srgbClr val="0B1196"/>
                </a:solidFill>
              </a:rPr>
              <a:t>k 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65619C4-73D3-4F87-ADC3-53870240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12068"/>
            <a:ext cx="6934200" cy="609600"/>
          </a:xfrm>
          <a:prstGeom prst="rect">
            <a:avLst/>
          </a:prstGeom>
          <a:solidFill>
            <a:srgbClr val="CCFFCC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124EF037-33FB-435F-9E28-743205339C7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12071"/>
            <a:ext cx="6934200" cy="1055688"/>
            <a:chOff x="576" y="3360"/>
            <a:chExt cx="4368" cy="665"/>
          </a:xfrm>
        </p:grpSpPr>
        <p:grpSp>
          <p:nvGrpSpPr>
            <p:cNvPr id="17" name="Group 6">
              <a:extLst>
                <a:ext uri="{FF2B5EF4-FFF2-40B4-BE49-F238E27FC236}">
                  <a16:creationId xmlns:a16="http://schemas.microsoft.com/office/drawing/2014/main" id="{5BC0D5FC-865C-4A47-A319-6D9E928A6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4368" cy="384"/>
              <a:chOff x="576" y="3360"/>
              <a:chExt cx="4368" cy="38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EE2A5D-F510-4354-AC65-AB35F2EC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5616795-10A0-4B8D-BCAD-ACD4E5E71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5EFC04-F6E8-4585-8170-BB6124C25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3EEAE36F-ECC0-4BCA-986B-2B4698716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792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1" dirty="0">
                  <a:solidFill>
                    <a:srgbClr val="0B1196"/>
                  </a:solidFill>
                </a:rPr>
                <a:t>p = A[m]: </a:t>
              </a:r>
              <a:r>
                <a:rPr lang="en-US" altLang="en-US" b="0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7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A20-20B2-4D04-8DE6-0751A7D0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Imagine we are given </a:t>
                </a:r>
                <a:r>
                  <a:rPr lang="en-US" dirty="0">
                    <a:solidFill>
                      <a:srgbClr val="0B0E8F"/>
                    </a:solidFill>
                  </a:rPr>
                  <a:t>Partition </a:t>
                </a:r>
                <a:r>
                  <a:rPr lang="en-US" dirty="0"/>
                  <a:t>procedure.  </a:t>
                </a:r>
              </a:p>
              <a:p>
                <a:r>
                  <a:rPr lang="en-US" dirty="0" err="1"/>
                  <a:t>QuickSelect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B0E8F"/>
                    </a:solidFill>
                  </a:rPr>
                  <a:t>Partition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Note:  the </a:t>
                </a:r>
                <a:r>
                  <a:rPr lang="en-US" dirty="0">
                    <a:solidFill>
                      <a:srgbClr val="700000"/>
                    </a:solidFill>
                  </a:rPr>
                  <a:t>order</a:t>
                </a:r>
                <a:r>
                  <a:rPr lang="en-US" dirty="0"/>
                  <a:t> of the pivot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">
            <a:extLst>
              <a:ext uri="{FF2B5EF4-FFF2-40B4-BE49-F238E27FC236}">
                <a16:creationId xmlns:a16="http://schemas.microsoft.com/office/drawing/2014/main" id="{B65619C4-73D3-4F87-ADC3-53870240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12068"/>
            <a:ext cx="6934200" cy="609600"/>
          </a:xfrm>
          <a:prstGeom prst="rect">
            <a:avLst/>
          </a:prstGeom>
          <a:solidFill>
            <a:srgbClr val="CCFFCC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124EF037-33FB-435F-9E28-743205339C7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12071"/>
            <a:ext cx="6934200" cy="1055688"/>
            <a:chOff x="576" y="3360"/>
            <a:chExt cx="4368" cy="665"/>
          </a:xfrm>
        </p:grpSpPr>
        <p:grpSp>
          <p:nvGrpSpPr>
            <p:cNvPr id="17" name="Group 6">
              <a:extLst>
                <a:ext uri="{FF2B5EF4-FFF2-40B4-BE49-F238E27FC236}">
                  <a16:creationId xmlns:a16="http://schemas.microsoft.com/office/drawing/2014/main" id="{5BC0D5FC-865C-4A47-A319-6D9E928A6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4368" cy="384"/>
              <a:chOff x="576" y="3360"/>
              <a:chExt cx="4368" cy="38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EE2A5D-F510-4354-AC65-AB35F2EC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5616795-10A0-4B8D-BCAD-ACD4E5E71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5EFC04-F6E8-4585-8170-BB6124C25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3EEAE36F-ECC0-4BCA-986B-2B4698716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792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1" dirty="0">
                  <a:solidFill>
                    <a:srgbClr val="0B1196"/>
                  </a:solidFill>
                </a:rPr>
                <a:t>p = A[m]: </a:t>
              </a:r>
              <a:r>
                <a:rPr lang="en-US" altLang="en-US" b="0" dirty="0"/>
                <a:t>pivot</a:t>
              </a:r>
            </a:p>
          </p:txBody>
        </p:sp>
      </p:grpSp>
      <p:sp>
        <p:nvSpPr>
          <p:cNvPr id="22" name="Text Box 9">
            <a:extLst>
              <a:ext uri="{FF2B5EF4-FFF2-40B4-BE49-F238E27FC236}">
                <a16:creationId xmlns:a16="http://schemas.microsoft.com/office/drawing/2014/main" id="{1A2ABACB-B0C0-48D8-A6E6-0A0DF2579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Case 3: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b="0" i="1" dirty="0">
                <a:solidFill>
                  <a:srgbClr val="0B1196"/>
                </a:solidFill>
              </a:rPr>
              <a:t> &gt; m+1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51C622DB-AB13-46C0-AB97-43C600740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86400"/>
            <a:ext cx="518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return  </a:t>
            </a:r>
            <a:r>
              <a:rPr lang="en-US" altLang="en-US" b="0" dirty="0" err="1"/>
              <a:t>QuickSelect</a:t>
            </a:r>
            <a:r>
              <a:rPr lang="en-US" altLang="en-US" b="0" dirty="0"/>
              <a:t> </a:t>
            </a:r>
            <a:r>
              <a:rPr lang="en-US" altLang="en-US" b="0" i="1" dirty="0">
                <a:solidFill>
                  <a:srgbClr val="0B1196"/>
                </a:solidFill>
              </a:rPr>
              <a:t>(</a:t>
            </a:r>
            <a:r>
              <a:rPr lang="en-US" altLang="en-US" b="0" dirty="0"/>
              <a:t> </a:t>
            </a:r>
            <a:r>
              <a:rPr lang="en-US" altLang="en-US" b="0" i="1" dirty="0">
                <a:solidFill>
                  <a:srgbClr val="0B1196"/>
                </a:solidFill>
              </a:rPr>
              <a:t>A, </a:t>
            </a:r>
            <a:r>
              <a:rPr lang="en-US" altLang="en-US" i="1" dirty="0">
                <a:solidFill>
                  <a:srgbClr val="0B1196"/>
                </a:solidFill>
              </a:rPr>
              <a:t>m</a:t>
            </a:r>
            <a:r>
              <a:rPr lang="en-US" altLang="en-US" b="0" i="1" dirty="0">
                <a:solidFill>
                  <a:srgbClr val="0B1196"/>
                </a:solidFill>
              </a:rPr>
              <a:t>+1, n</a:t>
            </a:r>
            <a:r>
              <a:rPr lang="en-US" altLang="en-US" b="0" dirty="0"/>
              <a:t>,</a:t>
            </a:r>
            <a:r>
              <a:rPr lang="en-US" altLang="en-US" b="0" i="1" dirty="0">
                <a:solidFill>
                  <a:srgbClr val="0B0E8F"/>
                </a:solidFill>
              </a:rPr>
              <a:t> k</a:t>
            </a:r>
            <a:r>
              <a:rPr lang="en-US" altLang="en-US" b="0" i="1" dirty="0">
                <a:solidFill>
                  <a:srgbClr val="0B1196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7926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B5B8-C71E-4D13-9383-F7E7763C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for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B951-0CBD-45A3-8E71-58342E29DB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371600"/>
            <a:ext cx="5867400" cy="4038600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s, t,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charset="0"/>
              </a:rPr>
              <a:t>/* select the order k element in A from subarray A[s,..t-1] */  </a:t>
            </a:r>
            <a:endParaRPr lang="en-US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Chalkboard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(k &lt; s or k ≥ t or s ≥ t) return </a:t>
            </a:r>
            <a:r>
              <a:rPr lang="en-US" altLang="en-US" sz="2400" dirty="0">
                <a:solidFill>
                  <a:srgbClr val="00B050"/>
                </a:solidFill>
                <a:latin typeface="Chalkboard" charset="0"/>
              </a:rPr>
              <a:t>None</a:t>
            </a:r>
            <a:r>
              <a:rPr lang="en-US" altLang="en-US" sz="2400" dirty="0">
                <a:latin typeface="Chalkboard" charset="0"/>
              </a:rPr>
              <a:t>;   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m   = Partition ( A, s, t );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m+1 ;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k)  return A[m];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&gt;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      return </a:t>
            </a: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s, m, k );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else  return </a:t>
            </a: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m+1, t, k );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C6AA4-CAEB-4AA0-907F-A2EC3C184E4A}"/>
              </a:ext>
            </a:extLst>
          </p:cNvPr>
          <p:cNvSpPr txBox="1"/>
          <p:nvPr/>
        </p:nvSpPr>
        <p:spPr>
          <a:xfrm>
            <a:off x="1981200" y="5867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top level, we call </a:t>
            </a:r>
            <a:r>
              <a:rPr lang="en-US" dirty="0" err="1"/>
              <a:t>QuickSelect</a:t>
            </a:r>
            <a:r>
              <a:rPr lang="en-US" dirty="0"/>
              <a:t>(A, 0, n, k) </a:t>
            </a:r>
          </a:p>
        </p:txBody>
      </p:sp>
    </p:spTree>
    <p:extLst>
      <p:ext uri="{BB962C8B-B14F-4D97-AF65-F5344CB8AC3E}">
        <p14:creationId xmlns:p14="http://schemas.microsoft.com/office/powerpoint/2010/main" val="24567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2C6-2BDD-4F3F-B106-F714763A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F31F4-43BC-49B9-9971-05ACBF2CACE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[13, 2, 5, 9, 4, 6]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find 2</a:t>
                </a:r>
                <a:r>
                  <a:rPr lang="en-US" baseline="30000" dirty="0"/>
                  <a:t>nd</a:t>
                </a:r>
                <a:r>
                  <a:rPr lang="en-US" dirty="0"/>
                  <a:t> order statistics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F31F4-43BC-49B9-9971-05ACBF2CA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1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C:</a:t>
            </a:r>
            <a:br>
              <a:rPr lang="en-US" dirty="0"/>
            </a:br>
            <a:r>
              <a:rPr lang="en-US" dirty="0"/>
              <a:t>Partition procedure </a:t>
            </a:r>
          </a:p>
        </p:txBody>
      </p:sp>
    </p:spTree>
    <p:extLst>
      <p:ext uri="{BB962C8B-B14F-4D97-AF65-F5344CB8AC3E}">
        <p14:creationId xmlns:p14="http://schemas.microsoft.com/office/powerpoint/2010/main" val="343139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0347-AD40-4835-B898-99AF4B35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B0E8F"/>
                </a:solidFill>
              </a:rPr>
              <a:t>Partition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DA29B-6CCE-476C-ABEC-D3B028B2D17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34440"/>
                <a:ext cx="10972800" cy="4404360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0B0E8F"/>
                    </a:solidFill>
                  </a:rPr>
                  <a:t>Partition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>
                    <a:solidFill>
                      <a:srgbClr val="0B0E8F"/>
                    </a:solidFill>
                  </a:rPr>
                  <a:t>) </a:t>
                </a:r>
                <a:endParaRPr lang="en-US" sz="2800" dirty="0"/>
              </a:p>
              <a:p>
                <a:pPr lvl="1"/>
                <a:r>
                  <a:rPr lang="en-US" sz="2400" dirty="0"/>
                  <a:t>Input:   </a:t>
                </a:r>
              </a:p>
              <a:p>
                <a:pPr lvl="2"/>
                <a:r>
                  <a:rPr lang="en-US" sz="2400" dirty="0"/>
                  <a:t>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consider sub-array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dirty="0"/>
                  <a:t> will be used as </a:t>
                </a:r>
                <a:r>
                  <a:rPr lang="en-US" sz="2400" dirty="0">
                    <a:solidFill>
                      <a:srgbClr val="700000"/>
                    </a:solidFill>
                  </a:rPr>
                  <a:t>the pivot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Output:</a:t>
                </a:r>
              </a:p>
              <a:p>
                <a:pPr lvl="2"/>
                <a:r>
                  <a:rPr lang="en-US" sz="2400" dirty="0"/>
                  <a:t>Rearrange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now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</a:t>
                </a:r>
              </a:p>
              <a:p>
                <a:pPr lvl="3"/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are to its left</a:t>
                </a:r>
              </a:p>
              <a:p>
                <a:pPr lvl="3"/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are to its right </a:t>
                </a:r>
              </a:p>
              <a:p>
                <a:pPr lvl="2"/>
                <a:r>
                  <a:rPr lang="en-US" sz="2400" dirty="0"/>
                  <a:t>Return the new 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of the pivot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DA29B-6CCE-476C-ABEC-D3B028B2D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34440"/>
                <a:ext cx="10972800" cy="4404360"/>
              </a:xfrm>
              <a:blipFill>
                <a:blip r:embed="rId3"/>
                <a:stretch>
                  <a:fillRect l="-611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453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DD85E8-FC76-4D5E-A321-B0A3F3977C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DD85E8-FC76-4D5E-A321-B0A3F3977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56003AC-A589-48C2-A995-65312304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81200"/>
            <a:ext cx="7010400" cy="609600"/>
          </a:xfrm>
          <a:prstGeom prst="rect">
            <a:avLst/>
          </a:prstGeom>
          <a:solidFill>
            <a:srgbClr val="CCFFCC">
              <a:alpha val="4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0D47EC-DE00-47C7-9D42-B1C58FFCB5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295400"/>
            <a:ext cx="6553200" cy="1295400"/>
            <a:chOff x="960" y="1152"/>
            <a:chExt cx="4128" cy="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512107-EBEE-425E-88C4-855BD8398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84"/>
              <a:ext cx="336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 p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D495087-BCC7-48AF-92EF-ACC38E91A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152"/>
              <a:ext cx="331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0" dirty="0"/>
                <a:t>Plan: take </a:t>
              </a:r>
              <a:r>
                <a:rPr lang="en-US" altLang="en-US" b="0" i="1" dirty="0">
                  <a:solidFill>
                    <a:srgbClr val="0B1196"/>
                  </a:solidFill>
                </a:rPr>
                <a:t>A[t-1]</a:t>
              </a:r>
              <a:r>
                <a:rPr lang="en-US" altLang="en-US" b="0" dirty="0"/>
                <a:t> as pivot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1EBFA8-2549-48AE-BA46-49DCCE1AF12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981202"/>
            <a:ext cx="7010400" cy="1055688"/>
            <a:chOff x="672" y="2352"/>
            <a:chExt cx="4368" cy="6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B3F355-A13D-479D-969C-04D2DCC58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352"/>
              <a:ext cx="4368" cy="384"/>
              <a:chOff x="576" y="3360"/>
              <a:chExt cx="4368" cy="384"/>
            </a:xfrm>
          </p:grpSpPr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A968704D-0FFA-4F67-A07E-AAFF2782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 p</a:t>
                </a: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F7F39091-FA89-4FCC-9904-88EC2D3AB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77A88035-FDCD-4B18-A1B9-878F2D59A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5B26DDB7-0AA9-4894-983C-2C7DCC90E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784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0" dirty="0"/>
                <a:t>return </a:t>
              </a:r>
              <a:r>
                <a:rPr lang="en-US" altLang="en-US" b="0" i="1" dirty="0">
                  <a:solidFill>
                    <a:srgbClr val="0B1196"/>
                  </a:solidFill>
                </a:rPr>
                <a:t>m</a:t>
              </a:r>
              <a:endParaRPr lang="en-US" altLang="en-US" b="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807AC-68F0-4108-8C99-060D4AD5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786" y="3245069"/>
            <a:ext cx="6973614" cy="10221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rgbClr val="700000"/>
                </a:solidFill>
              </a:rPr>
              <a:t>In-place</a:t>
            </a:r>
            <a:r>
              <a:rPr lang="en-US" altLang="en-US" b="0" dirty="0"/>
              <a:t> partition !</a:t>
            </a:r>
          </a:p>
          <a:p>
            <a:pPr algn="ctr"/>
            <a:r>
              <a:rPr lang="en-US" altLang="en-US" dirty="0" err="1"/>
              <a:t>i.e</a:t>
            </a:r>
            <a:r>
              <a:rPr lang="en-US" altLang="en-US" dirty="0"/>
              <a:t>, </a:t>
            </a:r>
            <a:r>
              <a:rPr lang="en-US" dirty="0"/>
              <a:t>we use the same input array, </a:t>
            </a:r>
          </a:p>
          <a:p>
            <a:pPr algn="ctr"/>
            <a:r>
              <a:rPr lang="en-US" dirty="0"/>
              <a:t>and only need constant number of auxiliary memory </a:t>
            </a:r>
            <a:endParaRPr lang="en-US" altLang="en-US" b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AB025-EE10-42BA-A965-00BBE47D8B3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953000"/>
            <a:ext cx="7010400" cy="609600"/>
            <a:chOff x="672" y="2928"/>
            <a:chExt cx="4416" cy="3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13A111-EE1B-4CC8-9D8F-7D8FDD6A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4416" cy="384"/>
            </a:xfrm>
            <a:prstGeom prst="rect">
              <a:avLst/>
            </a:prstGeom>
            <a:solidFill>
              <a:srgbClr val="CCFFCC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4B81C9-3E3A-43B3-8F90-BC7720DF1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7B6BE-6E37-4E1E-8163-7C4017EA859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953000"/>
            <a:ext cx="2895600" cy="1219200"/>
            <a:chOff x="672" y="3120"/>
            <a:chExt cx="1824" cy="76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531FF4-95B0-4F6C-98C7-E8733FD8A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20"/>
              <a:ext cx="672" cy="384"/>
            </a:xfrm>
            <a:prstGeom prst="rect">
              <a:avLst/>
            </a:prstGeom>
            <a:solidFill>
              <a:srgbClr val="FFCC99">
                <a:alpha val="5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59E3FA-D9D9-4CB4-91A1-EC2D2FBD4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1056" cy="384"/>
            </a:xfrm>
            <a:prstGeom prst="rect">
              <a:avLst/>
            </a:prstGeom>
            <a:solidFill>
              <a:srgbClr val="99CC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33B99C7-3B51-42A1-A490-AA521700B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B8BA759B-691A-4C85-830B-6559A24F4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97337C-7468-4C1D-84D2-65B00F75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700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 autoUpdateAnimBg="0"/>
      <p:bldP spid="2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C4725-6D91-480F-A0EA-0F540D8E6E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C4725-6D91-480F-A0EA-0F540D8E6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9626-42F8-4611-AC37-D22CC54383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C9CB6E-DC75-4CF5-A7DE-D918683ED3D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7010400" cy="609600"/>
            <a:chOff x="672" y="2928"/>
            <a:chExt cx="4416" cy="3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D54973-6FE9-4906-A195-004A182C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4416" cy="384"/>
            </a:xfrm>
            <a:prstGeom prst="rect">
              <a:avLst/>
            </a:prstGeom>
            <a:solidFill>
              <a:srgbClr val="CCFFCC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407EC7-E55E-488A-8A0C-73A31AEB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0EEF73-3017-41EF-982F-663A9586860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2895600" cy="1219200"/>
            <a:chOff x="672" y="3120"/>
            <a:chExt cx="1824" cy="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BF1068-C984-423D-A7B2-BEFFFA37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20"/>
              <a:ext cx="672" cy="384"/>
            </a:xfrm>
            <a:prstGeom prst="rect">
              <a:avLst/>
            </a:prstGeom>
            <a:solidFill>
              <a:srgbClr val="FFCC99">
                <a:alpha val="5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05188F-6E15-4B7B-BB0D-AA05D1524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1056" cy="384"/>
            </a:xfrm>
            <a:prstGeom prst="rect">
              <a:avLst/>
            </a:prstGeom>
            <a:solidFill>
              <a:srgbClr val="99CC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F559D32-EA72-4044-A159-79F7FC711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10931FC-5371-4270-90F2-BBFF059F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A4012-6544-4C98-9A19-76294E517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x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3117A40B-C796-4B1E-9D0A-BDD4426A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81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Case 1: x &gt; 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3846FC-8899-4532-92C3-303828F9405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19600"/>
            <a:ext cx="7010400" cy="1219200"/>
            <a:chOff x="672" y="2784"/>
            <a:chExt cx="4416" cy="7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93C745-0FC3-4C4D-8B9A-1CC2ACBFB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84"/>
              <a:ext cx="4416" cy="384"/>
              <a:chOff x="672" y="2928"/>
              <a:chExt cx="4416" cy="384"/>
            </a:xfrm>
          </p:grpSpPr>
          <p:sp>
            <p:nvSpPr>
              <p:cNvPr id="20" name="Rectangle 15">
                <a:extLst>
                  <a:ext uri="{FF2B5EF4-FFF2-40B4-BE49-F238E27FC236}">
                    <a16:creationId xmlns:a16="http://schemas.microsoft.com/office/drawing/2014/main" id="{D74024EF-4DCD-494D-8FFB-E3B5320D0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416" cy="384"/>
              </a:xfrm>
              <a:prstGeom prst="rect">
                <a:avLst/>
              </a:prstGeom>
              <a:solidFill>
                <a:srgbClr val="CCFFCC">
                  <a:alpha val="52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A9FAEBF0-C956-4278-BDB4-853F4DD6C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928"/>
                <a:ext cx="336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0" dirty="0"/>
                  <a:t>p</a:t>
                </a:r>
              </a:p>
            </p:txBody>
          </p:sp>
        </p:grp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26A0398-CD48-4C5B-9978-25EC00CF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784"/>
              <a:ext cx="672" cy="384"/>
            </a:xfrm>
            <a:prstGeom prst="rect">
              <a:avLst/>
            </a:prstGeom>
            <a:solidFill>
              <a:srgbClr val="FFCC99">
                <a:alpha val="5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53FD4446-249E-4679-86EB-57583D2F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784"/>
              <a:ext cx="1344" cy="384"/>
            </a:xfrm>
            <a:prstGeom prst="rect">
              <a:avLst/>
            </a:prstGeom>
            <a:solidFill>
              <a:srgbClr val="99CC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b="0" dirty="0"/>
                <a:t>                     y                           x</a:t>
              </a: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2BD9449A-938E-4070-8DAF-7D7CE25A6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359FB9F-BC72-461D-B784-8F6D787B6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2C0C3-B206-48DA-B244-978958B10C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2C0C3-B206-48DA-B244-978958B10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FBA0-0363-47BE-BBCF-CAD6F83A26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DE5C81CE-0CB4-416B-B42F-6DE2364F7FB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7010400" cy="609600"/>
            <a:chOff x="672" y="2928"/>
            <a:chExt cx="4416" cy="384"/>
          </a:xfrm>
        </p:grpSpPr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B3806770-0DB3-47A5-9FCB-BA6046D32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4416" cy="384"/>
            </a:xfrm>
            <a:prstGeom prst="rect">
              <a:avLst/>
            </a:prstGeom>
            <a:solidFill>
              <a:srgbClr val="CCFFCC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4">
              <a:extLst>
                <a:ext uri="{FF2B5EF4-FFF2-40B4-BE49-F238E27FC236}">
                  <a16:creationId xmlns:a16="http://schemas.microsoft.com/office/drawing/2014/main" id="{0C80107B-D782-4647-B245-DA6C1465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p</a:t>
              </a:r>
              <a:endParaRPr lang="en-US" altLang="en-US" b="0" dirty="0"/>
            </a:p>
          </p:txBody>
        </p:sp>
      </p:grpSp>
      <p:sp>
        <p:nvSpPr>
          <p:cNvPr id="7" name="Rectangle 25">
            <a:extLst>
              <a:ext uri="{FF2B5EF4-FFF2-40B4-BE49-F238E27FC236}">
                <a16:creationId xmlns:a16="http://schemas.microsoft.com/office/drawing/2014/main" id="{10088884-6F9F-4DBE-A50F-DEC0CF3A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1066800" cy="609600"/>
          </a:xfrm>
          <a:prstGeom prst="rect">
            <a:avLst/>
          </a:prstGeom>
          <a:solidFill>
            <a:srgbClr val="FFCC99">
              <a:alpha val="5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CECC678D-E02F-4009-A49E-5C1735BE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1676400" cy="609600"/>
          </a:xfrm>
          <a:prstGeom prst="rect">
            <a:avLst/>
          </a:prstGeom>
          <a:solidFill>
            <a:srgbClr val="99CC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y</a:t>
            </a:r>
            <a:endParaRPr lang="en-US" altLang="en-US" b="0" dirty="0"/>
          </a:p>
        </p:txBody>
      </p:sp>
      <p:sp>
        <p:nvSpPr>
          <p:cNvPr id="9" name="Line 27">
            <a:extLst>
              <a:ext uri="{FF2B5EF4-FFF2-40B4-BE49-F238E27FC236}">
                <a16:creationId xmlns:a16="http://schemas.microsoft.com/office/drawing/2014/main" id="{C5E1179B-F97A-4A65-893C-28C33497F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8">
            <a:extLst>
              <a:ext uri="{FF2B5EF4-FFF2-40B4-BE49-F238E27FC236}">
                <a16:creationId xmlns:a16="http://schemas.microsoft.com/office/drawing/2014/main" id="{5B631A62-EC32-4945-8E09-01A998F4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27C6D5CA-C5CA-41AD-8664-B20007BBA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</a:t>
            </a:r>
            <a:endParaRPr lang="en-US" altLang="en-US" b="0" dirty="0"/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52A51FED-50AD-4F77-9FD5-A09EAD10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81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/>
              <a:t>Case 2: otherwise</a:t>
            </a:r>
          </a:p>
        </p:txBody>
      </p:sp>
      <p:grpSp>
        <p:nvGrpSpPr>
          <p:cNvPr id="13" name="Group 31">
            <a:extLst>
              <a:ext uri="{FF2B5EF4-FFF2-40B4-BE49-F238E27FC236}">
                <a16:creationId xmlns:a16="http://schemas.microsoft.com/office/drawing/2014/main" id="{8ACC80D8-EAC0-44F7-98C8-B0518E4FC94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19600"/>
            <a:ext cx="7010400" cy="1219200"/>
            <a:chOff x="672" y="2784"/>
            <a:chExt cx="4416" cy="768"/>
          </a:xfrm>
        </p:grpSpPr>
        <p:grpSp>
          <p:nvGrpSpPr>
            <p:cNvPr id="14" name="Group 32">
              <a:extLst>
                <a:ext uri="{FF2B5EF4-FFF2-40B4-BE49-F238E27FC236}">
                  <a16:creationId xmlns:a16="http://schemas.microsoft.com/office/drawing/2014/main" id="{1116DF14-90DA-4C2B-B13D-D076E2F9A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84"/>
              <a:ext cx="4416" cy="384"/>
              <a:chOff x="672" y="2928"/>
              <a:chExt cx="4416" cy="384"/>
            </a:xfrm>
          </p:grpSpPr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EDFC2930-7F8C-420E-ADF8-6FE95E9BF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416" cy="384"/>
              </a:xfrm>
              <a:prstGeom prst="rect">
                <a:avLst/>
              </a:prstGeom>
              <a:solidFill>
                <a:srgbClr val="CCFFCC">
                  <a:alpha val="52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34">
                <a:extLst>
                  <a:ext uri="{FF2B5EF4-FFF2-40B4-BE49-F238E27FC236}">
                    <a16:creationId xmlns:a16="http://schemas.microsoft.com/office/drawing/2014/main" id="{E74C8630-E122-4944-A6FF-B416A7167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928"/>
                <a:ext cx="336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p</a:t>
                </a:r>
                <a:endParaRPr lang="en-US" altLang="en-US" b="0" dirty="0"/>
              </a:p>
            </p:txBody>
          </p:sp>
        </p:grp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BAC85E4B-CD8D-4626-81BE-999D9EC2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784"/>
              <a:ext cx="1008" cy="384"/>
            </a:xfrm>
            <a:prstGeom prst="rect">
              <a:avLst/>
            </a:prstGeom>
            <a:solidFill>
              <a:srgbClr val="FFCC99">
                <a:alpha val="5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dirty="0"/>
                <a:t>x</a:t>
              </a:r>
              <a:endParaRPr lang="en-US" altLang="en-US" b="0" dirty="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EA78F805-2D9C-4F5F-92DC-B2E3F68AF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84"/>
              <a:ext cx="1056" cy="384"/>
            </a:xfrm>
            <a:prstGeom prst="rect">
              <a:avLst/>
            </a:prstGeom>
            <a:solidFill>
              <a:srgbClr val="99CC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dirty="0"/>
                <a:t>y</a:t>
              </a:r>
              <a:endParaRPr lang="en-US" altLang="en-US" b="0" dirty="0"/>
            </a:p>
          </p:txBody>
        </p:sp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8257402E-0E70-4900-8093-C65195648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8">
              <a:extLst>
                <a:ext uri="{FF2B5EF4-FFF2-40B4-BE49-F238E27FC236}">
                  <a16:creationId xmlns:a16="http://schemas.microsoft.com/office/drawing/2014/main" id="{DC062D27-4DD3-42F0-A74D-30308BC93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9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40D4-8AE3-4036-B7B9-03862699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23072-650A-4E96-B502-D89CE251A4F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1066800"/>
              </a:xfrm>
            </p:spPr>
            <p:txBody>
              <a:bodyPr/>
              <a:lstStyle/>
              <a:p>
                <a:r>
                  <a:rPr lang="en-US" dirty="0"/>
                  <a:t>Example: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[12, 5, 3, 9, 7, 8]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Maintain two pointers: </a:t>
                </a:r>
              </a:p>
              <a:p>
                <a:pPr lvl="1"/>
                <a:r>
                  <a:rPr lang="en-US" dirty="0"/>
                  <a:t>“middle” barrier (variable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in code): </a:t>
                </a:r>
              </a:p>
              <a:p>
                <a:pPr lvl="2"/>
                <a:r>
                  <a:rPr lang="en-US" dirty="0"/>
                  <a:t>separates numbers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from those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points to the first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so far </a:t>
                </a:r>
              </a:p>
              <a:p>
                <a:pPr lvl="1"/>
                <a:r>
                  <a:rPr lang="en-US" dirty="0"/>
                  <a:t>“end” barrier (variable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code):  </a:t>
                </a:r>
              </a:p>
              <a:p>
                <a:pPr lvl="2"/>
                <a:r>
                  <a:rPr lang="en-US" dirty="0"/>
                  <a:t>separates what’s already processed from un-processed</a:t>
                </a:r>
              </a:p>
              <a:p>
                <a:pPr lvl="2"/>
                <a:r>
                  <a:rPr lang="en-US" dirty="0"/>
                  <a:t>points to the first unprocessed number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23072-650A-4E96-B502-D89CE251A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1066800"/>
              </a:xfrm>
              <a:blipFill>
                <a:blip r:embed="rId2"/>
                <a:stretch>
                  <a:fillRect l="-571" t="-5143" b="-34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34324C-8A06-4659-B9A8-52D1642FA672}"/>
              </a:ext>
            </a:extLst>
          </p:cNvPr>
          <p:cNvSpPr txBox="1"/>
          <p:nvPr/>
        </p:nvSpPr>
        <p:spPr>
          <a:xfrm>
            <a:off x="3657600" y="1939160"/>
            <a:ext cx="3352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[ 12,  5,   3,    9,   7,   8] </a:t>
            </a:r>
          </a:p>
        </p:txBody>
      </p:sp>
    </p:spTree>
    <p:extLst>
      <p:ext uri="{BB962C8B-B14F-4D97-AF65-F5344CB8AC3E}">
        <p14:creationId xmlns:p14="http://schemas.microsoft.com/office/powerpoint/2010/main" val="22542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A:</a:t>
            </a:r>
            <a:br>
              <a:rPr lang="en-US" dirty="0"/>
            </a:br>
            <a:r>
              <a:rPr lang="en-US" dirty="0"/>
              <a:t>Order statistics and simple examples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E4FA9AB-C41D-4F99-A775-7418D7A2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73" y="1219200"/>
            <a:ext cx="8611255" cy="4419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497B8-56FC-465B-8699-ED09A006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for Partition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FB9485-879B-4167-88D2-79B71ADC9EE4}"/>
                  </a:ext>
                </a:extLst>
              </p:cNvPr>
              <p:cNvSpPr/>
              <p:nvPr/>
            </p:nvSpPr>
            <p:spPr>
              <a:xfrm>
                <a:off x="7467600" y="4572000"/>
                <a:ext cx="2514600" cy="144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complexity:</a:t>
                </a:r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FB9485-879B-4167-88D2-79B71ADC9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572000"/>
                <a:ext cx="2514600" cy="144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DC5773B-BC4B-4DF0-803F-73D380B6CD74}"/>
              </a:ext>
            </a:extLst>
          </p:cNvPr>
          <p:cNvSpPr/>
          <p:nvPr/>
        </p:nvSpPr>
        <p:spPr>
          <a:xfrm>
            <a:off x="7467600" y="2693276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In-place!</a:t>
            </a:r>
          </a:p>
        </p:txBody>
      </p:sp>
    </p:spTree>
    <p:extLst>
      <p:ext uri="{BB962C8B-B14F-4D97-AF65-F5344CB8AC3E}">
        <p14:creationId xmlns:p14="http://schemas.microsoft.com/office/powerpoint/2010/main" val="389334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447800"/>
          </a:xfrm>
        </p:spPr>
        <p:txBody>
          <a:bodyPr/>
          <a:lstStyle/>
          <a:p>
            <a:pPr algn="ctr"/>
            <a:r>
              <a:rPr lang="en-US" dirty="0"/>
              <a:t>Part D:</a:t>
            </a:r>
            <a:br>
              <a:rPr lang="en-US" dirty="0"/>
            </a:br>
            <a:r>
              <a:rPr lang="en-US" dirty="0"/>
              <a:t>Time complexity for </a:t>
            </a:r>
            <a:r>
              <a:rPr lang="en-US" dirty="0" err="1"/>
              <a:t>QuickSelect</a:t>
            </a:r>
            <a:br>
              <a:rPr lang="en-US" dirty="0"/>
            </a:br>
            <a:r>
              <a:rPr lang="en-US" dirty="0"/>
              <a:t>and Randomized </a:t>
            </a:r>
            <a:r>
              <a:rPr lang="en-US" dirty="0" err="1"/>
              <a:t>QuickSelect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00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B5B8-C71E-4D13-9383-F7E7763C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B45BB-8DD7-47B9-91F0-D75CFA8D227B}"/>
                  </a:ext>
                </a:extLst>
              </p:cNvPr>
              <p:cNvSpPr txBox="1"/>
              <p:nvPr/>
            </p:nvSpPr>
            <p:spPr>
              <a:xfrm>
                <a:off x="1981200" y="5498068"/>
                <a:ext cx="9144000" cy="8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the top level, we call </a:t>
                </a:r>
                <a:r>
                  <a:rPr lang="en-US" dirty="0" err="1"/>
                  <a:t>QuickSelect</a:t>
                </a:r>
                <a:r>
                  <a:rPr lang="en-US" dirty="0"/>
                  <a:t>(A, 0, n, k). </a:t>
                </a:r>
              </a:p>
              <a:p>
                <a:r>
                  <a:rPr lang="en-US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is the </a:t>
                </a:r>
                <a:r>
                  <a:rPr lang="en-US" dirty="0" err="1"/>
                  <a:t>pivot_order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B45BB-8DD7-47B9-91F0-D75CFA8D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98068"/>
                <a:ext cx="9144000" cy="851259"/>
              </a:xfrm>
              <a:prstGeom prst="rect">
                <a:avLst/>
              </a:prstGeom>
              <a:blipFill>
                <a:blip r:embed="rId2"/>
                <a:stretch>
                  <a:fillRect l="-533" t="-4286" b="-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0626A2-9200-447E-B7A6-9D086CC0C878}"/>
              </a:ext>
            </a:extLst>
          </p:cNvPr>
          <p:cNvSpPr txBox="1">
            <a:spLocks/>
          </p:cNvSpPr>
          <p:nvPr/>
        </p:nvSpPr>
        <p:spPr bwMode="auto">
          <a:xfrm>
            <a:off x="1981200" y="1295400"/>
            <a:ext cx="5867400" cy="403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s, t,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charset="0"/>
              </a:rPr>
              <a:t>/* select the order k element in A from subarray A[s,..t-1] */  </a:t>
            </a:r>
            <a:endParaRPr lang="en-US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Chalkboard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(k &lt; s or k ≥ t or s ≥ t) return </a:t>
            </a:r>
            <a:r>
              <a:rPr lang="en-US" altLang="en-US" sz="2400" dirty="0">
                <a:solidFill>
                  <a:srgbClr val="00B050"/>
                </a:solidFill>
                <a:latin typeface="Chalkboard" charset="0"/>
              </a:rPr>
              <a:t>None</a:t>
            </a:r>
            <a:r>
              <a:rPr lang="en-US" altLang="en-US" sz="2400" dirty="0">
                <a:latin typeface="Chalkboard" charset="0"/>
              </a:rPr>
              <a:t>;   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m   = Partition ( A, s, t );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m+1 ;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k)  return A[m];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&gt;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      return </a:t>
            </a: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s, m, k );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else  return </a:t>
            </a: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m+1, t, k 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680A-E823-431C-8899-86B5D59C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4799-26B1-4570-9017-91FE8F2BAEF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19200"/>
                <a:ext cx="10972800" cy="493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Depending on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recursively.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/>
                  <a:t>A lucky </a:t>
                </a:r>
                <a:r>
                  <a:rPr lang="en-US" sz="2400" dirty="0"/>
                  <a:t>case: </a:t>
                </a:r>
              </a:p>
              <a:p>
                <a:pPr lvl="1"/>
                <a:r>
                  <a:rPr lang="en-US" sz="2000" dirty="0"/>
                  <a:t>Each time we remove half of the numbers</a:t>
                </a:r>
              </a:p>
              <a:p>
                <a:pPr lvl="2"/>
                <a:r>
                  <a:rPr lang="en-US" sz="1800" dirty="0"/>
                  <a:t>we cannot do better, why?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74638" lvl="1" indent="0">
                  <a:buNone/>
                </a:pPr>
                <a:r>
                  <a:rPr lang="en-US" sz="2000" dirty="0"/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4799-26B1-4570-9017-91FE8F2BA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19200"/>
                <a:ext cx="10972800" cy="4937760"/>
              </a:xfrm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8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680A-E823-431C-8899-86B5D59C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4799-26B1-4570-9017-91FE8F2BAEF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Depending on value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recursively.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Worst case: </a:t>
                </a:r>
              </a:p>
              <a:p>
                <a:pPr lvl="1"/>
                <a:r>
                  <a:rPr lang="en-US" sz="2000" dirty="0"/>
                  <a:t>Each time we can only remove one number</a:t>
                </a:r>
              </a:p>
              <a:p>
                <a:pPr lvl="2"/>
                <a:r>
                  <a:rPr lang="en-US" sz="1800" dirty="0"/>
                  <a:t>say,  the target order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, 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each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74638" lvl="1" indent="0">
                  <a:buNone/>
                </a:pPr>
                <a:r>
                  <a:rPr lang="en-US" sz="2000" dirty="0"/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4799-26B1-4570-9017-91FE8F2BA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031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E8D2-912D-4DD5-9D1B-B509718E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F62A8-1AB7-4B3C-8180-6C26D8605E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How to ensure we mostly have “good cases”? </a:t>
                </a:r>
                <a:endParaRPr lang="en-US" sz="1100" dirty="0"/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Good </a:t>
                </a:r>
                <a:r>
                  <a:rPr lang="en-US" sz="2400" dirty="0"/>
                  <a:t>split: </a:t>
                </a:r>
              </a:p>
              <a:p>
                <a:pPr lvl="1"/>
                <a:r>
                  <a:rPr lang="en-US" sz="2000" dirty="0"/>
                  <a:t>The pivot splits the current subarray in a balanced way (a constant fraction is on each side,  say, the </a:t>
                </a:r>
                <a:r>
                  <a:rPr lang="en-US" sz="2000" dirty="0" err="1"/>
                  <a:t>pivot_order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400" dirty="0">
                    <a:solidFill>
                      <a:srgbClr val="700000"/>
                    </a:solidFill>
                  </a:rPr>
                  <a:t>Bad</a:t>
                </a:r>
                <a:r>
                  <a:rPr lang="en-US" sz="2400" dirty="0"/>
                  <a:t> split: </a:t>
                </a:r>
              </a:p>
              <a:p>
                <a:pPr lvl="1"/>
                <a:r>
                  <a:rPr lang="en-US" sz="2000" dirty="0"/>
                  <a:t>Otherwise </a:t>
                </a:r>
              </a:p>
              <a:p>
                <a:pPr lvl="8"/>
                <a:endParaRPr lang="en-US" sz="1100" dirty="0"/>
              </a:p>
              <a:p>
                <a:r>
                  <a:rPr lang="en-US" sz="2400" dirty="0"/>
                  <a:t>Roughly speaking, if we always have good splits, then we have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In fact, this can be relaxed to that if we can have one good split every few (constant number of) splits on 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F62A8-1AB7-4B3C-8180-6C26D860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98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C8474B1-BAA7-418C-ACEA-918D55CD3CDD}"/>
              </a:ext>
            </a:extLst>
          </p:cNvPr>
          <p:cNvSpPr/>
          <p:nvPr/>
        </p:nvSpPr>
        <p:spPr>
          <a:xfrm>
            <a:off x="3314700" y="5623560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ensure that this happens? </a:t>
            </a:r>
          </a:p>
        </p:txBody>
      </p:sp>
    </p:spTree>
    <p:extLst>
      <p:ext uri="{BB962C8B-B14F-4D97-AF65-F5344CB8AC3E}">
        <p14:creationId xmlns:p14="http://schemas.microsoft.com/office/powerpoint/2010/main" val="9770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644F-F0EC-4E47-9880-14394846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DFFDF-70FA-45FB-A579-838E9722359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other words, when we choose pivot, we hope to choose one whose rank (order) is around the middle </a:t>
                </a:r>
              </a:p>
              <a:p>
                <a:pPr lvl="1"/>
                <a:r>
                  <a:rPr lang="en-US" dirty="0"/>
                  <a:t>say, between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sz="1000" dirty="0"/>
              </a:p>
              <a:p>
                <a:r>
                  <a:rPr lang="en-US" dirty="0"/>
                  <a:t>To guarantee that, </a:t>
                </a:r>
              </a:p>
              <a:p>
                <a:pPr lvl="1"/>
                <a:r>
                  <a:rPr lang="en-US" dirty="0"/>
                  <a:t>Pick a </a:t>
                </a:r>
                <a:r>
                  <a:rPr lang="en-US" dirty="0">
                    <a:solidFill>
                      <a:srgbClr val="700000"/>
                    </a:solidFill>
                  </a:rPr>
                  <a:t>random number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as the pivot! </a:t>
                </a:r>
              </a:p>
              <a:p>
                <a:r>
                  <a:rPr lang="en-US" dirty="0"/>
                  <a:t>Why?   </a:t>
                </a:r>
              </a:p>
              <a:p>
                <a:pPr lvl="1"/>
                <a:r>
                  <a:rPr lang="en-US" dirty="0"/>
                  <a:t>If we pick a random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 err="1"/>
                  <a:t>i.e</a:t>
                </a:r>
                <a:r>
                  <a:rPr lang="en-US" dirty="0"/>
                  <a:t>, means that the probability of choose any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Probability </a:t>
                </a:r>
                <a:r>
                  <a:rPr lang="en-US" dirty="0" err="1"/>
                  <a:t>Pr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)/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=2/4=1/2 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Hence in expectation, every two times we will have a good split. 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DFFDF-70FA-45FB-A579-838E97223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1FBF-2A85-4AF5-AD31-0E5A9419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Rand-Select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79009E-C5F4-4225-AC4B-543D7532FD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2"/>
            <a:ext cx="8229600" cy="4114799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700000"/>
                </a:solidFill>
                <a:latin typeface="Chalkboard" charset="0"/>
              </a:rPr>
              <a:t>Rand-Select</a:t>
            </a:r>
            <a:r>
              <a:rPr lang="en-US" altLang="en-US" sz="2400" dirty="0">
                <a:latin typeface="Chalkboard" charset="0"/>
              </a:rPr>
              <a:t> ( A, s, t,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charset="0"/>
              </a:rPr>
              <a:t>/* select the order k element in A from subarray A[s,..t-1] */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(k &lt; s or k ≥ t or s ≥ t) return </a:t>
            </a:r>
            <a:r>
              <a:rPr lang="en-US" altLang="en-US" sz="2400" dirty="0">
                <a:solidFill>
                  <a:srgbClr val="00B050"/>
                </a:solidFill>
                <a:latin typeface="Chalkboard" charset="0"/>
              </a:rPr>
              <a:t>None</a:t>
            </a:r>
            <a:r>
              <a:rPr lang="en-US" altLang="en-US" sz="2400" dirty="0">
                <a:latin typeface="Chalkboard" charset="0"/>
              </a:rPr>
              <a:t>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m   = </a:t>
            </a:r>
            <a:r>
              <a:rPr lang="en-US" altLang="en-US" sz="2400" dirty="0">
                <a:solidFill>
                  <a:srgbClr val="700000"/>
                </a:solidFill>
                <a:latin typeface="Chalkboard" charset="0"/>
              </a:rPr>
              <a:t>Rand-Partition</a:t>
            </a:r>
            <a:r>
              <a:rPr lang="en-US" altLang="en-US" sz="2400" dirty="0">
                <a:latin typeface="Chalkboard" charset="0"/>
              </a:rPr>
              <a:t> ( A, s, t ); 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m+1 ;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k)  return A[m];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&gt;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      return </a:t>
            </a:r>
            <a:r>
              <a:rPr lang="en-US" altLang="en-US" sz="2400" dirty="0">
                <a:solidFill>
                  <a:srgbClr val="700000"/>
                </a:solidFill>
                <a:latin typeface="Chalkboard" charset="0"/>
              </a:rPr>
              <a:t>Rand-Select</a:t>
            </a:r>
            <a:r>
              <a:rPr lang="en-US" altLang="en-US" sz="2400" dirty="0">
                <a:latin typeface="Chalkboard" charset="0"/>
              </a:rPr>
              <a:t> ( A, s, m, k );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else  return </a:t>
            </a:r>
            <a:r>
              <a:rPr lang="en-US" altLang="en-US" sz="2400" dirty="0">
                <a:solidFill>
                  <a:srgbClr val="700000"/>
                </a:solidFill>
                <a:latin typeface="Chalkboard" charset="0"/>
              </a:rPr>
              <a:t>Rand-Select </a:t>
            </a:r>
            <a:r>
              <a:rPr lang="en-US" altLang="en-US" sz="2400" dirty="0">
                <a:latin typeface="Chalkboard" charset="0"/>
              </a:rPr>
              <a:t>( A, m+1, t, k );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17D55-DEB2-4F85-82CB-A3E0074F98CA}"/>
              </a:ext>
            </a:extLst>
          </p:cNvPr>
          <p:cNvSpPr txBox="1"/>
          <p:nvPr/>
        </p:nvSpPr>
        <p:spPr>
          <a:xfrm>
            <a:off x="1981200" y="5486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0000"/>
                </a:solidFill>
              </a:rPr>
              <a:t>Rand-Partition</a:t>
            </a:r>
            <a:r>
              <a:rPr lang="en-US" sz="2000" dirty="0"/>
              <a:t>(A, s, t) uses a </a:t>
            </a:r>
            <a:r>
              <a:rPr lang="en-US" sz="2000" dirty="0">
                <a:solidFill>
                  <a:srgbClr val="700000"/>
                </a:solidFill>
              </a:rPr>
              <a:t>random element </a:t>
            </a:r>
            <a:r>
              <a:rPr lang="en-US" sz="2000" dirty="0"/>
              <a:t>from A[s, … t-1] as pivot, instead of using A[t-1] as pivot like in Partition(A, s, t). </a:t>
            </a:r>
          </a:p>
        </p:txBody>
      </p:sp>
    </p:spTree>
    <p:extLst>
      <p:ext uri="{BB962C8B-B14F-4D97-AF65-F5344CB8AC3E}">
        <p14:creationId xmlns:p14="http://schemas.microsoft.com/office/powerpoint/2010/main" val="2669567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2A777-6778-4FB1-A07F-83962B6F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11024231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E1A-061B-4293-A069-02CE616E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Rand-Partition pseudo-code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E6300-AA97-4EF8-8CC8-88F8E5E72EBB}"/>
              </a:ext>
            </a:extLst>
          </p:cNvPr>
          <p:cNvSpPr/>
          <p:nvPr/>
        </p:nvSpPr>
        <p:spPr>
          <a:xfrm>
            <a:off x="1905000" y="2286000"/>
            <a:ext cx="5029200" cy="914400"/>
          </a:xfrm>
          <a:prstGeom prst="rect">
            <a:avLst/>
          </a:prstGeom>
          <a:solidFill>
            <a:srgbClr val="FF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FAB5-E24D-4AC5-B17E-66437EF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time analysis --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6A7E5-C994-48E1-B0A8-E5373E49900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410200"/>
              </a:xfrm>
            </p:spPr>
            <p:txBody>
              <a:bodyPr/>
              <a:lstStyle/>
              <a:p>
                <a:r>
                  <a:rPr lang="en-US" sz="2400" dirty="0"/>
                  <a:t>In expectation, after every constant number of recursive calls, there will be a good split, </a:t>
                </a:r>
              </a:p>
              <a:p>
                <a:pPr lvl="1"/>
                <a:r>
                  <a:rPr lang="en-US" sz="2000" dirty="0">
                    <a:solidFill>
                      <a:srgbClr val="00B050"/>
                    </a:solidFill>
                  </a:rPr>
                  <a:t>Good</a:t>
                </a:r>
                <a:r>
                  <a:rPr lang="en-US" sz="2000" dirty="0"/>
                  <a:t> split:  </a:t>
                </a:r>
              </a:p>
              <a:p>
                <a:pPr lvl="2"/>
                <a:r>
                  <a:rPr lang="en-US" sz="1700" dirty="0"/>
                  <a:t>the pivot has rank in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700" dirty="0"/>
                  <a:t>  =&gt; probability of a good split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700" dirty="0"/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Bad</a:t>
                </a:r>
                <a:r>
                  <a:rPr lang="en-US" sz="2000" dirty="0"/>
                  <a:t> split: </a:t>
                </a:r>
              </a:p>
              <a:p>
                <a:pPr lvl="2"/>
                <a:r>
                  <a:rPr lang="en-US" sz="1700" dirty="0"/>
                  <a:t>Otherwise</a:t>
                </a:r>
              </a:p>
              <a:p>
                <a:pPr lvl="2"/>
                <a:endParaRPr lang="en-US" sz="1700" dirty="0"/>
              </a:p>
              <a:p>
                <a:r>
                  <a:rPr lang="en-US" sz="2300" dirty="0"/>
                  <a:t>Every time a good split happens, </a:t>
                </a:r>
              </a:p>
              <a:p>
                <a:pPr lvl="1"/>
                <a:r>
                  <a:rPr lang="en-US" sz="2000" dirty="0"/>
                  <a:t>the size of the problem will be reduced by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r>
                  <a:rPr lang="en-US" sz="2000" dirty="0" err="1"/>
                  <a:t>i.e</a:t>
                </a:r>
                <a:r>
                  <a:rPr lang="en-US" sz="2000" dirty="0"/>
                  <a:t>,  the remainder size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700" dirty="0"/>
                  <a:t> where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700" dirty="0"/>
                  <a:t> is the previous size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6A7E5-C994-48E1-B0A8-E5373E49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410200"/>
              </a:xfrm>
              <a:blipFill>
                <a:blip r:embed="rId2"/>
                <a:stretch>
                  <a:fillRect l="-444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23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0E77-2182-4049-A9F0-C9829CB1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37CC1-DF0D-419B-8C3A-AD48FCB7CD3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set of n numbers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rgbClr val="700000"/>
                    </a:solidFill>
                  </a:rPr>
                  <a:t>kth order statistics </a:t>
                </a:r>
                <a:r>
                  <a:rPr lang="en-US" dirty="0"/>
                  <a:t>is the kth smallest number in this collection </a:t>
                </a:r>
              </a:p>
              <a:p>
                <a:pPr lvl="2"/>
                <a:r>
                  <a:rPr lang="en-US" dirty="0"/>
                  <a:t>We also say that this number has </a:t>
                </a:r>
                <a:r>
                  <a:rPr lang="en-US" i="1" dirty="0">
                    <a:solidFill>
                      <a:srgbClr val="700000"/>
                    </a:solidFill>
                  </a:rPr>
                  <a:t>rank k</a:t>
                </a:r>
                <a:r>
                  <a:rPr lang="en-US" dirty="0"/>
                  <a:t> in the input.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</a:t>
                </a:r>
                <a:r>
                  <a:rPr lang="en-US" dirty="0"/>
                  <a:t> order statistics:      minimum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th order statistics:    maximum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statistics:   median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-th percentile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37CC1-DF0D-419B-8C3A-AD48FCB7C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392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FAB5-E24D-4AC5-B17E-66437EF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time analysis --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6A7E5-C994-48E1-B0A8-E5373E49900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77400" cy="5410200"/>
              </a:xfrm>
            </p:spPr>
            <p:txBody>
              <a:bodyPr/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1000" dirty="0"/>
              </a:p>
              <a:p>
                <a:r>
                  <a:rPr lang="en-US" sz="2400" dirty="0"/>
                  <a:t>Counting the cost of all good splits, we have that it is at most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1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 …=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 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000" dirty="0"/>
              </a:p>
              <a:p>
                <a:r>
                  <a:rPr lang="en-US" sz="2400" dirty="0"/>
                  <a:t>In-between good splits there are bad splits, but their costs intuitively can be charged to those of the good splits </a:t>
                </a:r>
              </a:p>
              <a:p>
                <a:pPr lvl="1"/>
                <a:r>
                  <a:rPr lang="en-US" sz="2100" dirty="0"/>
                  <a:t>The good split happens with probability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100" dirty="0"/>
              </a:p>
              <a:p>
                <a:pPr lvl="1"/>
                <a:r>
                  <a:rPr lang="en-US" sz="2000" dirty="0"/>
                  <a:t>Expected cost of bad splits is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300" dirty="0"/>
                  <a:t>Hence the expected total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6A7E5-C994-48E1-B0A8-E5373E49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77400" cy="5410200"/>
              </a:xfrm>
              <a:blipFill>
                <a:blip r:embed="rId2"/>
                <a:stretch>
                  <a:fillRect l="-441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CFB2087-2EA5-4107-8D79-30DB87005C35}"/>
              </a:ext>
            </a:extLst>
          </p:cNvPr>
          <p:cNvSpPr/>
          <p:nvPr/>
        </p:nvSpPr>
        <p:spPr>
          <a:xfrm>
            <a:off x="1676400" y="6019800"/>
            <a:ext cx="784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NOT a precise argument, just intuition. </a:t>
            </a:r>
          </a:p>
          <a:p>
            <a:pPr algn="ctr"/>
            <a:r>
              <a:rPr lang="en-US" sz="2400" dirty="0"/>
              <a:t>This can be made more precise. </a:t>
            </a:r>
          </a:p>
        </p:txBody>
      </p:sp>
    </p:spTree>
    <p:extLst>
      <p:ext uri="{BB962C8B-B14F-4D97-AF65-F5344CB8AC3E}">
        <p14:creationId xmlns:p14="http://schemas.microsoft.com/office/powerpoint/2010/main" val="266322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B4B3-82E3-406F-95D4-79240528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61C6E-3ECC-4290-B700-EBF0AE403C7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Randomized version of </a:t>
                </a:r>
                <a:r>
                  <a:rPr lang="en-US" dirty="0" err="1"/>
                  <a:t>QuickSelect</a:t>
                </a:r>
                <a:r>
                  <a:rPr lang="en-US" dirty="0"/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expected time</a:t>
                </a:r>
              </a:p>
              <a:p>
                <a:endParaRPr lang="en-US" dirty="0"/>
              </a:p>
              <a:p>
                <a:r>
                  <a:rPr lang="en-US" dirty="0"/>
                  <a:t>In fact, one can perform Select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worst-case time</a:t>
                </a:r>
              </a:p>
              <a:p>
                <a:pPr lvl="1"/>
                <a:r>
                  <a:rPr lang="en-US" dirty="0"/>
                  <a:t>Not covered in this class.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61C6E-3ECC-4290-B700-EBF0AE403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4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219200"/>
          </a:xfrm>
        </p:spPr>
        <p:txBody>
          <a:bodyPr/>
          <a:lstStyle/>
          <a:p>
            <a:pPr algn="ctr"/>
            <a:r>
              <a:rPr lang="en-US" dirty="0"/>
              <a:t>Part E:</a:t>
            </a:r>
            <a:br>
              <a:rPr lang="en-US" dirty="0"/>
            </a:br>
            <a:r>
              <a:rPr lang="en-US" dirty="0"/>
              <a:t>Randomized </a:t>
            </a:r>
            <a:r>
              <a:rPr lang="en-US" dirty="0" err="1"/>
              <a:t>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6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D03A-CEA5-405D-B710-CDAB35DE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revisited!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C4FF4-E3A0-4711-A7F9-A6DCD46C981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Previously, 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pPr lvl="1" eaLnBrk="1" hangingPunct="1"/>
                <a:r>
                  <a:rPr lang="en-US" altLang="en-US" dirty="0"/>
                  <a:t>Divide and conquer paradigm</a:t>
                </a:r>
              </a:p>
              <a:p>
                <a:pPr lvl="1" eaLnBrk="1" hangingPunct="1"/>
                <a:r>
                  <a:rPr lang="en-US" altLang="en-US" dirty="0"/>
                  <a:t>But </a:t>
                </a:r>
                <a:r>
                  <a:rPr lang="en-US" altLang="en-US" dirty="0">
                    <a:solidFill>
                      <a:srgbClr val="700000"/>
                    </a:solidFill>
                  </a:rPr>
                  <a:t>NOT</a:t>
                </a:r>
                <a:r>
                  <a:rPr lang="en-US" altLang="en-US" dirty="0"/>
                  <a:t> in-place sorting</a:t>
                </a:r>
              </a:p>
              <a:p>
                <a:pPr lvl="1"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Now:  </a:t>
                </a:r>
                <a:r>
                  <a:rPr lang="en-US" altLang="en-US" dirty="0" err="1"/>
                  <a:t>QuickSort</a:t>
                </a:r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In-place sorting</a:t>
                </a:r>
              </a:p>
              <a:p>
                <a:pPr lvl="1" eaLnBrk="1" hangingPunct="1"/>
                <a:r>
                  <a:rPr lang="en-US" altLang="en-US" dirty="0"/>
                  <a:t>Randomized quicksort:</a:t>
                </a:r>
              </a:p>
              <a:p>
                <a:pPr lvl="2" eaLnBrk="1" hangingPunct="1"/>
                <a:r>
                  <a:rPr lang="en-US" altLang="en-US" dirty="0"/>
                  <a:t>Worst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lvl="2" eaLnBrk="1" hangingPunct="1"/>
                <a:r>
                  <a:rPr lang="en-US" altLang="en-US" dirty="0"/>
                  <a:t>Expected 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C4FF4-E3A0-4711-A7F9-A6DCD46C9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B98-33F6-4B84-8606-B777933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2686-4E1B-4D4B-863C-F7DA46EA4D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371600"/>
            <a:ext cx="6477000" cy="3429000"/>
          </a:xfrm>
          <a:ln w="2222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b="0" dirty="0" err="1">
                <a:latin typeface="Chalkboard" charset="0"/>
              </a:rPr>
              <a:t>MergeSort</a:t>
            </a:r>
            <a:r>
              <a:rPr lang="en-US" altLang="en-US" b="0" dirty="0">
                <a:latin typeface="Chalkboard" charset="0"/>
              </a:rPr>
              <a:t> </a:t>
            </a:r>
            <a:r>
              <a:rPr lang="en-US" altLang="en-US" b="0" dirty="0"/>
              <a:t>( </a:t>
            </a:r>
            <a:r>
              <a:rPr lang="en-US" altLang="en-US" b="0" i="1" dirty="0">
                <a:solidFill>
                  <a:srgbClr val="0B1196"/>
                </a:solidFill>
              </a:rPr>
              <a:t>A, r, s </a:t>
            </a:r>
            <a:r>
              <a:rPr lang="en-US" altLang="en-US" b="0" dirty="0"/>
              <a:t>) // sorting subarray A[</a:t>
            </a:r>
            <a:r>
              <a:rPr lang="en-US" altLang="en-US" b="0" dirty="0" err="1"/>
              <a:t>r,s</a:t>
            </a:r>
            <a:r>
              <a:rPr lang="en-US" altLang="en-US" b="0" dirty="0"/>
              <a:t>]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800" dirty="0"/>
              <a:t>  if </a:t>
            </a:r>
            <a:r>
              <a:rPr lang="en-US" altLang="en-US" sz="2800" i="1" dirty="0">
                <a:solidFill>
                  <a:srgbClr val="0B1196"/>
                </a:solidFill>
              </a:rPr>
              <a:t>( r ≥ s)</a:t>
            </a:r>
            <a:r>
              <a:rPr lang="en-US" altLang="en-US" sz="2800" dirty="0"/>
              <a:t>  return; 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m  = (</a:t>
            </a:r>
            <a:r>
              <a:rPr lang="en-US" altLang="en-US" sz="2400" i="1" dirty="0" err="1">
                <a:solidFill>
                  <a:srgbClr val="0B1196"/>
                </a:solidFill>
              </a:rPr>
              <a:t>r+s</a:t>
            </a:r>
            <a:r>
              <a:rPr lang="en-US" altLang="en-US" sz="2400" i="1" dirty="0">
                <a:solidFill>
                  <a:srgbClr val="0B1196"/>
                </a:solidFill>
              </a:rPr>
              <a:t>) / 2</a:t>
            </a:r>
            <a:r>
              <a:rPr lang="en-US" altLang="en-US" sz="2400" dirty="0"/>
              <a:t>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A1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MergeSort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r, m 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A2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MergeSort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m+1, s </a:t>
            </a:r>
            <a:r>
              <a:rPr lang="en-US" altLang="en-US" sz="2400" dirty="0"/>
              <a:t>); 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dirty="0">
                <a:latin typeface="Chalkboard" charset="0"/>
              </a:rPr>
              <a:t>Merge </a:t>
            </a:r>
            <a:r>
              <a:rPr lang="en-US" altLang="en-US" sz="2400" dirty="0"/>
              <a:t>(</a:t>
            </a:r>
            <a:r>
              <a:rPr lang="en-US" altLang="en-US" sz="2400" i="1" dirty="0">
                <a:solidFill>
                  <a:srgbClr val="0B1196"/>
                </a:solidFill>
              </a:rPr>
              <a:t>A1, A2</a:t>
            </a:r>
            <a:r>
              <a:rPr lang="en-US" altLang="en-US" sz="2400" dirty="0"/>
              <a:t>);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C6A58-75A5-41AC-B9B7-F112886602BF}"/>
              </a:ext>
            </a:extLst>
          </p:cNvPr>
          <p:cNvSpPr/>
          <p:nvPr/>
        </p:nvSpPr>
        <p:spPr>
          <a:xfrm>
            <a:off x="2286000" y="4191000"/>
            <a:ext cx="2514600" cy="381000"/>
          </a:xfrm>
          <a:prstGeom prst="rect">
            <a:avLst/>
          </a:prstGeom>
          <a:solidFill>
            <a:srgbClr val="FF99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64C9D-FD4B-4A25-A74D-D86789A44B8A}"/>
              </a:ext>
            </a:extLst>
          </p:cNvPr>
          <p:cNvSpPr txBox="1"/>
          <p:nvPr/>
        </p:nvSpPr>
        <p:spPr>
          <a:xfrm>
            <a:off x="1981200" y="518160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work has to be done in Merge(), but the “divide” step is easy (simply split the array into two equal parts).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6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C1B1-2EB3-49A4-BDE9-94436D09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A5EA-3806-4FB0-9518-1F0BE5A0D9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4343400" cy="3276600"/>
          </a:xfrm>
          <a:ln w="2222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b="0" dirty="0" err="1">
                <a:latin typeface="Chalkboard" charset="0"/>
              </a:rPr>
              <a:t>QuickSort</a:t>
            </a:r>
            <a:r>
              <a:rPr lang="en-US" altLang="en-US" b="0" dirty="0">
                <a:latin typeface="Chalkboard" charset="0"/>
              </a:rPr>
              <a:t> </a:t>
            </a:r>
            <a:r>
              <a:rPr lang="en-US" altLang="en-US" b="0" dirty="0"/>
              <a:t>( </a:t>
            </a:r>
            <a:r>
              <a:rPr lang="en-US" altLang="en-US" b="0" i="1" dirty="0">
                <a:solidFill>
                  <a:srgbClr val="0B1196"/>
                </a:solidFill>
              </a:rPr>
              <a:t>A, r, s </a:t>
            </a:r>
            <a:r>
              <a:rPr lang="en-US" altLang="en-US" b="0" dirty="0"/>
              <a:t>)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if </a:t>
            </a:r>
            <a:r>
              <a:rPr lang="en-US" altLang="en-US" sz="2400" i="1" dirty="0">
                <a:solidFill>
                  <a:srgbClr val="0B1196"/>
                </a:solidFill>
              </a:rPr>
              <a:t>( r ≥ s)</a:t>
            </a:r>
            <a:r>
              <a:rPr lang="en-US" altLang="en-US" sz="2400" dirty="0"/>
              <a:t>  return;</a:t>
            </a:r>
          </a:p>
          <a:p>
            <a:pPr marL="0" indent="0">
              <a:buNone/>
            </a:pPr>
            <a:r>
              <a:rPr lang="en-US" altLang="en-US" b="0" dirty="0"/>
              <a:t>   </a:t>
            </a:r>
            <a:r>
              <a:rPr lang="en-US" altLang="en-US" b="0" i="1" dirty="0">
                <a:solidFill>
                  <a:srgbClr val="0B1196"/>
                </a:solidFill>
              </a:rPr>
              <a:t>m   = </a:t>
            </a:r>
            <a:r>
              <a:rPr lang="en-US" altLang="en-US" b="0" dirty="0">
                <a:latin typeface="Chalkboard" charset="0"/>
              </a:rPr>
              <a:t>Partition </a:t>
            </a:r>
            <a:r>
              <a:rPr lang="en-US" altLang="en-US" b="0" dirty="0"/>
              <a:t>( </a:t>
            </a:r>
            <a:r>
              <a:rPr lang="en-US" altLang="en-US" b="0" i="1" dirty="0">
                <a:solidFill>
                  <a:srgbClr val="0B1196"/>
                </a:solidFill>
              </a:rPr>
              <a:t>A, r, s </a:t>
            </a:r>
            <a:r>
              <a:rPr lang="en-US" altLang="en-US" b="0" dirty="0"/>
              <a:t>);   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A1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r, m 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A2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m+1, s </a:t>
            </a:r>
            <a:r>
              <a:rPr lang="en-US" altLang="en-US" sz="2400" dirty="0"/>
              <a:t>); 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dirty="0">
                <a:latin typeface="Chalkboard" charset="0"/>
              </a:rPr>
              <a:t>Merge </a:t>
            </a:r>
            <a:r>
              <a:rPr lang="en-US" altLang="en-US" sz="2400" dirty="0"/>
              <a:t>(</a:t>
            </a:r>
            <a:r>
              <a:rPr lang="en-US" altLang="en-US" sz="2400" i="1" dirty="0">
                <a:solidFill>
                  <a:srgbClr val="0B1196"/>
                </a:solidFill>
              </a:rPr>
              <a:t>A1, A2</a:t>
            </a:r>
            <a:r>
              <a:rPr lang="en-US" altLang="en-US" sz="2400" dirty="0"/>
              <a:t>);</a:t>
            </a:r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EEF21E-B76A-41C6-9DE5-466AA9AF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105400"/>
            <a:ext cx="6934200" cy="609600"/>
          </a:xfrm>
          <a:prstGeom prst="rect">
            <a:avLst/>
          </a:prstGeom>
          <a:solidFill>
            <a:srgbClr val="CCFFCC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E072D171-B992-4800-AEE6-8F9CCB8DB0B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105403"/>
            <a:ext cx="6934200" cy="1055688"/>
            <a:chOff x="576" y="3360"/>
            <a:chExt cx="4368" cy="665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A45E9085-C256-499F-AAA8-141DF30DD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4368" cy="384"/>
              <a:chOff x="576" y="3360"/>
              <a:chExt cx="4368" cy="384"/>
            </a:xfrm>
          </p:grpSpPr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9687636D-B967-46A6-8CAD-CFF18896D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D7D93320-6A63-4F96-BF15-02050EB41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51CFDB40-256D-4B43-9DC6-133890EA3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60C92953-AA0D-4F17-AAE2-FA015BB83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792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1">
                  <a:solidFill>
                    <a:srgbClr val="0B1196"/>
                  </a:solidFill>
                </a:rPr>
                <a:t>A[m]: </a:t>
              </a:r>
              <a:r>
                <a:rPr lang="en-US" altLang="en-US" b="0"/>
                <a:t>pivot</a:t>
              </a: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6413A422-8B57-4DE1-8F79-76FEEF03366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10000"/>
            <a:ext cx="2514600" cy="609600"/>
            <a:chOff x="480" y="2736"/>
            <a:chExt cx="1776" cy="432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5F65AC13-9744-42BA-965B-82C5289B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736"/>
              <a:ext cx="1776" cy="432"/>
            </a:xfrm>
            <a:prstGeom prst="rect">
              <a:avLst/>
            </a:prstGeom>
            <a:solidFill>
              <a:srgbClr val="FF9900">
                <a:alpha val="48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64551AC8-CE43-4EDD-94CD-9F5269C33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36"/>
              <a:ext cx="17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87E49218-4909-4EF8-9689-1E3AEAFFD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784"/>
              <a:ext cx="17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3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42-C5DC-4E94-AF10-3E7D0C00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53F45-78BE-4F3F-8231-B0383D57B8B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4191000"/>
                <a:ext cx="8229600" cy="1965960"/>
              </a:xfrm>
            </p:spPr>
            <p:txBody>
              <a:bodyPr/>
              <a:lstStyle/>
              <a:p>
                <a:r>
                  <a:rPr lang="en-US" dirty="0"/>
                  <a:t>Worst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53F45-78BE-4F3F-8231-B0383D57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4191000"/>
                <a:ext cx="8229600" cy="1965960"/>
              </a:xfrm>
              <a:blipFill>
                <a:blip r:embed="rId2"/>
                <a:stretch>
                  <a:fillRect l="-667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5C07E-E90F-4307-BF50-DFE35F1F820D}"/>
              </a:ext>
            </a:extLst>
          </p:cNvPr>
          <p:cNvSpPr txBox="1">
            <a:spLocks/>
          </p:cNvSpPr>
          <p:nvPr/>
        </p:nvSpPr>
        <p:spPr bwMode="auto">
          <a:xfrm>
            <a:off x="1981200" y="1219200"/>
            <a:ext cx="4876800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>
                <a:latin typeface="Chalkboard" charset="0"/>
              </a:rPr>
              <a:t>QuickSort</a:t>
            </a:r>
            <a:r>
              <a:rPr lang="en-US" altLang="en-US" dirty="0">
                <a:latin typeface="Chalkboard" charset="0"/>
              </a:rPr>
              <a:t> </a:t>
            </a:r>
            <a:r>
              <a:rPr lang="en-US" altLang="en-US" dirty="0"/>
              <a:t>( </a:t>
            </a:r>
            <a:r>
              <a:rPr lang="en-US" altLang="en-US" i="1" dirty="0">
                <a:solidFill>
                  <a:srgbClr val="0B1196"/>
                </a:solidFill>
              </a:rPr>
              <a:t>A, r, s 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if </a:t>
            </a:r>
            <a:r>
              <a:rPr lang="en-US" altLang="en-US" sz="2400" i="1" dirty="0">
                <a:solidFill>
                  <a:srgbClr val="0B1196"/>
                </a:solidFill>
              </a:rPr>
              <a:t>( r ≥ s)</a:t>
            </a:r>
            <a:r>
              <a:rPr lang="en-US" altLang="en-US" sz="2400" dirty="0"/>
              <a:t>  return;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i="1" dirty="0">
                <a:solidFill>
                  <a:srgbClr val="0B1196"/>
                </a:solidFill>
              </a:rPr>
              <a:t>m   = </a:t>
            </a:r>
            <a:r>
              <a:rPr lang="en-US" altLang="en-US" dirty="0">
                <a:latin typeface="Chalkboard" charset="0"/>
              </a:rPr>
              <a:t>Partition </a:t>
            </a:r>
            <a:r>
              <a:rPr lang="en-US" altLang="en-US" dirty="0"/>
              <a:t>( </a:t>
            </a:r>
            <a:r>
              <a:rPr lang="en-US" altLang="en-US" i="1" dirty="0">
                <a:solidFill>
                  <a:srgbClr val="0B1196"/>
                </a:solidFill>
              </a:rPr>
              <a:t>A, r, s </a:t>
            </a:r>
            <a:r>
              <a:rPr lang="en-US" altLang="en-US" dirty="0"/>
              <a:t>);   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A1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r, m-1 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A2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m+1, s </a:t>
            </a:r>
            <a:r>
              <a:rPr lang="en-US" altLang="en-US" sz="24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367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42-C5DC-4E94-AF10-3E7D0C00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rand-</a:t>
            </a:r>
            <a:r>
              <a:rPr lang="en-US" dirty="0" err="1"/>
              <a:t>QuickSort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53F45-78BE-4F3F-8231-B0383D57B8B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4191000"/>
                <a:ext cx="8229600" cy="1965960"/>
              </a:xfrm>
            </p:spPr>
            <p:txBody>
              <a:bodyPr/>
              <a:lstStyle/>
              <a:p>
                <a:r>
                  <a:rPr lang="en-US" dirty="0"/>
                  <a:t>Worst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53F45-78BE-4F3F-8231-B0383D57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4191000"/>
                <a:ext cx="8229600" cy="1965960"/>
              </a:xfrm>
              <a:blipFill>
                <a:blip r:embed="rId2"/>
                <a:stretch>
                  <a:fillRect l="-667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5C07E-E90F-4307-BF50-DFE35F1F820D}"/>
              </a:ext>
            </a:extLst>
          </p:cNvPr>
          <p:cNvSpPr txBox="1">
            <a:spLocks/>
          </p:cNvSpPr>
          <p:nvPr/>
        </p:nvSpPr>
        <p:spPr bwMode="auto">
          <a:xfrm>
            <a:off x="1981200" y="1219200"/>
            <a:ext cx="4876800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solidFill>
                  <a:srgbClr val="700000"/>
                </a:solidFill>
                <a:latin typeface="Chalkboard" charset="0"/>
              </a:rPr>
              <a:t>rand-</a:t>
            </a:r>
            <a:r>
              <a:rPr lang="en-US" altLang="en-US" dirty="0" err="1">
                <a:solidFill>
                  <a:srgbClr val="700000"/>
                </a:solidFill>
                <a:latin typeface="Chalkboard" charset="0"/>
              </a:rPr>
              <a:t>QuickSort</a:t>
            </a:r>
            <a:r>
              <a:rPr lang="en-US" altLang="en-US" dirty="0">
                <a:latin typeface="Chalkboard" charset="0"/>
              </a:rPr>
              <a:t> </a:t>
            </a:r>
            <a:r>
              <a:rPr lang="en-US" altLang="en-US" dirty="0"/>
              <a:t>( </a:t>
            </a:r>
            <a:r>
              <a:rPr lang="en-US" altLang="en-US" i="1" dirty="0">
                <a:solidFill>
                  <a:srgbClr val="0B1196"/>
                </a:solidFill>
              </a:rPr>
              <a:t>A, r, s 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if </a:t>
            </a:r>
            <a:r>
              <a:rPr lang="en-US" altLang="en-US" sz="2400" i="1" dirty="0">
                <a:solidFill>
                  <a:srgbClr val="0B1196"/>
                </a:solidFill>
              </a:rPr>
              <a:t>( r ≥ s)</a:t>
            </a:r>
            <a:r>
              <a:rPr lang="en-US" altLang="en-US" sz="2400" dirty="0"/>
              <a:t>  return;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i="1" dirty="0">
                <a:solidFill>
                  <a:srgbClr val="0B1196"/>
                </a:solidFill>
              </a:rPr>
              <a:t>m   = </a:t>
            </a:r>
            <a:r>
              <a:rPr lang="en-US" altLang="en-US" dirty="0">
                <a:solidFill>
                  <a:srgbClr val="700000"/>
                </a:solidFill>
                <a:latin typeface="Chalkboard" charset="0"/>
              </a:rPr>
              <a:t>rand-Partition</a:t>
            </a:r>
            <a:r>
              <a:rPr lang="en-US" altLang="en-US" dirty="0">
                <a:latin typeface="Chalkboard" charset="0"/>
              </a:rPr>
              <a:t> </a:t>
            </a:r>
            <a:r>
              <a:rPr lang="en-US" altLang="en-US" dirty="0"/>
              <a:t>( </a:t>
            </a:r>
            <a:r>
              <a:rPr lang="en-US" altLang="en-US" i="1" dirty="0">
                <a:solidFill>
                  <a:srgbClr val="0B1196"/>
                </a:solidFill>
              </a:rPr>
              <a:t>A, r, s </a:t>
            </a:r>
            <a:r>
              <a:rPr lang="en-US" altLang="en-US" dirty="0"/>
              <a:t>);   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A1</a:t>
            </a:r>
            <a:r>
              <a:rPr lang="en-US" altLang="en-US" sz="2400" dirty="0"/>
              <a:t> = </a:t>
            </a:r>
            <a:r>
              <a:rPr lang="en-US" altLang="en-US" sz="2400" dirty="0">
                <a:solidFill>
                  <a:srgbClr val="700000"/>
                </a:solidFill>
              </a:rPr>
              <a:t>rand-</a:t>
            </a:r>
            <a:r>
              <a:rPr lang="en-US" altLang="en-US" sz="2400" dirty="0" err="1">
                <a:solidFill>
                  <a:srgbClr val="700000"/>
                </a:solidFill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r, m-1 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A2</a:t>
            </a:r>
            <a:r>
              <a:rPr lang="en-US" altLang="en-US" sz="2400" dirty="0"/>
              <a:t> = </a:t>
            </a:r>
            <a:r>
              <a:rPr lang="en-US" altLang="en-US" sz="2400" dirty="0">
                <a:solidFill>
                  <a:srgbClr val="700000"/>
                </a:solidFill>
              </a:rPr>
              <a:t>rand-</a:t>
            </a:r>
            <a:r>
              <a:rPr lang="en-US" altLang="en-US" sz="2400" dirty="0" err="1">
                <a:solidFill>
                  <a:srgbClr val="700000"/>
                </a:solidFill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m+1, s </a:t>
            </a:r>
            <a:r>
              <a:rPr lang="en-US" altLang="en-US" sz="24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59115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C64E-DB81-4A50-8143-DF7DAFC2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38BAC-B1C9-4BB1-8DBB-4970BB4946B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rand-</a:t>
                </a:r>
                <a:r>
                  <a:rPr lang="en-US" dirty="0" err="1"/>
                  <a:t>QuickSelect</a:t>
                </a:r>
                <a:endParaRPr lang="en-US" dirty="0"/>
              </a:p>
              <a:p>
                <a:pPr lvl="1"/>
                <a:r>
                  <a:rPr lang="en-US" dirty="0"/>
                  <a:t>like rand-Select, there are good and bad splits </a:t>
                </a:r>
              </a:p>
              <a:p>
                <a:pPr lvl="1"/>
                <a:r>
                  <a:rPr lang="en-US" dirty="0"/>
                  <a:t>as long as good splits come constant fraction of the time, the time complexity is dominated by good splits </a:t>
                </a:r>
              </a:p>
              <a:p>
                <a:pPr lvl="1"/>
                <a:r>
                  <a:rPr lang="en-US" dirty="0"/>
                  <a:t>expected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Compared to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pPr lvl="1"/>
                <a:r>
                  <a:rPr lang="en-US" dirty="0"/>
                  <a:t>In-place sorting</a:t>
                </a:r>
              </a:p>
              <a:p>
                <a:pPr lvl="2"/>
                <a:r>
                  <a:rPr lang="en-US" dirty="0"/>
                  <a:t>while </a:t>
                </a:r>
                <a:r>
                  <a:rPr lang="en-US" dirty="0" err="1"/>
                  <a:t>MergeSort</a:t>
                </a:r>
                <a:r>
                  <a:rPr lang="en-US" dirty="0"/>
                  <a:t> needs to open a new output array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practice often faster, and needs much smaller memory (important!)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38BAC-B1C9-4BB1-8DBB-4970BB494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101-CEEB-4364-A58D-D2C860D0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Select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C1C39-6D30-4D1D-897D-6A63CE393EC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 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stored in an array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an order (rank)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 return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Special cases: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But how about for general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including finding the median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C1C39-6D30-4D1D-897D-6A63CE393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4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E5D-F608-44B8-8AB2-4DD20D93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26764-8F00-423C-BFE9-4BAD99B913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Approach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Modifying selection sort</a:t>
                </a:r>
              </a:p>
              <a:p>
                <a:pPr lvl="1"/>
                <a:r>
                  <a:rPr lang="en-US" dirty="0"/>
                  <a:t>Stops when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26764-8F00-423C-BFE9-4BAD99B9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0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B69E-A507-48CE-AE45-085BC698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err="1"/>
              <a:t>selection_sort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90AE-ED32-48F1-AF53-C601634DB2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7400" y="1295400"/>
            <a:ext cx="8229600" cy="487680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selection_sort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n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8000"/>
                </a:solidFill>
                <a:latin typeface="FiraMono-Regular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if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n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&lt;= 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	return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-1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408080"/>
                </a:solidFill>
                <a:latin typeface="FiraMono-Oblique-Identity-H"/>
              </a:rPr>
              <a:t>	# find index of min in A[start:]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find_minimum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(A, start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408080"/>
                </a:solidFill>
                <a:latin typeface="FiraMono-Oblique-Identity-H"/>
              </a:rPr>
              <a:t>	#swap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	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38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B69E-A507-48CE-AE45-085BC698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err="1"/>
              <a:t>selection_kthOS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90AE-ED32-48F1-AF53-C601634DB2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7400" y="1295400"/>
            <a:ext cx="8229600" cy="533400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selection_kthOS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(A, k):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n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8000"/>
                </a:solidFill>
                <a:latin typeface="FiraMono-Regular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if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n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&lt; k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	return Error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b="1" dirty="0">
                <a:solidFill>
                  <a:srgbClr val="700000"/>
                </a:solidFill>
                <a:latin typeface="FiraMono-Regular-Identity-H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408080"/>
                </a:solidFill>
                <a:latin typeface="FiraMono-Oblique-Identity-H"/>
              </a:rPr>
              <a:t>	# find index of min in A[start:]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find_minimum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(A, start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408080"/>
                </a:solidFill>
                <a:latin typeface="FiraMono-Oblique-Identity-H"/>
              </a:rPr>
              <a:t>	#swap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	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return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A[</a:t>
            </a:r>
            <a:r>
              <a:rPr lang="en-US" sz="2400" dirty="0">
                <a:solidFill>
                  <a:srgbClr val="700000"/>
                </a:solidFill>
                <a:latin typeface="FiraMono-Regular-Identity-H"/>
              </a:rPr>
              <a:t>k-1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571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E5D-F608-44B8-8AB2-4DD20D93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26764-8F00-423C-BFE9-4BAD99B913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Approach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Modifying selection sort</a:t>
                </a:r>
              </a:p>
              <a:p>
                <a:pPr lvl="1"/>
                <a:r>
                  <a:rPr lang="en-US" dirty="0"/>
                  <a:t>Stops when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 </a:t>
                </a:r>
              </a:p>
              <a:p>
                <a:pPr lvl="1"/>
                <a:r>
                  <a:rPr lang="en-US" dirty="0"/>
                  <a:t>Time complexity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Approach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First sort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complexity</a:t>
                </a:r>
              </a:p>
              <a:p>
                <a:pPr lvl="2"/>
                <a:r>
                  <a:rPr lang="en-US" dirty="0"/>
                  <a:t>Same as sorting, 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26764-8F00-423C-BFE9-4BAD99B9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D9D910-4FDF-4E59-9E10-149F7D2564B9}"/>
                  </a:ext>
                </a:extLst>
              </p:cNvPr>
              <p:cNvSpPr/>
              <p:nvPr/>
            </p:nvSpPr>
            <p:spPr>
              <a:xfrm>
                <a:off x="6400800" y="3505200"/>
                <a:ext cx="3733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Can we do better than sorting (namely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time)?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D9D910-4FDF-4E59-9E10-149F7D256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505200"/>
                <a:ext cx="37338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2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21377</TotalTime>
  <Words>2810</Words>
  <Application>Microsoft Office PowerPoint</Application>
  <PresentationFormat>Widescreen</PresentationFormat>
  <Paragraphs>360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Wingdings</vt:lpstr>
      <vt:lpstr>FiraMono-Oblique-Identity-H</vt:lpstr>
      <vt:lpstr>Wingdings 3</vt:lpstr>
      <vt:lpstr>Bookman Old Style</vt:lpstr>
      <vt:lpstr>Calibri Light</vt:lpstr>
      <vt:lpstr>Chalkboard</vt:lpstr>
      <vt:lpstr>FiraMono-Medium-Identity-H</vt:lpstr>
      <vt:lpstr>Gill Sans MT</vt:lpstr>
      <vt:lpstr>Arial</vt:lpstr>
      <vt:lpstr>Calibri</vt:lpstr>
      <vt:lpstr>FiraMono-Regular-Identity-H</vt:lpstr>
      <vt:lpstr>Cambria Math</vt:lpstr>
      <vt:lpstr>Origin</vt:lpstr>
      <vt:lpstr>1_Custom Design</vt:lpstr>
      <vt:lpstr>Custom Design</vt:lpstr>
      <vt:lpstr>DSC40B: Theoretical Foundations of Data Science II </vt:lpstr>
      <vt:lpstr>Previously</vt:lpstr>
      <vt:lpstr>Part A: Order statistics and simple examples</vt:lpstr>
      <vt:lpstr>Order statistics</vt:lpstr>
      <vt:lpstr>Select problem</vt:lpstr>
      <vt:lpstr>Simple approaches</vt:lpstr>
      <vt:lpstr>Algorithm selection_sort</vt:lpstr>
      <vt:lpstr>Algorithm selection_kthOS</vt:lpstr>
      <vt:lpstr>Simple approaches</vt:lpstr>
      <vt:lpstr>Part B: Can we do better than sorting?  First try of QuickSelect </vt:lpstr>
      <vt:lpstr>Select problem</vt:lpstr>
      <vt:lpstr>An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Generalizing the idea? </vt:lpstr>
      <vt:lpstr>Intuition of QuickSelect</vt:lpstr>
      <vt:lpstr>Intuition of QuickSelect</vt:lpstr>
      <vt:lpstr>Intuition of QuickSelect</vt:lpstr>
      <vt:lpstr>Pseudo-code for QuickSelect</vt:lpstr>
      <vt:lpstr>Example</vt:lpstr>
      <vt:lpstr>Part C: Partition procedure </vt:lpstr>
      <vt:lpstr>Partition procedure</vt:lpstr>
      <vt:lpstr>Partition(A, s, t)</vt:lpstr>
      <vt:lpstr>Partition(A, s, t)</vt:lpstr>
      <vt:lpstr>Partition(A, s, t)</vt:lpstr>
      <vt:lpstr>PowerPoint Presentation</vt:lpstr>
      <vt:lpstr>Pseudo-code for Partition</vt:lpstr>
      <vt:lpstr>Part D: Time complexity for QuickSelect and Randomized QuickSelect</vt:lpstr>
      <vt:lpstr>Worst case complexity</vt:lpstr>
      <vt:lpstr>PowerPoint Presentation</vt:lpstr>
      <vt:lpstr>PowerPoint Presentation</vt:lpstr>
      <vt:lpstr>PowerPoint Presentation</vt:lpstr>
      <vt:lpstr>PowerPoint Presentation</vt:lpstr>
      <vt:lpstr>Rand-Select</vt:lpstr>
      <vt:lpstr>Rand-Partition pseudo-code</vt:lpstr>
      <vt:lpstr>Expected time analysis -- intuition</vt:lpstr>
      <vt:lpstr>Expected time analysis -- intuition</vt:lpstr>
      <vt:lpstr>Summary</vt:lpstr>
      <vt:lpstr>Part E: Randomized QuickSort</vt:lpstr>
      <vt:lpstr>Sorting revisited! </vt:lpstr>
      <vt:lpstr>Recall MergeSort</vt:lpstr>
      <vt:lpstr>QuickSort</vt:lpstr>
      <vt:lpstr>QuickSort</vt:lpstr>
      <vt:lpstr>rand-QuickSort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1301</cp:revision>
  <dcterms:created xsi:type="dcterms:W3CDTF">2006-08-16T00:00:00Z</dcterms:created>
  <dcterms:modified xsi:type="dcterms:W3CDTF">2023-01-27T22:22:55Z</dcterms:modified>
</cp:coreProperties>
</file>