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1"/>
  </p:notesMasterIdLst>
  <p:sldIdLst>
    <p:sldId id="256" r:id="rId4"/>
    <p:sldId id="779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2" r:id="rId15"/>
    <p:sldId id="826" r:id="rId16"/>
    <p:sldId id="825" r:id="rId17"/>
    <p:sldId id="828" r:id="rId18"/>
    <p:sldId id="832" r:id="rId19"/>
    <p:sldId id="827" r:id="rId20"/>
    <p:sldId id="831" r:id="rId21"/>
    <p:sldId id="829" r:id="rId22"/>
    <p:sldId id="830" r:id="rId23"/>
    <p:sldId id="833" r:id="rId24"/>
    <p:sldId id="834" r:id="rId25"/>
    <p:sldId id="835" r:id="rId26"/>
    <p:sldId id="836" r:id="rId27"/>
    <p:sldId id="837" r:id="rId28"/>
    <p:sldId id="838" r:id="rId29"/>
    <p:sldId id="841" r:id="rId30"/>
    <p:sldId id="839" r:id="rId31"/>
    <p:sldId id="840" r:id="rId32"/>
    <p:sldId id="842" r:id="rId33"/>
    <p:sldId id="843" r:id="rId34"/>
    <p:sldId id="844" r:id="rId35"/>
    <p:sldId id="845" r:id="rId36"/>
    <p:sldId id="846" r:id="rId37"/>
    <p:sldId id="856" r:id="rId38"/>
    <p:sldId id="857" r:id="rId39"/>
    <p:sldId id="847" r:id="rId40"/>
    <p:sldId id="848" r:id="rId41"/>
    <p:sldId id="858" r:id="rId42"/>
    <p:sldId id="859" r:id="rId43"/>
    <p:sldId id="849" r:id="rId44"/>
    <p:sldId id="850" r:id="rId45"/>
    <p:sldId id="852" r:id="rId46"/>
    <p:sldId id="851" r:id="rId47"/>
    <p:sldId id="854" r:id="rId48"/>
    <p:sldId id="855" r:id="rId49"/>
    <p:sldId id="811" r:id="rId50"/>
  </p:sldIdLst>
  <p:sldSz cx="12192000" cy="6858000"/>
  <p:notesSz cx="6858000" cy="9144000"/>
  <p:embeddedFontLst>
    <p:embeddedFont>
      <p:font typeface="Bookman Old Style" panose="02050604050505020204" pitchFamily="18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libri Light" panose="020F0302020204030204" pitchFamily="34" charset="0"/>
      <p:regular r:id="rId60"/>
      <p:italic r:id="rId61"/>
    </p:embeddedFont>
    <p:embeddedFont>
      <p:font typeface="Cambria Math" panose="02040503050406030204" pitchFamily="18" charset="0"/>
      <p:regular r:id="rId62"/>
    </p:embeddedFont>
    <p:embeddedFont>
      <p:font typeface="Gill Sans MT" panose="020B0502020104020203" pitchFamily="34" charset="0"/>
      <p:regular r:id="rId63"/>
      <p:bold r:id="rId64"/>
      <p:italic r:id="rId65"/>
      <p:boldItalic r:id="rId66"/>
    </p:embeddedFont>
    <p:embeddedFont>
      <p:font typeface="Times" panose="02020603050405020304" pitchFamily="18" charset="0"/>
      <p:regular r:id="rId67"/>
      <p:bold r:id="rId68"/>
      <p:italic r:id="rId69"/>
      <p:boldItalic r:id="rId70"/>
    </p:embeddedFont>
    <p:embeddedFont>
      <p:font typeface="Wingdings 3" panose="05040102010807070707" pitchFamily="18" charset="2"/>
      <p:regular r:id="rId71"/>
    </p:embeddedFont>
  </p:embeddedFontLst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E61"/>
    <a:srgbClr val="0B0E8F"/>
    <a:srgbClr val="700000"/>
    <a:srgbClr val="6E7792"/>
    <a:srgbClr val="FF9900"/>
    <a:srgbClr val="FFFFCC"/>
    <a:srgbClr val="46464C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font" Target="fonts/font1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6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three nodes, what is the easiest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three nodes, what is the easiest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/>
              <a:t>Lecture 8:   </a:t>
            </a:r>
            <a:r>
              <a:rPr lang="en-US" sz="2800" i="1" dirty="0"/>
              <a:t>Binary search tree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4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2C1-FE6B-4AB5-8A27-1472B1F9B5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9585434" cy="1059180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67CDFE0D-C4DE-4D83-8AAC-25B5A09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5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611ABB0-6F9E-4EBA-A0D7-E323C14B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18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1EEA953-CC05-4F72-B74B-20E5CEF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891F00D-7DDB-40B6-A9BE-52A2D990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BF7D079-A7E2-495F-A092-64F0B371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324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C9C6105-0DB4-40A9-BC37-97BB0B60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356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040AA3C-E47C-4EF6-A026-B22BBC7D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8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BFE63B7-5252-4C24-A1BB-EA5DEFC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D045127-0186-45B1-8202-AD94B27A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CA85B6A-009B-45F1-88AA-0E723119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9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FD02FC07-5707-431C-B5C4-F24F7BBA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E4ECC4F0-3319-4AAB-9035-B226E589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20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55FAC64-2D62-442E-A9F2-E958CE44B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5458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47F1264-AB09-4DC6-A969-EB7C6332D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11658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26C211A-D720-4875-9C4D-0F7A95D06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A0CAEE1-C63B-42F2-A73B-E3D68111E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CF99E8E5-FE3D-4451-A7C6-7CCDBF61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1658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4F694BE-6B7B-4250-9701-1193A09E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071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1FF17AF-1005-41BB-BD98-365D5248A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11988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640E8DC-5F95-406F-B77B-8111887EE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5458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B0AE291-0B3B-4130-968D-0ACF19D3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9DF97C74-CD18-4090-990A-F076EEBA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75E-E0BF-460F-AF81-210A3F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526-B6C2-443F-B1F4-67F0815DF2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Given the same set of elements</a:t>
            </a:r>
          </a:p>
          <a:p>
            <a:pPr lvl="1"/>
            <a:r>
              <a:rPr lang="en-US" sz="2000" dirty="0"/>
              <a:t>there are many possible BSTs over them </a:t>
            </a:r>
          </a:p>
          <a:p>
            <a:pPr lvl="1"/>
            <a:endParaRPr lang="en-US" sz="2000" dirty="0"/>
          </a:p>
          <a:p>
            <a:r>
              <a:rPr lang="en-US" sz="2400" dirty="0"/>
              <a:t>Minimum? </a:t>
            </a:r>
          </a:p>
          <a:p>
            <a:pPr lvl="1"/>
            <a:r>
              <a:rPr lang="en-US" sz="2000" dirty="0"/>
              <a:t>Does it have to be a leaf?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B23986-94F1-4DC6-B538-7559EBF1BAA3}"/>
              </a:ext>
            </a:extLst>
          </p:cNvPr>
          <p:cNvGrpSpPr/>
          <p:nvPr/>
        </p:nvGrpSpPr>
        <p:grpSpPr>
          <a:xfrm>
            <a:off x="6591300" y="2286000"/>
            <a:ext cx="3619500" cy="2590800"/>
            <a:chOff x="914400" y="2659380"/>
            <a:chExt cx="3619500" cy="25908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2F815DE-F566-4A0A-9F66-40BE338E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6CEE5C98-74A4-40BF-96B8-8066C98C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AB08D98F-F44A-4F52-9C08-2D035829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C54561F-0CBA-47BA-AAD5-9CC7AC69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6354E5C7-9095-47C1-8A87-6FD2C78BC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8BE25834-2B54-4136-8A75-CCA97528F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BF10A34F-B4AA-4625-B01E-3EA48164F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787A89FD-7AE0-4F23-9414-5BB3A4F33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A88A7150-2077-4964-8225-ADC934F23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B5D59DB4-DEE3-425B-980B-AFCCDF240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1801B90D-3E7F-4EE3-AD93-86773EB3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4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75E-E0BF-460F-AF81-210A3F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38526-B6C2-443F-B1F4-67F0815DF2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the same set of elements</a:t>
                </a:r>
              </a:p>
              <a:p>
                <a:pPr lvl="1"/>
                <a:r>
                  <a:rPr lang="en-US" sz="2000" dirty="0"/>
                  <a:t>there are many possible BSTs over them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Minimum? </a:t>
                </a:r>
              </a:p>
              <a:p>
                <a:pPr lvl="1"/>
                <a:r>
                  <a:rPr lang="en-US" sz="2000" dirty="0"/>
                  <a:t>Does it have to be a leaf?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Maximum?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nodes, </a:t>
                </a:r>
              </a:p>
              <a:p>
                <a:pPr lvl="1"/>
                <a:r>
                  <a:rPr lang="en-US" sz="2000" dirty="0"/>
                  <a:t>Tallest possible BST tree has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  __________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Shortest possible BST tree has height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=__________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38526-B6C2-443F-B1F4-67F0815D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55E7543-6D6F-4921-95C1-8690DF9FB389}"/>
              </a:ext>
            </a:extLst>
          </p:cNvPr>
          <p:cNvGrpSpPr/>
          <p:nvPr/>
        </p:nvGrpSpPr>
        <p:grpSpPr>
          <a:xfrm>
            <a:off x="7124700" y="2133600"/>
            <a:ext cx="3086100" cy="2590800"/>
            <a:chOff x="1447800" y="2659380"/>
            <a:chExt cx="3086100" cy="2590800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7C64700C-ADBD-47CA-B39F-2DD86610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E7625530-202A-4440-A5EE-B96E1F9D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195E522A-A8FF-4894-9809-F68B226F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BBEDBAAF-781E-42FB-BE18-F187FC11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A8E480BB-3FBC-4D8B-8197-20268B9D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B9461F6A-F6A5-4045-9891-4D5A5D98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DECF1D8-9C76-4A24-8AE3-3649A49B8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967A7B1-9397-4A05-809F-3E68D6257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B07ED83B-95D9-4FD8-B44A-5328D6CF2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866EABA-5FB9-4D10-9499-910FF081B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07ECF861-307F-44D8-8690-2766DB5D4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5CE6A-2D02-4BF0-822A-E6B76DA5CBFB}"/>
                  </a:ext>
                </a:extLst>
              </p:cNvPr>
              <p:cNvSpPr txBox="1"/>
              <p:nvPr/>
            </p:nvSpPr>
            <p:spPr>
              <a:xfrm>
                <a:off x="5638800" y="4724400"/>
                <a:ext cx="745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5CE6A-2D02-4BF0-822A-E6B76DA5C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724400"/>
                <a:ext cx="7455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4F97B-4E83-4373-A147-C7D19F94C14D}"/>
                  </a:ext>
                </a:extLst>
              </p:cNvPr>
              <p:cNvSpPr txBox="1"/>
              <p:nvPr/>
            </p:nvSpPr>
            <p:spPr>
              <a:xfrm>
                <a:off x="5486400" y="5177135"/>
                <a:ext cx="2392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4F97B-4E83-4373-A147-C7D19F94C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77135"/>
                <a:ext cx="2392089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52" y="29337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</a:t>
            </a:r>
            <a:br>
              <a:rPr lang="en-US" dirty="0"/>
            </a:br>
            <a:r>
              <a:rPr lang="en-US" dirty="0"/>
              <a:t>Operations in BST </a:t>
            </a:r>
          </a:p>
        </p:txBody>
      </p:sp>
    </p:spTree>
    <p:extLst>
      <p:ext uri="{BB962C8B-B14F-4D97-AF65-F5344CB8AC3E}">
        <p14:creationId xmlns:p14="http://schemas.microsoft.com/office/powerpoint/2010/main" val="71961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F7A4-31AE-491E-8072-A1D8D10F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871C-302A-45FE-9913-64C3C11CF12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3328888"/>
              </a:xfrm>
            </p:spPr>
            <p:txBody>
              <a:bodyPr/>
              <a:lstStyle/>
              <a:p>
                <a:r>
                  <a:rPr lang="en-US" sz="2400" dirty="0"/>
                  <a:t>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can be viewed as a way to store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 in a smart way, so that queries among these keys become easy. 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Tree-search(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/>
                  <a:t>  given a tree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a query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Output:</a:t>
                </a:r>
                <a:r>
                  <a:rPr lang="en-US" sz="2000" dirty="0"/>
                  <a:t>  search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in the tree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if it is in, return a 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otherwise, returns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US" sz="1800" dirty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871C-302A-45FE-9913-64C3C11CF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3328888"/>
              </a:xfrm>
              <a:blipFill>
                <a:blip r:embed="rId2"/>
                <a:stretch>
                  <a:fillRect l="-384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A80297-2895-4A68-92F3-9B68E80003FB}"/>
              </a:ext>
            </a:extLst>
          </p:cNvPr>
          <p:cNvGrpSpPr/>
          <p:nvPr/>
        </p:nvGrpSpPr>
        <p:grpSpPr>
          <a:xfrm>
            <a:off x="7010400" y="39624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E356556-A92C-4429-A077-310A7F0D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4B71A76-6D30-4688-9B0B-76E7B9A7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EAF3022-CC74-4FCC-8B3B-94A3123EC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399D1AD-8BDE-4FA0-B9FB-5BAC1EB2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2C487A5B-66CC-4254-9FEF-DBE1A4A4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E3E2BCD-E371-4C60-8EEC-C198F9FD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E91BC684-603D-44D7-80E5-7A26CF812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ABF1BEF6-2655-4321-B563-58DBB30D7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7CFD94DD-50FA-489D-8E78-0B135480E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30336B1C-16B1-498B-BE89-DD4CDF313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FB2593F9-B8BE-4972-B0CF-F81B09427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34486D-25A7-49E5-98EB-85FEDAFBB4E8}"/>
                  </a:ext>
                </a:extLst>
              </p:cNvPr>
              <p:cNvSpPr txBox="1"/>
              <p:nvPr/>
            </p:nvSpPr>
            <p:spPr>
              <a:xfrm>
                <a:off x="2743200" y="487343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8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34486D-25A7-49E5-98EB-85FEDAFB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73438"/>
                <a:ext cx="2971800" cy="369332"/>
              </a:xfrm>
              <a:prstGeom prst="rect">
                <a:avLst/>
              </a:prstGeom>
              <a:blipFill>
                <a:blip r:embed="rId3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79E53-C742-452D-8F99-71F1124F5FA6}"/>
                  </a:ext>
                </a:extLst>
              </p:cNvPr>
              <p:cNvSpPr txBox="1"/>
              <p:nvPr/>
            </p:nvSpPr>
            <p:spPr>
              <a:xfrm>
                <a:off x="8487103" y="384495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C79E53-C742-452D-8F99-71F1124F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103" y="3844950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3ABE9-92D0-456B-AC8B-28D0044A456A}"/>
                  </a:ext>
                </a:extLst>
              </p:cNvPr>
              <p:cNvSpPr txBox="1"/>
              <p:nvPr/>
            </p:nvSpPr>
            <p:spPr>
              <a:xfrm>
                <a:off x="2743200" y="535454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3ABE9-92D0-456B-AC8B-28D0044A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354548"/>
                <a:ext cx="2971800" cy="369332"/>
              </a:xfrm>
              <a:prstGeom prst="rect">
                <a:avLst/>
              </a:prstGeom>
              <a:blipFill>
                <a:blip r:embed="rId5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2EAD4-66EE-45BD-B301-25178834B3ED}"/>
                  </a:ext>
                </a:extLst>
              </p:cNvPr>
              <p:cNvSpPr txBox="1"/>
              <p:nvPr/>
            </p:nvSpPr>
            <p:spPr>
              <a:xfrm>
                <a:off x="2743200" y="5802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5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2EAD4-66EE-45BD-B301-25178834B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02868"/>
                <a:ext cx="2971800" cy="369332"/>
              </a:xfrm>
              <a:prstGeom prst="rect">
                <a:avLst/>
              </a:prstGeom>
              <a:blipFill>
                <a:blip r:embed="rId6"/>
                <a:stretch>
                  <a:fillRect l="-163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4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343400"/>
                <a:ext cx="9601200" cy="2057400"/>
              </a:xfrm>
            </p:spPr>
            <p:txBody>
              <a:bodyPr/>
              <a:lstStyle/>
              <a:p>
                <a:r>
                  <a:rPr lang="en-US" dirty="0"/>
                  <a:t>Given an input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start by calling  </a:t>
                </a:r>
                <a:r>
                  <a:rPr lang="en-US" dirty="0">
                    <a:solidFill>
                      <a:schemeClr val="tx1"/>
                    </a:solidFill>
                  </a:rPr>
                  <a:t>Tree-search(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>
                    <a:solidFill>
                      <a:srgbClr val="0B0E8F"/>
                    </a:solidFill>
                    <a:latin typeface="Cambria Math" panose="02040503050406030204" pitchFamily="18" charset="0"/>
                  </a:rPr>
                  <a:t>root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343400"/>
                <a:ext cx="9601200" cy="2057400"/>
              </a:xfrm>
              <a:blipFill>
                <a:blip r:embed="rId2"/>
                <a:stretch>
                  <a:fillRect l="-571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0E8F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</a:t>
            </a:r>
            <a:r>
              <a:rPr lang="en-US" altLang="en-US" i="1" dirty="0">
                <a:solidFill>
                  <a:srgbClr val="0B1196"/>
                </a:solidFill>
              </a:rPr>
              <a:t>k </a:t>
            </a:r>
            <a:r>
              <a:rPr lang="en-US" altLang="en-US" dirty="0"/>
              <a:t>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558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359430"/>
                <a:ext cx="11049000" cy="1355571"/>
              </a:xfrm>
            </p:spPr>
            <p:txBody>
              <a:bodyPr/>
              <a:lstStyle/>
              <a:p>
                <a:r>
                  <a:rPr lang="en-US" dirty="0"/>
                  <a:t>Time complexity analysis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denote the worst case time complexity of procedure Tree-search() on any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359430"/>
                <a:ext cx="11049000" cy="1355571"/>
              </a:xfrm>
              <a:blipFill>
                <a:blip r:embed="rId2"/>
                <a:stretch>
                  <a:fillRect l="-496" t="-4036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1196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k 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61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06-AFD3-40CC-BCEC-44E1981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 algorithm, recursive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4267200"/>
                <a:ext cx="10591800" cy="2057400"/>
              </a:xfrm>
            </p:spPr>
            <p:txBody>
              <a:bodyPr/>
              <a:lstStyle/>
              <a:p>
                <a:r>
                  <a:rPr lang="en-US" dirty="0"/>
                  <a:t>Time complexity analysis</a:t>
                </a:r>
              </a:p>
              <a:p>
                <a:pPr lvl="1"/>
                <a:r>
                  <a:rPr lang="en-US" dirty="0"/>
                  <a:t>other than recursive call,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within each Tree-search call </a:t>
                </a:r>
              </a:p>
              <a:p>
                <a:pPr lvl="1"/>
                <a:r>
                  <a:rPr lang="en-US" dirty="0"/>
                  <a:t>thus,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proportional to 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will call Tree-search 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tree-height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8BCBD-639B-4E0D-981D-40ACA0691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4267200"/>
                <a:ext cx="10591800" cy="2057400"/>
              </a:xfrm>
              <a:blipFill>
                <a:blip r:embed="rId2"/>
                <a:stretch>
                  <a:fillRect l="-518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883B86A0-98A6-4EA1-9185-69C03CE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469978" cy="2743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dirty="0"/>
              <a:t>   Tree-search ( </a:t>
            </a:r>
            <a:r>
              <a:rPr lang="en-US" altLang="en-US" i="1" dirty="0">
                <a:solidFill>
                  <a:srgbClr val="0B1196"/>
                </a:solidFill>
              </a:rPr>
              <a:t>x, k</a:t>
            </a:r>
            <a:r>
              <a:rPr lang="en-US" altLang="en-US" dirty="0"/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if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 = Nil or k =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	then return 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if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&lt;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.key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then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.left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	   else  return Tree-search( </a:t>
            </a:r>
            <a:r>
              <a:rPr lang="en-US" altLang="en-US" i="1" dirty="0" err="1">
                <a:solidFill>
                  <a:srgbClr val="0B1196"/>
                </a:solidFill>
              </a:rPr>
              <a:t>x</a:t>
            </a:r>
            <a:r>
              <a:rPr lang="en-US" altLang="en-US" dirty="0" err="1"/>
              <a:t>.right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B1196"/>
                </a:solidFill>
              </a:rPr>
              <a:t>k</a:t>
            </a:r>
            <a:r>
              <a:rPr lang="en-US" altLang="en-US" dirty="0"/>
              <a:t> 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3DE699-DCCF-4B8C-925F-657A7D05EBAF}"/>
              </a:ext>
            </a:extLst>
          </p:cNvPr>
          <p:cNvGrpSpPr/>
          <p:nvPr/>
        </p:nvGrpSpPr>
        <p:grpSpPr>
          <a:xfrm>
            <a:off x="7467600" y="1447800"/>
            <a:ext cx="3086100" cy="2590800"/>
            <a:chOff x="1447800" y="2659380"/>
            <a:chExt cx="3086100" cy="2590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B125C3-1DEA-428D-82B6-01C1C98F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CBF50F-C032-450D-84D5-B39547A3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F904F-15B5-4D2F-87E2-A8959E87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F9A09-CFA3-46C3-A743-030E336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B547B5-91E8-47F3-8BCA-9F73FB1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B8E8E53F-6A1E-40DB-B2D7-0FEDC777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C626BCEB-A31F-4A48-A86F-285C71CAC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1600571-7FC6-47CA-939C-A3D7FEF7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3510221-A2C7-412A-8B4F-846038C1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3BB2BEC5-6BFE-4241-A9B9-0D6EAC1D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8118172-B8E3-4633-8354-34233330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7438-BAF6-4BE8-A235-80CD2A0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Tree-search: iterative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20E0-98D6-43DA-82FE-46C0659A85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9AF863-F9DB-48DA-83BC-4979354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43050"/>
            <a:ext cx="5543550" cy="4095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9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Tree-minimum(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minimum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0554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C3C16B-072B-4CCE-9DA8-33A6AD8B5F65}"/>
                  </a:ext>
                </a:extLst>
              </p:cNvPr>
              <p:cNvSpPr txBox="1"/>
              <p:nvPr/>
            </p:nvSpPr>
            <p:spPr>
              <a:xfrm>
                <a:off x="8563304" y="28956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C3C16B-072B-4CCE-9DA8-33A6AD8B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04" y="2895600"/>
                <a:ext cx="4572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600080-0DBA-4737-B985-494FDC0C6702}"/>
                  </a:ext>
                </a:extLst>
              </p:cNvPr>
              <p:cNvSpPr txBox="1"/>
              <p:nvPr/>
            </p:nvSpPr>
            <p:spPr>
              <a:xfrm>
                <a:off x="9614996" y="3876739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600080-0DBA-4737-B985-494FDC0C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996" y="3876739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Imagine you are maintaining a database indexed by some keys (real values), and you hope to support the following operations: </a:t>
            </a:r>
          </a:p>
          <a:p>
            <a:endParaRPr lang="en-US" sz="800" dirty="0"/>
          </a:p>
          <a:p>
            <a:pPr lvl="8"/>
            <a:endParaRPr lang="en-US" altLang="en-US" sz="800" dirty="0"/>
          </a:p>
          <a:p>
            <a:pPr lvl="1"/>
            <a:r>
              <a:rPr lang="en-US" altLang="en-US" sz="2000" dirty="0"/>
              <a:t>Search </a:t>
            </a:r>
          </a:p>
          <a:p>
            <a:pPr lvl="1"/>
            <a:r>
              <a:rPr lang="en-US" altLang="en-US" sz="2000" dirty="0"/>
              <a:t>Maximum</a:t>
            </a:r>
          </a:p>
          <a:p>
            <a:pPr lvl="1"/>
            <a:r>
              <a:rPr lang="en-US" altLang="en-US" sz="2000" dirty="0"/>
              <a:t>Minimum</a:t>
            </a:r>
          </a:p>
          <a:p>
            <a:pPr lvl="1"/>
            <a:r>
              <a:rPr lang="en-US" altLang="en-US" sz="2000" dirty="0"/>
              <a:t>Successor</a:t>
            </a:r>
          </a:p>
          <a:p>
            <a:pPr lvl="1"/>
            <a:r>
              <a:rPr lang="en-US" altLang="en-US" sz="2000" dirty="0"/>
              <a:t>Predecessor</a:t>
            </a:r>
          </a:p>
          <a:p>
            <a:pPr lvl="8"/>
            <a:endParaRPr lang="en-US" altLang="en-US" sz="2000" dirty="0"/>
          </a:p>
          <a:p>
            <a:pPr lvl="1"/>
            <a:r>
              <a:rPr lang="en-US" altLang="en-US" sz="2000" dirty="0"/>
              <a:t>Insert</a:t>
            </a:r>
          </a:p>
          <a:p>
            <a:pPr lvl="1"/>
            <a:r>
              <a:rPr lang="en-US" altLang="en-US" sz="2000" dirty="0"/>
              <a:t>Delete </a:t>
            </a:r>
          </a:p>
          <a:p>
            <a:pPr lvl="1"/>
            <a:r>
              <a:rPr lang="en-US" altLang="en-US" sz="2000" dirty="0"/>
              <a:t>Extract-Max</a:t>
            </a:r>
          </a:p>
          <a:p>
            <a:pPr lvl="1"/>
            <a:r>
              <a:rPr lang="en-US" altLang="en-US" sz="2000" dirty="0"/>
              <a:t>Increase-key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4E00B9-7BAF-44F2-9A06-64E3FA4CDC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41327" y="2089026"/>
                <a:ext cx="2316873" cy="3930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:endParaRPr lang="en-US" altLang="en-US" sz="1200" dirty="0"/>
              </a:p>
              <a:p>
                <a:pPr lvl="1"/>
                <a:r>
                  <a:rPr lang="en-US" altLang="en-US" sz="2000" dirty="0"/>
                  <a:t> </a:t>
                </a:r>
              </a:p>
              <a:p>
                <a:pPr lvl="1"/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000" dirty="0"/>
                  <a:t> </a:t>
                </a:r>
              </a:p>
              <a:p>
                <a:pPr lvl="1"/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lvl="1"/>
                <a:r>
                  <a:rPr lang="en-US" altLang="en-US" sz="2000" dirty="0"/>
                  <a:t> </a:t>
                </a:r>
              </a:p>
              <a:p>
                <a:pPr marL="0" indent="0">
                  <a:buFont typeface="Wingdings 3" pitchFamily="18" charset="2"/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4E00B9-7BAF-44F2-9A06-64E3FA4C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1327" y="2089026"/>
                <a:ext cx="2316873" cy="3930774"/>
              </a:xfrm>
              <a:prstGeom prst="rect">
                <a:avLst/>
              </a:prstGeom>
              <a:blipFill>
                <a:blip r:embed="rId2"/>
                <a:stretch>
                  <a:fillRect b="-12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(Dynamic) 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5455527" y="1981200"/>
            <a:ext cx="3962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approach: sort the array of keys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014B7-6BDF-4EC8-8116-985DA20351FB}"/>
              </a:ext>
            </a:extLst>
          </p:cNvPr>
          <p:cNvSpPr/>
          <p:nvPr/>
        </p:nvSpPr>
        <p:spPr>
          <a:xfrm>
            <a:off x="8351127" y="4323636"/>
            <a:ext cx="2926473" cy="194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have a good data structure so we can support all these operations efficiently?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BFF025-EF20-4634-9BDA-F700C1E46057}"/>
              </a:ext>
            </a:extLst>
          </p:cNvPr>
          <p:cNvGrpSpPr/>
          <p:nvPr/>
        </p:nvGrpSpPr>
        <p:grpSpPr>
          <a:xfrm>
            <a:off x="914400" y="4572000"/>
            <a:ext cx="4191000" cy="2057400"/>
            <a:chOff x="914400" y="4572000"/>
            <a:chExt cx="4191000" cy="2057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57873-070C-4B4A-BA57-623A03EF4CDA}"/>
                </a:ext>
              </a:extLst>
            </p:cNvPr>
            <p:cNvSpPr/>
            <p:nvPr/>
          </p:nvSpPr>
          <p:spPr>
            <a:xfrm>
              <a:off x="914400" y="4572000"/>
              <a:ext cx="2362200" cy="2057400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1244C9-A02F-4803-899C-BF54EEB2CC18}"/>
                </a:ext>
              </a:extLst>
            </p:cNvPr>
            <p:cNvSpPr/>
            <p:nvPr/>
          </p:nvSpPr>
          <p:spPr>
            <a:xfrm>
              <a:off x="3429000" y="5065350"/>
              <a:ext cx="1676400" cy="5734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 operations!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34D3E-E942-4E97-9459-3479B56378DB}"/>
              </a:ext>
            </a:extLst>
          </p:cNvPr>
          <p:cNvSpPr/>
          <p:nvPr/>
        </p:nvSpPr>
        <p:spPr>
          <a:xfrm>
            <a:off x="8351127" y="2478450"/>
            <a:ext cx="2926473" cy="125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 sorted array can handle all static operations efficiently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55E6-F8B1-47FE-8E30-094D4C627BF3}"/>
              </a:ext>
            </a:extLst>
          </p:cNvPr>
          <p:cNvGrpSpPr/>
          <p:nvPr/>
        </p:nvGrpSpPr>
        <p:grpSpPr>
          <a:xfrm>
            <a:off x="945274" y="2362201"/>
            <a:ext cx="4160126" cy="2057400"/>
            <a:chOff x="945274" y="2362201"/>
            <a:chExt cx="4160126" cy="2057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9089B-9A0A-4030-B720-1B8ECB17E183}"/>
                </a:ext>
              </a:extLst>
            </p:cNvPr>
            <p:cNvSpPr/>
            <p:nvPr/>
          </p:nvSpPr>
          <p:spPr>
            <a:xfrm>
              <a:off x="945274" y="2362201"/>
              <a:ext cx="2362200" cy="2057400"/>
            </a:xfrm>
            <a:prstGeom prst="rect">
              <a:avLst/>
            </a:prstGeom>
            <a:solidFill>
              <a:srgbClr val="187E61">
                <a:alpha val="3686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5FB074-0D57-4285-9895-2669AA4E70AD}"/>
                </a:ext>
              </a:extLst>
            </p:cNvPr>
            <p:cNvSpPr/>
            <p:nvPr/>
          </p:nvSpPr>
          <p:spPr>
            <a:xfrm>
              <a:off x="3429000" y="3106125"/>
              <a:ext cx="1676400" cy="573450"/>
            </a:xfrm>
            <a:prstGeom prst="rect">
              <a:avLst/>
            </a:prstGeom>
            <a:solidFill>
              <a:srgbClr val="187E6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operations!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1"/>
                <a:ext cx="11049000" cy="1753387"/>
              </a:xfrm>
            </p:spPr>
            <p:txBody>
              <a:bodyPr/>
              <a:lstStyle/>
              <a:p>
                <a:r>
                  <a:rPr lang="en-US" dirty="0"/>
                  <a:t>Tree-minimum(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a minimum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1"/>
                <a:ext cx="11049000" cy="1753387"/>
              </a:xfrm>
              <a:blipFill>
                <a:blip r:embed="rId2"/>
                <a:stretch>
                  <a:fillRect l="-496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242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6BFAE95-F09E-4A92-B1CC-C6F5B7CFA363}"/>
              </a:ext>
            </a:extLst>
          </p:cNvPr>
          <p:cNvSpPr txBox="1">
            <a:spLocks/>
          </p:cNvSpPr>
          <p:nvPr/>
        </p:nvSpPr>
        <p:spPr bwMode="auto">
          <a:xfrm>
            <a:off x="2303736" y="3074276"/>
            <a:ext cx="3545928" cy="17000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Tree-minimum(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  </a:t>
            </a:r>
            <a:r>
              <a:rPr lang="en-US" altLang="en-US" sz="2400" dirty="0"/>
              <a:t>while (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.left</a:t>
            </a:r>
            <a:r>
              <a:rPr lang="en-US" altLang="en-US" sz="2400" dirty="0"/>
              <a:t> ≠ Nil)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	do  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 =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.left</a:t>
            </a:r>
            <a:r>
              <a:rPr lang="en-US" altLang="en-US" sz="2400" dirty="0"/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  return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;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916348"/>
                <a:ext cx="6248400" cy="133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16348"/>
                <a:ext cx="6248400" cy="1332053"/>
              </a:xfrm>
              <a:prstGeom prst="rect">
                <a:avLst/>
              </a:prstGeom>
              <a:blipFill>
                <a:blip r:embed="rId3"/>
                <a:stretch>
                  <a:fillRect l="-878" t="-41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D133-F023-4075-9204-B77C72E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/ Maximum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1"/>
                <a:ext cx="10972800" cy="1753387"/>
              </a:xfrm>
            </p:spPr>
            <p:txBody>
              <a:bodyPr/>
              <a:lstStyle/>
              <a:p>
                <a:r>
                  <a:rPr lang="en-US" dirty="0"/>
                  <a:t>Tree-maximum(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Input</a:t>
                </a:r>
                <a:r>
                  <a:rPr lang="en-US" dirty="0"/>
                  <a:t>: 	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a BST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r>
                  <a:rPr lang="en-US" dirty="0"/>
                  <a:t>: 	return the node containing a maximum key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72AB-2DF6-4638-B014-23513B8FA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1"/>
                <a:ext cx="10972800" cy="1753387"/>
              </a:xfrm>
              <a:blipFill>
                <a:blip r:embed="rId2"/>
                <a:stretch>
                  <a:fillRect l="-500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9882EB7-2EBE-4B7D-B06D-8D6966BD8086}"/>
              </a:ext>
            </a:extLst>
          </p:cNvPr>
          <p:cNvGrpSpPr/>
          <p:nvPr/>
        </p:nvGrpSpPr>
        <p:grpSpPr>
          <a:xfrm>
            <a:off x="7127328" y="3124200"/>
            <a:ext cx="3086100" cy="2590800"/>
            <a:chOff x="1447800" y="2659380"/>
            <a:chExt cx="3086100" cy="25908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CB44017-2E6F-43C1-AF95-41D5AAB1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3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1A5990-DFF5-4943-8188-15E7695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278" y="4740691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7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9EB3650-40AA-4806-97F7-6F8D1DA8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564EC59-51DF-46AF-8AD7-9B253F8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00E6068-BBA3-43CA-B2FD-6BE1FDFB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8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EE921D3E-876B-4FC2-8A9E-5D7D453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FFEC1FF-076F-4D2F-971B-52186FFD2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3BFC9DBE-2B86-4D20-A056-B189DA289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0324" y="4131090"/>
              <a:ext cx="304800" cy="661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C19E1EE9-3F35-4091-8E56-A23AEDA0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027AD78-09BF-471A-9D8C-36F11A3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698049E4-4258-44AA-A38A-9CC3D327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6BFAE95-F09E-4A92-B1CC-C6F5B7CFA363}"/>
              </a:ext>
            </a:extLst>
          </p:cNvPr>
          <p:cNvSpPr txBox="1">
            <a:spLocks/>
          </p:cNvSpPr>
          <p:nvPr/>
        </p:nvSpPr>
        <p:spPr bwMode="auto">
          <a:xfrm>
            <a:off x="2303736" y="3074276"/>
            <a:ext cx="3545928" cy="17000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Tree-maximum(</a:t>
            </a:r>
            <a:r>
              <a:rPr lang="en-US" altLang="en-US" i="1" dirty="0">
                <a:solidFill>
                  <a:srgbClr val="0B1196"/>
                </a:solidFill>
              </a:rPr>
              <a:t>x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  </a:t>
            </a:r>
            <a:r>
              <a:rPr lang="en-US" altLang="en-US" sz="2400" dirty="0"/>
              <a:t>while (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.right</a:t>
            </a:r>
            <a:r>
              <a:rPr lang="en-US" altLang="en-US" sz="2400" dirty="0"/>
              <a:t> ≠ Nil)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	do  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 = </a:t>
            </a:r>
            <a:r>
              <a:rPr lang="en-US" altLang="en-US" sz="2400" i="1" dirty="0" err="1">
                <a:solidFill>
                  <a:srgbClr val="0B1196"/>
                </a:solidFill>
              </a:rPr>
              <a:t>x</a:t>
            </a:r>
            <a:r>
              <a:rPr lang="en-US" altLang="en-US" sz="2400" dirty="0" err="1"/>
              <a:t>.right</a:t>
            </a:r>
            <a:r>
              <a:rPr lang="en-US" altLang="en-US" sz="2400" dirty="0"/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  return </a:t>
            </a:r>
            <a:r>
              <a:rPr lang="en-US" altLang="en-US" sz="2400" i="1" dirty="0">
                <a:solidFill>
                  <a:srgbClr val="0B1196"/>
                </a:solidFill>
              </a:rPr>
              <a:t>x</a:t>
            </a:r>
            <a:r>
              <a:rPr lang="en-US" altLang="en-US" sz="2400" dirty="0"/>
              <a:t>;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916348"/>
                <a:ext cx="6289127" cy="133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71DEC41-655D-4C66-87F4-20F46892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16348"/>
                <a:ext cx="6289127" cy="1332053"/>
              </a:xfrm>
              <a:prstGeom prst="rect">
                <a:avLst/>
              </a:prstGeom>
              <a:blipFill>
                <a:blip r:embed="rId3"/>
                <a:stretch>
                  <a:fillRect l="-872" t="-41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9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52600"/>
              </a:xfrm>
            </p:spPr>
            <p:txBody>
              <a:bodyPr/>
              <a:lstStyle/>
              <a:p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Input:   a BST tree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insert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the tree rooted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the resulting tree is still a binary search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52600"/>
              </a:xfrm>
              <a:blipFill>
                <a:blip r:embed="rId2"/>
                <a:stretch>
                  <a:fillRect l="-500" t="-3125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3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769-ADA6-4175-A711-A688CF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DE04-6924-42B9-80EC-9F3EE2BC8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4913996-E8BF-46A7-8973-048BBE19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1676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15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E62EE5D-F21B-4ED3-BE82-5E3DB5C4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200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B4435EF-1DED-44F9-B81F-BA693DFA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4343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5ECC7859-606D-41BF-9B33-2BB9A715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2098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6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305DD54-835F-4E7E-B0AF-DC3D3274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19065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2181E6A-0A5A-4BE7-A468-AA981D68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343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34F3F9-FAA8-49AA-B139-5EB466D3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2004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1B67FB85-E71A-40CA-9D38-F2C09B51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672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102AC15-D16B-4C7A-BFC6-0EF62D8D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2578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9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079DB6D-E50A-4A52-9EFB-1D2A8D5DA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300" y="1905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5846139-4A71-4899-9937-E5DE47074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6614E64-0BE6-420F-B834-0C35126B7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9900" y="3733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F48FCA7-08F3-4437-8351-1145B21AE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88C555A7-EC1A-492D-845E-673337F8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667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8BFAF6FB-8633-47DF-9834-A6ACC1FEE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A5D1ED3E-3E44-4D1A-8806-5D133CCE48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31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81AA9D3-AAD5-4C66-AE6F-476C0695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2590800"/>
            <a:ext cx="3276600" cy="838200"/>
          </a:xfrm>
          <a:prstGeom prst="rect">
            <a:avLst/>
          </a:prstGeom>
          <a:solidFill>
            <a:srgbClr val="6E7792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Tree-Insert(</a:t>
            </a:r>
            <a:r>
              <a:rPr lang="en-US" altLang="en-US" b="0" dirty="0" err="1"/>
              <a:t>T.root</a:t>
            </a:r>
            <a:r>
              <a:rPr lang="en-US" altLang="en-US" b="0" dirty="0"/>
              <a:t>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A7A24-6DB2-4E79-B5ED-AF19C65BCF45}"/>
              </a:ext>
            </a:extLst>
          </p:cNvPr>
          <p:cNvSpPr txBox="1"/>
          <p:nvPr/>
        </p:nvSpPr>
        <p:spPr>
          <a:xfrm>
            <a:off x="5510048" y="1417724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T.root</a:t>
            </a:r>
            <a:endParaRPr lang="en-US" sz="2000" dirty="0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D6D88959-E84A-4A2C-8774-7BFB828F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48" y="3848100"/>
            <a:ext cx="3276600" cy="838200"/>
          </a:xfrm>
          <a:prstGeom prst="rect">
            <a:avLst/>
          </a:prstGeom>
          <a:solidFill>
            <a:schemeClr val="accent1">
              <a:alpha val="5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Tree-Insert(</a:t>
            </a:r>
            <a:r>
              <a:rPr lang="en-US" altLang="en-US" b="0" dirty="0" err="1"/>
              <a:t>T.root</a:t>
            </a:r>
            <a:r>
              <a:rPr lang="en-US" altLang="en-US" b="0" dirty="0"/>
              <a:t>, 6.5)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BC8793F3-987B-47FE-8FBC-366D9F27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48" y="5181600"/>
            <a:ext cx="3276600" cy="838200"/>
          </a:xfrm>
          <a:prstGeom prst="rect">
            <a:avLst/>
          </a:prstGeom>
          <a:solidFill>
            <a:srgbClr val="FF5751">
              <a:alpha val="5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0" dirty="0"/>
              <a:t>Use tree-search ! </a:t>
            </a:r>
          </a:p>
        </p:txBody>
      </p:sp>
    </p:spTree>
    <p:extLst>
      <p:ext uri="{BB962C8B-B14F-4D97-AF65-F5344CB8AC3E}">
        <p14:creationId xmlns:p14="http://schemas.microsoft.com/office/powerpoint/2010/main" val="6313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30" grpId="0" animBg="1" autoUpdateAnimBg="0"/>
      <p:bldP spid="3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y</a:t>
                </a:r>
                <a:r>
                  <a:rPr lang="en-US" altLang="en-US" sz="2200" dirty="0"/>
                  <a:t> = Nil;   </a:t>
                </a:r>
                <a:r>
                  <a:rPr lang="en-US" altLang="en-US" sz="2200" i="1" dirty="0">
                    <a:solidFill>
                      <a:srgbClr val="0B0E8F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0E8F"/>
                    </a:solidFill>
                  </a:rPr>
                  <a:t>T.root</a:t>
                </a:r>
                <a:r>
                  <a:rPr lang="en-US" alt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Nil;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=Nil </a:t>
                </a:r>
              </a:p>
              <a:p>
                <a:pPr marL="0" indent="0">
                  <a:buNone/>
                </a:pPr>
                <a:r>
                  <a:rPr lang="en-US" altLang="en-US" sz="2200" dirty="0"/>
                  <a:t>    while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 ≠  Nil)  do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y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</a:t>
                </a:r>
                <a:r>
                  <a:rPr lang="en-US" altLang="en-US" sz="2200" dirty="0"/>
                  <a:t>if  (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then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.left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else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.right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.parent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</a:t>
                </a:r>
                <a:r>
                  <a:rPr lang="en-US" altLang="en-US" sz="2200" dirty="0"/>
                  <a:t>if 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/>
                  <a:t> = Nil)  then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T.root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else  if   (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then	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    	else 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blipFill>
                <a:blip r:embed="rId3"/>
                <a:stretch>
                  <a:fillRect l="-2232" t="-844" r="-418" b="-180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EBEDFA-936D-4C21-9BE1-4FC42C2A37A6}"/>
              </a:ext>
            </a:extLst>
          </p:cNvPr>
          <p:cNvGrpSpPr/>
          <p:nvPr/>
        </p:nvGrpSpPr>
        <p:grpSpPr>
          <a:xfrm>
            <a:off x="2057400" y="1752600"/>
            <a:ext cx="8305800" cy="2590800"/>
            <a:chOff x="1295400" y="2057400"/>
            <a:chExt cx="8305800" cy="2590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D7A341-2005-4C51-8E45-320AC11A31A4}"/>
                </a:ext>
              </a:extLst>
            </p:cNvPr>
            <p:cNvSpPr/>
            <p:nvPr/>
          </p:nvSpPr>
          <p:spPr bwMode="auto">
            <a:xfrm>
              <a:off x="1295400" y="2057400"/>
              <a:ext cx="4191000" cy="2590800"/>
            </a:xfrm>
            <a:prstGeom prst="rect">
              <a:avLst/>
            </a:prstGeom>
            <a:solidFill>
              <a:srgbClr val="FF9F93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latin typeface="Times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F7C98DF-6E6A-446B-8EAB-6ACDD715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743200"/>
              <a:ext cx="3886200" cy="1219200"/>
            </a:xfrm>
            <a:prstGeom prst="rect">
              <a:avLst/>
            </a:prstGeom>
            <a:solidFill>
              <a:srgbClr val="CCFFCC">
                <a:alpha val="5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i="1" dirty="0">
                  <a:solidFill>
                    <a:srgbClr val="0B1196"/>
                  </a:solidFill>
                </a:rPr>
                <a:t>z</a:t>
              </a:r>
              <a:r>
                <a:rPr lang="en-US" altLang="en-US" b="0" dirty="0"/>
                <a:t> is the new node to be inserted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Locate potential parent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y</a:t>
              </a:r>
              <a:r>
                <a:rPr lang="en-US" altLang="en-US" b="0" dirty="0"/>
                <a:t> of </a:t>
              </a:r>
              <a:r>
                <a:rPr lang="en-US" altLang="en-US" i="1" dirty="0">
                  <a:solidFill>
                    <a:srgbClr val="0B1196"/>
                  </a:solidFill>
                </a:rPr>
                <a:t>z</a:t>
              </a:r>
              <a:r>
                <a:rPr lang="en-US" altLang="en-US" b="0" dirty="0"/>
                <a:t>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1138A2-3B9F-47B3-8B2B-F86E4BA5314A}"/>
              </a:ext>
            </a:extLst>
          </p:cNvPr>
          <p:cNvGrpSpPr/>
          <p:nvPr/>
        </p:nvGrpSpPr>
        <p:grpSpPr>
          <a:xfrm>
            <a:off x="2057400" y="5181600"/>
            <a:ext cx="8305800" cy="1035269"/>
            <a:chOff x="1295400" y="3612930"/>
            <a:chExt cx="8305800" cy="10352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8F359D-08C8-46FB-AA13-EFC2EE207FAC}"/>
                </a:ext>
              </a:extLst>
            </p:cNvPr>
            <p:cNvSpPr/>
            <p:nvPr/>
          </p:nvSpPr>
          <p:spPr bwMode="auto">
            <a:xfrm>
              <a:off x="1295400" y="3612930"/>
              <a:ext cx="4191000" cy="1035269"/>
            </a:xfrm>
            <a:prstGeom prst="rect">
              <a:avLst/>
            </a:prstGeom>
            <a:solidFill>
              <a:srgbClr val="FF9F93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latin typeface="Times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AD8C856-50C5-4B8C-A8EA-B44CA8C6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841531"/>
              <a:ext cx="3886200" cy="457200"/>
            </a:xfrm>
            <a:prstGeom prst="rect">
              <a:avLst/>
            </a:prstGeom>
            <a:solidFill>
              <a:srgbClr val="CCFFCC">
                <a:alpha val="5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Set up </a:t>
              </a:r>
              <a:r>
                <a:rPr lang="en-US" altLang="en-US" i="1" dirty="0">
                  <a:solidFill>
                    <a:srgbClr val="0B1196"/>
                  </a:solidFill>
                </a:rPr>
                <a:t>z </a:t>
              </a:r>
              <a:r>
                <a:rPr lang="en-US" altLang="en-US" dirty="0"/>
                <a:t>as appropriate child of </a:t>
              </a:r>
              <a:r>
                <a:rPr lang="en-US" altLang="en-US" b="0" i="1" dirty="0">
                  <a:solidFill>
                    <a:srgbClr val="0B1196"/>
                  </a:solidFill>
                </a:rPr>
                <a:t>y</a:t>
              </a:r>
              <a:r>
                <a:rPr lang="en-US" altLang="en-US" b="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2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DC-9E62-4B2B-A427-976C99FF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Tree-insert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Tree-insert(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y</a:t>
                </a:r>
                <a:r>
                  <a:rPr lang="en-US" altLang="en-US" sz="2200" dirty="0"/>
                  <a:t> = Nil;   </a:t>
                </a:r>
                <a:r>
                  <a:rPr lang="en-US" altLang="en-US" sz="2200" i="1" dirty="0">
                    <a:solidFill>
                      <a:srgbClr val="0B0E8F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0E8F"/>
                    </a:solidFill>
                  </a:rPr>
                  <a:t>T.root</a:t>
                </a:r>
                <a:r>
                  <a:rPr lang="en-US" alt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Nil;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=Nil </a:t>
                </a:r>
              </a:p>
              <a:p>
                <a:pPr marL="0" indent="0">
                  <a:buNone/>
                </a:pPr>
                <a:r>
                  <a:rPr lang="en-US" altLang="en-US" sz="2200" dirty="0"/>
                  <a:t>    while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 ≠  Nil)  do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y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		</a:t>
                </a:r>
                <a:r>
                  <a:rPr lang="en-US" altLang="en-US" sz="2200" dirty="0"/>
                  <a:t>if  (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then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.left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    else 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x</a:t>
                </a:r>
                <a:r>
                  <a:rPr lang="en-US" altLang="en-US" sz="2200" dirty="0" err="1"/>
                  <a:t>.right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.parent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i="1" dirty="0">
                    <a:solidFill>
                      <a:srgbClr val="0B1196"/>
                    </a:solidFill>
                  </a:rPr>
                  <a:t> </a:t>
                </a:r>
                <a:r>
                  <a:rPr lang="en-US" altLang="en-US" sz="2200" dirty="0"/>
                  <a:t>if  (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/>
                  <a:t> = Nil)  then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T.root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 else  if   (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z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 &lt;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.key</a:t>
                </a:r>
                <a:r>
                  <a:rPr lang="en-US" altLang="en-US" sz="2200" dirty="0"/>
                  <a:t>)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	then	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.left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sz="2200" dirty="0"/>
                  <a:t>	    	else     </a:t>
                </a:r>
                <a:r>
                  <a:rPr lang="en-US" altLang="en-US" sz="2200" i="1" dirty="0" err="1">
                    <a:solidFill>
                      <a:srgbClr val="0B1196"/>
                    </a:solidFill>
                  </a:rPr>
                  <a:t>y</a:t>
                </a:r>
                <a:r>
                  <a:rPr lang="en-US" altLang="en-US" sz="2200" dirty="0" err="1"/>
                  <a:t>.right</a:t>
                </a:r>
                <a:r>
                  <a:rPr lang="en-US" altLang="en-US" sz="2200" dirty="0"/>
                  <a:t> = </a:t>
                </a:r>
                <a:r>
                  <a:rPr lang="en-US" altLang="en-US" sz="2200" i="1" dirty="0">
                    <a:solidFill>
                      <a:srgbClr val="0B1196"/>
                    </a:solidFill>
                  </a:rPr>
                  <a:t>z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23E8-EBFE-46D4-A3BE-F48E897E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4343400" cy="5029200"/>
              </a:xfrm>
              <a:blipFill>
                <a:blip r:embed="rId3"/>
                <a:stretch>
                  <a:fillRect l="-2232" t="-844" r="-418" b="-180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59C14B-1624-4EC4-B116-FE94E1B73A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81800" y="1219200"/>
                <a:ext cx="34290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 of input tree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59C14B-1624-4EC4-B116-FE94E1B7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1219200"/>
                <a:ext cx="3429000" cy="5029200"/>
              </a:xfrm>
              <a:prstGeom prst="rect">
                <a:avLst/>
              </a:prstGeom>
              <a:blipFill>
                <a:blip r:embed="rId4"/>
                <a:stretch>
                  <a:fillRect l="-1601" t="-1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sz="2400" dirty="0"/>
              <a:t>BST is good for both static and dynamic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input keys are already stored in a BST of height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8"/>
                <a:endParaRPr lang="en-US" alt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:r>
                  <a:rPr lang="en-US" altLang="en-US" sz="2200" dirty="0"/>
                  <a:t>Search </a:t>
                </a:r>
              </a:p>
              <a:p>
                <a:pPr lvl="1"/>
                <a:r>
                  <a:rPr lang="en-US" altLang="en-US" sz="2200" dirty="0"/>
                  <a:t>Maximum</a:t>
                </a:r>
              </a:p>
              <a:p>
                <a:pPr lvl="1"/>
                <a:r>
                  <a:rPr lang="en-US" altLang="en-US" sz="2200" dirty="0"/>
                  <a:t>Minimum</a:t>
                </a:r>
              </a:p>
              <a:p>
                <a:pPr lvl="1"/>
                <a:r>
                  <a:rPr lang="en-US" altLang="en-US" sz="2200" dirty="0"/>
                  <a:t>Successor</a:t>
                </a:r>
              </a:p>
              <a:p>
                <a:pPr lvl="1"/>
                <a:r>
                  <a:rPr lang="en-US" altLang="en-US" sz="2200" dirty="0"/>
                  <a:t>Predecessor</a:t>
                </a:r>
              </a:p>
              <a:p>
                <a:pPr lvl="8"/>
                <a:endParaRPr lang="en-US" altLang="en-US" sz="2200" dirty="0"/>
              </a:p>
              <a:p>
                <a:pPr lvl="1"/>
                <a:r>
                  <a:rPr lang="en-US" altLang="en-US" sz="2200" dirty="0"/>
                  <a:t>Insert</a:t>
                </a:r>
              </a:p>
              <a:p>
                <a:pPr lvl="1"/>
                <a:r>
                  <a:rPr lang="en-US" altLang="en-US" sz="2200" dirty="0"/>
                  <a:t>Delete </a:t>
                </a:r>
              </a:p>
              <a:p>
                <a:pPr lvl="1"/>
                <a:r>
                  <a:rPr lang="en-US" altLang="en-US" sz="2200" dirty="0"/>
                  <a:t>Extract-Max</a:t>
                </a:r>
              </a:p>
              <a:p>
                <a:pPr lvl="1"/>
                <a:r>
                  <a:rPr lang="en-US" altLang="en-US" sz="2200" dirty="0"/>
                  <a:t>Increase-key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4876800" y="1688068"/>
            <a:ext cx="3124200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complexity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F407C-DDC9-4164-B4A5-230B8EDABB06}"/>
              </a:ext>
            </a:extLst>
          </p:cNvPr>
          <p:cNvGrpSpPr/>
          <p:nvPr/>
        </p:nvGrpSpPr>
        <p:grpSpPr>
          <a:xfrm>
            <a:off x="5598073" y="2032550"/>
            <a:ext cx="1432035" cy="2768163"/>
            <a:chOff x="5219700" y="2032549"/>
            <a:chExt cx="1432035" cy="276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/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/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/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/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187E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187E6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F854A-7D23-4AED-BA6D-A1F5DCDA0D51}"/>
              </a:ext>
            </a:extLst>
          </p:cNvPr>
          <p:cNvGrpSpPr/>
          <p:nvPr/>
        </p:nvGrpSpPr>
        <p:grpSpPr>
          <a:xfrm>
            <a:off x="5619093" y="3171805"/>
            <a:ext cx="1411014" cy="2724501"/>
            <a:chOff x="5221014" y="3142899"/>
            <a:chExt cx="1411014" cy="2724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/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/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/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/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/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7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0492B-41D3-492E-80BE-CE1ABC193FB0}"/>
                  </a:ext>
                </a:extLst>
              </p:cNvPr>
              <p:cNvSpPr txBox="1"/>
              <p:nvPr/>
            </p:nvSpPr>
            <p:spPr>
              <a:xfrm>
                <a:off x="7094485" y="2386734"/>
                <a:ext cx="3124199" cy="132343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However, performance depending on height!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0492B-41D3-492E-80BE-CE1ABC19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5" y="2386734"/>
                <a:ext cx="3124199" cy="1323439"/>
              </a:xfrm>
              <a:prstGeom prst="rect">
                <a:avLst/>
              </a:prstGeom>
              <a:blipFill>
                <a:blip r:embed="rId12"/>
                <a:stretch>
                  <a:fillRect l="-1553" t="-1818" r="-583" b="-3636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B1787EF-CABD-4586-A3C4-81ACAF631A46}"/>
              </a:ext>
            </a:extLst>
          </p:cNvPr>
          <p:cNvSpPr txBox="1"/>
          <p:nvPr/>
        </p:nvSpPr>
        <p:spPr>
          <a:xfrm>
            <a:off x="7086601" y="4162962"/>
            <a:ext cx="3145221" cy="132343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have good performance, we want to keep the tree height low! </a:t>
            </a:r>
          </a:p>
        </p:txBody>
      </p:sp>
    </p:spTree>
    <p:extLst>
      <p:ext uri="{BB962C8B-B14F-4D97-AF65-F5344CB8AC3E}">
        <p14:creationId xmlns:p14="http://schemas.microsoft.com/office/powerpoint/2010/main" val="38435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Balanced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69851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7441-225C-490D-A434-ABABC6BA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DF3D-F03D-4528-BC4D-382ED05BE0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90526-3532-4641-85EB-DF3F7ABF205B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5ED7DB0-D4EB-4B04-B431-A0FB21EC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875B74D-2A19-4C49-B571-78D9909E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EAA13B5-E433-4D1B-BA25-B9097818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7A36150-D64A-40BC-B374-4AD58AD6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88DBCDA-EE26-4BD3-A07F-AED7D5D6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79B2ABE-9F26-4148-9009-906ACF54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BD579B3-885A-4660-90DF-BEE7AACF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A8876194-D75B-4A76-988B-472BC1D9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4E247E4-32FC-404C-B149-12E7A36F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B579FC6-64FC-482D-B4B0-91D8BE17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5202BCD7-1C1F-4592-9D4E-2618E821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BA68B59A-BB2C-47A4-87DC-2413278C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4B6EDBB-8B0F-4E08-8401-0BADF452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184F718-B5B9-4FA1-8883-A8A5D4C9F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7F44D97-CC73-4FA8-BDE7-E744D16BF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7D09E0E-CB84-4EBE-9017-FD68CFEFD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CE723CF7-2B17-49CF-AEEA-402C2DAB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537DF73-499C-4FAD-8FA6-64E610FB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60BAA5A-7DE9-4C75-B90E-8C963279E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A9047B1-220C-4F00-B260-885BF204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644D47B-1679-4929-BE52-DAE8392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3FA9ECC7-D1D7-4E7B-A4EB-1F796B9A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B3205274-2413-456B-95B0-63DCE638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1D22EF39-5BBC-404C-BC6C-E2B31EA46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2200" y="4154301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B3FE4C26-DDC3-4AB5-A4BE-E16C2C8F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FE27A7A0-2371-4C30-AE62-97C3D431E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2783" y="4131967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2E91-6B64-46A2-9B07-64436C2B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98C83-1EFA-43CA-9408-5C3C84D6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3716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B92576-2610-4DE5-9EB3-9DFC3310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A70C2D-5CD5-43AB-BE83-F49A90F1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1214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3F874F-8FF0-4DF6-970C-47ED8663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62" y="45720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38A69B-AE91-428C-9AD2-826CBA08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931" y="53340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BB0070-0C9A-4E3A-84BE-A1B6EB72CC17}"/>
              </a:ext>
            </a:extLst>
          </p:cNvPr>
          <p:cNvCxnSpPr>
            <a:cxnSpLocks/>
          </p:cNvCxnSpPr>
          <p:nvPr/>
        </p:nvCxnSpPr>
        <p:spPr>
          <a:xfrm flipH="1">
            <a:off x="5759670" y="1817340"/>
            <a:ext cx="320565" cy="3832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377F4-2E50-44DE-B5D3-4E0C8482F9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190845" y="2590801"/>
            <a:ext cx="327088" cy="4873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4C540B7-750C-4D5E-8B82-5E1D7C766076}"/>
              </a:ext>
            </a:extLst>
          </p:cNvPr>
          <p:cNvSpPr/>
          <p:nvPr/>
        </p:nvSpPr>
        <p:spPr>
          <a:xfrm>
            <a:off x="4648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13AA65-5DB4-4798-9611-AAE9AD8EC22F}"/>
              </a:ext>
            </a:extLst>
          </p:cNvPr>
          <p:cNvSpPr/>
          <p:nvPr/>
        </p:nvSpPr>
        <p:spPr>
          <a:xfrm>
            <a:off x="44958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AE5D13-3A13-49B7-9E5A-B9F8EA9627CB}"/>
              </a:ext>
            </a:extLst>
          </p:cNvPr>
          <p:cNvSpPr/>
          <p:nvPr/>
        </p:nvSpPr>
        <p:spPr>
          <a:xfrm>
            <a:off x="4343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F1C7BF-E980-4B37-9A20-29490108B40A}"/>
              </a:ext>
            </a:extLst>
          </p:cNvPr>
          <p:cNvSpPr/>
          <p:nvPr/>
        </p:nvSpPr>
        <p:spPr>
          <a:xfrm>
            <a:off x="4191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0EF41-DFD7-4DC9-AE6A-7E060194E9F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3622176" y="5029201"/>
            <a:ext cx="230500" cy="3717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30B7-71A8-4479-9A31-5C525AD0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827B-D199-46EC-B6BD-5D5BA1059E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5181600"/>
          </a:xfrm>
        </p:spPr>
        <p:txBody>
          <a:bodyPr/>
          <a:lstStyle/>
          <a:p>
            <a:r>
              <a:rPr lang="en-US" dirty="0"/>
              <a:t>Binary search tree </a:t>
            </a:r>
          </a:p>
          <a:p>
            <a:pPr lvl="1"/>
            <a:r>
              <a:rPr lang="en-US" dirty="0"/>
              <a:t>support all the operations from previous slide </a:t>
            </a:r>
          </a:p>
          <a:p>
            <a:pPr lvl="2"/>
            <a:r>
              <a:rPr lang="en-US" dirty="0"/>
              <a:t>in time proportional to height of tree</a:t>
            </a:r>
          </a:p>
          <a:p>
            <a:pPr lvl="1"/>
            <a:endParaRPr lang="en-US" dirty="0"/>
          </a:p>
          <a:p>
            <a:r>
              <a:rPr lang="en-US" dirty="0"/>
              <a:t>(Review</a:t>
            </a:r>
            <a:r>
              <a:rPr lang="en-US" dirty="0">
                <a:sym typeface="Wingdings" panose="05000000000000000000" pitchFamily="2" charset="2"/>
              </a:rPr>
              <a:t>): h</a:t>
            </a:r>
            <a:r>
              <a:rPr lang="en-US" dirty="0"/>
              <a:t>ow to implement key operations, and time complexity</a:t>
            </a:r>
          </a:p>
          <a:p>
            <a:pPr lvl="1"/>
            <a:r>
              <a:rPr lang="en-US" dirty="0"/>
              <a:t>search,  insert (and delete) </a:t>
            </a:r>
          </a:p>
          <a:p>
            <a:pPr lvl="1"/>
            <a:endParaRPr lang="en-US" dirty="0"/>
          </a:p>
          <a:p>
            <a:r>
              <a:rPr lang="en-US" dirty="0"/>
              <a:t>Extension to </a:t>
            </a:r>
            <a:r>
              <a:rPr lang="en-US" dirty="0">
                <a:solidFill>
                  <a:srgbClr val="700000"/>
                </a:solidFill>
              </a:rPr>
              <a:t>balanced</a:t>
            </a:r>
            <a:r>
              <a:rPr lang="en-US" dirty="0"/>
              <a:t> binary search tree </a:t>
            </a:r>
          </a:p>
          <a:p>
            <a:endParaRPr lang="en-US" dirty="0"/>
          </a:p>
          <a:p>
            <a:r>
              <a:rPr lang="en-US" i="1" dirty="0"/>
              <a:t>Select</a:t>
            </a:r>
            <a:r>
              <a:rPr lang="en-US" dirty="0"/>
              <a:t> query:  </a:t>
            </a:r>
            <a:r>
              <a:rPr lang="en-US" dirty="0">
                <a:solidFill>
                  <a:srgbClr val="700000"/>
                </a:solidFill>
              </a:rPr>
              <a:t>augmenting</a:t>
            </a:r>
            <a:r>
              <a:rPr lang="en-US" dirty="0"/>
              <a:t> data structure </a:t>
            </a:r>
          </a:p>
          <a:p>
            <a:pPr lvl="1"/>
            <a:r>
              <a:rPr lang="en-US" dirty="0"/>
              <a:t>median, order statistics</a:t>
            </a:r>
          </a:p>
        </p:txBody>
      </p:sp>
    </p:spTree>
    <p:extLst>
      <p:ext uri="{BB962C8B-B14F-4D97-AF65-F5344CB8AC3E}">
        <p14:creationId xmlns:p14="http://schemas.microsoft.com/office/powerpoint/2010/main" val="283715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BD29-4F46-4B5C-A84B-451B8CD0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F71C-00F3-4EE1-9F44-A20C6F1055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turns out that there are ways to add extra conditions to binary search trees, so that their height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 red-black tree,  AVL tree, </a:t>
                </a:r>
                <a:r>
                  <a:rPr lang="en-US" dirty="0" err="1"/>
                  <a:t>etc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Once such a tree is created, </a:t>
                </a:r>
              </a:p>
              <a:p>
                <a:pPr lvl="1"/>
                <a:r>
                  <a:rPr lang="en-US" dirty="0"/>
                  <a:t>it can support search, minimum, maximum </a:t>
                </a:r>
                <a:r>
                  <a:rPr lang="en-US" dirty="0" err="1"/>
                  <a:t>etc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using the same algorithms described before</a:t>
                </a:r>
              </a:p>
              <a:p>
                <a:pPr lvl="1"/>
                <a:r>
                  <a:rPr lang="en-US" dirty="0"/>
                  <a:t>the extra work comes at handling dynamic operations: insertion, deletion, and so on.  Re-balancing is needed </a:t>
                </a:r>
              </a:p>
              <a:p>
                <a:pPr lvl="1"/>
                <a:r>
                  <a:rPr lang="en-US" dirty="0"/>
                  <a:t>however, for standard balanced BSTs, all these operations can be handled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/>
                  <a:t>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F71C-00F3-4EE1-9F44-A20C6F105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D347-4E45-43A7-8A6C-57D2C2C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D90C-B550-41C9-88B0-BFD5B5A6B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 rotation or Right rotation to keep tree height 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DA25E-430C-4E20-8275-25B7F2049A49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2438400"/>
            <a:ext cx="2133600" cy="2743200"/>
            <a:chOff x="960" y="1824"/>
            <a:chExt cx="1344" cy="17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3A7A2B-81E1-410F-B7C3-1303A184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6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3526E7-03E1-4EC7-8499-263737B1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y</a:t>
              </a: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E989599-8232-4936-A3A5-FB8D5657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7989B6B0-F223-4813-B004-DA3210BEC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CB275188-3F9A-4085-A0A8-E6807A51B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83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790F176-01AC-4782-87A8-C817080EB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3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27CADD57-F2B2-4E44-B474-51C008D02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E014040B-4E9A-4306-9D4D-03C8B2F6A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A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61E55438-E8EC-4382-8AC6-CA45027D6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B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7E68C14E-9602-4006-9712-E4299BCE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4C16B7-6C6F-4BC4-9155-D0FB68EA03D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2438400"/>
            <a:ext cx="1295400" cy="1676400"/>
            <a:chOff x="3168" y="1824"/>
            <a:chExt cx="816" cy="105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F3B10-4E21-44B2-9FE5-EAFDA1757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64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y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6F9D69-5375-4EBD-A104-BCF0492E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x</a:t>
              </a: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BE679421-8A1D-45D8-8264-0AFBC3EC6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08A7B5B1-A3AF-4E73-9787-15902927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D3C92-35F9-43F3-87D1-3FF811C8E168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3352800"/>
            <a:ext cx="2133600" cy="2057400"/>
            <a:chOff x="3024" y="2400"/>
            <a:chExt cx="1344" cy="1296"/>
          </a:xfrm>
        </p:grpSpPr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B190EB47-04F4-4679-B6CA-7D97BFB8F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0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165626A-60B4-4E19-AFF3-D5736D2D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C3BDC658-6533-4E88-86CF-32C9780B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A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22DB303F-8FEB-40D9-A4AD-9E4A6A22D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B</a:t>
              </a: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540226F4-C8A0-45FC-A1F1-F9EE86FE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0" i="1">
                  <a:solidFill>
                    <a:srgbClr val="0B1196"/>
                  </a:solidFill>
                </a:rPr>
                <a:t>C</a:t>
              </a: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BCDFD107-2822-4575-B8BE-4123AA961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928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516AB3-40D6-452F-956D-C567EA9901D2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3581150"/>
            <a:ext cx="1752600" cy="400110"/>
            <a:chOff x="2249" y="4038350"/>
            <a:chExt cx="1104" cy="400110"/>
          </a:xfrm>
        </p:grpSpPr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96C759B1-9577-498C-ABB9-6B45D652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438793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A8AF1127-98F4-47D0-8BE5-2CC016F45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4038350"/>
              <a:ext cx="1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0" dirty="0"/>
                <a:t>right rotation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EE0A5-50EE-44B4-ADD1-D0AACB812AA3}"/>
              </a:ext>
            </a:extLst>
          </p:cNvPr>
          <p:cNvGrpSpPr>
            <a:grpSpLocks/>
          </p:cNvGrpSpPr>
          <p:nvPr/>
        </p:nvGrpSpPr>
        <p:grpSpPr bwMode="auto">
          <a:xfrm>
            <a:off x="5155324" y="4419600"/>
            <a:ext cx="1752600" cy="400158"/>
            <a:chOff x="2256" y="2736"/>
            <a:chExt cx="1104" cy="400158"/>
          </a:xfrm>
        </p:grpSpPr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F6F297A9-3C81-4769-897F-845B2BACF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88AA1120-AADD-49DC-8D77-21F70EFDB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1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0"/>
                <a:t>left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96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balanced BST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input keys are already stored in a balanced BST</a:t>
                </a:r>
              </a:p>
              <a:p>
                <a:pPr lvl="8"/>
                <a:endParaRPr lang="en-US" altLang="en-US" sz="800" dirty="0"/>
              </a:p>
              <a:p>
                <a:pPr lvl="8"/>
                <a:endParaRPr lang="en-US" altLang="en-US" sz="800" dirty="0"/>
              </a:p>
              <a:p>
                <a:pPr lvl="1"/>
                <a:r>
                  <a:rPr lang="en-US" altLang="en-US" sz="2200" dirty="0"/>
                  <a:t>Search </a:t>
                </a:r>
              </a:p>
              <a:p>
                <a:pPr lvl="1"/>
                <a:r>
                  <a:rPr lang="en-US" altLang="en-US" sz="2200" dirty="0"/>
                  <a:t>Maximum</a:t>
                </a:r>
              </a:p>
              <a:p>
                <a:pPr lvl="1"/>
                <a:r>
                  <a:rPr lang="en-US" altLang="en-US" sz="2200" dirty="0"/>
                  <a:t>Minimum</a:t>
                </a:r>
              </a:p>
              <a:p>
                <a:pPr lvl="1"/>
                <a:r>
                  <a:rPr lang="en-US" altLang="en-US" sz="2200" dirty="0"/>
                  <a:t>Successor</a:t>
                </a:r>
              </a:p>
              <a:p>
                <a:pPr lvl="1"/>
                <a:r>
                  <a:rPr lang="en-US" altLang="en-US" sz="2200" dirty="0"/>
                  <a:t>Predecessor</a:t>
                </a:r>
              </a:p>
              <a:p>
                <a:pPr lvl="8"/>
                <a:endParaRPr lang="en-US" altLang="en-US" sz="2200" dirty="0"/>
              </a:p>
              <a:p>
                <a:pPr lvl="1"/>
                <a:r>
                  <a:rPr lang="en-US" altLang="en-US" sz="2200" dirty="0"/>
                  <a:t>Insert</a:t>
                </a:r>
              </a:p>
              <a:p>
                <a:pPr lvl="1"/>
                <a:r>
                  <a:rPr lang="en-US" altLang="en-US" sz="2200" dirty="0"/>
                  <a:t>Delete </a:t>
                </a:r>
              </a:p>
              <a:p>
                <a:pPr lvl="1"/>
                <a:r>
                  <a:rPr lang="en-US" altLang="en-US" sz="2200" dirty="0"/>
                  <a:t>Extract-Max</a:t>
                </a:r>
              </a:p>
              <a:p>
                <a:pPr lvl="1"/>
                <a:r>
                  <a:rPr lang="en-US" altLang="en-US" sz="2200" dirty="0"/>
                  <a:t>Increase-key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A5275E-A0D9-4671-9CDD-49341A31EC82}"/>
              </a:ext>
            </a:extLst>
          </p:cNvPr>
          <p:cNvSpPr txBox="1"/>
          <p:nvPr/>
        </p:nvSpPr>
        <p:spPr>
          <a:xfrm>
            <a:off x="4876800" y="1688068"/>
            <a:ext cx="3124200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complexity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F407C-DDC9-4164-B4A5-230B8EDABB06}"/>
              </a:ext>
            </a:extLst>
          </p:cNvPr>
          <p:cNvGrpSpPr/>
          <p:nvPr/>
        </p:nvGrpSpPr>
        <p:grpSpPr>
          <a:xfrm>
            <a:off x="5598073" y="2032550"/>
            <a:ext cx="1432035" cy="2768163"/>
            <a:chOff x="5219700" y="2032549"/>
            <a:chExt cx="1432035" cy="276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/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640F01-FF2E-48B1-A6BC-63779AD9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2032549"/>
                  <a:ext cx="1386052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/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EC27F7-DD78-4266-8225-746274E4E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17" y="2386733"/>
                  <a:ext cx="138605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/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01D9B3-F1AB-4189-B770-54A75684C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83" y="2740917"/>
                  <a:ext cx="1386052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/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78C378-DFA6-4F9C-967B-8CB4B94F4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4369825"/>
                  <a:ext cx="1386052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F854A-7D23-4AED-BA6D-A1F5DCDA0D51}"/>
              </a:ext>
            </a:extLst>
          </p:cNvPr>
          <p:cNvGrpSpPr/>
          <p:nvPr/>
        </p:nvGrpSpPr>
        <p:grpSpPr>
          <a:xfrm>
            <a:off x="5619093" y="3171805"/>
            <a:ext cx="1411014" cy="2724501"/>
            <a:chOff x="5221014" y="3142899"/>
            <a:chExt cx="1411014" cy="2724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/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8BE8D0-D162-4774-AFE1-EEA924C4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014" y="4724400"/>
                  <a:ext cx="1386052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/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1EDEC-804A-4D9B-B87E-F10BF6EC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055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/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8FBB1-FC33-42B7-9D38-2B7A8B988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5436513"/>
                  <a:ext cx="1386052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/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90A21C-3DF7-4FE1-842E-2F43B36C1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976" y="3142899"/>
                  <a:ext cx="1386052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/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24BAC0-2D09-413F-81F5-5C794FD92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48" y="3531513"/>
                  <a:ext cx="1386052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787EF-CABD-4586-A3C4-81ACAF631A46}"/>
                  </a:ext>
                </a:extLst>
              </p:cNvPr>
              <p:cNvSpPr txBox="1"/>
              <p:nvPr/>
            </p:nvSpPr>
            <p:spPr>
              <a:xfrm>
                <a:off x="7043245" y="3118083"/>
                <a:ext cx="3424402" cy="132343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Height of tree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number of nodes in the tree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787EF-CABD-4586-A3C4-81ACAF63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45" y="3118083"/>
                <a:ext cx="3424402" cy="1323439"/>
              </a:xfrm>
              <a:prstGeom prst="rect">
                <a:avLst/>
              </a:prstGeom>
              <a:blipFill>
                <a:blip r:embed="rId12"/>
                <a:stretch>
                  <a:fillRect l="-1416" t="-1357" b="-633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0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D: </a:t>
            </a:r>
            <a:br>
              <a:rPr lang="en-US" i="1" dirty="0"/>
            </a:br>
            <a:r>
              <a:rPr lang="en-US" i="1" dirty="0"/>
              <a:t>Select</a:t>
            </a:r>
            <a:r>
              <a:rPr lang="en-US" dirty="0"/>
              <a:t> queries</a:t>
            </a:r>
            <a:br>
              <a:rPr lang="en-US" dirty="0"/>
            </a:br>
            <a:r>
              <a:rPr lang="en-US" dirty="0"/>
              <a:t>augmenting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952839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06B-EC14-43EE-A674-A44D48F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5681-43FC-4DE4-ABA6-46931833A4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What if we also want to perform Select operation</a:t>
            </a:r>
          </a:p>
          <a:p>
            <a:endParaRPr lang="en-US" sz="2400" dirty="0"/>
          </a:p>
          <a:p>
            <a:r>
              <a:rPr lang="en-US" sz="2400" dirty="0"/>
              <a:t>BST-Select ( </a:t>
            </a:r>
            <a:r>
              <a:rPr lang="en-US" sz="2400" i="1" dirty="0"/>
              <a:t>x, k</a:t>
            </a:r>
            <a:r>
              <a:rPr lang="en-US" sz="2400" dirty="0"/>
              <a:t> ):   </a:t>
            </a:r>
          </a:p>
          <a:p>
            <a:pPr lvl="1"/>
            <a:r>
              <a:rPr lang="en-US" sz="2000" dirty="0"/>
              <a:t>Given a list of records whose keys are stored in a tree rooted at </a:t>
            </a:r>
            <a:r>
              <a:rPr lang="en-US" sz="2000" i="1" dirty="0"/>
              <a:t>x</a:t>
            </a:r>
            <a:r>
              <a:rPr lang="en-US" sz="2000" dirty="0"/>
              <a:t>, return the node whose key has rank </a:t>
            </a:r>
            <a:r>
              <a:rPr lang="en-US" sz="2000" i="1" dirty="0"/>
              <a:t>k</a:t>
            </a:r>
            <a:r>
              <a:rPr lang="en-US" sz="2000" dirty="0"/>
              <a:t>. </a:t>
            </a:r>
          </a:p>
          <a:p>
            <a:pPr lvl="1"/>
            <a:endParaRPr lang="en-US" sz="2000" dirty="0"/>
          </a:p>
          <a:p>
            <a:r>
              <a:rPr lang="en-US" sz="2400" dirty="0"/>
              <a:t>We can use </a:t>
            </a:r>
            <a:r>
              <a:rPr lang="en-US" sz="2400" dirty="0" err="1"/>
              <a:t>QuickSelect</a:t>
            </a:r>
            <a:r>
              <a:rPr lang="en-US" sz="2400" dirty="0"/>
              <a:t> to do this in linear time.. Why are we not satisfied? </a:t>
            </a:r>
          </a:p>
          <a:p>
            <a:pPr lvl="1"/>
            <a:r>
              <a:rPr lang="en-US" sz="2000" dirty="0"/>
              <a:t>What if we have to do it many times? </a:t>
            </a:r>
          </a:p>
          <a:p>
            <a:pPr lvl="2"/>
            <a:r>
              <a:rPr lang="en-US" sz="1800" dirty="0"/>
              <a:t>Sort it first</a:t>
            </a:r>
          </a:p>
          <a:p>
            <a:pPr lvl="1"/>
            <a:r>
              <a:rPr lang="en-US" sz="2000" dirty="0"/>
              <a:t>But what if we also have dynamic changes? </a:t>
            </a:r>
          </a:p>
          <a:p>
            <a:pPr lvl="2"/>
            <a:r>
              <a:rPr lang="en-US" sz="1800" dirty="0"/>
              <a:t>Need a data structure that can support Select under dynamic changes</a:t>
            </a:r>
          </a:p>
          <a:p>
            <a:pPr lvl="2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7441-225C-490D-A434-ABABC6BA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DF3D-F03D-4528-BC4D-382ED05BE0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90526-3532-4641-85EB-DF3F7ABF205B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5ED7DB0-D4EB-4B04-B431-A0FB21EC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875B74D-2A19-4C49-B571-78D9909E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EAA13B5-E433-4D1B-BA25-B9097818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7A36150-D64A-40BC-B374-4AD58AD6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88DBCDA-EE26-4BD3-A07F-AED7D5D6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79B2ABE-9F26-4148-9009-906ACF54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BD579B3-885A-4660-90DF-BEE7AACF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A8876194-D75B-4A76-988B-472BC1D9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4E247E4-32FC-404C-B149-12E7A36F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B579FC6-64FC-482D-B4B0-91D8BE17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5202BCD7-1C1F-4592-9D4E-2618E821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BA68B59A-BB2C-47A4-87DC-2413278C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4B6EDBB-8B0F-4E08-8401-0BADF452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184F718-B5B9-4FA1-8883-A8A5D4C9F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7F44D97-CC73-4FA8-BDE7-E744D16BF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7D09E0E-CB84-4EBE-9017-FD68CFEFD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CE723CF7-2B17-49CF-AEEA-402C2DAB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537DF73-499C-4FAD-8FA6-64E610FB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60BAA5A-7DE9-4C75-B90E-8C963279E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A9047B1-220C-4F00-B260-885BF204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644D47B-1679-4929-BE52-DAE8392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3FA9ECC7-D1D7-4E7B-A4EB-1F796B9A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B3205274-2413-456B-95B0-63DCE638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6</a:t>
            </a:r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1D22EF39-5BBC-404C-BC6C-E2B31EA46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2200" y="4154301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B3FE4C26-DDC3-4AB5-A4BE-E16C2C8F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19</a:t>
            </a: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FE27A7A0-2371-4C30-AE62-97C3D431E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2783" y="4131967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06B-EC14-43EE-A674-A44D48F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5681-43FC-4DE4-ABA6-46931833A4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we also want to perform Select operation</a:t>
            </a:r>
          </a:p>
          <a:p>
            <a:endParaRPr lang="en-US" dirty="0"/>
          </a:p>
          <a:p>
            <a:r>
              <a:rPr lang="en-US" dirty="0"/>
              <a:t>BST-Select ( </a:t>
            </a:r>
            <a:r>
              <a:rPr lang="en-US" i="1" dirty="0"/>
              <a:t>x, k</a:t>
            </a:r>
            <a:r>
              <a:rPr lang="en-US" dirty="0"/>
              <a:t> ):   </a:t>
            </a:r>
          </a:p>
          <a:p>
            <a:pPr lvl="1"/>
            <a:r>
              <a:rPr lang="en-US" dirty="0"/>
              <a:t>Given a list of records whose keys are stored in a tree rooted at </a:t>
            </a:r>
            <a:r>
              <a:rPr lang="en-US" i="1" dirty="0"/>
              <a:t>x</a:t>
            </a:r>
            <a:r>
              <a:rPr lang="en-US" dirty="0"/>
              <a:t>, return the node whose key has rank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We can do linear search to find it. But can we do better? </a:t>
            </a:r>
          </a:p>
          <a:p>
            <a:endParaRPr lang="en-US" dirty="0"/>
          </a:p>
          <a:p>
            <a:r>
              <a:rPr lang="en-US" dirty="0"/>
              <a:t>Goal: </a:t>
            </a:r>
          </a:p>
          <a:p>
            <a:pPr lvl="1"/>
            <a:r>
              <a:rPr lang="en-US" dirty="0">
                <a:solidFill>
                  <a:srgbClr val="700000"/>
                </a:solidFill>
              </a:rPr>
              <a:t>Augment</a:t>
            </a:r>
            <a:r>
              <a:rPr lang="en-US" dirty="0"/>
              <a:t> the binary search tree data structure so as to support Select ( </a:t>
            </a:r>
            <a:r>
              <a:rPr lang="en-US" i="1" dirty="0"/>
              <a:t>x, k</a:t>
            </a:r>
            <a:r>
              <a:rPr lang="en-US" dirty="0"/>
              <a:t> ) efficiently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3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83B-E94D-4E2A-ADB2-7BD647C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particular,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FC0E-95D3-4BC2-9390-BD4F581F0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BST-Select ( </a:t>
            </a:r>
            <a:r>
              <a:rPr lang="en-US" i="1" dirty="0"/>
              <a:t>x, k</a:t>
            </a:r>
            <a:r>
              <a:rPr lang="en-US" dirty="0"/>
              <a:t> )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Augment the binary search tree data structure so as to support BST-Select ( </a:t>
            </a:r>
            <a:r>
              <a:rPr lang="en-US" i="1" dirty="0"/>
              <a:t>x, k</a:t>
            </a:r>
            <a:r>
              <a:rPr lang="en-US" dirty="0"/>
              <a:t> ) efficiently</a:t>
            </a:r>
          </a:p>
          <a:p>
            <a:pPr lvl="1"/>
            <a:endParaRPr lang="en-US" dirty="0"/>
          </a:p>
          <a:p>
            <a:r>
              <a:rPr lang="en-US" dirty="0"/>
              <a:t>Ordinary binary search tree T</a:t>
            </a:r>
          </a:p>
          <a:p>
            <a:pPr lvl="1"/>
            <a:r>
              <a:rPr lang="en-US" i="1" dirty="0"/>
              <a:t>O(h)</a:t>
            </a:r>
            <a:r>
              <a:rPr lang="en-US" dirty="0"/>
              <a:t> time for BST-Select(</a:t>
            </a:r>
            <a:r>
              <a:rPr lang="en-US" i="1" dirty="0" err="1"/>
              <a:t>T.root</a:t>
            </a:r>
            <a:r>
              <a:rPr lang="en-US" i="1" dirty="0"/>
              <a:t>, k</a:t>
            </a:r>
            <a:r>
              <a:rPr lang="en-US" dirty="0"/>
              <a:t>) where </a:t>
            </a:r>
            <a:r>
              <a:rPr lang="en-US" i="1" dirty="0"/>
              <a:t>h is height of tree T</a:t>
            </a:r>
            <a:endParaRPr lang="en-US" dirty="0"/>
          </a:p>
          <a:p>
            <a:r>
              <a:rPr lang="en-US" dirty="0"/>
              <a:t>Using balanced search tree)</a:t>
            </a:r>
          </a:p>
          <a:p>
            <a:pPr lvl="1"/>
            <a:r>
              <a:rPr lang="en-US" i="1" dirty="0"/>
              <a:t>O(lg n)</a:t>
            </a:r>
            <a:r>
              <a:rPr lang="en-US" dirty="0"/>
              <a:t> time for BST-Select(</a:t>
            </a:r>
            <a:r>
              <a:rPr lang="en-US" i="1" dirty="0" err="1"/>
              <a:t>T.root</a:t>
            </a:r>
            <a:r>
              <a:rPr lang="en-US" i="1" dirty="0"/>
              <a:t>, k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8FFB-1A4C-4375-B87F-D139E0D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augment a BST 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At each node </a:t>
                </a:r>
                <a:r>
                  <a:rPr lang="en-US" i="1" dirty="0"/>
                  <a:t>x</a:t>
                </a:r>
                <a:r>
                  <a:rPr lang="en-US" dirty="0"/>
                  <a:t> of the tree </a:t>
                </a:r>
                <a:r>
                  <a:rPr lang="en-US" i="1" dirty="0"/>
                  <a:t>T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i="1" dirty="0" err="1"/>
                  <a:t>x.size</a:t>
                </a:r>
                <a:r>
                  <a:rPr lang="en-US" dirty="0"/>
                  <a:t> = # nodes in the </a:t>
                </a:r>
                <a:r>
                  <a:rPr lang="en-US" dirty="0" err="1"/>
                  <a:t>subtree</a:t>
                </a:r>
                <a:r>
                  <a:rPr lang="en-US" dirty="0"/>
                  <a:t> rooted at </a:t>
                </a:r>
                <a:r>
                  <a:rPr lang="en-US" i="1" dirty="0"/>
                  <a:t>x</a:t>
                </a:r>
              </a:p>
              <a:p>
                <a:pPr lvl="2"/>
                <a:r>
                  <a:rPr lang="en-US" dirty="0"/>
                  <a:t>Include x itself</a:t>
                </a:r>
              </a:p>
              <a:p>
                <a:pPr lvl="2"/>
                <a:r>
                  <a:rPr lang="en-US" dirty="0"/>
                  <a:t>If a node (leaf) is NIL, its size is 0.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Space of an augmented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14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54864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9624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25908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52197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44196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61722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71628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83820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75692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8006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32766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6101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63627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80010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80137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60960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8387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75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4D8-06EE-4945-BFBF-76AB65A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52" y="29337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What is binary search tree? </a:t>
            </a:r>
          </a:p>
        </p:txBody>
      </p:sp>
    </p:spTree>
    <p:extLst>
      <p:ext uri="{BB962C8B-B14F-4D97-AF65-F5344CB8AC3E}">
        <p14:creationId xmlns:p14="http://schemas.microsoft.com/office/powerpoint/2010/main" val="2050526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8FFB-1A4C-4375-B87F-D139E0D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augment a BST 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At each node </a:t>
                </a:r>
                <a:r>
                  <a:rPr lang="en-US" i="1" dirty="0"/>
                  <a:t>x</a:t>
                </a:r>
                <a:r>
                  <a:rPr lang="en-US" dirty="0"/>
                  <a:t> of the tree </a:t>
                </a:r>
                <a:r>
                  <a:rPr lang="en-US" i="1" dirty="0"/>
                  <a:t>T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i="1" dirty="0" err="1"/>
                  <a:t>x.size</a:t>
                </a:r>
                <a:r>
                  <a:rPr lang="en-US" dirty="0"/>
                  <a:t> = # nodes in the </a:t>
                </a:r>
                <a:r>
                  <a:rPr lang="en-US" dirty="0" err="1"/>
                  <a:t>subtree</a:t>
                </a:r>
                <a:r>
                  <a:rPr lang="en-US" dirty="0"/>
                  <a:t> rooted at </a:t>
                </a:r>
                <a:r>
                  <a:rPr lang="en-US" i="1" dirty="0"/>
                  <a:t>x</a:t>
                </a:r>
              </a:p>
              <a:p>
                <a:pPr lvl="2"/>
                <a:r>
                  <a:rPr lang="en-US" dirty="0"/>
                  <a:t>Include x itself</a:t>
                </a:r>
              </a:p>
              <a:p>
                <a:pPr lvl="2"/>
                <a:r>
                  <a:rPr lang="en-US" dirty="0"/>
                  <a:t>If a node (leaf) is NIL, its size is 0.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Space of an augmented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Basic property: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𝑙𝑒𝑓𝑡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𝑟𝑖𝑔h𝑡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𝑠𝑖𝑧𝑒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4790-0DFD-43BE-9A8D-028A2317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5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size information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54864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9624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25908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52197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44196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61722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71628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83820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75692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8006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32766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6101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63627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80010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80137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60960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8387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3853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E9C-CF8D-4466-8F74-C3C0B404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size information?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4635-1EE5-447C-A7A5-2010B77E851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procedure </a:t>
                </a:r>
                <a:r>
                  <a:rPr lang="en-US" sz="28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800" dirty="0"/>
                  <a:t>(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𝑡𝑟𝑒𝑒𝑛𝑜𝑑𝑒</m:t>
                    </m:r>
                    <m:r>
                      <a:rPr lang="en-US" sz="2800" i="1">
                        <a:latin typeface="Cambria Math"/>
                      </a:rPr>
                      <m:t>  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)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  If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≠</m:t>
                    </m:r>
                    <m:r>
                      <a:rPr lang="en-US" sz="2400" i="1">
                        <a:latin typeface="Cambria Math"/>
                      </a:rPr>
                      <m:t>𝑁𝐼𝐿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 then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𝐿𝑠𝑖𝑧𝑒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𝑙𝑒𝑓𝑡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𝑅𝑠𝑖𝑧𝑒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i="1" dirty="0" err="1">
                    <a:solidFill>
                      <a:srgbClr val="0B0E8F"/>
                    </a:solidFill>
                  </a:rPr>
                  <a:t>AugmentSize</a:t>
                </a:r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𝑟𝑖𝑔h𝑡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𝑠𝑖𝑧𝑒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𝐿𝑠𝑖𝑧𝑒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𝑅𝑠𝑖𝑧𝑒</m:t>
                    </m:r>
                    <m:r>
                      <a:rPr lang="en-US" sz="24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Return(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𝑠𝑖𝑧𝑒</m:t>
                    </m:r>
                  </m:oMath>
                </a14:m>
                <a:r>
                  <a:rPr lang="en-US" sz="2400" dirty="0"/>
                  <a:t> ); </a:t>
                </a:r>
              </a:p>
              <a:p>
                <a:pPr marL="514350" lvl="1" indent="0">
                  <a:buNone/>
                </a:pPr>
                <a:r>
                  <a:rPr lang="en-US" sz="2400" dirty="0"/>
                  <a:t>   end</a:t>
                </a:r>
              </a:p>
              <a:p>
                <a:pPr marL="514350" lvl="1" indent="0">
                  <a:buNone/>
                </a:pPr>
                <a:r>
                  <a:rPr lang="en-US" sz="2400" dirty="0"/>
                  <a:t>   Return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4635-1EE5-447C-A7A5-2010B77E8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4">
            <a:extLst>
              <a:ext uri="{FF2B5EF4-FFF2-40B4-BE49-F238E27FC236}">
                <a16:creationId xmlns:a16="http://schemas.microsoft.com/office/drawing/2014/main" id="{14601C99-7C64-491C-8BE3-AC0F7989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88622"/>
            <a:ext cx="3429000" cy="838200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</a:t>
            </a:r>
            <a:r>
              <a:rPr lang="en-US" b="0" dirty="0" err="1"/>
              <a:t>Postorder</a:t>
            </a:r>
            <a:r>
              <a:rPr lang="en-US" b="0" dirty="0"/>
              <a:t> traversal</a:t>
            </a:r>
          </a:p>
          <a:p>
            <a:pPr algn="ctr"/>
            <a:r>
              <a:rPr lang="en-US" b="0" dirty="0"/>
              <a:t>of the tree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68145EBC-731E-4D56-A69A-BEA592721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3553691"/>
                <a:ext cx="3429000" cy="838200"/>
              </a:xfrm>
              <a:prstGeom prst="rect">
                <a:avLst/>
              </a:prstGeom>
              <a:solidFill>
                <a:srgbClr val="CCFFCC">
                  <a:alpha val="50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/>
                  <a:t> Time complexity for </a:t>
                </a:r>
                <a:r>
                  <a:rPr lang="en-US" b="0" dirty="0" err="1"/>
                  <a:t>Augmentsize</a:t>
                </a:r>
                <a:r>
                  <a:rPr lang="en-US" b="0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68145EBC-731E-4D56-A69A-BEA592721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3553691"/>
                <a:ext cx="3429000" cy="838200"/>
              </a:xfrm>
              <a:prstGeom prst="rect">
                <a:avLst/>
              </a:prstGeom>
              <a:blipFill>
                <a:blip r:embed="rId3"/>
                <a:stretch>
                  <a:fillRect l="-3723" r="-54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B03-3F23-4D8B-A09A-EDAC687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select with </a:t>
            </a:r>
            <a:r>
              <a:rPr lang="en-US" dirty="0" err="1"/>
              <a:t>aug</a:t>
            </a:r>
            <a:r>
              <a:rPr lang="en-US" dirty="0"/>
              <a:t>-BST?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9450-6D61-460E-A593-59508B442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837B2-AE1F-46AD-96A1-8A7020792585}"/>
              </a:ext>
            </a:extLst>
          </p:cNvPr>
          <p:cNvGrpSpPr/>
          <p:nvPr/>
        </p:nvGrpSpPr>
        <p:grpSpPr>
          <a:xfrm>
            <a:off x="4876800" y="1524000"/>
            <a:ext cx="838200" cy="914400"/>
            <a:chOff x="4419600" y="1905000"/>
            <a:chExt cx="838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83CAE9-B4F3-4613-ABC4-8B1355A8580E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M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9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5D853-BBCD-4B03-9CA6-8E4433F67C3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15CB0B-0C0F-442F-9015-1E808E9ED960}"/>
              </a:ext>
            </a:extLst>
          </p:cNvPr>
          <p:cNvGrpSpPr/>
          <p:nvPr/>
        </p:nvGrpSpPr>
        <p:grpSpPr>
          <a:xfrm>
            <a:off x="3352800" y="2590800"/>
            <a:ext cx="838200" cy="914400"/>
            <a:chOff x="4419600" y="1905000"/>
            <a:chExt cx="8382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4B702-93CE-42AA-BEAB-B1B3DC4525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C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5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9A9198-CFEA-49B3-8A09-D17E82116E64}"/>
                </a:ext>
              </a:extLst>
            </p:cNvPr>
            <p:cNvCxnSpPr>
              <a:stCxn id="8" idx="1"/>
              <a:endCxn id="8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CDE96E-52C9-41F7-A35C-F0B15150B4EE}"/>
              </a:ext>
            </a:extLst>
          </p:cNvPr>
          <p:cNvGrpSpPr/>
          <p:nvPr/>
        </p:nvGrpSpPr>
        <p:grpSpPr>
          <a:xfrm>
            <a:off x="1981200" y="4038600"/>
            <a:ext cx="838200" cy="914400"/>
            <a:chOff x="4419600" y="1905000"/>
            <a:chExt cx="8382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F9D6D8-2593-4FF1-BAD3-B8C04E0340F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A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65F75A-CD0A-49B3-9A72-F302512FB362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8CCF05-FC2A-40DE-997F-2D8E80C75D98}"/>
              </a:ext>
            </a:extLst>
          </p:cNvPr>
          <p:cNvGrpSpPr/>
          <p:nvPr/>
        </p:nvGrpSpPr>
        <p:grpSpPr>
          <a:xfrm>
            <a:off x="4610100" y="3962400"/>
            <a:ext cx="838200" cy="914400"/>
            <a:chOff x="4419600" y="1905000"/>
            <a:chExt cx="8382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9F440F-CB12-40E6-83C3-101BBDBB4654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F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671F2-5E8E-4A63-A732-4F79DFE38D96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A96B9-FA3F-4E2D-B160-E198DDB942CB}"/>
              </a:ext>
            </a:extLst>
          </p:cNvPr>
          <p:cNvGrpSpPr/>
          <p:nvPr/>
        </p:nvGrpSpPr>
        <p:grpSpPr>
          <a:xfrm>
            <a:off x="3810000" y="5308600"/>
            <a:ext cx="838200" cy="914400"/>
            <a:chOff x="4419600" y="1905000"/>
            <a:chExt cx="838200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0F4DD3-19BF-4EFD-BF6C-1F9416EEA36B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D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073E9B-20F1-4EDE-B9AF-AFC231A71407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8A113-64F3-4D7D-B967-CDA8ECA77CB0}"/>
              </a:ext>
            </a:extLst>
          </p:cNvPr>
          <p:cNvGrpSpPr/>
          <p:nvPr/>
        </p:nvGrpSpPr>
        <p:grpSpPr>
          <a:xfrm>
            <a:off x="5562600" y="5308600"/>
            <a:ext cx="838200" cy="914400"/>
            <a:chOff x="4419600" y="1905000"/>
            <a:chExt cx="838200" cy="914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2547FA-2C2D-4C4F-B34F-4F883B89ACB3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H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4C1246-2C6D-4FA5-AD56-9D7F64CCDC7F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6BD7A7-AFBE-4397-BF48-E24A95D8FD7C}"/>
              </a:ext>
            </a:extLst>
          </p:cNvPr>
          <p:cNvGrpSpPr/>
          <p:nvPr/>
        </p:nvGrpSpPr>
        <p:grpSpPr>
          <a:xfrm>
            <a:off x="6553200" y="2590800"/>
            <a:ext cx="838200" cy="914400"/>
            <a:chOff x="4419600" y="1905000"/>
            <a:chExt cx="8382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6E5329-2FE3-4007-A372-EEA2C1048C11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P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528171-04A7-49C4-9448-CF9DCF178D43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AF4365-083C-43BC-A410-AB858CEB0E9F}"/>
              </a:ext>
            </a:extLst>
          </p:cNvPr>
          <p:cNvGrpSpPr/>
          <p:nvPr/>
        </p:nvGrpSpPr>
        <p:grpSpPr>
          <a:xfrm>
            <a:off x="7772400" y="3886200"/>
            <a:ext cx="838200" cy="914400"/>
            <a:chOff x="4419600" y="1905000"/>
            <a:chExt cx="8382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757031-C6C9-4163-A00F-B5733854688A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T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F569C-5EF7-4316-8D1F-AF9F04F38305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EB95F-6A06-4D03-9CA5-C1A1E2307E9C}"/>
              </a:ext>
            </a:extLst>
          </p:cNvPr>
          <p:cNvGrpSpPr/>
          <p:nvPr/>
        </p:nvGrpSpPr>
        <p:grpSpPr>
          <a:xfrm>
            <a:off x="6959600" y="5295900"/>
            <a:ext cx="838200" cy="914400"/>
            <a:chOff x="4419600" y="1905000"/>
            <a:chExt cx="8382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553D6-3F53-4083-9C9D-43132E08A190}"/>
                </a:ext>
              </a:extLst>
            </p:cNvPr>
            <p:cNvSpPr/>
            <p:nvPr/>
          </p:nvSpPr>
          <p:spPr bwMode="auto">
            <a:xfrm>
              <a:off x="4419600" y="1905000"/>
              <a:ext cx="8382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tx1"/>
                  </a:solidFill>
                  <a:latin typeface="Times" charset="0"/>
                </a:rPr>
                <a:t>Q</a:t>
              </a:r>
            </a:p>
            <a:p>
              <a:pPr algn="ctr" eaLnBrk="0" hangingPunct="0"/>
              <a:r>
                <a:rPr lang="en-US" b="0" dirty="0">
                  <a:solidFill>
                    <a:schemeClr val="tx1"/>
                  </a:solidFill>
                  <a:latin typeface="Times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4705F-A67D-43C6-90F6-AE96FE8544DC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 bwMode="auto">
            <a:xfrm>
              <a:off x="4419600" y="2362200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65177-3D37-4CA5-BBC5-49406BA9CF8B}"/>
              </a:ext>
            </a:extLst>
          </p:cNvPr>
          <p:cNvCxnSpPr/>
          <p:nvPr/>
        </p:nvCxnSpPr>
        <p:spPr bwMode="auto">
          <a:xfrm flipH="1">
            <a:off x="4191000" y="228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BB2860-566E-4329-A1EA-32AB57AC9286}"/>
              </a:ext>
            </a:extLst>
          </p:cNvPr>
          <p:cNvCxnSpPr/>
          <p:nvPr/>
        </p:nvCxnSpPr>
        <p:spPr bwMode="auto">
          <a:xfrm flipH="1">
            <a:off x="2667000" y="35560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2CAC2-B2CE-44D3-8C3A-0C1BF76E293F}"/>
              </a:ext>
            </a:extLst>
          </p:cNvPr>
          <p:cNvCxnSpPr/>
          <p:nvPr/>
        </p:nvCxnSpPr>
        <p:spPr bwMode="auto">
          <a:xfrm flipH="1">
            <a:off x="4000500" y="4876800"/>
            <a:ext cx="6858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CF1EE-D0B1-4815-9763-DC89B857C004}"/>
              </a:ext>
            </a:extLst>
          </p:cNvPr>
          <p:cNvCxnSpPr/>
          <p:nvPr/>
        </p:nvCxnSpPr>
        <p:spPr bwMode="auto">
          <a:xfrm>
            <a:off x="5753100" y="2286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3E250-409C-4758-9019-27EE56972CF9}"/>
              </a:ext>
            </a:extLst>
          </p:cNvPr>
          <p:cNvCxnSpPr/>
          <p:nvPr/>
        </p:nvCxnSpPr>
        <p:spPr bwMode="auto">
          <a:xfrm>
            <a:off x="7391400" y="3429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83C06C-6467-4898-89E7-D672DDC13CD8}"/>
              </a:ext>
            </a:extLst>
          </p:cNvPr>
          <p:cNvCxnSpPr/>
          <p:nvPr/>
        </p:nvCxnSpPr>
        <p:spPr bwMode="auto">
          <a:xfrm flipH="1">
            <a:off x="7404100" y="4800600"/>
            <a:ext cx="520700" cy="469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5165C2-6BAA-435B-9EDC-A97CB0EAA6C5}"/>
              </a:ext>
            </a:extLst>
          </p:cNvPr>
          <p:cNvCxnSpPr/>
          <p:nvPr/>
        </p:nvCxnSpPr>
        <p:spPr bwMode="auto">
          <a:xfrm>
            <a:off x="5486400" y="48514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0FFE19-9D7D-4016-AC0F-78A3B275B9A9}"/>
              </a:ext>
            </a:extLst>
          </p:cNvPr>
          <p:cNvCxnSpPr/>
          <p:nvPr/>
        </p:nvCxnSpPr>
        <p:spPr bwMode="auto">
          <a:xfrm>
            <a:off x="4229100" y="35052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28D04F68-B8F9-4789-8A90-9DD7918D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447800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3? </a:t>
            </a: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6FD42C72-0D43-496D-909C-0DA6420B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2171714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7? 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B08C1F9C-B7EA-4184-933C-6919805F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2933714"/>
            <a:ext cx="2207829" cy="571486"/>
          </a:xfrm>
          <a:prstGeom prst="rect">
            <a:avLst/>
          </a:prstGeom>
          <a:solidFill>
            <a:srgbClr val="CCFFCC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 Select element </a:t>
            </a:r>
          </a:p>
          <a:p>
            <a:pPr algn="ctr"/>
            <a:r>
              <a:rPr lang="en-US" b="0" dirty="0"/>
              <a:t>with rank 6? </a:t>
            </a:r>
          </a:p>
        </p:txBody>
      </p:sp>
    </p:spTree>
    <p:extLst>
      <p:ext uri="{BB962C8B-B14F-4D97-AF65-F5344CB8AC3E}">
        <p14:creationId xmlns:p14="http://schemas.microsoft.com/office/powerpoint/2010/main" val="16455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0" grpId="0" animBg="1" autoUpdateAnimBg="0"/>
      <p:bldP spid="4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92CC-DF3A-4E9C-BA93-715539F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D1F4A-922C-4BF0-AEF9-CD12733DBE4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T</a:t>
                </a:r>
                <a:r>
                  <a:rPr lang="en-US" dirty="0"/>
                  <a:t> be an augmented binary search tree</a:t>
                </a:r>
              </a:p>
              <a:p>
                <a:r>
                  <a:rPr lang="en-US" i="1" dirty="0"/>
                  <a:t>BST-Select(x, k)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Return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smallest element in the subtree rooted at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i="1" dirty="0"/>
                  <a:t>BST-Select(</a:t>
                </a:r>
                <a:r>
                  <a:rPr lang="en-US" i="1" dirty="0" err="1"/>
                  <a:t>T.root</a:t>
                </a:r>
                <a:r>
                  <a:rPr lang="en-US" i="1" dirty="0"/>
                  <a:t>, k) </a:t>
                </a:r>
                <a:r>
                  <a:rPr lang="en-US" dirty="0"/>
                  <a:t>returns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smallest elements in the entire tree.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Using ideas just described, BST-Select(x, k) can be implemented to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complexity</a:t>
                </a:r>
              </a:p>
              <a:p>
                <a:pPr lvl="1"/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a balanced binary tree. </a:t>
                </a:r>
              </a:p>
              <a:p>
                <a:pPr lvl="1"/>
                <a:r>
                  <a:rPr lang="en-US" dirty="0"/>
                  <a:t>See homework.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D1F4A-922C-4BF0-AEF9-CD12733DB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212-A0EB-4077-ACE9-BAB10DEA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7D530-9B4A-4B0B-AB4C-4C36BEE5E19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maintain the augmented information under dynamic changes of the tree!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under insertions / deletions </a:t>
                </a:r>
              </a:p>
              <a:p>
                <a:pPr lvl="1"/>
                <a:r>
                  <a:rPr lang="en-US" dirty="0"/>
                  <a:t>in this case, just adjusting this size count as we update nodes, or under rotations, and it does not increase asymptotic time complexity of these operations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Remark:</a:t>
                </a:r>
              </a:p>
              <a:p>
                <a:pPr lvl="1"/>
                <a:r>
                  <a:rPr lang="en-US" dirty="0"/>
                  <a:t>Select() in an sorted array can be done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time. </a:t>
                </a:r>
              </a:p>
              <a:p>
                <a:pPr lvl="1"/>
                <a:r>
                  <a:rPr lang="en-US" dirty="0"/>
                  <a:t>However, an array does not support dynamic operations (insert/delete) efficiently.  That’s augmented BST is a better data structure in this case.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7D530-9B4A-4B0B-AB4C-4C36BEE5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000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79D-F0B9-417D-A6CB-30C9EEDA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7DC2-6513-4A32-A867-D0729412C0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example of augmenting data structures</a:t>
            </a:r>
          </a:p>
          <a:p>
            <a:r>
              <a:rPr lang="en-US" dirty="0"/>
              <a:t>In general, the augmented information can be quite complicated</a:t>
            </a:r>
          </a:p>
          <a:p>
            <a:pPr lvl="1"/>
            <a:r>
              <a:rPr lang="en-US" dirty="0"/>
              <a:t>Can be a separate data structure! </a:t>
            </a:r>
          </a:p>
          <a:p>
            <a:r>
              <a:rPr lang="en-US" dirty="0"/>
              <a:t>Need to consider how to maintain such information under dynamic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0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333B-C3F7-473F-9544-A85F454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Binary tree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797C-B811-4154-8502-B283D88E7C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 binary tree is a rooted tree</a:t>
            </a:r>
          </a:p>
          <a:p>
            <a:pPr lvl="1"/>
            <a:r>
              <a:rPr lang="en-US" altLang="en-US" dirty="0"/>
              <a:t>where each node has at most 2 children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Represented by a linked data structure</a:t>
            </a:r>
          </a:p>
          <a:p>
            <a:endParaRPr lang="en-US" altLang="en-US" dirty="0"/>
          </a:p>
          <a:p>
            <a:r>
              <a:rPr lang="en-US" altLang="en-US" dirty="0"/>
              <a:t>Each node contains at least fields:</a:t>
            </a:r>
          </a:p>
          <a:p>
            <a:pPr lvl="1"/>
            <a:r>
              <a:rPr lang="en-US" altLang="en-US" i="1" dirty="0"/>
              <a:t>Key  </a:t>
            </a:r>
          </a:p>
          <a:p>
            <a:pPr lvl="1"/>
            <a:r>
              <a:rPr lang="en-US" altLang="en-US" i="1" dirty="0"/>
              <a:t>Left</a:t>
            </a:r>
          </a:p>
          <a:p>
            <a:pPr lvl="1"/>
            <a:r>
              <a:rPr lang="en-US" altLang="en-US" i="1" dirty="0"/>
              <a:t>Right</a:t>
            </a:r>
          </a:p>
          <a:p>
            <a:pPr lvl="1"/>
            <a:r>
              <a:rPr lang="en-US" altLang="en-US" i="1" dirty="0"/>
              <a:t>Parent</a:t>
            </a:r>
          </a:p>
          <a:p>
            <a:endParaRPr lang="en-US" dirty="0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4B5ACFD5-68C1-4E85-9559-BBA13B63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>
                <a:solidFill>
                  <a:srgbClr val="700000"/>
                </a:solidFill>
              </a:rPr>
              <a:t>3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085B60CE-7B2E-4C93-BE9F-4ED91954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2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0A6DF7FD-99F9-407B-BAB6-8F1C6732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FDADDEE-3283-4D4E-A9E8-C9C505A58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34FA4A9-15D3-4034-A501-498C64A35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772C1-FE6B-4AB5-8A27-1472B1F9B5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95400"/>
                <a:ext cx="10744200" cy="1059180"/>
              </a:xfrm>
            </p:spPr>
            <p:txBody>
              <a:bodyPr/>
              <a:lstStyle/>
              <a:p>
                <a:r>
                  <a:rPr lang="en-US" dirty="0"/>
                  <a:t>From root, following left pointers, we will visit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772C1-FE6B-4AB5-8A27-1472B1F9B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95400"/>
                <a:ext cx="10744200" cy="1059180"/>
              </a:xfrm>
              <a:blipFill>
                <a:blip r:embed="rId2"/>
                <a:stretch>
                  <a:fillRect l="-511" t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3">
            <a:extLst>
              <a:ext uri="{FF2B5EF4-FFF2-40B4-BE49-F238E27FC236}">
                <a16:creationId xmlns:a16="http://schemas.microsoft.com/office/drawing/2014/main" id="{67CDFE0D-C4DE-4D83-8AAC-25B5A09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5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13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611ABB0-6F9E-4EBA-A0D7-E323C14B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355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18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1EEA953-CC05-4F72-B74B-20E5CEF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3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891F00D-7DDB-40B6-A9BE-52A2D990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BF7D079-A7E2-495F-A092-64F0B371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59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6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C9C6105-0DB4-40A9-BC37-97BB0B60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356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040AA3C-E47C-4EF6-A026-B22BBC7D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92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4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BFE63B7-5252-4C24-A1BB-EA5DEFC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7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D045127-0186-45B1-8202-AD94B27A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5643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13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CA85B6A-009B-45F1-88AA-0E723119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7167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dirty="0"/>
              <a:t>9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FD02FC07-5707-431C-B5C4-F24F7BBA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17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E4ECC4F0-3319-4AAB-9035-B226E589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4998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20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55FAC64-2D62-442E-A9F2-E958CE44B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5458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47F1264-AB09-4DC6-A969-EB7C6332D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11658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26C211A-D720-4875-9C4D-0F7A95D06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833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A0CAEE1-C63B-42F2-A73B-E3D68111E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0718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CF99E8E5-FE3D-4451-A7C6-7CCDBF61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1658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4F694BE-6B7B-4250-9701-1193A09E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0718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1FF17AF-1005-41BB-BD98-365D5248A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11988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640E8DC-5F95-406F-B77B-8111887EE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5458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B0AE291-0B3B-4130-968D-0ACF19D3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9DF97C74-CD18-4090-990A-F076EEBA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19278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333B-C3F7-473F-9544-A85F454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797C-B811-4154-8502-B283D88E7C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25200" cy="5181600"/>
          </a:xfrm>
        </p:spPr>
        <p:txBody>
          <a:bodyPr/>
          <a:lstStyle/>
          <a:p>
            <a:r>
              <a:rPr lang="en-US" altLang="en-US" dirty="0"/>
              <a:t>A binary tree is a rooted tree where</a:t>
            </a:r>
          </a:p>
          <a:p>
            <a:pPr lvl="1"/>
            <a:r>
              <a:rPr lang="en-US" altLang="en-US" dirty="0"/>
              <a:t>each node has at most 2 children </a:t>
            </a:r>
          </a:p>
          <a:p>
            <a:r>
              <a:rPr lang="en-US" dirty="0"/>
              <a:t>A node is the root of the tree</a:t>
            </a:r>
          </a:p>
          <a:p>
            <a:pPr lvl="1"/>
            <a:r>
              <a:rPr lang="en-US" dirty="0"/>
              <a:t>if its parent is Nil</a:t>
            </a:r>
          </a:p>
          <a:p>
            <a:r>
              <a:rPr lang="en-US" dirty="0"/>
              <a:t>A node is a leaf </a:t>
            </a:r>
          </a:p>
          <a:p>
            <a:pPr lvl="1"/>
            <a:r>
              <a:rPr lang="en-US" dirty="0"/>
              <a:t>if both children are Nil </a:t>
            </a:r>
          </a:p>
          <a:p>
            <a:r>
              <a:rPr lang="en-US" dirty="0"/>
              <a:t>Left sub-tree, right sub-tree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700000"/>
                </a:solidFill>
              </a:rPr>
              <a:t>complete binary tree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binary tree</a:t>
            </a:r>
          </a:p>
          <a:p>
            <a:pPr lvl="1"/>
            <a:r>
              <a:rPr lang="en-US" dirty="0"/>
              <a:t>where each node has two children other than leaves </a:t>
            </a:r>
          </a:p>
          <a:p>
            <a:pPr lvl="1"/>
            <a:r>
              <a:rPr lang="en-US" dirty="0"/>
              <a:t>and each level (except possibly last level) is filled, and all nodes are as left as possible.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D9D34C-D96B-42C6-AE4C-2A1AEFF7DE19}"/>
              </a:ext>
            </a:extLst>
          </p:cNvPr>
          <p:cNvGrpSpPr/>
          <p:nvPr/>
        </p:nvGrpSpPr>
        <p:grpSpPr>
          <a:xfrm>
            <a:off x="7543801" y="1905000"/>
            <a:ext cx="2518543" cy="2707990"/>
            <a:chOff x="6244457" y="1828800"/>
            <a:chExt cx="2518543" cy="270799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4B5ACFD5-68C1-4E85-9559-BBA13B63B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94" y="1828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>
                  <a:solidFill>
                    <a:srgbClr val="700000"/>
                  </a:solidFill>
                </a:rPr>
                <a:t>3</a:t>
              </a: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085B60CE-7B2E-4C93-BE9F-4ED91954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494" y="2971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2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0A6DF7FD-99F9-407B-BAB6-8F1C6732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294" y="297180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FDADDEE-3283-4D4E-A9E8-C9C505A58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8494" y="23622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34FA4A9-15D3-4034-A501-498C64A35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5294" y="3467100"/>
              <a:ext cx="2286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E3482F36-2662-442C-BD1C-6D8C49CA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2102" y="346999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36887851-CF64-44BF-9123-F22B4D35B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8094" y="344805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B22520B-5FE9-4E19-BA88-259DF346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3794" y="2294934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1471BB75-68D9-4CF4-9D1C-8160B5277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0980" y="3489040"/>
              <a:ext cx="2286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7D62014-BAD9-4FBA-9B56-E0739601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457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5</a:t>
              </a: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CCC66AB0-3C2C-4555-8CED-563FAA16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294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12</a:t>
              </a: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4A5DB80A-B527-42DD-9C5E-10A6653B5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5694" y="4059226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</a:t>
              </a: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F957756-B39B-4E02-A2B4-917D5235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407959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9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68CF-253E-4879-AED2-318ADFDA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5C9EE-51AE-4B53-B350-F7D66905EE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383424"/>
                <a:ext cx="9601200" cy="3417176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rgbClr val="0070C0"/>
                    </a:solidFill>
                  </a:rPr>
                  <a:t>Binary-search-tree property</a:t>
                </a:r>
              </a:p>
              <a:p>
                <a:pPr lvl="1"/>
                <a:r>
                  <a:rPr lang="en-US" altLang="en-US" dirty="0"/>
                  <a:t>For any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,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</m:oMath>
                </a14:m>
                <a:r>
                  <a:rPr lang="en-US" altLang="en-US" dirty="0"/>
                  <a:t>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en-US" dirty="0"/>
                  <a:t> and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𝐾𝑒𝑦</m:t>
                    </m:r>
                  </m:oMath>
                </a14:m>
                <a:r>
                  <a:rPr lang="en-US" altLang="en-US" dirty="0"/>
                  <a:t>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sz="700" dirty="0"/>
                  <a:t>	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A binary tree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is a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binary search tree </a:t>
                </a:r>
                <a:r>
                  <a:rPr lang="en-US" altLang="en-US" dirty="0"/>
                  <a:t>(BST) if </a:t>
                </a:r>
              </a:p>
              <a:p>
                <a:pPr lvl="1"/>
                <a:r>
                  <a:rPr lang="en-US" altLang="en-US" dirty="0"/>
                  <a:t>it satisfies the binary search tree property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5C9EE-51AE-4B53-B350-F7D66905E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383424"/>
                <a:ext cx="9601200" cy="3417176"/>
              </a:xfrm>
              <a:blipFill>
                <a:blip r:embed="rId2"/>
                <a:stretch>
                  <a:fillRect l="-57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54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7C6-8498-482E-8536-8F27961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2C1-FE6B-4AB5-8A27-1472B1F9B5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9585434" cy="1059180"/>
          </a:xfrm>
        </p:spPr>
        <p:txBody>
          <a:bodyPr/>
          <a:lstStyle/>
          <a:p>
            <a:r>
              <a:rPr lang="en-US" dirty="0"/>
              <a:t>A valid BST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3F15A-842D-46F9-9682-E155E40B2144}"/>
              </a:ext>
            </a:extLst>
          </p:cNvPr>
          <p:cNvGrpSpPr/>
          <p:nvPr/>
        </p:nvGrpSpPr>
        <p:grpSpPr>
          <a:xfrm>
            <a:off x="2438400" y="2125980"/>
            <a:ext cx="6781800" cy="3124200"/>
            <a:chOff x="914400" y="2125980"/>
            <a:chExt cx="6781800" cy="3124200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7CDFE0D-C4DE-4D83-8AAC-25B5A098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125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13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611ABB0-6F9E-4EBA-A0D7-E323C14B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7355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18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81EEA953-CC05-4F72-B74B-20E5CEF6D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3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891F00D-7DDB-40B6-A9BE-52A2D990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BF7D079-A7E2-495F-A092-64F0B371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659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6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C9C6105-0DB4-40A9-BC37-97BB0B60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23545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040AA3C-E47C-4EF6-A026-B22BBC7D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2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4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BFE63B7-5252-4C24-A1BB-EA5DEFC5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7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D045127-0186-45B1-8202-AD94B27A4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45643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13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CA85B6A-009B-45F1-88AA-0E723119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7167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dirty="0"/>
                <a:t>9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FD02FC07-5707-431C-B5C4-F24F7BBA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17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E4ECC4F0-3319-4AAB-9035-B226E589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649980"/>
              <a:ext cx="457200" cy="4572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/>
                <a:t>20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55FAC64-2D62-442E-A9F2-E958CE44B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354580"/>
              <a:ext cx="1371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C47F1264-AB09-4DC6-A969-EB7C6332D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31165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826C211A-D720-4875-9C4D-0F7A95D06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833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A0CAEE1-C63B-42F2-A73B-E3D68111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10718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F99E8E5-FE3D-4451-A7C6-7CCDBF612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1658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4F694BE-6B7B-4250-9701-1193A09E6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10718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1FF17AF-1005-41BB-BD98-365D5248A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1000" y="411988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640E8DC-5F95-406F-B77B-8111887EE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35458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B0AE291-0B3B-4130-968D-0ACF19D3F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DF97C74-CD18-4090-990A-F076EEBA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19278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798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20138</TotalTime>
  <Words>2629</Words>
  <Application>Microsoft Office PowerPoint</Application>
  <PresentationFormat>Widescreen</PresentationFormat>
  <Paragraphs>589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Gill Sans MT</vt:lpstr>
      <vt:lpstr>Arial</vt:lpstr>
      <vt:lpstr>Wingdings 3</vt:lpstr>
      <vt:lpstr>Bookman Old Style</vt:lpstr>
      <vt:lpstr>Times</vt:lpstr>
      <vt:lpstr>Cambria Math</vt:lpstr>
      <vt:lpstr>Wingdings</vt:lpstr>
      <vt:lpstr>Calibri Light</vt:lpstr>
      <vt:lpstr>Calibri</vt:lpstr>
      <vt:lpstr>Origin</vt:lpstr>
      <vt:lpstr>1_Custom Design</vt:lpstr>
      <vt:lpstr>Custom Design</vt:lpstr>
      <vt:lpstr>DSC40B: Theoretical Foundations of Data Science II </vt:lpstr>
      <vt:lpstr>(Dynamic) Set operations</vt:lpstr>
      <vt:lpstr>Today</vt:lpstr>
      <vt:lpstr>Part A: What is binary search tree? </vt:lpstr>
      <vt:lpstr>First: Binary tree  </vt:lpstr>
      <vt:lpstr>Example</vt:lpstr>
      <vt:lpstr>Binary tree </vt:lpstr>
      <vt:lpstr>Binary search tree (BST) </vt:lpstr>
      <vt:lpstr>Example</vt:lpstr>
      <vt:lpstr>Example</vt:lpstr>
      <vt:lpstr>Properties</vt:lpstr>
      <vt:lpstr>Properties</vt:lpstr>
      <vt:lpstr>Part B: Operations in BST </vt:lpstr>
      <vt:lpstr>Search operation</vt:lpstr>
      <vt:lpstr>Tree-search algorithm, recursive version</vt:lpstr>
      <vt:lpstr>Tree-search algorithm, recursive version</vt:lpstr>
      <vt:lpstr>Tree-search algorithm, recursive version</vt:lpstr>
      <vt:lpstr>Tree-search: iterative version</vt:lpstr>
      <vt:lpstr>Minimum / Maximum</vt:lpstr>
      <vt:lpstr>Minimum / Maximum</vt:lpstr>
      <vt:lpstr>Minimum / Maximum</vt:lpstr>
      <vt:lpstr>Tree-insert </vt:lpstr>
      <vt:lpstr>Examples</vt:lpstr>
      <vt:lpstr>Tree-insert </vt:lpstr>
      <vt:lpstr>Tree-insert </vt:lpstr>
      <vt:lpstr>Summary: BST is good for both static and dynamic operations</vt:lpstr>
      <vt:lpstr>Part C: Balanced binary search tree</vt:lpstr>
      <vt:lpstr>Good tree </vt:lpstr>
      <vt:lpstr>Bad Tree</vt:lpstr>
      <vt:lpstr>Balanced binary search tree</vt:lpstr>
      <vt:lpstr>Rotation operation</vt:lpstr>
      <vt:lpstr>With balanced BST </vt:lpstr>
      <vt:lpstr>Part D:  Select queries augmenting data structure </vt:lpstr>
      <vt:lpstr>PowerPoint Presentation</vt:lpstr>
      <vt:lpstr>BST</vt:lpstr>
      <vt:lpstr>PowerPoint Presentation</vt:lpstr>
      <vt:lpstr>In particular, </vt:lpstr>
      <vt:lpstr>How do we augment a BST T? </vt:lpstr>
      <vt:lpstr>An example </vt:lpstr>
      <vt:lpstr>How do we augment a BST T? </vt:lpstr>
      <vt:lpstr>How to set up size information ? </vt:lpstr>
      <vt:lpstr>How to setup size information? </vt:lpstr>
      <vt:lpstr>How to perform select with aug-BST? </vt:lpstr>
      <vt:lpstr>PowerPoint Presentation</vt:lpstr>
      <vt:lpstr>Are we done? </vt:lpstr>
      <vt:lpstr>Summary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1306</cp:revision>
  <dcterms:created xsi:type="dcterms:W3CDTF">2006-08-16T00:00:00Z</dcterms:created>
  <dcterms:modified xsi:type="dcterms:W3CDTF">2023-01-27T22:30:29Z</dcterms:modified>
</cp:coreProperties>
</file>