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81" r:id="rId2"/>
    <p:sldMasterId id="2147483668" r:id="rId3"/>
  </p:sldMasterIdLst>
  <p:notesMasterIdLst>
    <p:notesMasterId r:id="rId27"/>
  </p:notesMasterIdLst>
  <p:sldIdLst>
    <p:sldId id="256" r:id="rId4"/>
    <p:sldId id="812" r:id="rId5"/>
    <p:sldId id="813" r:id="rId6"/>
    <p:sldId id="814" r:id="rId7"/>
    <p:sldId id="785" r:id="rId8"/>
    <p:sldId id="779" r:id="rId9"/>
    <p:sldId id="815" r:id="rId10"/>
    <p:sldId id="816" r:id="rId11"/>
    <p:sldId id="829" r:id="rId12"/>
    <p:sldId id="830" r:id="rId13"/>
    <p:sldId id="817" r:id="rId14"/>
    <p:sldId id="818" r:id="rId15"/>
    <p:sldId id="820" r:id="rId16"/>
    <p:sldId id="821" r:id="rId17"/>
    <p:sldId id="819" r:id="rId18"/>
    <p:sldId id="822" r:id="rId19"/>
    <p:sldId id="824" r:id="rId20"/>
    <p:sldId id="823" r:id="rId21"/>
    <p:sldId id="826" r:id="rId22"/>
    <p:sldId id="825" r:id="rId23"/>
    <p:sldId id="831" r:id="rId24"/>
    <p:sldId id="827" r:id="rId25"/>
    <p:sldId id="811" r:id="rId26"/>
  </p:sldIdLst>
  <p:sldSz cx="12192000" cy="6858000"/>
  <p:notesSz cx="6858000" cy="9144000"/>
  <p:embeddedFontLst>
    <p:embeddedFont>
      <p:font typeface="Bookman Old Style" panose="02050604050505020204" pitchFamily="18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mbria Math" panose="02040503050406030204" pitchFamily="18" charset="0"/>
      <p:regular r:id="rId38"/>
    </p:embeddedFont>
    <p:embeddedFont>
      <p:font typeface="Gill Sans MT" panose="020B0502020104020203" pitchFamily="34" charset="0"/>
      <p:regular r:id="rId39"/>
      <p:bold r:id="rId40"/>
      <p:italic r:id="rId41"/>
      <p:boldItalic r:id="rId42"/>
    </p:embeddedFont>
    <p:embeddedFont>
      <p:font typeface="Times" panose="02020603050405020304" pitchFamily="18" charset="0"/>
      <p:regular r:id="rId43"/>
      <p:bold r:id="rId44"/>
      <p:italic r:id="rId45"/>
      <p:boldItalic r:id="rId46"/>
    </p:embeddedFont>
    <p:embeddedFont>
      <p:font typeface="Wingdings 3" panose="05040102010807070707" pitchFamily="18" charset="2"/>
      <p:regular r:id="rId47"/>
    </p:embeddedFont>
  </p:embeddedFontLst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0B0E8F"/>
    <a:srgbClr val="FF9900"/>
    <a:srgbClr val="FFFFCC"/>
    <a:srgbClr val="46464C"/>
    <a:srgbClr val="6E7792"/>
    <a:srgbClr val="1F0C64"/>
    <a:srgbClr val="9F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909" autoAdjust="0"/>
  </p:normalViewPr>
  <p:slideViewPr>
    <p:cSldViewPr>
      <p:cViewPr varScale="1">
        <p:scale>
          <a:sx n="101" d="100"/>
          <a:sy n="101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2.fntdata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2.fntdata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7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21-01-27T20:43:05.6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464 91 33,'0'0'20,"0"0"0,0 0-4,0 0-3,0 0-2,0 0-1,0 0-2,0 0-1,0 0-1,0 0 0,0 0-1,0 0-1,0 0 0,2-13-1,-2 13 0,0 0-1,0 0 0,-5-13 0,5 13-1,-5-16 1,5 16-1,0 0 0,-15-17 1,15 17-2,-22-13 1,7 7-1,-2 3 1,-3 0-1,1 0 1,-4 2-1,1-2 0,0 3 0,1 1 0,-3 1 1,4 2-1,-2 0 0,2 4 0,0 0 0,-2 1 0,0 3 0,4 2 0,0-3 0,3 4 0,3-1 0,1-1 0,3 0 0,8 0 1,0 2-1,0-15 1,12 22-1,-12-22 1,22 21-1,-22-21 1,25 19 0,-9-10 0,0-2-1,2-1 1,-1 3-1,3-2 0,0 1 0,4-1 0,4 1 0,-1-2 1,3 2-1,2 2 0,-1-1-1,-2 3 2,-3 0-2,-5 3 2,-2-1-1,-7 7 0,-4 0 0,-3 4 0,-3 1 0,-4 1 1,-1 1-1,-2 1 0,-5-2 0,-2-3 1,-3-2-1,0-3 0,-5-2 0,-4-4 0,-1-5 0,-2 0 1,-3-4-1,2-5 0,-3-1 0,1-4 0,-2-2 1,2-3-2,0-1 1,5 1 0,1-1 0,5-1-1,1 1 1,3 0 0,15 12-1,-22-21-1,22 21-2,-13-19-5,13 19-26,0 0-1,0 0 1,13-6-1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99.99999" units="1/cm"/>
          <inkml:channelProperty channel="Y" name="resolution" value="99.9745" units="1/cm"/>
        </inkml:channelProperties>
      </inkml:inkSource>
      <inkml:timestamp xml:id="ts0" timeString="2021-01-27T20:43:05.6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99.99999" units="1/cm"/>
          <inkml:channelProperty channel="Y" name="resolution" value="99.9745" units="1/cm"/>
        </inkml:channelProperties>
      </inkml:inkSource>
      <inkml:timestamp xml:id="ts0" timeString="2021-01-27T20:43:05.6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5A928-D252-4E73-BA6C-5EBB50EA9974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E926EA-2410-44E1-B457-BBA54A162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16C4EF9-5865-4A6A-9380-B94D95EDFBB1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774B-0244-43AE-81AE-949E2AED0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8D4EC-B919-4B7F-AD2C-08A3936481C2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FA5E-D537-4A8C-B688-12FAF7CC1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1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3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9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7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3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8A1A-418A-4889-8466-7277E8543661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1084-9ADD-481F-8E3A-A4A104A158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207B-C772-46C0-AF6B-C696C628ECD6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823A-D158-4554-9F4D-D1401680E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0D1A-9AF0-4373-9C19-31BA056F18D0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02858-B2E8-4CEF-AB5E-E0718287C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CEBB1-9625-48F6-B3A4-11D228BFD397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8101-5309-4DFF-AB2A-546F31B41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95152B-B4E1-457A-BC5F-3AB91570D542}" type="datetime1">
              <a:rPr lang="en-US" smtClean="0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BEE41-09A9-4372-AA29-C508F4A53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44494C4-6097-4BA9-B81C-8FE8D10E85B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195152B-B4E1-457A-BC5F-3AB91570D542}" type="datetime1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BDBEE41-09A9-4372-AA29-C508F4A53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246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7FD-0449-4D16-847C-E7FCD0D44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D500-1223-4445-9EB2-2C72C770F9E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2B7C0-2BFE-4B93-8D6A-34611409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7467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2743200" y="1823484"/>
            <a:ext cx="6858000" cy="1295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chemeClr val="bg1"/>
                </a:solidFill>
              </a:rPr>
              <a:t>DSC40B: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Theoretical Foundations of Data Science II 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962400"/>
            <a:ext cx="6858000" cy="188595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Lecture 11:   </a:t>
            </a:r>
            <a:r>
              <a:rPr lang="en-US" sz="2800" i="1" dirty="0"/>
              <a:t>Breadth-first-search (BFS) in graphs: part I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Yusu Wang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447800"/>
            <a:ext cx="30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D441-DF3D-4979-8CCE-4C77B7F7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BFS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1D54-3016-4F16-8669-A0D48CEB88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get the standard `</a:t>
            </a:r>
            <a:r>
              <a:rPr lang="en-US" dirty="0">
                <a:solidFill>
                  <a:srgbClr val="C00000"/>
                </a:solidFill>
              </a:rPr>
              <a:t>queue</a:t>
            </a:r>
            <a:r>
              <a:rPr lang="en-US" dirty="0"/>
              <a:t>’ data structure</a:t>
            </a:r>
          </a:p>
          <a:p>
            <a:pPr lvl="1"/>
            <a:r>
              <a:rPr lang="en-US" sz="2400" dirty="0"/>
              <a:t>In python, we need to use </a:t>
            </a:r>
            <a:r>
              <a:rPr lang="en-US" sz="2400" dirty="0">
                <a:solidFill>
                  <a:srgbClr val="00B050"/>
                </a:solidFill>
              </a:rPr>
              <a:t>deque</a:t>
            </a:r>
            <a:r>
              <a:rPr lang="en-US" sz="2400" dirty="0"/>
              <a:t> 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from </a:t>
            </a:r>
            <a:r>
              <a:rPr lang="en-US" dirty="0">
                <a:solidFill>
                  <a:srgbClr val="0B0E8F"/>
                </a:solidFill>
              </a:rPr>
              <a:t>collections</a:t>
            </a:r>
            <a:r>
              <a:rPr lang="en-US" dirty="0">
                <a:solidFill>
                  <a:srgbClr val="00B050"/>
                </a:solidFill>
              </a:rPr>
              <a:t> import </a:t>
            </a:r>
            <a:r>
              <a:rPr lang="en-US" dirty="0"/>
              <a:t>deque (“deck”).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popleft</a:t>
            </a:r>
            <a:r>
              <a:rPr lang="en-US" dirty="0"/>
              <a:t>(), .pop(), .append()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list</a:t>
            </a:r>
            <a:r>
              <a:rPr lang="en-US" dirty="0"/>
              <a:t> doesn’t have right time complexity!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import </a:t>
            </a:r>
            <a:r>
              <a:rPr lang="en-US" dirty="0">
                <a:solidFill>
                  <a:srgbClr val="0B0E8F"/>
                </a:solidFill>
              </a:rPr>
              <a:t>queue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isn’t what you want!</a:t>
            </a:r>
          </a:p>
          <a:p>
            <a:pPr lvl="1"/>
            <a:endParaRPr lang="en-US" dirty="0"/>
          </a:p>
          <a:p>
            <a:r>
              <a:rPr lang="en-US" dirty="0"/>
              <a:t>To maintain `status’ of nodes </a:t>
            </a:r>
          </a:p>
          <a:p>
            <a:pPr lvl="1"/>
            <a:r>
              <a:rPr lang="en-US" sz="2400" dirty="0"/>
              <a:t>we can use a hash table (</a:t>
            </a:r>
            <a:r>
              <a:rPr lang="en-US" sz="2400" dirty="0" err="1"/>
              <a:t>e.g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B050"/>
                </a:solidFill>
              </a:rPr>
              <a:t>dict</a:t>
            </a:r>
            <a:r>
              <a:rPr lang="en-US" sz="2400" dirty="0"/>
              <a:t> from python) to store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26C8-88F6-4DC7-85FF-B6203C0E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for BFS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76213-214B-42E7-98D2-9F795F99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31758"/>
            <a:ext cx="8229600" cy="45880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059B9DF-DEA7-45DB-8CAB-24AC5881A796}"/>
              </a:ext>
            </a:extLst>
          </p:cNvPr>
          <p:cNvGrpSpPr/>
          <p:nvPr/>
        </p:nvGrpSpPr>
        <p:grpSpPr>
          <a:xfrm>
            <a:off x="2667000" y="2362200"/>
            <a:ext cx="9334500" cy="2057400"/>
            <a:chOff x="2667000" y="2362200"/>
            <a:chExt cx="9334500" cy="2057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B268D7E-7E12-4C9D-B949-DF162F9A9338}"/>
                </a:ext>
              </a:extLst>
            </p:cNvPr>
            <p:cNvSpPr/>
            <p:nvPr/>
          </p:nvSpPr>
          <p:spPr>
            <a:xfrm>
              <a:off x="2667000" y="4114800"/>
              <a:ext cx="5105400" cy="304800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Speech Bubble: Oval 3">
              <a:extLst>
                <a:ext uri="{FF2B5EF4-FFF2-40B4-BE49-F238E27FC236}">
                  <a16:creationId xmlns:a16="http://schemas.microsoft.com/office/drawing/2014/main" id="{A2C1A69A-F025-48BB-B183-F40C3BD1C055}"/>
                </a:ext>
              </a:extLst>
            </p:cNvPr>
            <p:cNvSpPr/>
            <p:nvPr/>
          </p:nvSpPr>
          <p:spPr>
            <a:xfrm>
              <a:off x="8420100" y="2362200"/>
              <a:ext cx="3581400" cy="1483895"/>
            </a:xfrm>
            <a:prstGeom prst="wedgeEllipseCallout">
              <a:avLst>
                <a:gd name="adj1" fmla="val -68578"/>
                <a:gd name="adj2" fmla="val 812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/>
                <a:t>Conventions: </a:t>
              </a:r>
            </a:p>
            <a:p>
              <a:pPr algn="ctr"/>
              <a:r>
                <a:rPr lang="en-US" dirty="0"/>
                <a:t>All nodes in </a:t>
              </a:r>
              <a:r>
                <a:rPr lang="en-US" dirty="0" err="1"/>
                <a:t>graph.neighbors</a:t>
              </a:r>
              <a:r>
                <a:rPr lang="en-US" dirty="0"/>
                <a:t>(u) are sorted in increasing (alphabetical) orders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72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7B78-7BDC-4256-8803-04B74373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C272-883C-4D8F-85AC-A94C113B3F8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5334000"/>
              </a:xfrm>
            </p:spPr>
            <p:txBody>
              <a:bodyPr/>
              <a:lstStyle/>
              <a:p>
                <a:r>
                  <a:rPr lang="en-US" dirty="0"/>
                  <a:t>The same algorithm works for both undirected and directed graphs </a:t>
                </a:r>
              </a:p>
              <a:p>
                <a:endParaRPr lang="en-US" sz="800" dirty="0"/>
              </a:p>
              <a:p>
                <a:r>
                  <a:rPr lang="en-US" dirty="0"/>
                  <a:t>Claim: </a:t>
                </a:r>
              </a:p>
              <a:p>
                <a:pPr lvl="1"/>
                <a:r>
                  <a:rPr lang="en-US" dirty="0"/>
                  <a:t>BFS(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will visit exactly the set of nodes that are reachable from the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the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Why?   </a:t>
                </a:r>
              </a:p>
              <a:p>
                <a:pPr lvl="1"/>
                <a:endParaRPr lang="en-US" sz="800" dirty="0"/>
              </a:p>
              <a:p>
                <a:r>
                  <a:rPr lang="en-US" dirty="0"/>
                  <a:t>Hence some nodes may not be visited in the end, </a:t>
                </a:r>
              </a:p>
              <a:p>
                <a:pPr lvl="1"/>
                <a:r>
                  <a:rPr lang="en-US" dirty="0"/>
                  <a:t>and these are the nodes not reachable from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sz="800" dirty="0"/>
              </a:p>
              <a:p>
                <a:r>
                  <a:rPr lang="en-US" dirty="0"/>
                  <a:t>Can be used to help answer questions such as: </a:t>
                </a:r>
              </a:p>
              <a:p>
                <a:pPr lvl="1"/>
                <a:r>
                  <a:rPr lang="en-US" dirty="0"/>
                  <a:t>Is an input undirected graph connected? </a:t>
                </a:r>
              </a:p>
              <a:p>
                <a:pPr lvl="1"/>
                <a:r>
                  <a:rPr lang="en-US" dirty="0"/>
                  <a:t>Is there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?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C272-883C-4D8F-85AC-A94C113B3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9601200" cy="5334000"/>
              </a:xfrm>
              <a:blipFill>
                <a:blip r:embed="rId2"/>
                <a:stretch>
                  <a:fillRect l="-571" t="-1029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34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Full BFS and analysis </a:t>
            </a:r>
          </a:p>
        </p:txBody>
      </p:sp>
    </p:spTree>
    <p:extLst>
      <p:ext uri="{BB962C8B-B14F-4D97-AF65-F5344CB8AC3E}">
        <p14:creationId xmlns:p14="http://schemas.microsoft.com/office/powerpoint/2010/main" val="14760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631B-3B08-4F95-9DEE-58FF818F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59FDF-DC83-4FCF-9381-C7F916A8C92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BFS(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only visits nodes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disconnected, then it will not visit all nodes</a:t>
                </a:r>
              </a:p>
              <a:p>
                <a:endParaRPr lang="en-US" dirty="0"/>
              </a:p>
              <a:p>
                <a:r>
                  <a:rPr lang="en-US" dirty="0"/>
                  <a:t>How to explore all nodes? </a:t>
                </a:r>
              </a:p>
              <a:p>
                <a:pPr lvl="1"/>
                <a:r>
                  <a:rPr lang="en-US" dirty="0"/>
                  <a:t>``Re-start” from an undiscovered node, till all nodes are discovered</a:t>
                </a:r>
              </a:p>
              <a:p>
                <a:pPr lvl="1"/>
                <a:r>
                  <a:rPr lang="en-US" dirty="0"/>
                  <a:t>Will need to call BFS() potentially multiple times, but need to maintain and pass status between calls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59FDF-DC83-4FCF-9381-C7F916A8C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74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B3F2-1D4D-4C4B-9DCE-64E3DDA7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Full-BFS to visit all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25C34-C0F7-4FFF-BB00-FCF3F2954EE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2381251"/>
          </a:xfrm>
        </p:spPr>
        <p:txBody>
          <a:bodyPr/>
          <a:lstStyle/>
          <a:p>
            <a:r>
              <a:rPr lang="en-US" dirty="0"/>
              <a:t>Modify BFS() to accept statuses as well: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FF738-9B6A-4CB3-87DC-260D8A73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56" y="1828800"/>
            <a:ext cx="8315325" cy="14287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F93C5B-3AFE-4FEA-92DD-C8A31EF6B602}"/>
              </a:ext>
            </a:extLst>
          </p:cNvPr>
          <p:cNvSpPr txBox="1">
            <a:spLocks/>
          </p:cNvSpPr>
          <p:nvPr/>
        </p:nvSpPr>
        <p:spPr bwMode="auto">
          <a:xfrm>
            <a:off x="1965434" y="3590600"/>
            <a:ext cx="8229600" cy="2381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Full-BFS() procedure to visit all nodes 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94E854-DEEF-4AE7-AC0D-62F688BC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172" y="4419601"/>
            <a:ext cx="7858125" cy="1419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064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535-A54D-45A6-A048-79060B5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4A4A89-B992-482A-8E08-C54FD117993F}"/>
              </a:ext>
            </a:extLst>
          </p:cNvPr>
          <p:cNvGrpSpPr/>
          <p:nvPr/>
        </p:nvGrpSpPr>
        <p:grpSpPr>
          <a:xfrm>
            <a:off x="1981201" y="1219200"/>
            <a:ext cx="5667375" cy="4265832"/>
            <a:chOff x="457200" y="1219200"/>
            <a:chExt cx="5667375" cy="42658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C24B43-2E80-4505-8367-99AC2B4A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219200"/>
              <a:ext cx="5667375" cy="408312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C1F63F-08FC-401C-A4EC-4940363CEED8}"/>
                    </a:ext>
                  </a:extLst>
                </p:cNvPr>
                <p:cNvSpPr txBox="1"/>
                <p:nvPr/>
              </p:nvSpPr>
              <p:spPr>
                <a:xfrm>
                  <a:off x="5029200" y="2241331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C1F63F-08FC-401C-A4EC-4940363CE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241331"/>
                  <a:ext cx="4572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236225-98B6-41E3-B878-A2D35583B8DA}"/>
                    </a:ext>
                  </a:extLst>
                </p:cNvPr>
                <p:cNvSpPr txBox="1"/>
                <p:nvPr/>
              </p:nvSpPr>
              <p:spPr>
                <a:xfrm>
                  <a:off x="1371600" y="1828800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236225-98B6-41E3-B878-A2D35583B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1828800"/>
                  <a:ext cx="457200" cy="381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665A87-AFF4-4E98-8C87-B22A7EDB4063}"/>
                    </a:ext>
                  </a:extLst>
                </p:cNvPr>
                <p:cNvSpPr txBox="1"/>
                <p:nvPr/>
              </p:nvSpPr>
              <p:spPr>
                <a:xfrm>
                  <a:off x="3886200" y="156356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665A87-AFF4-4E98-8C87-B22A7EDB4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1563560"/>
                  <a:ext cx="457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991DC9-E66E-480B-88A8-2D003FAAD325}"/>
                    </a:ext>
                  </a:extLst>
                </p:cNvPr>
                <p:cNvSpPr txBox="1"/>
                <p:nvPr/>
              </p:nvSpPr>
              <p:spPr>
                <a:xfrm>
                  <a:off x="5202936" y="144780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991DC9-E66E-480B-88A8-2D003FAAD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936" y="1447800"/>
                  <a:ext cx="4572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6B6045-99ED-4719-8047-37A4C51E62F4}"/>
                    </a:ext>
                  </a:extLst>
                </p:cNvPr>
                <p:cNvSpPr txBox="1"/>
                <p:nvPr/>
              </p:nvSpPr>
              <p:spPr>
                <a:xfrm>
                  <a:off x="4495800" y="3497580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6B6045-99ED-4719-8047-37A4C51E6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3497580"/>
                  <a:ext cx="457200" cy="381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9C7001-BA83-4FF9-8CB9-502B1693EE1E}"/>
                    </a:ext>
                  </a:extLst>
                </p:cNvPr>
                <p:cNvSpPr txBox="1"/>
                <p:nvPr/>
              </p:nvSpPr>
              <p:spPr>
                <a:xfrm>
                  <a:off x="4590288" y="4396010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9C7001-BA83-4FF9-8CB9-502B1693E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288" y="4396010"/>
                  <a:ext cx="457200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7C0DFC-E3AF-475E-A847-79012710F580}"/>
                    </a:ext>
                  </a:extLst>
                </p:cNvPr>
                <p:cNvSpPr txBox="1"/>
                <p:nvPr/>
              </p:nvSpPr>
              <p:spPr>
                <a:xfrm>
                  <a:off x="5623560" y="378561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7C0DFC-E3AF-475E-A847-79012710F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560" y="3785616"/>
                  <a:ext cx="457200" cy="381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3F8DCC-94FF-47EC-A8F2-1692FD595ED9}"/>
                    </a:ext>
                  </a:extLst>
                </p:cNvPr>
                <p:cNvSpPr txBox="1"/>
                <p:nvPr/>
              </p:nvSpPr>
              <p:spPr>
                <a:xfrm>
                  <a:off x="5496747" y="4838701"/>
                  <a:ext cx="457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3F8DCC-94FF-47EC-A8F2-1692FD595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747" y="4838701"/>
                  <a:ext cx="457200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C36072-6A52-4A22-95CB-DE43B618E89A}"/>
                    </a:ext>
                  </a:extLst>
                </p:cNvPr>
                <p:cNvSpPr txBox="1"/>
                <p:nvPr/>
              </p:nvSpPr>
              <p:spPr>
                <a:xfrm>
                  <a:off x="609600" y="268833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C36072-6A52-4A22-95CB-DE43B618E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2688336"/>
                  <a:ext cx="457200" cy="381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481B-0CDC-493D-B5A1-0EFC21FD75E0}"/>
                    </a:ext>
                  </a:extLst>
                </p:cNvPr>
                <p:cNvSpPr txBox="1"/>
                <p:nvPr/>
              </p:nvSpPr>
              <p:spPr>
                <a:xfrm>
                  <a:off x="1627632" y="2852928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481B-0CDC-493D-B5A1-0EFC21FD7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632" y="2852928"/>
                  <a:ext cx="457200" cy="381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33F969-116D-4894-9045-4BF91FE6D377}"/>
                    </a:ext>
                  </a:extLst>
                </p:cNvPr>
                <p:cNvSpPr txBox="1"/>
                <p:nvPr/>
              </p:nvSpPr>
              <p:spPr>
                <a:xfrm>
                  <a:off x="2514600" y="2414016"/>
                  <a:ext cx="457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33F969-116D-4894-9045-4BF91FE6D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414016"/>
                  <a:ext cx="457200" cy="381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B4F4AD-95D3-4DBA-971C-1710AE6DC962}"/>
                    </a:ext>
                  </a:extLst>
                </p:cNvPr>
                <p:cNvSpPr txBox="1"/>
                <p:nvPr/>
              </p:nvSpPr>
              <p:spPr>
                <a:xfrm>
                  <a:off x="2543175" y="345396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B4F4AD-95D3-4DBA-971C-1710AE6DC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175" y="3453962"/>
                  <a:ext cx="45720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585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6FBD-F1D5-401C-BE8E-CE7AD712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7594E-C347-44AA-8E7E-A0DE60E22CC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input is an undirected graph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components</a:t>
                </a:r>
              </a:p>
              <a:p>
                <a:pPr lvl="1"/>
                <a:r>
                  <a:rPr lang="en-US" dirty="0"/>
                  <a:t>then line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of the </a:t>
                </a:r>
                <a:r>
                  <a:rPr lang="en-US" dirty="0" err="1"/>
                  <a:t>full_bfs</a:t>
                </a:r>
                <a:r>
                  <a:rPr lang="en-US" dirty="0"/>
                  <a:t>() algorithm (namely, calling </a:t>
                </a:r>
                <a:r>
                  <a:rPr lang="en-US" dirty="0" err="1"/>
                  <a:t>bfs</a:t>
                </a:r>
                <a:r>
                  <a:rPr lang="en-US" dirty="0"/>
                  <a:t>) will be executed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7594E-C347-44AA-8E7E-A0DE60E22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89991D-A0ED-4D95-B049-B570422CC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3" y="2681288"/>
            <a:ext cx="8486775" cy="1495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547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35A7-51FB-43FE-BFD5-0F9CF5E8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0F7E4-B8C3-49E4-9E4E-1DEC452E5B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Analyzing full-BFS is conceptually easier than BFS </a:t>
            </a:r>
          </a:p>
          <a:p>
            <a:pPr lvl="1"/>
            <a:r>
              <a:rPr lang="en-US" dirty="0"/>
              <a:t>We can use a global argument to count the operations </a:t>
            </a:r>
          </a:p>
          <a:p>
            <a:pPr lvl="1"/>
            <a:endParaRPr lang="en-US" dirty="0"/>
          </a:p>
          <a:p>
            <a:r>
              <a:rPr lang="en-US" dirty="0"/>
              <a:t>Note that time complexity on full-BFS obviously will be upper-bound for the time complexity of BFS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1026-7CD6-4A11-8F37-3A2F2CF3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2DE09-7365-4D17-B4CE-AAC12941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60" y="1166649"/>
            <a:ext cx="7858125" cy="1419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32A0221-319E-4931-B4C6-2CE3E5544F68}"/>
              </a:ext>
            </a:extLst>
          </p:cNvPr>
          <p:cNvGrpSpPr/>
          <p:nvPr/>
        </p:nvGrpSpPr>
        <p:grpSpPr>
          <a:xfrm>
            <a:off x="2015359" y="2743200"/>
            <a:ext cx="7892284" cy="3709822"/>
            <a:chOff x="457200" y="2843378"/>
            <a:chExt cx="7892284" cy="37098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07D192-3A7C-4D91-B464-C515BB5A5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829" y="2843378"/>
              <a:ext cx="7388772" cy="1269548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BB5919-ECEF-4CC1-9650-6558E4AB8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441" y="3768839"/>
              <a:ext cx="4876800" cy="278436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EE7849-F50E-4E5D-806E-8E191CDEDAD1}"/>
                </a:ext>
              </a:extLst>
            </p:cNvPr>
            <p:cNvSpPr/>
            <p:nvPr/>
          </p:nvSpPr>
          <p:spPr>
            <a:xfrm>
              <a:off x="457200" y="2843378"/>
              <a:ext cx="7892284" cy="37098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17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594D-2BD2-4BDC-96CE-8BB03376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search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D2780-410A-4A40-B4FA-12621CE548D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</a:t>
                </a:r>
              </a:p>
              <a:p>
                <a:pPr lvl="1"/>
                <a:r>
                  <a:rPr lang="en-US" dirty="0"/>
                  <a:t>find a path to go from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graph? </a:t>
                </a:r>
              </a:p>
              <a:p>
                <a:pPr lvl="1"/>
                <a:r>
                  <a:rPr lang="en-US" dirty="0"/>
                  <a:t>check whether the graph is connected? </a:t>
                </a:r>
              </a:p>
              <a:p>
                <a:pPr lvl="1"/>
                <a:r>
                  <a:rPr lang="en-US" dirty="0"/>
                  <a:t>compute how many connected components a graph has?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want a graph search strategy </a:t>
                </a:r>
              </a:p>
              <a:p>
                <a:pPr lvl="1"/>
                <a:r>
                  <a:rPr lang="en-US" dirty="0"/>
                  <a:t>which is a strategy to explore the graph systematically</a:t>
                </a:r>
              </a:p>
              <a:p>
                <a:pPr lvl="2"/>
                <a:r>
                  <a:rPr lang="en-US" dirty="0"/>
                  <a:t>sometimes called a graph traversal strategy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Different graph search strategies have different properties</a:t>
                </a:r>
              </a:p>
              <a:p>
                <a:pPr lvl="1"/>
                <a:r>
                  <a:rPr lang="en-US" dirty="0" err="1"/>
                  <a:t>e.g</a:t>
                </a:r>
                <a:r>
                  <a:rPr lang="en-US" dirty="0"/>
                  <a:t>, Breadth-first search (BFS) and Depth-first search (DFS)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0D2780-410A-4A40-B4FA-12621CE54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5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A37B-4D94-44D3-B061-C2888EF7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for full-BFS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19B81-CA6F-4AB3-9299-6BA6891E1C4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5105400"/>
              </a:xfrm>
            </p:spPr>
            <p:txBody>
              <a:bodyPr/>
              <a:lstStyle/>
              <a:p>
                <a:r>
                  <a:rPr lang="en-US" dirty="0"/>
                  <a:t>Each node can be added to the queue </a:t>
                </a:r>
                <a:r>
                  <a:rPr lang="en-US" dirty="0">
                    <a:solidFill>
                      <a:srgbClr val="700000"/>
                    </a:solidFill>
                  </a:rPr>
                  <a:t>exactly once</a:t>
                </a:r>
              </a:p>
              <a:p>
                <a:r>
                  <a:rPr lang="en-US" dirty="0"/>
                  <a:t>Each edge will be explored </a:t>
                </a:r>
                <a:r>
                  <a:rPr lang="en-US" dirty="0">
                    <a:solidFill>
                      <a:srgbClr val="700000"/>
                    </a:solidFill>
                  </a:rPr>
                  <a:t>exactly</a:t>
                </a:r>
                <a:r>
                  <a:rPr lang="en-US" dirty="0"/>
                  <a:t> 	</a:t>
                </a:r>
              </a:p>
              <a:p>
                <a:pPr lvl="1"/>
                <a:r>
                  <a:rPr lang="en-US" dirty="0">
                    <a:solidFill>
                      <a:srgbClr val="700000"/>
                    </a:solidFill>
                  </a:rPr>
                  <a:t>twice</a:t>
                </a:r>
                <a:r>
                  <a:rPr lang="en-US" dirty="0"/>
                  <a:t> if the input is a undirected graph</a:t>
                </a:r>
              </a:p>
              <a:p>
                <a:pPr lvl="1"/>
                <a:r>
                  <a:rPr lang="en-US" dirty="0">
                    <a:solidFill>
                      <a:srgbClr val="700000"/>
                    </a:solidFill>
                  </a:rPr>
                  <a:t>once</a:t>
                </a:r>
                <a:r>
                  <a:rPr lang="en-US" dirty="0"/>
                  <a:t> if the input is a directed graph</a:t>
                </a:r>
              </a:p>
              <a:p>
                <a:r>
                  <a:rPr lang="en-US" dirty="0"/>
                  <a:t>Initializing status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at the beginning</a:t>
                </a:r>
              </a:p>
              <a:p>
                <a:endParaRPr lang="en-US" dirty="0"/>
              </a:p>
              <a:p>
                <a:r>
                  <a:rPr lang="en-US" dirty="0"/>
                  <a:t>Hence overall: </a:t>
                </a:r>
              </a:p>
              <a:p>
                <a:pPr lvl="1"/>
                <a:r>
                  <a:rPr lang="en-US" dirty="0"/>
                  <a:t>Time complexity of full-BFS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then the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 then the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19B81-CA6F-4AB3-9299-6BA6891E1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5105400"/>
              </a:xfrm>
              <a:blipFill>
                <a:blip r:embed="rId2"/>
                <a:stretch>
                  <a:fillRect l="-500"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1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159F-3305-4564-A019-34A23C22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96973-FDBC-4F97-9D1B-1875CB8D827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As a graph traversal strategy (namely we want to have a way to systematically visit all nodes in the graph)</a:t>
                </a:r>
              </a:p>
              <a:p>
                <a:pPr lvl="1"/>
                <a:r>
                  <a:rPr lang="en-US" dirty="0"/>
                  <a:t>The time complexity is </a:t>
                </a:r>
                <a:r>
                  <a:rPr lang="en-US" dirty="0">
                    <a:solidFill>
                      <a:srgbClr val="C00000"/>
                    </a:solidFill>
                  </a:rPr>
                  <a:t>optimal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is the size needed to even represent input graph.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96973-FDBC-4F97-9D1B-1875CB8D8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97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4B0A-08AB-4A4B-9DBA-A2E3FA64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for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28487-4BA6-49C4-ACCE-F41CDB3EAFE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Only for BFS(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edges in the component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Hence the time complexity for BFS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28487-4BA6-49C4-ACCE-F41CDB3EA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64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76400"/>
            <a:ext cx="8229600" cy="990600"/>
          </a:xfrm>
        </p:spPr>
        <p:txBody>
          <a:bodyPr/>
          <a:lstStyle/>
          <a:p>
            <a:pPr algn="ctr"/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3708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8F29-5A78-48C8-A618-71E96864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high-level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E1C2-76D2-4EDF-B77E-B5CEAD2FC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1125200" cy="5105400"/>
          </a:xfrm>
        </p:spPr>
        <p:txBody>
          <a:bodyPr/>
          <a:lstStyle/>
          <a:p>
            <a:r>
              <a:rPr lang="en-US" dirty="0"/>
              <a:t>Each node has one of the following three states: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undiscovered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pending</a:t>
            </a:r>
            <a:r>
              <a:rPr lang="en-US" dirty="0"/>
              <a:t> (discovered, but has not finished exploring it)</a:t>
            </a:r>
          </a:p>
          <a:p>
            <a:pPr lvl="2"/>
            <a:r>
              <a:rPr lang="en-US" dirty="0"/>
              <a:t>we say that a node is ``discovered” when seeing it first time, at which point its status is changed from </a:t>
            </a:r>
            <a:r>
              <a:rPr lang="en-US" dirty="0">
                <a:solidFill>
                  <a:srgbClr val="00B050"/>
                </a:solidFill>
              </a:rPr>
              <a:t>undiscovered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pending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visited</a:t>
            </a:r>
            <a:r>
              <a:rPr lang="en-US" dirty="0"/>
              <a:t> (done with exploring all its neighbors)</a:t>
            </a:r>
          </a:p>
          <a:p>
            <a:pPr lvl="1"/>
            <a:endParaRPr lang="en-US" sz="1000" dirty="0"/>
          </a:p>
          <a:p>
            <a:r>
              <a:rPr lang="en-US" dirty="0"/>
              <a:t>At the beginning, all nodes are </a:t>
            </a:r>
            <a:r>
              <a:rPr lang="en-US" dirty="0">
                <a:solidFill>
                  <a:srgbClr val="00B050"/>
                </a:solidFill>
              </a:rPr>
              <a:t>undiscovered</a:t>
            </a:r>
            <a:endParaRPr lang="en-US" dirty="0"/>
          </a:p>
          <a:p>
            <a:r>
              <a:rPr lang="en-US" dirty="0"/>
              <a:t>At any moment, </a:t>
            </a:r>
          </a:p>
          <a:p>
            <a:pPr lvl="1"/>
            <a:r>
              <a:rPr lang="en-US" dirty="0"/>
              <a:t>the search strategy will choose next node to visit (explore) from the list of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pending</a:t>
            </a:r>
            <a:r>
              <a:rPr lang="en-US" dirty="0"/>
              <a:t> nodes </a:t>
            </a:r>
          </a:p>
          <a:p>
            <a:pPr lvl="1"/>
            <a:r>
              <a:rPr lang="en-US" dirty="0"/>
              <a:t>if a node is “</a:t>
            </a:r>
            <a:r>
              <a:rPr lang="en-US" dirty="0">
                <a:solidFill>
                  <a:srgbClr val="C00000"/>
                </a:solidFill>
              </a:rPr>
              <a:t>visited</a:t>
            </a:r>
            <a:r>
              <a:rPr lang="en-US" dirty="0"/>
              <a:t>”, then all its neighbors should be in  “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pending</a:t>
            </a:r>
            <a:r>
              <a:rPr lang="en-US" dirty="0"/>
              <a:t>” or “</a:t>
            </a:r>
            <a:r>
              <a:rPr lang="en-US" dirty="0">
                <a:solidFill>
                  <a:srgbClr val="C00000"/>
                </a:solidFill>
              </a:rPr>
              <a:t>visited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8C71-FE6D-4A19-AE7E-ED34320A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F351-959B-4D7F-8141-C565D3F558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we decide which is the next node to visit?</a:t>
            </a:r>
          </a:p>
          <a:p>
            <a:pPr lvl="1"/>
            <a:r>
              <a:rPr lang="en-US" dirty="0">
                <a:solidFill>
                  <a:srgbClr val="0B0E8F"/>
                </a:solidFill>
              </a:rPr>
              <a:t>Breadth-first </a:t>
            </a:r>
            <a:r>
              <a:rPr lang="en-US" dirty="0"/>
              <a:t>search:   </a:t>
            </a:r>
          </a:p>
          <a:p>
            <a:pPr lvl="2"/>
            <a:r>
              <a:rPr lang="en-US" dirty="0"/>
              <a:t>choose the ``oldest” pending node </a:t>
            </a:r>
          </a:p>
          <a:p>
            <a:pPr lvl="2"/>
            <a:r>
              <a:rPr lang="en-US" dirty="0"/>
              <a:t>namely, the one was discovered earliest among all pending nodes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0B0E8F"/>
                </a:solidFill>
              </a:rPr>
              <a:t>Depth-first</a:t>
            </a:r>
            <a:r>
              <a:rPr lang="en-US" dirty="0"/>
              <a:t> search: </a:t>
            </a:r>
          </a:p>
          <a:p>
            <a:pPr lvl="2"/>
            <a:r>
              <a:rPr lang="en-US" dirty="0"/>
              <a:t>choose the “newest” pending node</a:t>
            </a:r>
          </a:p>
          <a:p>
            <a:pPr lvl="2"/>
            <a:r>
              <a:rPr lang="en-US" dirty="0"/>
              <a:t>namely, the one that was discovered last among all pending nodes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3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14C-6D94-4048-8030-AF3B00C6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590800"/>
            <a:ext cx="8229600" cy="990600"/>
          </a:xfrm>
        </p:spPr>
        <p:txBody>
          <a:bodyPr/>
          <a:lstStyle/>
          <a:p>
            <a:pPr algn="ctr"/>
            <a:r>
              <a:rPr lang="en-US" dirty="0"/>
              <a:t>Breadth-first search (BFS): </a:t>
            </a:r>
            <a:br>
              <a:rPr lang="en-US" dirty="0"/>
            </a:br>
            <a:r>
              <a:rPr lang="en-US" dirty="0"/>
              <a:t>the algorithm</a:t>
            </a:r>
          </a:p>
        </p:txBody>
      </p:sp>
    </p:spTree>
    <p:extLst>
      <p:ext uri="{BB962C8B-B14F-4D97-AF65-F5344CB8AC3E}">
        <p14:creationId xmlns:p14="http://schemas.microsoft.com/office/powerpoint/2010/main" val="192917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6649-5A64-45D6-A6CA-8E8A3A6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5105400"/>
              </a:xfrm>
            </p:spPr>
            <p:txBody>
              <a:bodyPr/>
              <a:lstStyle/>
              <a:p>
                <a:r>
                  <a:rPr lang="en-US" dirty="0"/>
                  <a:t>BFS(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It will perform breadth-first search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starting from a graph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called the </a:t>
                </a:r>
                <a:r>
                  <a:rPr lang="en-US" i="1" dirty="0">
                    <a:solidFill>
                      <a:srgbClr val="700000"/>
                    </a:solidFill>
                  </a:rPr>
                  <a:t>source</a:t>
                </a:r>
                <a:r>
                  <a:rPr lang="en-US" dirty="0">
                    <a:solidFill>
                      <a:srgbClr val="700000"/>
                    </a:solidFill>
                  </a:rPr>
                  <a:t> node</a:t>
                </a:r>
                <a:r>
                  <a:rPr lang="en-US" dirty="0"/>
                  <a:t>. </a:t>
                </a:r>
              </a:p>
              <a:p>
                <a:endParaRPr lang="en-US" sz="1200" dirty="0"/>
              </a:p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All nodes are initialized as </a:t>
                </a:r>
                <a:r>
                  <a:rPr lang="en-US" dirty="0">
                    <a:solidFill>
                      <a:srgbClr val="00B050"/>
                    </a:solidFill>
                  </a:rPr>
                  <a:t>undiscovered</a:t>
                </a:r>
                <a:r>
                  <a:rPr lang="en-US" dirty="0"/>
                  <a:t>, other than the </a:t>
                </a:r>
                <a:r>
                  <a:rPr lang="en-US" dirty="0">
                    <a:solidFill>
                      <a:srgbClr val="700000"/>
                    </a:solidFill>
                  </a:rPr>
                  <a:t>source node</a:t>
                </a:r>
                <a:r>
                  <a:rPr lang="en-US" dirty="0"/>
                  <a:t>, which is initialized as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(</a:t>
                </a:r>
                <a:r>
                  <a:rPr lang="en-US" dirty="0" err="1"/>
                  <a:t>i.e</a:t>
                </a:r>
                <a:r>
                  <a:rPr lang="en-US" dirty="0"/>
                  <a:t>, discovered, and yet to be processed) </a:t>
                </a:r>
              </a:p>
              <a:p>
                <a:pPr lvl="1"/>
                <a:r>
                  <a:rPr lang="en-US" dirty="0"/>
                  <a:t>At each step: </a:t>
                </a:r>
              </a:p>
              <a:p>
                <a:pPr lvl="2"/>
                <a:r>
                  <a:rPr lang="en-US" dirty="0"/>
                  <a:t>take the </a:t>
                </a:r>
                <a:r>
                  <a:rPr lang="en-US" dirty="0">
                    <a:solidFill>
                      <a:srgbClr val="700000"/>
                    </a:solidFill>
                  </a:rPr>
                  <a:t>oldest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node to explore</a:t>
                </a:r>
              </a:p>
              <a:p>
                <a:pPr lvl="2"/>
                <a:r>
                  <a:rPr lang="en-US" dirty="0"/>
                  <a:t>mark all its </a:t>
                </a:r>
                <a:r>
                  <a:rPr lang="en-US" i="1" dirty="0"/>
                  <a:t>undiscovered neighbors </a:t>
                </a:r>
                <a:r>
                  <a:rPr lang="en-US" dirty="0"/>
                  <a:t>as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</a:p>
              <a:p>
                <a:pPr lvl="2"/>
                <a:r>
                  <a:rPr lang="en-US" dirty="0"/>
                  <a:t>then mark this node to be </a:t>
                </a:r>
                <a:r>
                  <a:rPr lang="en-US" dirty="0">
                    <a:solidFill>
                      <a:srgbClr val="C00000"/>
                    </a:solidFill>
                  </a:rPr>
                  <a:t>visited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Repeat till there is no more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pending</a:t>
                </a:r>
                <a:r>
                  <a:rPr lang="en-US" dirty="0"/>
                  <a:t> nodes to explore 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94781-9569-4BCE-B3A3-2C8EB0F99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5105400"/>
              </a:xfrm>
              <a:blipFill>
                <a:blip r:embed="rId2"/>
                <a:stretch>
                  <a:fillRect l="-500"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C6C5D09-209A-299B-FD26-F84CDD604C19}"/>
              </a:ext>
            </a:extLst>
          </p:cNvPr>
          <p:cNvSpPr/>
          <p:nvPr/>
        </p:nvSpPr>
        <p:spPr>
          <a:xfrm>
            <a:off x="7239000" y="4191000"/>
            <a:ext cx="4724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Convention: </a:t>
            </a:r>
          </a:p>
          <a:p>
            <a:pPr algn="ctr"/>
            <a:r>
              <a:rPr lang="en-US" dirty="0"/>
              <a:t>In this class, neighbors are produced in sorted order. (In general, depending on your implementation, they don’t have to be.) </a:t>
            </a:r>
          </a:p>
        </p:txBody>
      </p:sp>
    </p:spTree>
    <p:extLst>
      <p:ext uri="{BB962C8B-B14F-4D97-AF65-F5344CB8AC3E}">
        <p14:creationId xmlns:p14="http://schemas.microsoft.com/office/powerpoint/2010/main" val="27505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A6E8-AF18-4F84-866E-113FF4AA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AF89E44-BF53-4628-AD51-8ABFF0DFFEB4}"/>
              </a:ext>
            </a:extLst>
          </p:cNvPr>
          <p:cNvGrpSpPr/>
          <p:nvPr/>
        </p:nvGrpSpPr>
        <p:grpSpPr>
          <a:xfrm>
            <a:off x="897151" y="1600201"/>
            <a:ext cx="4495800" cy="2773429"/>
            <a:chOff x="1406241" y="2177626"/>
            <a:chExt cx="4769439" cy="29246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B2C57E-969B-4ECF-9630-B61828F6B340}"/>
                </a:ext>
              </a:extLst>
            </p:cNvPr>
            <p:cNvSpPr/>
            <p:nvPr/>
          </p:nvSpPr>
          <p:spPr>
            <a:xfrm>
              <a:off x="1406241" y="2185845"/>
              <a:ext cx="552797" cy="53829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83DC02-17C2-4038-B303-577311CD7C38}"/>
                    </a:ext>
                  </a:extLst>
                </p14:cNvPr>
                <p14:cNvContentPartPr/>
                <p14:nvPr/>
              </p14:nvContentPartPr>
              <p14:xfrm>
                <a:off x="1562815" y="2350016"/>
                <a:ext cx="186044" cy="25973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83DC02-17C2-4038-B303-577311CD7C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0362" y="2337485"/>
                  <a:ext cx="210950" cy="284792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F065C5-8388-407E-94F3-81097B0F5A34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>
              <a:off x="1959038" y="2454990"/>
              <a:ext cx="740489" cy="665449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EA21E9-D9BD-4223-B9CA-232863642A38}"/>
                </a:ext>
              </a:extLst>
            </p:cNvPr>
            <p:cNvSpPr/>
            <p:nvPr/>
          </p:nvSpPr>
          <p:spPr>
            <a:xfrm>
              <a:off x="2699527" y="2885709"/>
              <a:ext cx="481780" cy="469461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C7BC5B-11C3-40CC-897D-D5EE78894A44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3181308" y="2531989"/>
              <a:ext cx="1084922" cy="58845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F710FE-E63F-4532-9EB8-1E042F399F9F}"/>
                </a:ext>
              </a:extLst>
            </p:cNvPr>
            <p:cNvSpPr/>
            <p:nvPr/>
          </p:nvSpPr>
          <p:spPr>
            <a:xfrm>
              <a:off x="4266230" y="2266578"/>
              <a:ext cx="545128" cy="530823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DDFDE4-0B1D-44E6-82B9-E063E6A31886}"/>
                </a:ext>
              </a:extLst>
            </p:cNvPr>
            <p:cNvCxnSpPr>
              <a:cxnSpLocks/>
              <a:stCxn id="5" idx="4"/>
              <a:endCxn id="13" idx="0"/>
            </p:cNvCxnSpPr>
            <p:nvPr/>
          </p:nvCxnSpPr>
          <p:spPr>
            <a:xfrm>
              <a:off x="1682640" y="2724135"/>
              <a:ext cx="33807" cy="649959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EF197E4-F431-46BB-88FC-834ABD85F7AF}"/>
                </a:ext>
              </a:extLst>
            </p:cNvPr>
            <p:cNvSpPr/>
            <p:nvPr/>
          </p:nvSpPr>
          <p:spPr>
            <a:xfrm>
              <a:off x="1463220" y="3374094"/>
              <a:ext cx="506453" cy="493486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dirty="0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BD04B5-9895-49E6-8D55-D43861C0F385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1716446" y="3867580"/>
              <a:ext cx="4834" cy="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E2CF73-3EE4-4B68-99AE-A0581CD15823}"/>
                    </a:ext>
                  </a:extLst>
                </p14:cNvPr>
                <p14:cNvContentPartPr/>
                <p14:nvPr/>
              </p14:nvContentPartPr>
              <p14:xfrm>
                <a:off x="5408036" y="4342035"/>
                <a:ext cx="333" cy="325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E2CF73-3EE4-4B68-99AE-A0581CD158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97047" y="4331310"/>
                  <a:ext cx="22311" cy="217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7E9776-2F26-4D40-9887-ACB73A3174D9}"/>
                    </a:ext>
                  </a:extLst>
                </p14:cNvPr>
                <p14:cNvContentPartPr/>
                <p14:nvPr/>
              </p14:nvContentPartPr>
              <p14:xfrm>
                <a:off x="5610751" y="4117693"/>
                <a:ext cx="333" cy="325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7E9776-2F26-4D40-9887-ACB73A3174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99762" y="4106968"/>
                  <a:ext cx="22311" cy="21775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D2D48B-1133-4D16-86A7-F8A9146EC7C4}"/>
                </a:ext>
              </a:extLst>
            </p:cNvPr>
            <p:cNvCxnSpPr>
              <a:cxnSpLocks/>
              <a:stCxn id="13" idx="4"/>
              <a:endCxn id="19" idx="0"/>
            </p:cNvCxnSpPr>
            <p:nvPr/>
          </p:nvCxnSpPr>
          <p:spPr>
            <a:xfrm flipH="1">
              <a:off x="1712462" y="3867580"/>
              <a:ext cx="3985" cy="710268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F82891-D1BA-453E-B684-7AB77BF44213}"/>
                </a:ext>
              </a:extLst>
            </p:cNvPr>
            <p:cNvSpPr/>
            <p:nvPr/>
          </p:nvSpPr>
          <p:spPr>
            <a:xfrm>
              <a:off x="1484241" y="4577848"/>
              <a:ext cx="456441" cy="444138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0ED3400-640B-4018-876F-19019D54AD1E}"/>
                </a:ext>
              </a:extLst>
            </p:cNvPr>
            <p:cNvSpPr/>
            <p:nvPr/>
          </p:nvSpPr>
          <p:spPr>
            <a:xfrm>
              <a:off x="2655850" y="4079816"/>
              <a:ext cx="577136" cy="562315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E023E4-FD81-4A19-9150-1623CA58CED3}"/>
                </a:ext>
              </a:extLst>
            </p:cNvPr>
            <p:cNvCxnSpPr>
              <a:stCxn id="8" idx="4"/>
              <a:endCxn id="20" idx="0"/>
            </p:cNvCxnSpPr>
            <p:nvPr/>
          </p:nvCxnSpPr>
          <p:spPr>
            <a:xfrm>
              <a:off x="2940417" y="3355170"/>
              <a:ext cx="4001" cy="724646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54ED09-3C66-4C9F-A004-2F6C3CC7DF9D}"/>
                </a:ext>
              </a:extLst>
            </p:cNvPr>
            <p:cNvCxnSpPr>
              <a:cxnSpLocks/>
              <a:stCxn id="13" idx="5"/>
              <a:endCxn id="20" idx="2"/>
            </p:cNvCxnSpPr>
            <p:nvPr/>
          </p:nvCxnSpPr>
          <p:spPr>
            <a:xfrm>
              <a:off x="1895505" y="3795311"/>
              <a:ext cx="760345" cy="565663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E5CEE0-D5BA-4D86-9C9E-3A039E472377}"/>
                </a:ext>
              </a:extLst>
            </p:cNvPr>
            <p:cNvCxnSpPr>
              <a:stCxn id="8" idx="5"/>
              <a:endCxn id="24" idx="2"/>
            </p:cNvCxnSpPr>
            <p:nvPr/>
          </p:nvCxnSpPr>
          <p:spPr>
            <a:xfrm>
              <a:off x="3110752" y="3286419"/>
              <a:ext cx="1237164" cy="358512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2B7E02-6286-482D-9CB5-15F9C977E104}"/>
                </a:ext>
              </a:extLst>
            </p:cNvPr>
            <p:cNvSpPr/>
            <p:nvPr/>
          </p:nvSpPr>
          <p:spPr>
            <a:xfrm>
              <a:off x="4347916" y="3386338"/>
              <a:ext cx="531125" cy="517187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4B73E-BE30-4DC0-B45C-5C74E7A3E279}"/>
                </a:ext>
              </a:extLst>
            </p:cNvPr>
            <p:cNvCxnSpPr>
              <a:cxnSpLocks/>
              <a:stCxn id="10" idx="4"/>
              <a:endCxn id="24" idx="0"/>
            </p:cNvCxnSpPr>
            <p:nvPr/>
          </p:nvCxnSpPr>
          <p:spPr>
            <a:xfrm>
              <a:off x="4538794" y="2797401"/>
              <a:ext cx="74684" cy="588937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1337B8-2ED3-4092-A0D2-67206ED62601}"/>
                </a:ext>
              </a:extLst>
            </p:cNvPr>
            <p:cNvCxnSpPr>
              <a:stCxn id="24" idx="4"/>
              <a:endCxn id="27" idx="0"/>
            </p:cNvCxnSpPr>
            <p:nvPr/>
          </p:nvCxnSpPr>
          <p:spPr>
            <a:xfrm>
              <a:off x="4613478" y="3903524"/>
              <a:ext cx="52679" cy="587963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E6D730E-11D2-44E1-8985-D4A59D309FD0}"/>
                </a:ext>
              </a:extLst>
            </p:cNvPr>
            <p:cNvSpPr/>
            <p:nvPr/>
          </p:nvSpPr>
          <p:spPr>
            <a:xfrm>
              <a:off x="4368921" y="4491487"/>
              <a:ext cx="594473" cy="578873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B311DC-2710-441C-A157-D80D653DC904}"/>
                </a:ext>
              </a:extLst>
            </p:cNvPr>
            <p:cNvCxnSpPr>
              <a:cxnSpLocks/>
              <a:stCxn id="24" idx="6"/>
              <a:endCxn id="30" idx="1"/>
            </p:cNvCxnSpPr>
            <p:nvPr/>
          </p:nvCxnSpPr>
          <p:spPr>
            <a:xfrm>
              <a:off x="4879041" y="3644931"/>
              <a:ext cx="831912" cy="417353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28878A4-E913-4093-A0CD-6B1497E0496C}"/>
                </a:ext>
              </a:extLst>
            </p:cNvPr>
            <p:cNvSpPr/>
            <p:nvPr/>
          </p:nvSpPr>
          <p:spPr>
            <a:xfrm>
              <a:off x="5631218" y="3984690"/>
              <a:ext cx="544462" cy="529849"/>
            </a:xfrm>
            <a:prstGeom prst="ellipse">
              <a:avLst/>
            </a:prstGeom>
            <a:noFill/>
            <a:ln w="24000"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n-US" sz="2400" b="1">
                <a:solidFill>
                  <a:srgbClr val="000000"/>
                </a:solidFill>
                <a:latin typeface="Times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A1B27A-E282-4D26-A8B1-0A46BC116C3A}"/>
                </a:ext>
              </a:extLst>
            </p:cNvPr>
            <p:cNvCxnSpPr>
              <a:cxnSpLocks/>
              <a:stCxn id="27" idx="6"/>
              <a:endCxn id="30" idx="3"/>
            </p:cNvCxnSpPr>
            <p:nvPr/>
          </p:nvCxnSpPr>
          <p:spPr>
            <a:xfrm flipV="1">
              <a:off x="4963394" y="4436944"/>
              <a:ext cx="747559" cy="343980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58B4CC-944B-48CE-AE02-64D7C781C693}"/>
                </a:ext>
              </a:extLst>
            </p:cNvPr>
            <p:cNvCxnSpPr>
              <a:stCxn id="20" idx="5"/>
              <a:endCxn id="27" idx="2"/>
            </p:cNvCxnSpPr>
            <p:nvPr/>
          </p:nvCxnSpPr>
          <p:spPr>
            <a:xfrm>
              <a:off x="3148466" y="4559782"/>
              <a:ext cx="1220454" cy="221142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F9F858A-2E70-408A-9A26-29BEA09D47E9}"/>
                </a:ext>
              </a:extLst>
            </p:cNvPr>
            <p:cNvCxnSpPr>
              <a:stCxn id="19" idx="6"/>
              <a:endCxn id="20" idx="3"/>
            </p:cNvCxnSpPr>
            <p:nvPr/>
          </p:nvCxnSpPr>
          <p:spPr>
            <a:xfrm flipV="1">
              <a:off x="1940682" y="4559782"/>
              <a:ext cx="799689" cy="240135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69FA58E-FBD8-41E4-BEB6-E2199C0A2EC0}"/>
                </a:ext>
              </a:extLst>
            </p:cNvPr>
            <p:cNvCxnSpPr>
              <a:stCxn id="20" idx="6"/>
              <a:endCxn id="24" idx="3"/>
            </p:cNvCxnSpPr>
            <p:nvPr/>
          </p:nvCxnSpPr>
          <p:spPr>
            <a:xfrm flipV="1">
              <a:off x="3232986" y="3827784"/>
              <a:ext cx="1192711" cy="533189"/>
            </a:xfrm>
            <a:prstGeom prst="line">
              <a:avLst/>
            </a:prstGeom>
            <a:ln w="24000">
              <a:solidFill>
                <a:srgbClr val="000000"/>
              </a:solidFill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246E623-9EB0-4FD8-A6C5-574C5427F95E}"/>
                    </a:ext>
                  </a:extLst>
                </p:cNvPr>
                <p:cNvSpPr txBox="1"/>
                <p:nvPr/>
              </p:nvSpPr>
              <p:spPr>
                <a:xfrm>
                  <a:off x="1525612" y="3268832"/>
                  <a:ext cx="377622" cy="616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246E623-9EB0-4FD8-A6C5-574C5427F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612" y="3268832"/>
                  <a:ext cx="377622" cy="6166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321BCA5-B7E1-470D-ACC5-CEEFEC75216B}"/>
                    </a:ext>
                  </a:extLst>
                </p:cNvPr>
                <p:cNvSpPr txBox="1"/>
                <p:nvPr/>
              </p:nvSpPr>
              <p:spPr>
                <a:xfrm>
                  <a:off x="2710162" y="2801563"/>
                  <a:ext cx="411429" cy="616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321BCA5-B7E1-470D-ACC5-CEEFEC752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162" y="2801563"/>
                  <a:ext cx="411429" cy="6166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C752F9E-118E-4626-BB4B-005E0C46223F}"/>
                    </a:ext>
                  </a:extLst>
                </p:cNvPr>
                <p:cNvSpPr txBox="1"/>
                <p:nvPr/>
              </p:nvSpPr>
              <p:spPr>
                <a:xfrm>
                  <a:off x="1475955" y="4485585"/>
                  <a:ext cx="423531" cy="616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C752F9E-118E-4626-BB4B-005E0C462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955" y="4485585"/>
                  <a:ext cx="423531" cy="6166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45082F0-B782-4F70-9588-9C276DAC45AD}"/>
                    </a:ext>
                  </a:extLst>
                </p:cNvPr>
                <p:cNvSpPr txBox="1"/>
                <p:nvPr/>
              </p:nvSpPr>
              <p:spPr>
                <a:xfrm>
                  <a:off x="2721554" y="4016348"/>
                  <a:ext cx="411429" cy="616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45082F0-B782-4F70-9588-9C276DAC4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554" y="4016348"/>
                  <a:ext cx="411429" cy="6166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794844F-F78E-41C6-80F7-7237D30215E7}"/>
                    </a:ext>
                  </a:extLst>
                </p:cNvPr>
                <p:cNvSpPr txBox="1"/>
                <p:nvPr/>
              </p:nvSpPr>
              <p:spPr>
                <a:xfrm>
                  <a:off x="4390796" y="3291477"/>
                  <a:ext cx="411429" cy="616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794844F-F78E-41C6-80F7-7237D3021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796" y="3291477"/>
                  <a:ext cx="411429" cy="61665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BA8E21E-C52C-45BC-9B99-073CF5E10E23}"/>
                    </a:ext>
                  </a:extLst>
                </p:cNvPr>
                <p:cNvSpPr txBox="1"/>
                <p:nvPr/>
              </p:nvSpPr>
              <p:spPr>
                <a:xfrm>
                  <a:off x="4337854" y="2177626"/>
                  <a:ext cx="411429" cy="616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BA8E21E-C52C-45BC-9B99-073CF5E10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54" y="2177626"/>
                  <a:ext cx="411429" cy="61665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87AD2B0-540C-461C-9889-0FFFDF032A52}"/>
                    </a:ext>
                  </a:extLst>
                </p:cNvPr>
                <p:cNvSpPr txBox="1"/>
                <p:nvPr/>
              </p:nvSpPr>
              <p:spPr>
                <a:xfrm>
                  <a:off x="4434102" y="4455964"/>
                  <a:ext cx="411429" cy="616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87AD2B0-540C-461C-9889-0FFFDF032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102" y="4455964"/>
                  <a:ext cx="411429" cy="61665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7A52954-9A06-45DF-879F-01F6415C162B}"/>
                    </a:ext>
                  </a:extLst>
                </p:cNvPr>
                <p:cNvSpPr txBox="1"/>
                <p:nvPr/>
              </p:nvSpPr>
              <p:spPr>
                <a:xfrm>
                  <a:off x="5696687" y="3909772"/>
                  <a:ext cx="411429" cy="616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7A52954-9A06-45DF-879F-01F6415C1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687" y="3909772"/>
                  <a:ext cx="411429" cy="61665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3FE90A0-782B-434B-9B11-3FDD5947F0DF}"/>
              </a:ext>
            </a:extLst>
          </p:cNvPr>
          <p:cNvSpPr txBox="1"/>
          <p:nvPr/>
        </p:nvSpPr>
        <p:spPr>
          <a:xfrm>
            <a:off x="762000" y="4780837"/>
            <a:ext cx="1741869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undiscovered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88EA52-332A-42B6-9C70-CDD59DBDF03B}"/>
              </a:ext>
            </a:extLst>
          </p:cNvPr>
          <p:cNvSpPr txBox="1"/>
          <p:nvPr/>
        </p:nvSpPr>
        <p:spPr>
          <a:xfrm>
            <a:off x="778584" y="5339007"/>
            <a:ext cx="1725284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pending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C588C4-0250-42DE-89E8-C50966493B3D}"/>
              </a:ext>
            </a:extLst>
          </p:cNvPr>
          <p:cNvSpPr txBox="1"/>
          <p:nvPr/>
        </p:nvSpPr>
        <p:spPr>
          <a:xfrm>
            <a:off x="778584" y="5929981"/>
            <a:ext cx="1725284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visited</a:t>
            </a:r>
          </a:p>
        </p:txBody>
      </p:sp>
    </p:spTree>
    <p:extLst>
      <p:ext uri="{BB962C8B-B14F-4D97-AF65-F5344CB8AC3E}">
        <p14:creationId xmlns:p14="http://schemas.microsoft.com/office/powerpoint/2010/main" val="377327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C3B4-FCD5-4AC0-9ECC-804987E7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the idea?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6BEC4-A04E-496A-B1C3-FD52E18FBF9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Recall: the key to BFS is at any moment, it will choose </a:t>
                </a:r>
                <a:r>
                  <a:rPr lang="en-US" sz="2400" dirty="0">
                    <a:solidFill>
                      <a:srgbClr val="700000"/>
                    </a:solidFill>
                  </a:rPr>
                  <a:t>the oldest pending node </a:t>
                </a:r>
                <a:r>
                  <a:rPr lang="en-US" sz="2400" dirty="0"/>
                  <a:t>to explore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Need to maintain pending nodes: </a:t>
                </a:r>
              </a:p>
              <a:p>
                <a:pPr lvl="1"/>
                <a:r>
                  <a:rPr lang="en-US" sz="2000" dirty="0"/>
                  <a:t>Need a </a:t>
                </a:r>
                <a:r>
                  <a:rPr lang="en-US" sz="2000" dirty="0">
                    <a:solidFill>
                      <a:srgbClr val="C00000"/>
                    </a:solidFill>
                  </a:rPr>
                  <a:t>FIFO</a:t>
                </a:r>
                <a:r>
                  <a:rPr lang="en-US" sz="2000" dirty="0"/>
                  <a:t> (first-in first-out) data structure, which is a standard `</a:t>
                </a:r>
                <a:r>
                  <a:rPr lang="en-US" sz="2000" dirty="0">
                    <a:solidFill>
                      <a:srgbClr val="C00000"/>
                    </a:solidFill>
                  </a:rPr>
                  <a:t>queue</a:t>
                </a:r>
                <a:r>
                  <a:rPr lang="en-US" sz="2000" dirty="0"/>
                  <a:t>’ data structure </a:t>
                </a:r>
              </a:p>
              <a:p>
                <a:pPr lvl="2"/>
                <a:r>
                  <a:rPr lang="en-US" sz="1800" dirty="0"/>
                  <a:t>A queue data structure can support the following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 time: </a:t>
                </a:r>
              </a:p>
              <a:p>
                <a:pPr lvl="2"/>
                <a:r>
                  <a:rPr lang="en-US" sz="1800" dirty="0" err="1"/>
                  <a:t>Q.Enqueue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):  it adds a new element to the end of the current queue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dirty="0" err="1"/>
                  <a:t>Q.Dequeue</a:t>
                </a:r>
                <a:r>
                  <a:rPr lang="en-US" sz="1800" dirty="0"/>
                  <a:t>(): it returns the element b at the beginning of the current queue. </a:t>
                </a:r>
              </a:p>
              <a:p>
                <a:pPr lvl="2"/>
                <a:endParaRPr lang="en-US" sz="1800" dirty="0"/>
              </a:p>
              <a:p>
                <a:r>
                  <a:rPr lang="en-US" sz="2400" dirty="0"/>
                  <a:t>Need to maintain status: </a:t>
                </a:r>
              </a:p>
              <a:p>
                <a:pPr lvl="1"/>
                <a:r>
                  <a:rPr lang="en-US" sz="2000" dirty="0"/>
                  <a:t>we can use an array to store status if all nodes are indexed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or we can use a hash table 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,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dict</a:t>
                </a:r>
                <a:r>
                  <a:rPr lang="en-US" sz="2000" dirty="0"/>
                  <a:t> from python) to store 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6BEC4-A04E-496A-B1C3-FD52E18FB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8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57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058D-473E-48E7-B9A2-7688C33B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of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9880-036B-4486-9064-6EE4ABD4EA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F26C8-CCE4-4486-9554-E7D0FF8D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411605"/>
            <a:ext cx="8477250" cy="4552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4250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YUSU@WQEIJCNFUVWXY5M7" val="3343"/>
  <p:tag name="FIRSTYUSU@YOW8PJOFUVWXY5L9" val="3347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21270</TotalTime>
  <Words>1098</Words>
  <Application>Microsoft Office PowerPoint</Application>
  <PresentationFormat>Widescreen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Times</vt:lpstr>
      <vt:lpstr>Calibri Light</vt:lpstr>
      <vt:lpstr>Wingdings 3</vt:lpstr>
      <vt:lpstr>Calibri</vt:lpstr>
      <vt:lpstr>Gill Sans MT</vt:lpstr>
      <vt:lpstr>Arial</vt:lpstr>
      <vt:lpstr>Cambria Math</vt:lpstr>
      <vt:lpstr>Bookman Old Style</vt:lpstr>
      <vt:lpstr>Wingdings</vt:lpstr>
      <vt:lpstr>Origin</vt:lpstr>
      <vt:lpstr>1_Custom Design</vt:lpstr>
      <vt:lpstr>Custom Design</vt:lpstr>
      <vt:lpstr>DSC40B: Theoretical Foundations of Data Science II </vt:lpstr>
      <vt:lpstr>Graph search strategies</vt:lpstr>
      <vt:lpstr>General high-level ideas</vt:lpstr>
      <vt:lpstr>PowerPoint Presentation</vt:lpstr>
      <vt:lpstr>Breadth-first search (BFS):  the algorithm</vt:lpstr>
      <vt:lpstr>Breadth-first search</vt:lpstr>
      <vt:lpstr>Example</vt:lpstr>
      <vt:lpstr>How to implement the idea? </vt:lpstr>
      <vt:lpstr>Pseudocode of BFS</vt:lpstr>
      <vt:lpstr>Implementation of BFS in python</vt:lpstr>
      <vt:lpstr>Python code for BFS</vt:lpstr>
      <vt:lpstr>Remarks</vt:lpstr>
      <vt:lpstr>Full BFS and analysis </vt:lpstr>
      <vt:lpstr>PowerPoint Presentation</vt:lpstr>
      <vt:lpstr>Full-BFS to visit all nodes</vt:lpstr>
      <vt:lpstr>Example</vt:lpstr>
      <vt:lpstr>Observation</vt:lpstr>
      <vt:lpstr>Time complexity analysis</vt:lpstr>
      <vt:lpstr>Overall algorithms</vt:lpstr>
      <vt:lpstr>Time complexity for full-BFS</vt:lpstr>
      <vt:lpstr>PowerPoint Presentation</vt:lpstr>
      <vt:lpstr>Time complexity for BFS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wang, yusu</dc:creator>
  <cp:lastModifiedBy>Wang, Yusu</cp:lastModifiedBy>
  <cp:revision>1284</cp:revision>
  <dcterms:created xsi:type="dcterms:W3CDTF">2006-08-16T00:00:00Z</dcterms:created>
  <dcterms:modified xsi:type="dcterms:W3CDTF">2023-02-13T01:16:31Z</dcterms:modified>
</cp:coreProperties>
</file>