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35"/>
  </p:notesMasterIdLst>
  <p:sldIdLst>
    <p:sldId id="256" r:id="rId4"/>
    <p:sldId id="779" r:id="rId5"/>
    <p:sldId id="785" r:id="rId6"/>
    <p:sldId id="813" r:id="rId7"/>
    <p:sldId id="814" r:id="rId8"/>
    <p:sldId id="815" r:id="rId9"/>
    <p:sldId id="812" r:id="rId10"/>
    <p:sldId id="816" r:id="rId11"/>
    <p:sldId id="817" r:id="rId12"/>
    <p:sldId id="838" r:id="rId13"/>
    <p:sldId id="818" r:id="rId14"/>
    <p:sldId id="820" r:id="rId15"/>
    <p:sldId id="836" r:id="rId16"/>
    <p:sldId id="823" r:id="rId17"/>
    <p:sldId id="821" r:id="rId18"/>
    <p:sldId id="822" r:id="rId19"/>
    <p:sldId id="819" r:id="rId20"/>
    <p:sldId id="824" r:id="rId21"/>
    <p:sldId id="825" r:id="rId22"/>
    <p:sldId id="833" r:id="rId23"/>
    <p:sldId id="826" r:id="rId24"/>
    <p:sldId id="827" r:id="rId25"/>
    <p:sldId id="828" r:id="rId26"/>
    <p:sldId id="829" r:id="rId27"/>
    <p:sldId id="830" r:id="rId28"/>
    <p:sldId id="831" r:id="rId29"/>
    <p:sldId id="832" r:id="rId30"/>
    <p:sldId id="837" r:id="rId31"/>
    <p:sldId id="835" r:id="rId32"/>
    <p:sldId id="834" r:id="rId33"/>
    <p:sldId id="811" r:id="rId34"/>
  </p:sldIdLst>
  <p:sldSz cx="12192000" cy="6858000"/>
  <p:notesSz cx="6858000" cy="9144000"/>
  <p:embeddedFontLst>
    <p:embeddedFont>
      <p:font typeface="Bookman Old Style" panose="02050604050505020204" pitchFamily="18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Cambria Math" panose="02040503050406030204" pitchFamily="18" charset="0"/>
      <p:regular r:id="rId46"/>
    </p:embeddedFont>
    <p:embeddedFont>
      <p:font typeface="Gill Sans MT" panose="020B0502020104020203" pitchFamily="34" charset="0"/>
      <p:regular r:id="rId47"/>
      <p:bold r:id="rId48"/>
      <p:italic r:id="rId49"/>
      <p:boldItalic r:id="rId50"/>
    </p:embeddedFont>
    <p:embeddedFont>
      <p:font typeface="Wingdings 3" panose="05040102010807070707" pitchFamily="18" charset="2"/>
      <p:regular r:id="rId51"/>
    </p:embeddedFont>
  </p:embeddedFontLst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E8F"/>
    <a:srgbClr val="700000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909" autoAdjust="0"/>
  </p:normalViewPr>
  <p:slideViewPr>
    <p:cSldViewPr>
      <p:cViewPr varScale="1">
        <p:scale>
          <a:sx n="101" d="100"/>
          <a:sy n="101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9.fntdata"/><Relationship Id="rId52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1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7.xml"/><Relationship Id="rId41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13:   </a:t>
            </a:r>
            <a:r>
              <a:rPr lang="en-US" sz="2800" i="1" dirty="0"/>
              <a:t>Depth-First Search (DFS)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40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535-A54D-45A6-A048-79060B5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4A4A89-B992-482A-8E08-C54FD117993F}"/>
              </a:ext>
            </a:extLst>
          </p:cNvPr>
          <p:cNvGrpSpPr/>
          <p:nvPr/>
        </p:nvGrpSpPr>
        <p:grpSpPr>
          <a:xfrm>
            <a:off x="1981201" y="1219200"/>
            <a:ext cx="5667375" cy="4265832"/>
            <a:chOff x="457200" y="1219200"/>
            <a:chExt cx="5667375" cy="42658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C24B43-2E80-4505-8367-99AC2B4A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219200"/>
              <a:ext cx="5667375" cy="40831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/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/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/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/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/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/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/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/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/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/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/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/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585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083C-7549-42E5-AB67-0CB8EC97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150EB-17A9-422B-B491-30BF57E3910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(similar to BFS):  for full-DFS</a:t>
                </a:r>
              </a:p>
              <a:p>
                <a:pPr lvl="1"/>
                <a:r>
                  <a:rPr lang="en-US" dirty="0"/>
                  <a:t>Each node will be explored exactly once </a:t>
                </a:r>
              </a:p>
              <a:p>
                <a:pPr lvl="2"/>
                <a:r>
                  <a:rPr lang="en-US" dirty="0"/>
                  <a:t>Each edge will be traversed (visited) twice for undirected graphs</a:t>
                </a:r>
              </a:p>
              <a:p>
                <a:pPr lvl="2"/>
                <a:r>
                  <a:rPr lang="en-US" dirty="0"/>
                  <a:t>Each edge will be traversed (visited) once will for directed graphs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Hence total time complexity of full-DFS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150EB-17A9-422B-B491-30BF57E39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Nesting properties in DFS</a:t>
            </a:r>
          </a:p>
        </p:txBody>
      </p:sp>
    </p:spTree>
    <p:extLst>
      <p:ext uri="{BB962C8B-B14F-4D97-AF65-F5344CB8AC3E}">
        <p14:creationId xmlns:p14="http://schemas.microsoft.com/office/powerpoint/2010/main" val="112831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B28-2BB9-4AA0-9835-2572AD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7B17-BA83-4CEC-8434-03F40E6D8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89F4-E62B-4183-9192-9571FC0E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9598"/>
            <a:ext cx="8458199" cy="14436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A413-539B-45D6-9159-9DE72024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345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6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0BA-806D-4242-8C1B-F0302937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“Parent” (Predecessor)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50A36-F6CE-4DBB-95E5-AFA0ADC8BF5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BFS, for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its </a:t>
                </a:r>
                <a:r>
                  <a:rPr lang="en-US" dirty="0">
                    <a:solidFill>
                      <a:srgbClr val="0070C0"/>
                    </a:solidFill>
                  </a:rPr>
                  <a:t>(DFS-)predecessor</a:t>
                </a:r>
                <a:r>
                  <a:rPr lang="en-US" dirty="0"/>
                  <a:t> is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where through exploring edge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was first discovered (status changed to pending).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Collection of edges of the form (predecessor(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will give a tree</a:t>
                </a:r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rgbClr val="0070C0"/>
                    </a:solidFill>
                  </a:rPr>
                  <a:t>DFS-tree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Predecessor(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is the parent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DFS-tree.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50A36-F6CE-4DBB-95E5-AFA0ADC8B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5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511-288B-44FC-9E3D-BED04BB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9B4C-8EE8-4325-854A-8949963A17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Between marking a node as </a:t>
            </a:r>
            <a:r>
              <a:rPr lang="en-US" dirty="0">
                <a:solidFill>
                  <a:srgbClr val="FFC000"/>
                </a:solidFill>
              </a:rPr>
              <a:t>pending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, many other nodes are marked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pending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FD58BA-F106-4854-87C4-6B6B66329580}"/>
              </a:ext>
            </a:extLst>
          </p:cNvPr>
          <p:cNvGrpSpPr/>
          <p:nvPr/>
        </p:nvGrpSpPr>
        <p:grpSpPr>
          <a:xfrm>
            <a:off x="2133600" y="281940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88D761-0C0E-4246-A30B-E1C652D6A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6592D5-02F8-4E30-AE53-BECE1F4C038F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36592D5-02F8-4E30-AE53-BECE1F4C0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3"/>
                  <a:stretch>
                    <a:fillRect b="-13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555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511-288B-44FC-9E3D-BED04BB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and Finish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79B4C-8EE8-4325-854A-8949963A178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node status changed</a:t>
                </a:r>
              </a:p>
              <a:p>
                <a:pPr lvl="1"/>
                <a:r>
                  <a:rPr lang="en-US" dirty="0"/>
                  <a:t>from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:  </a:t>
                </a:r>
              </a:p>
              <a:p>
                <a:pPr lvl="2"/>
                <a:r>
                  <a:rPr lang="en-US" dirty="0"/>
                  <a:t>first time this node is discovered </a:t>
                </a:r>
              </a:p>
              <a:p>
                <a:pPr lvl="1"/>
                <a:r>
                  <a:rPr lang="en-US" dirty="0"/>
                  <a:t>from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exploration of this node is finished</a:t>
                </a:r>
              </a:p>
              <a:p>
                <a:pPr lvl="2"/>
                <a:endParaRPr lang="en-US" sz="900" dirty="0"/>
              </a:p>
              <a:p>
                <a:r>
                  <a:rPr lang="en-US" dirty="0"/>
                  <a:t>Keep an integer running clock</a:t>
                </a:r>
              </a:p>
              <a:p>
                <a:r>
                  <a:rPr lang="en-US" dirty="0"/>
                  <a:t>For each node: 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Start time</a:t>
                </a:r>
                <a:r>
                  <a:rPr lang="en-US" dirty="0"/>
                  <a:t>:   status changes from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Finish time</a:t>
                </a:r>
                <a:r>
                  <a:rPr lang="en-US" dirty="0"/>
                  <a:t>:  status changes from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</a:p>
              <a:p>
                <a:r>
                  <a:rPr lang="en-US" dirty="0"/>
                  <a:t>Clock increments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whenever some node is marked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C00000"/>
                    </a:solidFill>
                  </a:rPr>
                  <a:t>visiting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79B4C-8EE8-4325-854A-8949963A1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2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C140-EA98-4F06-B66B-A8A7744C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full_DFS_times</a:t>
            </a:r>
            <a:r>
              <a:rPr lang="en-US" dirty="0"/>
              <a:t>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D7949-EE3A-4EA3-84AF-BEFAEBAA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74" y="1161393"/>
            <a:ext cx="3011805" cy="31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D7250-373A-48C2-B302-0DAB3F9C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70" y="1447800"/>
            <a:ext cx="1659731" cy="102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56533-E33F-4F31-9520-6DF303AD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041" y="2514600"/>
            <a:ext cx="5246370" cy="17487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F9D9A-3AB1-4245-AD8C-B7F16E362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413" y="4374111"/>
            <a:ext cx="5043964" cy="2339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701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E161-017D-41E2-BB59-44F30B3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A9C1-AEA4-4300-8CA5-4EF4391A5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CA9379-AFA8-48FA-95DE-6677A1C790EB}"/>
              </a:ext>
            </a:extLst>
          </p:cNvPr>
          <p:cNvGrpSpPr/>
          <p:nvPr/>
        </p:nvGrpSpPr>
        <p:grpSpPr>
          <a:xfrm>
            <a:off x="1981200" y="121920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A2FAE8-29A9-4E61-92EF-27A44AC33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B07592-1CA5-4AA2-9C9E-028844F1AEB9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B07592-1CA5-4AA2-9C9E-028844F1A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3"/>
                  <a:stretch>
                    <a:fillRect b="-130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738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E-98D6-4048-9305-3610C50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Property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64021"/>
                <a:ext cx="10972800" cy="2264979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A: </a:t>
                </a:r>
              </a:p>
              <a:p>
                <a:pPr lvl="1"/>
                <a:r>
                  <a:rPr lang="en-US" dirty="0"/>
                  <a:t>Take any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Assume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Exactly one of the following two is true:</a:t>
                </a:r>
              </a:p>
              <a:p>
                <a:pPr lvl="2"/>
                <a:r>
                  <a:rPr lang="en-US" dirty="0"/>
                  <a:t>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2"/>
                <a:r>
                  <a:rPr lang="en-US" dirty="0"/>
                  <a:t>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64021"/>
                <a:ext cx="10972800" cy="2264979"/>
              </a:xfrm>
              <a:blipFill>
                <a:blip r:embed="rId2"/>
                <a:stretch>
                  <a:fillRect l="-444" t="-213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86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Previously,  </a:t>
                </a:r>
                <a:r>
                  <a:rPr lang="en-US" sz="2400" dirty="0">
                    <a:solidFill>
                      <a:srgbClr val="0B0E8F"/>
                    </a:solidFill>
                  </a:rPr>
                  <a:t>Search strategy </a:t>
                </a:r>
                <a:r>
                  <a:rPr lang="en-US" sz="2400" dirty="0"/>
                  <a:t>: </a:t>
                </a:r>
                <a:r>
                  <a:rPr lang="en-US" sz="2000" dirty="0"/>
                  <a:t> </a:t>
                </a:r>
              </a:p>
              <a:p>
                <a:r>
                  <a:rPr lang="en-US" sz="2300" dirty="0"/>
                  <a:t>How to decide which is the next node to explore? </a:t>
                </a:r>
              </a:p>
              <a:p>
                <a:pPr lvl="1"/>
                <a:r>
                  <a:rPr lang="en-US" sz="2000" dirty="0">
                    <a:solidFill>
                      <a:srgbClr val="0B0E8F"/>
                    </a:solidFill>
                  </a:rPr>
                  <a:t>BFS (Breadth-first search): </a:t>
                </a:r>
              </a:p>
              <a:p>
                <a:pPr lvl="2"/>
                <a:r>
                  <a:rPr lang="en-US" sz="1800" dirty="0"/>
                  <a:t>choose the ``</a:t>
                </a:r>
                <a:r>
                  <a:rPr lang="en-US" sz="1800" dirty="0">
                    <a:solidFill>
                      <a:srgbClr val="C00000"/>
                    </a:solidFill>
                  </a:rPr>
                  <a:t>oldest</a:t>
                </a:r>
                <a:r>
                  <a:rPr lang="en-US" sz="1800" dirty="0"/>
                  <a:t>” pending node to explore and expand</a:t>
                </a:r>
              </a:p>
              <a:p>
                <a:pPr lvl="2"/>
                <a:r>
                  <a:rPr lang="en-US" sz="1800" dirty="0"/>
                  <a:t>consequently,  it explores as wide as possible before goes any ``deeper” (in terms of distance to the source) </a:t>
                </a:r>
              </a:p>
              <a:p>
                <a:pPr lvl="3"/>
                <a:r>
                  <a:rPr lang="en-US" sz="1800" dirty="0" err="1"/>
                  <a:t>i.e</a:t>
                </a:r>
                <a:r>
                  <a:rPr lang="en-US" sz="1800" dirty="0"/>
                  <a:t>, it visits all nodes at distance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to the source before moving to any node at distance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/>
                  <a:t> from the source.  </a:t>
                </a:r>
              </a:p>
              <a:p>
                <a:pPr lvl="4"/>
                <a:endParaRPr lang="en-US" dirty="0"/>
              </a:p>
              <a:p>
                <a:r>
                  <a:rPr lang="en-US" sz="2400" dirty="0"/>
                  <a:t>Today:  </a:t>
                </a:r>
                <a:r>
                  <a:rPr lang="en-US" sz="2000" dirty="0">
                    <a:solidFill>
                      <a:srgbClr val="0B0E8F"/>
                    </a:solidFill>
                  </a:rPr>
                  <a:t>Depth-first search (DFS):</a:t>
                </a:r>
                <a:endParaRPr lang="en-US" dirty="0">
                  <a:solidFill>
                    <a:srgbClr val="0B0E8F"/>
                  </a:solidFill>
                </a:endParaRPr>
              </a:p>
              <a:p>
                <a:pPr lvl="1"/>
                <a:r>
                  <a:rPr lang="en-US" sz="2000" dirty="0"/>
                  <a:t>Choose the ``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newest</a:t>
                </a:r>
                <a:r>
                  <a:rPr lang="en-US" sz="2000" dirty="0"/>
                  <a:t>” pending node to explore</a:t>
                </a:r>
              </a:p>
              <a:p>
                <a:pPr lvl="1"/>
                <a:r>
                  <a:rPr lang="en-US" sz="2000" dirty="0"/>
                  <a:t>Consequently, it will go as deep (farther away from source) as possible during exploration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E-98D6-4048-9305-3610C50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Property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4388069"/>
                <a:ext cx="10744200" cy="990600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Claim B:  If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not-reachable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A304C-5DC1-4CF7-BCB8-4143152C4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4388069"/>
                <a:ext cx="10744200" cy="990600"/>
              </a:xfrm>
              <a:blipFill>
                <a:blip r:embed="rId2"/>
                <a:stretch>
                  <a:fillRect l="-453" t="-4878" b="-36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1E73D3-75B3-4BEA-95F1-A8BC25253CD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447800"/>
                <a:ext cx="9438290" cy="2362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Take any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], meaning we visit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first. </a:t>
                </a:r>
              </a:p>
              <a:p>
                <a:pPr lvl="2"/>
                <a:r>
                  <a:rPr lang="en-US" dirty="0"/>
                  <a:t>then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start[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2"/>
                <a:r>
                  <a:rPr lang="en-US" dirty="0"/>
                  <a:t>Intuitively, when exploring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 will finish the exploration of all reachable nodes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(if they are not yet discovered) before we finish exploring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1E73D3-75B3-4BEA-95F1-A8BC2525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9438290" cy="2362200"/>
              </a:xfrm>
              <a:prstGeom prst="rect">
                <a:avLst/>
              </a:prstGeom>
              <a:blipFill>
                <a:blip r:embed="rId3"/>
                <a:stretch>
                  <a:fillRect l="-516" t="-2314" r="-387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DAGs and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67572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4EB7-57BC-4831-9FFB-EB93223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BC13-1BEC-4A4C-8CCE-141CA91AE6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Is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Is a undirected graph connected? </a:t>
                </a:r>
              </a:p>
              <a:p>
                <a:r>
                  <a:rPr lang="en-US" dirty="0"/>
                  <a:t>How many connected components are there in a undirected graph? </a:t>
                </a:r>
              </a:p>
              <a:p>
                <a:r>
                  <a:rPr lang="en-US" dirty="0"/>
                  <a:t>Is the input graph a tree? </a:t>
                </a:r>
              </a:p>
              <a:p>
                <a:r>
                  <a:rPr lang="en-US" dirty="0"/>
                  <a:t>Find the shortest path to a 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NO !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Unlike BFS. 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BC13-1BEC-4A4C-8CCE-141CA91AE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7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C259-CBDF-48C3-A29C-022F0EBB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graphs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DF9D7-B332-4584-B7C4-CFC0C7857C5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3657600"/>
                <a:ext cx="10591800" cy="2499360"/>
              </a:xfrm>
            </p:spPr>
            <p:txBody>
              <a:bodyPr/>
              <a:lstStyle/>
              <a:p>
                <a:r>
                  <a:rPr lang="en-US" dirty="0"/>
                  <a:t>Note that this graph is a directed graph</a:t>
                </a:r>
              </a:p>
              <a:p>
                <a:pPr lvl="1"/>
                <a:r>
                  <a:rPr lang="en-US" dirty="0"/>
                  <a:t>edge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means that course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prerequisite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</a:t>
                </a:r>
              </a:p>
              <a:p>
                <a:pPr lvl="1"/>
                <a:r>
                  <a:rPr lang="en-US" dirty="0"/>
                  <a:t>Find an ordering so as to take these classes satisfying all prerequisite requirements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DF9D7-B332-4584-B7C4-CFC0C7857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3657600"/>
                <a:ext cx="10591800" cy="2499360"/>
              </a:xfrm>
              <a:blipFill>
                <a:blip r:embed="rId2"/>
                <a:stretch>
                  <a:fillRect l="-518" t="-2195" r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EB7DFAD-651D-4103-8122-C466A245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1"/>
            <a:ext cx="6922294" cy="16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7970-E181-4F18-896F-0F45898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A319-1590-4345-99F0-EC80BB33F3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directed cycle </a:t>
            </a:r>
            <a:r>
              <a:rPr lang="en-US" dirty="0"/>
              <a:t>is a (directed) path from a node to itself.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directed acyclic graph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DAG</a:t>
            </a:r>
            <a:r>
              <a:rPr lang="en-US" dirty="0"/>
              <a:t>) is a directed graph that does not contain any directed cycles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895F19-75C9-4A41-87F2-5FED4F06CEF0}"/>
              </a:ext>
            </a:extLst>
          </p:cNvPr>
          <p:cNvGrpSpPr/>
          <p:nvPr/>
        </p:nvGrpSpPr>
        <p:grpSpPr>
          <a:xfrm>
            <a:off x="1981200" y="2743200"/>
            <a:ext cx="4114801" cy="1752600"/>
            <a:chOff x="76199" y="1305910"/>
            <a:chExt cx="5581651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01083A-D71C-44BC-91CE-8CBE3552C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/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blipFill>
                  <a:blip r:embed="rId3"/>
                  <a:stretch>
                    <a:fillRect l="-2174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C5B37A-8B33-4D71-A342-34973D6720BA}"/>
              </a:ext>
            </a:extLst>
          </p:cNvPr>
          <p:cNvSpPr txBox="1"/>
          <p:nvPr/>
        </p:nvSpPr>
        <p:spPr>
          <a:xfrm>
            <a:off x="6553200" y="3200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Not a DAG!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1E98F-2CCA-465F-895D-93AB003E7DCA}"/>
              </a:ext>
            </a:extLst>
          </p:cNvPr>
          <p:cNvGrpSpPr/>
          <p:nvPr/>
        </p:nvGrpSpPr>
        <p:grpSpPr>
          <a:xfrm>
            <a:off x="1524000" y="4652764"/>
            <a:ext cx="8224066" cy="1308735"/>
            <a:chOff x="1550556" y="4784377"/>
            <a:chExt cx="8224066" cy="13087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32EBE-5C2D-402C-B9AC-528561817AFB}"/>
                </a:ext>
              </a:extLst>
            </p:cNvPr>
            <p:cNvSpPr txBox="1"/>
            <p:nvPr/>
          </p:nvSpPr>
          <p:spPr>
            <a:xfrm>
              <a:off x="8174422" y="523869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A DAG!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F3328D-8726-4AF7-96BC-8205B56D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0556" y="4784377"/>
              <a:ext cx="5537835" cy="1308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2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D55D-7E5D-47DB-983B-979C8FEA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D255-3FF2-4CBC-A83D-D96C2860E69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>
                    <a:solidFill>
                      <a:srgbClr val="0070C0"/>
                    </a:solidFill>
                  </a:rPr>
                  <a:t>topological sort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an ordering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lvl="1"/>
                <a:r>
                  <a:rPr lang="en-US" dirty="0"/>
                  <a:t>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comes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ordering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Topological sorts of the same DAG are not unique.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D255-3FF2-4CBC-A83D-D96C2860E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6EB604-6F4C-4C2A-8A6C-BC20BA78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2286000"/>
            <a:ext cx="5569607" cy="1316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F72BA9-3A81-4883-8C1F-9681A858345F}"/>
              </a:ext>
            </a:extLst>
          </p:cNvPr>
          <p:cNvSpPr txBox="1"/>
          <p:nvPr/>
        </p:nvSpPr>
        <p:spPr>
          <a:xfrm>
            <a:off x="2201917" y="3657601"/>
            <a:ext cx="754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topological sort: </a:t>
            </a:r>
          </a:p>
          <a:p>
            <a:r>
              <a:rPr lang="en-US" dirty="0"/>
              <a:t>DSC10, Math18, DSC20, DSC40A, DSC30, DSC40B, DSC80, DSC151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79A2E-0264-4EF2-BE03-5150848A591E}"/>
              </a:ext>
            </a:extLst>
          </p:cNvPr>
          <p:cNvSpPr txBox="1"/>
          <p:nvPr/>
        </p:nvSpPr>
        <p:spPr>
          <a:xfrm>
            <a:off x="2201917" y="4419601"/>
            <a:ext cx="754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Another topological sort: </a:t>
            </a:r>
          </a:p>
          <a:p>
            <a:r>
              <a:rPr lang="en-US" dirty="0"/>
              <a:t>Math18, DSC10, DSC20, DSC30, DSC40A, DSC40B, DSC80, DSC151</a:t>
            </a:r>
          </a:p>
        </p:txBody>
      </p:sp>
    </p:spTree>
    <p:extLst>
      <p:ext uri="{BB962C8B-B14F-4D97-AF65-F5344CB8AC3E}">
        <p14:creationId xmlns:p14="http://schemas.microsoft.com/office/powerpoint/2010/main" val="25508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1E10-1467-453B-9442-EAC80635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F5A11-F99E-45CD-826E-D2BEF8002FB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820400" cy="1295400"/>
              </a:xfrm>
            </p:spPr>
            <p:txBody>
              <a:bodyPr/>
              <a:lstStyle/>
              <a:p>
                <a:r>
                  <a:rPr lang="en-US" dirty="0"/>
                  <a:t>Claim: </a:t>
                </a:r>
              </a:p>
              <a:p>
                <a:pPr lvl="1"/>
                <a:r>
                  <a:rPr lang="en-US" dirty="0"/>
                  <a:t>A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admit a topological sort </a:t>
                </a:r>
                <a:r>
                  <a:rPr lang="en-US" dirty="0">
                    <a:solidFill>
                      <a:srgbClr val="C00000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DAG!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F5A11-F99E-45CD-826E-D2BEF8002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820400" cy="1295400"/>
              </a:xfrm>
              <a:blipFill>
                <a:blip r:embed="rId2"/>
                <a:stretch>
                  <a:fillRect l="-507" t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3CBB00-F291-413C-92C4-806C5CFA314C}"/>
              </a:ext>
            </a:extLst>
          </p:cNvPr>
          <p:cNvSpPr txBox="1">
            <a:spLocks/>
          </p:cNvSpPr>
          <p:nvPr/>
        </p:nvSpPr>
        <p:spPr bwMode="auto">
          <a:xfrm>
            <a:off x="609600" y="2982781"/>
            <a:ext cx="6019800" cy="304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Why?</a:t>
            </a:r>
          </a:p>
          <a:p>
            <a:pPr lvl="1"/>
            <a:r>
              <a:rPr lang="en-US" dirty="0"/>
              <a:t>If there is a cycle, then there is no valid ordering for nodes in that cycle!  </a:t>
            </a:r>
          </a:p>
          <a:p>
            <a:pPr lvl="1"/>
            <a:r>
              <a:rPr lang="en-US" dirty="0"/>
              <a:t>If it is a DAG, then we will give an algorithm to show we can compute topological sort. 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712227-9EF3-4033-8E94-71D1C069ACAC}"/>
              </a:ext>
            </a:extLst>
          </p:cNvPr>
          <p:cNvGrpSpPr/>
          <p:nvPr/>
        </p:nvGrpSpPr>
        <p:grpSpPr>
          <a:xfrm>
            <a:off x="6781800" y="3429000"/>
            <a:ext cx="4114801" cy="1752600"/>
            <a:chOff x="76199" y="1305910"/>
            <a:chExt cx="5581651" cy="25527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806C95-8B36-4BCB-BFA6-D227CD90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E556ED-0CCC-493A-90E3-5C73BEB6A3DB}"/>
                    </a:ext>
                  </a:extLst>
                </p:cNvPr>
                <p:cNvSpPr txBox="1"/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85855-E5F1-4A40-8FC4-E4C3AD93A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209800"/>
                  <a:ext cx="761999" cy="660004"/>
                </a:xfrm>
                <a:prstGeom prst="rect">
                  <a:avLst/>
                </a:prstGeom>
                <a:blipFill>
                  <a:blip r:embed="rId4"/>
                  <a:stretch>
                    <a:fillRect l="-2174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13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EC4F-F992-4638-92B5-61C95A66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 to compute topo-sort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EEE0-144D-4190-8709-AD56A32D0E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2438400"/>
              </a:xfrm>
            </p:spPr>
            <p:txBody>
              <a:bodyPr/>
              <a:lstStyle/>
              <a:p>
                <a:r>
                  <a:rPr lang="en-US" dirty="0"/>
                  <a:t>Recall Claim B:  If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not-reachable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finish[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</a:t>
                </a:r>
              </a:p>
              <a:p>
                <a:pPr lvl="1"/>
                <a:endParaRPr lang="en-US" sz="80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should come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any topological sort. </a:t>
                </a:r>
              </a:p>
              <a:p>
                <a:r>
                  <a:rPr lang="en-US" dirty="0"/>
                  <a:t>So nodes with later </a:t>
                </a:r>
                <a:r>
                  <a:rPr lang="en-US" dirty="0">
                    <a:solidFill>
                      <a:srgbClr val="0070C0"/>
                    </a:solidFill>
                  </a:rPr>
                  <a:t>finish-time</a:t>
                </a:r>
                <a:r>
                  <a:rPr lang="en-US" dirty="0"/>
                  <a:t> should come first </a:t>
                </a:r>
              </a:p>
              <a:p>
                <a:endParaRPr lang="en-US" sz="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FEEE0-144D-4190-8709-AD56A32D0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125200" cy="2438400"/>
              </a:xfrm>
              <a:blipFill>
                <a:blip r:embed="rId2"/>
                <a:stretch>
                  <a:fillRect l="-49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EC10B9-A53C-424F-8B33-171958ACFE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855194"/>
                <a:ext cx="10744200" cy="14788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Topo-sort Algorithm: </a:t>
                </a:r>
              </a:p>
              <a:p>
                <a:pPr lvl="1"/>
                <a:r>
                  <a:rPr lang="en-US" dirty="0"/>
                  <a:t>First perform DFS on input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the order in decreasing order of </a:t>
                </a:r>
                <a:r>
                  <a:rPr lang="en-US" dirty="0">
                    <a:solidFill>
                      <a:srgbClr val="0070C0"/>
                    </a:solidFill>
                  </a:rPr>
                  <a:t>finish-time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EC10B9-A53C-424F-8B33-171958AC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55194"/>
                <a:ext cx="10744200" cy="1478806"/>
              </a:xfrm>
              <a:prstGeom prst="rect">
                <a:avLst/>
              </a:prstGeom>
              <a:blipFill>
                <a:blip r:embed="rId3"/>
                <a:stretch>
                  <a:fillRect l="-453" t="-3265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0BE833-4AA9-497A-941D-2C5C9AFC8391}"/>
              </a:ext>
            </a:extLst>
          </p:cNvPr>
          <p:cNvSpPr txBox="1">
            <a:spLocks/>
          </p:cNvSpPr>
          <p:nvPr/>
        </p:nvSpPr>
        <p:spPr bwMode="auto">
          <a:xfrm>
            <a:off x="609600" y="5607794"/>
            <a:ext cx="9525000" cy="14788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complexity: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EAA47-EBC7-429E-B473-A198B3B1EAF4}"/>
                  </a:ext>
                </a:extLst>
              </p:cNvPr>
              <p:cNvSpPr txBox="1"/>
              <p:nvPr/>
            </p:nvSpPr>
            <p:spPr>
              <a:xfrm>
                <a:off x="4790090" y="5670727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EAA47-EBC7-429E-B473-A198B3B1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090" y="5670727"/>
                <a:ext cx="29718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8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1453-E58B-45BD-BAA4-656BAE63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2CE3-4B96-4158-9FA7-2876DB5B77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3048000"/>
            <a:ext cx="8229600" cy="31089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3D3F3-6A1C-4DBF-BFE6-254AC491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371600"/>
            <a:ext cx="5569607" cy="13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79F-2602-44B4-B239-83E3D144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E09E-0DCA-4AAA-9B7D-77D3F26AFB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other ways to compute a topological sort for a DAG in the same time complexity, without using DFS. </a:t>
            </a:r>
          </a:p>
        </p:txBody>
      </p:sp>
    </p:spTree>
    <p:extLst>
      <p:ext uri="{BB962C8B-B14F-4D97-AF65-F5344CB8AC3E}">
        <p14:creationId xmlns:p14="http://schemas.microsoft.com/office/powerpoint/2010/main" val="360441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DFS algorithm and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D274-5D1B-4B47-AD9A-20913BB2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0313-5FA4-406C-AA44-ADCCC47DD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DFS: </a:t>
            </a:r>
          </a:p>
          <a:p>
            <a:pPr lvl="1"/>
            <a:r>
              <a:rPr lang="en-US" dirty="0"/>
              <a:t>Yet another graph search strategy </a:t>
            </a:r>
          </a:p>
          <a:p>
            <a:pPr lvl="1"/>
            <a:r>
              <a:rPr lang="en-US" dirty="0"/>
              <a:t>Similarly to BFS, as a graph search strategy, can help solve many problems, such as checking for connectivity, reachability, finding a path and so 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has some different properties as BFS</a:t>
            </a:r>
          </a:p>
          <a:p>
            <a:pPr lvl="2"/>
            <a:r>
              <a:rPr lang="en-US" dirty="0"/>
              <a:t>BFS: useful for finding shortest path to the source</a:t>
            </a:r>
          </a:p>
          <a:p>
            <a:pPr lvl="2"/>
            <a:r>
              <a:rPr lang="en-US" dirty="0"/>
              <a:t>DFS: has nesting properties in terms of start/finish times. </a:t>
            </a:r>
          </a:p>
          <a:p>
            <a:pPr lvl="3"/>
            <a:r>
              <a:rPr lang="en-US" dirty="0"/>
              <a:t>An application: Topological sort in DAG </a:t>
            </a:r>
          </a:p>
        </p:txBody>
      </p:sp>
    </p:spTree>
    <p:extLst>
      <p:ext uri="{BB962C8B-B14F-4D97-AF65-F5344CB8AC3E}">
        <p14:creationId xmlns:p14="http://schemas.microsoft.com/office/powerpoint/2010/main" val="3256102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65EB-B832-46CB-A529-1EA366AB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A441B-FF62-4217-BAAA-4264D5092A5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DFS(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It will perform depth-first search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starting from a graph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i="1" dirty="0"/>
                  <a:t>source</a:t>
                </a:r>
                <a:r>
                  <a:rPr lang="en-US" dirty="0"/>
                  <a:t> node. </a:t>
                </a:r>
              </a:p>
              <a:p>
                <a:endParaRPr lang="en-US" sz="1200" dirty="0"/>
              </a:p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All nodes are initialized as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, other than the source node, which is initialized as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(</a:t>
                </a:r>
                <a:r>
                  <a:rPr lang="en-US" dirty="0" err="1"/>
                  <a:t>i.e</a:t>
                </a:r>
                <a:r>
                  <a:rPr lang="en-US" dirty="0"/>
                  <a:t>, discovered, and to be processed) </a:t>
                </a:r>
              </a:p>
              <a:p>
                <a:pPr lvl="1"/>
                <a:r>
                  <a:rPr lang="en-US" dirty="0"/>
                  <a:t>At each step: </a:t>
                </a:r>
              </a:p>
              <a:p>
                <a:pPr lvl="2"/>
                <a:r>
                  <a:rPr lang="en-US" dirty="0"/>
                  <a:t>take the </a:t>
                </a:r>
                <a:r>
                  <a:rPr lang="en-US" dirty="0">
                    <a:solidFill>
                      <a:srgbClr val="0B0E8F"/>
                    </a:solidFill>
                  </a:rPr>
                  <a:t>newest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 to explore</a:t>
                </a:r>
              </a:p>
              <a:p>
                <a:pPr lvl="2"/>
                <a:r>
                  <a:rPr lang="en-US" i="1" dirty="0"/>
                  <a:t>explore all undiscovered nodes reachable from this node</a:t>
                </a:r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dirty="0"/>
                  <a:t>then mark this node to be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Repeat till there is no more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nodes to explore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A441B-FF62-4217-BAAA-4264D5092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185" b="-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5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83CF-CCD1-46C3-A9D2-A061131B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7C39-B22D-4D96-B9A5-9B8DB02845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be able to extract the “</a:t>
            </a:r>
            <a:r>
              <a:rPr lang="en-US" dirty="0">
                <a:solidFill>
                  <a:srgbClr val="0B0E8F"/>
                </a:solidFill>
              </a:rPr>
              <a:t>newest</a:t>
            </a:r>
            <a:r>
              <a:rPr lang="en-US" dirty="0"/>
              <a:t>” pending node</a:t>
            </a:r>
          </a:p>
          <a:p>
            <a:pPr lvl="1"/>
            <a:r>
              <a:rPr lang="en-US" dirty="0"/>
              <a:t>we need a standard </a:t>
            </a:r>
            <a:r>
              <a:rPr lang="en-US" dirty="0">
                <a:solidFill>
                  <a:srgbClr val="0B0E8F"/>
                </a:solidFill>
              </a:rPr>
              <a:t>stack</a:t>
            </a:r>
            <a:r>
              <a:rPr lang="en-US" dirty="0"/>
              <a:t> data structure to provide </a:t>
            </a:r>
            <a:r>
              <a:rPr lang="en-US" dirty="0">
                <a:solidFill>
                  <a:srgbClr val="0B0E8F"/>
                </a:solidFill>
              </a:rPr>
              <a:t>FILO (first-in-last-out)</a:t>
            </a:r>
          </a:p>
          <a:p>
            <a:pPr lvl="1"/>
            <a:endParaRPr lang="en-US" dirty="0"/>
          </a:p>
          <a:p>
            <a:r>
              <a:rPr lang="en-US" dirty="0"/>
              <a:t>In algorithm implementation, </a:t>
            </a:r>
          </a:p>
          <a:p>
            <a:pPr lvl="1"/>
            <a:r>
              <a:rPr lang="en-US" dirty="0"/>
              <a:t>we use </a:t>
            </a:r>
            <a:r>
              <a:rPr lang="en-US" dirty="0">
                <a:solidFill>
                  <a:srgbClr val="0B0E8F"/>
                </a:solidFill>
              </a:rPr>
              <a:t>recursive algorithm</a:t>
            </a:r>
            <a:r>
              <a:rPr lang="en-US" dirty="0"/>
              <a:t> to achieve this </a:t>
            </a:r>
            <a:r>
              <a:rPr lang="en-US" dirty="0">
                <a:solidFill>
                  <a:srgbClr val="0B0E8F"/>
                </a:solidFill>
              </a:rPr>
              <a:t>FILO/stack</a:t>
            </a:r>
            <a:r>
              <a:rPr lang="en-US" dirty="0"/>
              <a:t> idea implicitly</a:t>
            </a:r>
          </a:p>
        </p:txBody>
      </p:sp>
    </p:spTree>
    <p:extLst>
      <p:ext uri="{BB962C8B-B14F-4D97-AF65-F5344CB8AC3E}">
        <p14:creationId xmlns:p14="http://schemas.microsoft.com/office/powerpoint/2010/main" val="198112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2908-EC0A-4325-BB70-B2549322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CC3B-DC84-4879-AA18-642DD5698A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D510D-52FD-4CF1-B9E4-E3E43AEE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391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577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B507-DA68-4E03-905B-271E587E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F9B3E-66A4-4DC6-A4C8-19623F46A4E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000500"/>
                <a:ext cx="9601200" cy="2156460"/>
              </a:xfrm>
            </p:spPr>
            <p:txBody>
              <a:bodyPr/>
              <a:lstStyle/>
              <a:p>
                <a:r>
                  <a:rPr lang="en-US" dirty="0"/>
                  <a:t>Call </a:t>
                </a:r>
                <a:r>
                  <a:rPr lang="en-US" dirty="0" err="1">
                    <a:solidFill>
                      <a:srgbClr val="0070C0"/>
                    </a:solidFill>
                  </a:rPr>
                  <a:t>dfs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F9B3E-66A4-4DC6-A4C8-19623F46A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000500"/>
                <a:ext cx="9601200" cy="2156460"/>
              </a:xfrm>
              <a:blipFill>
                <a:blip r:embed="rId2"/>
                <a:stretch>
                  <a:fillRect l="-571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1F422FE-364C-4D20-99E0-05A7930730E8}"/>
              </a:ext>
            </a:extLst>
          </p:cNvPr>
          <p:cNvGrpSpPr/>
          <p:nvPr/>
        </p:nvGrpSpPr>
        <p:grpSpPr>
          <a:xfrm>
            <a:off x="609600" y="1305910"/>
            <a:ext cx="5581650" cy="2552700"/>
            <a:chOff x="76200" y="1305910"/>
            <a:chExt cx="5581650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FC245B-CDA4-4EDC-89FC-C189AFF1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305910"/>
              <a:ext cx="4819650" cy="25527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36F5CD-AE1D-44B8-8D07-1247B0662951}"/>
                    </a:ext>
                  </a:extLst>
                </p:cNvPr>
                <p:cNvSpPr txBox="1"/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36F5CD-AE1D-44B8-8D07-1247B0662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209800"/>
                  <a:ext cx="609600" cy="513282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35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87A8-1070-4EE4-A81F-A0DA960B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D9F7-F596-48E6-BC9E-09EFFE467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DFS will visit all nodes reachable from the source node</a:t>
            </a:r>
          </a:p>
          <a:p>
            <a:pPr lvl="1"/>
            <a:r>
              <a:rPr lang="en-US" dirty="0"/>
              <a:t>If the input graph is connected, then it will visit all nodes in the same connected component as the source</a:t>
            </a:r>
          </a:p>
          <a:p>
            <a:r>
              <a:rPr lang="en-US" dirty="0"/>
              <a:t>To visit all nodes in a graph</a:t>
            </a:r>
          </a:p>
          <a:p>
            <a:pPr lvl="1"/>
            <a:r>
              <a:rPr lang="en-US" dirty="0"/>
              <a:t>Needs full-DFS </a:t>
            </a:r>
          </a:p>
          <a:p>
            <a:pPr lvl="2"/>
            <a:r>
              <a:rPr lang="en-US" dirty="0"/>
              <a:t>which requires we restart from undiscovered nodes.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4D9EF-334D-4501-AF53-C2F72843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50661"/>
            <a:ext cx="8534400" cy="14566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7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B28-2BB9-4AA0-9835-2572AD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7B17-BA83-4CEC-8434-03F40E6D8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89F4-E62B-4183-9192-9571FC0E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9598"/>
            <a:ext cx="8458199" cy="14436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A413-539B-45D6-9159-9DE72024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34508"/>
            <a:ext cx="8458200" cy="34138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786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21362</TotalTime>
  <Words>1264</Words>
  <Application>Microsoft Office PowerPoint</Application>
  <PresentationFormat>Widescreen</PresentationFormat>
  <Paragraphs>176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Calibri Light</vt:lpstr>
      <vt:lpstr>Wingdings 3</vt:lpstr>
      <vt:lpstr>Calibri</vt:lpstr>
      <vt:lpstr>Gill Sans MT</vt:lpstr>
      <vt:lpstr>Arial</vt:lpstr>
      <vt:lpstr>Cambria Math</vt:lpstr>
      <vt:lpstr>Bookman Old Style</vt:lpstr>
      <vt:lpstr>Wingdings</vt:lpstr>
      <vt:lpstr>Origin</vt:lpstr>
      <vt:lpstr>1_Custom Design</vt:lpstr>
      <vt:lpstr>Custom Design</vt:lpstr>
      <vt:lpstr>DSC40B: Theoretical Foundations of Data Science II </vt:lpstr>
      <vt:lpstr>Prelude</vt:lpstr>
      <vt:lpstr>DFS algorithm and time complexity</vt:lpstr>
      <vt:lpstr>Depth-first Search (DFS)</vt:lpstr>
      <vt:lpstr>PowerPoint Presentation</vt:lpstr>
      <vt:lpstr>Implementation in Python</vt:lpstr>
      <vt:lpstr>Example</vt:lpstr>
      <vt:lpstr>Full DFS</vt:lpstr>
      <vt:lpstr>Complete code</vt:lpstr>
      <vt:lpstr>Example</vt:lpstr>
      <vt:lpstr>Time complexity analysis</vt:lpstr>
      <vt:lpstr>Nesting properties in DFS</vt:lpstr>
      <vt:lpstr>full_DFS</vt:lpstr>
      <vt:lpstr>“Parent” (Predecessor) information</vt:lpstr>
      <vt:lpstr>Observations</vt:lpstr>
      <vt:lpstr>Start and Finish times</vt:lpstr>
      <vt:lpstr>full_DFS_times implementation</vt:lpstr>
      <vt:lpstr>Example</vt:lpstr>
      <vt:lpstr>Nesting Property of DFS</vt:lpstr>
      <vt:lpstr>Nesting Property of DFS</vt:lpstr>
      <vt:lpstr>DAGs and topological sort</vt:lpstr>
      <vt:lpstr>Applications of DFS</vt:lpstr>
      <vt:lpstr>Prerequisite graphs </vt:lpstr>
      <vt:lpstr>Directed Acyclic Graphs (DAGs)</vt:lpstr>
      <vt:lpstr>Topological Sorts </vt:lpstr>
      <vt:lpstr>Why DAG? </vt:lpstr>
      <vt:lpstr>An algorithm to compute topo-sort</vt:lpstr>
      <vt:lpstr>Example</vt:lpstr>
      <vt:lpstr>Remark: </vt:lpstr>
      <vt:lpstr>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1275</cp:revision>
  <dcterms:created xsi:type="dcterms:W3CDTF">2006-08-16T00:00:00Z</dcterms:created>
  <dcterms:modified xsi:type="dcterms:W3CDTF">2023-02-13T01:31:34Z</dcterms:modified>
</cp:coreProperties>
</file>