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41"/>
  </p:notesMasterIdLst>
  <p:sldIdLst>
    <p:sldId id="256" r:id="rId4"/>
    <p:sldId id="779" r:id="rId5"/>
    <p:sldId id="862" r:id="rId6"/>
    <p:sldId id="863" r:id="rId7"/>
    <p:sldId id="829" r:id="rId8"/>
    <p:sldId id="844" r:id="rId9"/>
    <p:sldId id="864" r:id="rId10"/>
    <p:sldId id="865" r:id="rId11"/>
    <p:sldId id="866" r:id="rId12"/>
    <p:sldId id="811" r:id="rId13"/>
    <p:sldId id="869" r:id="rId14"/>
    <p:sldId id="871" r:id="rId15"/>
    <p:sldId id="872" r:id="rId16"/>
    <p:sldId id="873" r:id="rId17"/>
    <p:sldId id="870" r:id="rId18"/>
    <p:sldId id="868" r:id="rId19"/>
    <p:sldId id="874" r:id="rId20"/>
    <p:sldId id="875" r:id="rId21"/>
    <p:sldId id="876" r:id="rId22"/>
    <p:sldId id="877" r:id="rId23"/>
    <p:sldId id="878" r:id="rId24"/>
    <p:sldId id="879" r:id="rId25"/>
    <p:sldId id="881" r:id="rId26"/>
    <p:sldId id="867" r:id="rId27"/>
    <p:sldId id="882" r:id="rId28"/>
    <p:sldId id="883" r:id="rId29"/>
    <p:sldId id="884" r:id="rId30"/>
    <p:sldId id="885" r:id="rId31"/>
    <p:sldId id="886" r:id="rId32"/>
    <p:sldId id="887" r:id="rId33"/>
    <p:sldId id="889" r:id="rId34"/>
    <p:sldId id="888" r:id="rId35"/>
    <p:sldId id="890" r:id="rId36"/>
    <p:sldId id="891" r:id="rId37"/>
    <p:sldId id="892" r:id="rId38"/>
    <p:sldId id="893" r:id="rId39"/>
    <p:sldId id="880" r:id="rId40"/>
  </p:sldIdLst>
  <p:sldSz cx="12192000" cy="6858000"/>
  <p:notesSz cx="6858000" cy="9144000"/>
  <p:embeddedFontLst>
    <p:embeddedFont>
      <p:font typeface="Abadi" panose="020B0604020104020204" pitchFamily="34" charset="0"/>
      <p:regular r:id="rId42"/>
    </p:embeddedFont>
    <p:embeddedFont>
      <p:font typeface="Arial Nova Cond" panose="020B0506020202020204" pitchFamily="34" charset="0"/>
      <p:regular r:id="rId43"/>
      <p:bold r:id="rId44"/>
      <p:italic r:id="rId45"/>
      <p:boldItalic r:id="rId46"/>
    </p:embeddedFont>
    <p:embeddedFont>
      <p:font typeface="Bookman Old Style" panose="02050604050505020204" pitchFamily="18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alibri Light" panose="020F0302020204030204" pitchFamily="34" charset="0"/>
      <p:regular r:id="rId55"/>
      <p:italic r:id="rId56"/>
    </p:embeddedFont>
    <p:embeddedFont>
      <p:font typeface="Cambria Math" panose="02040503050406030204" pitchFamily="18" charset="0"/>
      <p:regular r:id="rId57"/>
    </p:embeddedFont>
    <p:embeddedFont>
      <p:font typeface="Gill Sans MT" panose="020B0502020104020203" pitchFamily="34" charset="0"/>
      <p:regular r:id="rId58"/>
      <p:bold r:id="rId59"/>
      <p:italic r:id="rId60"/>
      <p:boldItalic r:id="rId61"/>
    </p:embeddedFont>
    <p:embeddedFont>
      <p:font typeface="Times" panose="02020603050405020304" pitchFamily="18" charset="0"/>
      <p:regular r:id="rId62"/>
      <p:bold r:id="rId63"/>
      <p:italic r:id="rId64"/>
      <p:boldItalic r:id="rId65"/>
    </p:embeddedFont>
    <p:embeddedFont>
      <p:font typeface="Wingdings 3" panose="05040102010807070707" pitchFamily="18" charset="2"/>
      <p:regular r:id="rId66"/>
    </p:embeddedFont>
  </p:embeddedFontLst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00000"/>
    <a:srgbClr val="9FA5C1"/>
    <a:srgbClr val="FFFFCC"/>
    <a:srgbClr val="6E7792"/>
    <a:srgbClr val="0B0E8F"/>
    <a:srgbClr val="46464C"/>
    <a:srgbClr val="1F0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0909" autoAdjust="0"/>
  </p:normalViewPr>
  <p:slideViewPr>
    <p:cSldViewPr>
      <p:cViewPr varScale="1">
        <p:scale>
          <a:sx n="61" d="100"/>
          <a:sy n="61" d="100"/>
        </p:scale>
        <p:origin x="832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63" Type="http://schemas.openxmlformats.org/officeDocument/2006/relationships/font" Target="fonts/font22.fntdata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font" Target="fonts/font25.fntdata"/><Relationship Id="rId5" Type="http://schemas.openxmlformats.org/officeDocument/2006/relationships/slide" Target="slides/slide2.xml"/><Relationship Id="rId61" Type="http://schemas.openxmlformats.org/officeDocument/2006/relationships/font" Target="fonts/font20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font" Target="fonts/font23.fntdata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tags" Target="tags/tag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font" Target="fonts/font2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9.fntdata"/><Relationship Id="rId55" Type="http://schemas.openxmlformats.org/officeDocument/2006/relationships/font" Target="fonts/font1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18:22:30.1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318 64 15,'3'8'29,"-3"-8"2,0 0-6,0 0-6,-1-11-3,1 11-3,1-8-4,-1 8-1,0-12-3,0 12 0,-3-13-1,3 13-1,-13-13 0,3 9-1,-5-1 0,-2 2-1,-4 2 1,-3 2-2,-1 2 1,-1 3 0,0 2-1,-2 4 0,5 2 0,1 3 0,3 0 0,2 2 0,3 0 0,5 0 0,2-5 0,6 1 0,-1-2 0,7-2 1,3-3-1,6 0 1,4-1-1,3-2 0,3 1 1,2 0 0,4-2-1,-2 1 1,1 0-1,-2 1 1,-3 0-1,0 1 1,-6 2-1,1 0 0,-6 1 0,-3 4 1,-3-1 1,-2 3-2,-4-1 2,-1 0-2,-4 1 2,-2-2-2,-2-2 2,0-2-2,-4-2 1,-2-2 0,0-2 0,-4-1-1,-2-3 1,-3-1 0,-2-2-1,-3-2 0,1-1 1,0 0-1,1-1 0,4 0 0,3 0-1,3 1 2,5 2-2,11 4-1,-10-6-1,10 6-1,0 0-5,0 0-17,0 0-12,0 0-1,10-3 1,-10 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23:54:50.8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  <inkml:trace contextRef="#ctx0" brushRef="#br0" timeOffset="1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2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1:54:14.0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173 0 4,'0'0'8,"0"0"-1,-8 21-2,8-21 0,-6 19 1,6-19-1,-7 21 0,7-21 1,-8 26 0,3-9-1,1-2 1,-3 3-1,4-3 0,-3 4-1,1 0-1,-2 4 1,2-1-1,-5 2 0,1 6-1,-3-3 1,1 10 0,-2-6 0,2 5-1,-1-7 0,3 6 0,1-8-1,4 3 0,1-3 1,3-2-2,-2-1 2,7 3-1,-3-3 1,5 4-1,0-4 2,0 4-2,1-4 0,3 4 1,-1-4-1,1 2 1,-1 0-1,4 1 1,-4-1-1,3 3 1,-1-1-1,0 1 1,0 1-1,2 1 0,-4 0 1,6 0-1,-6 2 0,4 0 0,-2-2-1,2-2 1,0-1 0,0-6-1,-2-1 0,2-6 1,2-8-1,-1-5 0,1-5 1,1-8-1,2-3 1,2-3-1,0 0 1,2 0-1,-4 1 0,0 6 0,-2-2 1,2 8-1,-3 6 0,-16-2 1,26 29-1,-14-10 0,-1 7 1,-1 5-1,-1 4 0,-1 3 1,1 0-1,-2 1 0,2-4 1,-1 3-1,1-4 0,0 1 0,3-1 0,-4-2 0,6-5 0,-1 1 0,0-4 0,1-2 0,2-4 0,0-5 0,1-2 0,5-1 0,-2-3 0,4-2 0,0-1 0,0 1 1,-1-2-1,1 3 0,-1-3 0,-1 2 0,-1-1 0,-2 3 1,-1-2-1,1-2 0,-4 2 0,3 4 0,-18-9 0,26 19 1,-26-19-1,22 17 1,-22-17-1,18 17 0,-18-17 0,14 19 1,-14-19-1,10 16 0,-10-16 0,0 0 0,14 19 0,-14-19 0,0 0 0,0 0 1,0 0-1,17 19 0,-17-19 0,0 0 0,11 17 0,-11-17 0,0 0 1,8 19-1,-8-19 0,0 0 0,7 16 0,-7-16 0,0 0 1,0 0-1,7 22-1,-7-22 2,2 16-1,-2-16 0,0 0 0,4 19 0,-4-19 0,3 15 0,-3-15 1,5 18-1,-5-18 0,7 19 0,-7-19 0,7 24 0,-7-24 0,7 24 0,-7-24 0,7 21 0,-7-21 0,7 17 1,-7-17-1,0 0 0,12 21 0,-12-21 0,0 0 1,0 0-1,17 20 0,-17-20 0,0 0 0,0 0 0,18 18 0,-18-18 1,0 0-1,0 0 0,0 0 0,19 6 0,-19-6 0,0 0 0,0 0 0,0 0 0,0 0 0,0 0 0,16-1 1,-16 1-1,0 0 0,0 0 0,0 0-1,0 0 2,17 0-1,-17 0 0,0 0 0,0 0 0,15 1 0,-15-1 0,0 0 0,0 0 0,0 0 1,16-8-1,-16 8 0,0 0 0,0 0 0,0 0 0,0 0 0,0 0 0,0 0 0,16 2 0,-16-2 0,0 0 0,0 0 1,0 0-2,0 0 2,0 0-1,0 0 0,0 0 1,0 0-1,0 0 1,0 0-1,0 0 0,0 0 0,0 0 0,0 0 0,0 0 0,0 0 0,0 0 0,0 0 0,0 0 0,15-6 0,-15 6 0,0 0 0,0 0 0,21 0 0,-21 0 0,0 0 0,21 0 0,-21 0 0,19 0 0,-19 0 0,16-1 0,-16 1 0,17 0-1,-17 0 1,17-4 0,-17 4 0,18-3 0,-18 3 0,17-2 0,-17 2 0,19-3 0,-19 3 0,19-2 0,-19 2 0,19-5 0,-19 5 0,20-4 0,-20 4 0,15-3-1,-15 3 1,16-2 0,-16 2 0,0 0 0,17 0 0,-17 0 0,0 0 0,0 0 0,19-2 1,-19 2-1,0 0 0,18 2 0,-18-2 0,0 0-1,15-2 1,-15 2 0,0 0 0,0 0 0,0 0 0,0 0 0,0 0 0,16 0 0,-16 0 0,0 0 0,0 0 0,0 0 0,0 0 0,0 0 0,0 0 0,0 0 0,0 0 0,0 0 0,0 0 0,0 0 0,0 0 0,0 0 0,0 0 0,0 0 0,0 0 0,0 0 0,17 7 0,-17-7 0,0 0 0,0 0 0,0 0 0,19 11-1,-19-11 1,16 6 1,-16-6-1,19 6 0,-19-6 0,23 3 0,-23-3 0,29 7 0,-13-5 0,1-2 0,0 0 0,1-2 0,3-1 0,-1 1 0,3-3 0,0-1-1,1 1 1,-2 2 0,5-4 0,-1 3 0,0-2 0,1 2 0,-1-3 0,2 2 0,0-2 0,1-3 0,-1 5 0,2-4 0,-1 2 0,1-2 0,-1 3 0,1-5 0,1 6 1,0-2-1,2-2 0,-1 3 0,1-3 0,0 0 0,-1 2 1,1 0-1,-1 2-1,-3 0 1,2 2 0,-1-3 0,1 3 0,-1 0 0,3 1 0,-2-2 0,2 1 0,0-4 0,2 0 0,-1-1 0,5 1-1,0-2 1,1-1 0,2-1 0,0 1 0,1 3 0,1-3 0,-3 3-1,1-4 1,0 4 0,3-3 1,2 0-1,-2-2 0,0 1 0,0 3 0,2-3 0,0 3 0,3-3 0,-3 3 0,1-3 0,3 3 0,-1-3-1,7-2 1,-3-5 0,4 3 0,-1-3-1,-2 3 1,-1-4 0,0 0-1,-2 2 1,-3-2 0,-1 5 1,3-2-1,-3 3 1,-1-1-1,3 0 0,-3 4 0,2-3 1,0 3-2,-1 0 1,-3-1-1,-1 1 1,-1-2 0,-1 0 0,3 0 0,0 0 0,2-2 0,0 0 0,0 0-1,1-1 1,1 1 0,-1-2 0,-1 3 0,0-5-1,0 3 1,-4-2 0,3-2 0,-1 1 0,-2 1 0,1-4 0,-3 4 0,1-4-1,-2 6 2,1-1-1,-2 2-1,1 1 1,-1-5 1,1 5-2,2-3 1,-2 4 0,3-4 0,-1-1 0,0 0 0,-1 0 0,-1 1 0,-2 2 0,2-1 0,-3 1 0,-2 4 0,-2-1 0,-2 1 0,2 3 0,-4-2 0,-1 2 0,-2 2 0,0-2 0,0 0 0,-1 4 0,-1-1 0,0 1 0,-1 1 0,-1 2 1,1 0-1,-2 4 0,-6-3 0,4 5 0,-3-1 0,0-2 0,-1 1-1,-15-4 1,30 7 0,-30-7 0,29 5 0,-29-5 0,30 2 0,-30-2 0,26 3 0,-26-3 1,26 2-1,-26-2 0,22 1 0,-22-1 0,20 4 0,-20-4 0,20 2 0,-20-2 0,21 1 0,-21-1 0,21 2 0,-21-2 0,21 2-1,-21-2 1,21 3 1,-21-3-1,17 2-1,-17-2 2,0 0-1,23 5 0,-23-5 0,0 0 0,0 0 0,0 0 0,0 0 0,17-2 0,-17 2-1,0 0 1,0 0 1,0 0-2,0 0 1,0 0 0,0 0 0,0 0 0,0 0 0,0 0 0,0 0 0,0 0 0,0 0 0,0 0 0,0 0 0,0 0 0,0 0 0,0 0 0,0 0 0,0 0 0,0 0 0,0 0 0,0 0 0,0 0 0,0 0 0,0 0 0,0 0 0,0 0 0,0 0 0,0 0 0,0 0 0,0 0 0,0 0 0,0 0 0,0 0 0,0 0 0,0 0 0,0 0 0,0 0 0,0 0 0,0 0 0,0 0 0,0 0 0,0 0 0,0 0 0,0 0-1,0 0 1,0 0-1,0 0 0,0 0 0,-10 18-1,10-18-1,0 0-2,-20 14-3,24 3-8,-4-17-10,-16 5-6,16-5 0,0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1:54:14.067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 contextRef="#ctx0" brushRef="#br0">0 715 9,'0'0'24,"0"0"-4,0 0-2,0 0-5,0 0-1,0 0-2,0 0 0,0 0-3,0 0 0,0 0-1,0 0-1,0 0 0,0 0 0,0 0-2,0 0 0,0 0 0,0 0-1,0 0 0,0 0 0,0 0 0,0 0 0,0 0 0,0 0 0,0 0 0,0 0-1,0 0 1,15-2-1,-15 2 0,0 0 0,16-9 0,-16 9 0,0 0-1,21-5 1,-21 5 0,0 0-1,15-9 1,-15 9 0,0 0-1,16-5 1,-16 5-1,0 0 0,0 0 1,0 0-1,17-10 1,-17 10-1,0 0 0,0 0 1,0 0-1,0 0 1,0 0-1,0 0 1,0 0-1,0 0 0,0 0 1,0 0-1,0 0 0,0 0 1,0 0-1,0 0 0,0 0 0,0 0 1,0 0-1,0 0 0,18 5 1,-18-5-1,0 0 1,19-7-1,-19 7 0,17-5 0,-17 5 0,24-7 0,-24 7 0,26-9 0,-10 8 0,0-3 0,3 1 1,2-1-1,3 1 0,-2-4 1,6 4 0,-2-1-1,4 1 1,-1-1-1,3-1 1,2 2-1,1-1 1,0-1-2,-1 2 2,1-3-2,2-1 2,-3-1 0,3 3-1,-4-2 0,0-2 1,1-1-1,1-1 0,2 3 0,-1-3 0,2 1 1,0-2-1,2 0 0,2 1 1,0-2-1,1 1 0,-1-2 0,1 0 1,1 0-1,-1 2 0,-1-2 1,-2-1-1,-1 1 0,0 2 0,-1 0 1,0-2-1,-1 2 0,-1-2-1,-1 4 1,-1-4 0,1 0 0,-2 0 0,0-1 0,-2 1 0,-1-2 0,-2 4 1,1-2-1,-1 2 0,0 7 0,-2-5 0,2 3 0,-2 0 0,1 0 0,-2 0 0,-1 2 0,0 0 0,1-5 0,-3 4 0,-1-4 0,-2 5 0,-2-2 0,2 2 0,-1-2 0,-18 7 0,24-7 0,-24 7 0,19-4 0,-19 4 0,0 0 0,18-3 0,-18 3 0,0 0-1,0 0 1,0 0 0,15-3-1,-15 3 0,0 0-2,0 0-1,0 0-5,-28-16-18,28 16-12,-15-12 1,15 12-1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1:54:14.0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412 8 14,'0'0'29,"4"-20"1,-4 20-5,0 0-6,0 0-4,0 0-4,0 0-3,0 0-2,-28 1 0,28-1-2,-21 14-1,21-14 0,-29 28 0,11-6 0,-8 2-1,2 6 0,-5-3 0,-1 8 0,-1-2 0,1 5 0,-1-4-1,5 1 0,2-3 0,3 3 0,4 1 0,3-1 0,3-2-1,6-2 1,2 1 0,4-1 0,3 2-1,3 0 1,1 0-1,6 0 1,-2 3-1,4-3 0,1-2 0,3 0 1,0 0-2,3-5 2,1-2-1,1 0 0,2-5 0,3 0 1,-1-3-1,4-1 1,0-4 0,4-3-2,-1-3 1,2-3 1,2-2-1,4-3 0,-1-2 1,4-6-1,2-1 0,1-3 1,0-6-1,1-2 0,1-3 0,0-6 0,-2-3 0,-1-5 0,-2-1 0,-6-4 0,-4-1 1,-4-8-2,-6-1 1,-7-2 0,-10-2 0,-7 0 0,-8 4 0,-7-2 0,-10 2 0,-6 7 0,-10 3 0,-8 8-1,-6 10 1,-5 3 0,-5 8 0,-4 6-1,-2 12 1,-3 1 0,3 7-1,2 6 1,7 3-1,2-2 0,8 2-2,2-7-1,18 7-4,-8-24-10,22 12-20,15-7 1,0 0-1,0 0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1:54:14.069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 contextRef="#ctx0" brushRef="#br0">7486 1772 33,'-6'21'27,"6"-21"-7,-17 2-3,17-2-4,0 0-2,0 0-2,0 0-2,0 0 0,0 0-1,26-13-1,-26 13-1,21-19 1,-11 2-2,11 7 1,0-7-1,10 6 0,0-8 0,15 9 1,-1-7-1,15 10 0,1-4 0,10 8-1,-1-2 0,4 8-1,-2 2 1,-3 7-1,-8 6-1,-7 6 1,-13 5-1,-6 7 0,-14 6 1,-11 4-1,-8 8 0,-11 1 1,-5 2-1,-3-3 0,-2-4 0,3-5 1,2-6-1,8-4 0,6-9 0,8-7 0,10-5 0,8-6 0,8-4 0,8-1 0,5-5 0,8 1 0,3-3-1,1 6 1,1 0 0,-2 5 0,-4 5 0,-4 0-1,-3 7 1,-9 3-1,-3 4 1,-6 3 0,-3 1 0,-3 3-1,-4-1 1,-5 5 0,-4-3 0,-3 6 1,-5 0-2,-4 1 2,-5 2-2,-3-5 2,-2 4-2,-4-1 2,-1 2-2,-1 0 2,-3 1-2,-1-3 1,-2 2 0,-4 2 0,-2-2-1,-1-3 1,-2 0-1,-3-6 1,-1-3 0,4-1-1,0-5 2,4-2-2,1-1 2,2-3-2,2 0 1,-1-3-1,-1 3 1,-2-2 0,-4 0-1,-7 1 1,-4-1 0,-6 0 0,-3-1 0,-2 6 0,-3-3 0,0-2 0,-2 1 0,3-3 0,1-3 0,3-1 0,0-5 0,3-4 0,-1-2 0,4-2 0,3-3 0,1 0 1,2 0-1,4-2 0,1 0 0,2 0 0,6-1 0,-3 1 0,2-2 0,4 2 0,0-1 0,-1-1 0,1 0 0,0 4 0,-1 2 0,3 1 0,-4 2-1,2 3 1,-4 1 0,3 3 0,-2-2 0,1 4 0,-2-3 0,-2 1 0,3 0-1,-5-5 1,-1 3 0,-3-3 0,-2 0-1,-2-1 1,-2-2 0,0 1-1,-1 1 1,-4 3 1,2-2-1,0 1 0,2-1 0,-3-1-1,5 3 1,-3-2 0,6 1 0,2-3-1,4 2 0,3-2 0,5 1 0,-2-2-1,7 4 1,-2-1 0,3 3 0,1-1 0,1-3 1,1 4-1,15-5 1,-28 13 0,28-13 0,-30 6 0,15-4 0,-3 3 0,-2 1 1,-3 0-1,-6 1 0,-3 2 0,-2 1 0,-3 1 0,-1 1 0,-4 0 0,1-3 0,-1-1 1,-1-1-1,-1-2 0,1 0 1,3-1-1,0-2 0,3-4 1,3 0-1,2 0 0,3 1 0,3-1 0,2 2-1,-1 0 2,1 2-1,-4 1-1,2-1 1,0 3 0,2 0 0,0-1 1,-1-3-1,4-1-1,-1 2 1,1-4 0,0 2 0,-5-5 0,0 2 0,-3-4 0,-4 3 0,-4 1 0,-1-2 0,-2 1-1,2 3 1,0-3 0,1-1 0,2 2 0,4-3 0,5 3 0,2-2 0,1-2 0,1 0 0,-1 2 0,1 3-1,-4-1 1,-6 1 0,-1 0 0,-3 2 0,-4 0 0,-2 0 1,-5 0-1,1-3 0,-7-1 0,3-1 0,-7-2 0,0 0 0,-8 0 0,-2-1 0,-5-3 0,-2 3 0,-4-4 0,-4 3 0,1 4 1,-3-2-1,1 3 0,1 3 0,-3 1 0,0 3 0,2 2 1,-2 2-1,-2 0 0,-2 2 0,-1 1 0,-4 2 0,4 0 0,0 6 1,0-1-1,1 2 0,2 3 0,2 1 0,0 6 1,5 0-1,2 1 0,-2 3 0,1-2 0,0 3 0,3-1 0,1 0 0,1-2 0,-3 2 0,4-2 0,4 0 0,1 0 0,1 0 0,1 0 1,1 0-2,1 2 2,2 0-1,-1-1-1,2 5 1,2 1 0,0 0 0,7 1-1,2 1 1,7 2-1,1 1 1,7 2 0,4-2 0,1 2 0,6 3 0,2-1 0,2-4 0,5 2 1,4-1-1,4 0 1,6-1-1,6-2 1,5-1-1,8-2 1,6 0-1,6-2 0,3-1 1,3-6-1,6-7 1,3-4-1,2-10 1,6-6-1,3-9 0,5-12 0,3-10 0,4-6 0,3-6 0,0-4 0,5 2-1,-1 1 1,-2-1 0,-2 4 0,0 1 0,2 3-1,-3 6 1,1 5 0,-9 5 0,1 5 0,-4 7 1,-4 12-1,-1 9 0,-7 3 0,0 0 0,-2 1 0,2-3 0,2-5 0,4-3 0,10-7 0,5-8 1,6-6-1,8-2 0,6-1 0,6-5 0,7-2 0,5-4 0,-2 2 0,2 0 0,-4 5 1,-1 4-1,-6 3 0,-4 9 1,-8 3-1,-5 6 1,-2 5-1,-4-1 0,4-1 1,2-3-1,5-6 1,9-7-1,4-1 1,6-6-1,4-1 0,4-4 0,-3 6 0,-3 1 0,-3 7 0,-4 5 0,-5 4 1,-7 7-1,-1 3 0,-6 2 0,-4 3 1,-1-3-1,0 3 0,-2-3 0,-1 1-1,-1 1 1,1-2 0,3-2 0,3-4 0,4-1 0,5-7 0,5-3 0,6-6-1,3 0 1,0 3 0,3 2 0,-3 6 0,-2 3 0,-7 7-1,-3 4 1,-2 4 0,0 3-1,0-2 1,-1-4 0,1 0 0,-2-1 0,0-1 0,-1 1 0,1-1 0,-1-3 0,-2-1 0,0-3-1,3 4 1,0-5 0,4 2 0,3 0 0,-3 3 1,0 0-1,-4 7 1,-1 3 0,-4-1-1,-3 5 1,-1 0 0,-3-2-1,-1 2 1,-1-4-1,6-1 0,0-6 1,4-1-1,1-5 0,0-4 0,3-3 0,4-4 0,0-5 0,0-7 0,5-3 0,0-4 0,2-5 0,5-8-1,3-1 1,2-11-1,4-4 1,1-6-1,-3-9 1,0-2 0,-4-8-1,1 1 1,-6-9 0,-3 2 1,-4-4-2,-3-3 2,-4 0-2,-1-8 1,-8 1 0,-8-4-1,-5 3 1,-9-3-1,-7-1 1,-10 0-1,-7 5 1,-13 4 1,-3-3-1,-6 6 0,-8-3 0,-8 3 1,-4 3-1,-5-3 0,-2 0 0,-4 2 0,-4 1 0,-1-1-1,-6 3 2,0 2 0,-1 1 0,-1 6 0,0-2-1,-1 0 2,3-1-2,-2-1 1,3-1 0,-5-4-1,-5 2 0,-5-2 0,-6 3 0,-5 6-1,-3 3 2,-4 9-1,-6 5-1,1 7 1,-2 5-1,-1 5 1,-2 6-1,-2 3 1,2 2-1,1-1 1,1 4 0,1-1 0,6-3 0,3 1 0,7 1 0,3-1 1,3-2-1,2-2 0,4-1 0,1-1 0,2-1 0,1 0 0,3 1 0,2-1 0,1 3 0,4 0 0,0 2 0,4 2-1,1 3 1,-2-4 0,4 1 0,0 2-1,0-3 2,0 4-1,4 0 0,-1 2 0,1-7 0,1 2 0,0-2-1,-2 3 2,2 2-3,1 0 3,-1 6-3,2-1 3,-2 9-3,4 3 2,-3 2 0,5 4 0,-3-2 0,-1-2 0,0 0 0,0-2 0,0 2 1,0-3-1,3 0 0,-1-1 0,17 11 0,-24-17 0,24 17 0,0 0 0,-18-17 0,18 17 0,0 0 0,0 0 0,0 0 0,0 0 0,0 0 0,18-9-1,-18 9 1,0 0 0,21 12-1,-21-12-2,17 17-4,-17-17-11,0 0-19,0 0-1,0 0 2,0 0-3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1:54:14.0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 0 26,'0'0'33,"0"0"0,0 0 1,-19 19-14,19-19-9,0 0-3,-14 23-2,19-2-2,-8-4-1,5 9 0,-4 0-1,2 5 0,-4-2-1,4 6 0,0-9 0,2-2 0,0-2 0,3-5 0,-5-17 0,16 21-1,-16-21 1,29 0-1,-12-7 0,4 0 0,2-10 0,1-5 0,2-3-1,0-6 1,-3 0-1,-1-3 1,-1 1 0,-2 2-1,-3 5 1,-4 5 0,-3 4 1,-9 17-1,8-19 1,-8 19-1,0 0 1,0 0 0,0 0-1,-3 28 1,1-11 0,4 9 0,-2 3 0,5 6 0,-1-1 1,3 6 0,0 0-1,1 1 0,-3 0 0,1-3-1,-3-3 1,-3 0-1,-2-4 0,-1-4 1,-6-6-2,-1-2 2,-6-2-2,-3-8 1,-2-4 0,-5-3 0,0-6-1,-2-3 1,-1-1 0,3-4 0,3-2 1,4-2-1,4 2 0,9-1 0,5-1 0,6-1 0,7 0 0,2 0 0,7-4 0,5 0 0,2 4 0,1-2-1,4 3 1,-2-1-2,6 3-2,-13-8-5,18 22-15,-13-10-14,-5-4 0,-4 0 0,-1-2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1:54:14.071"/>
    </inkml:context>
    <inkml:brush xml:id="br0">
      <inkml:brushProperty name="width" value="0.06667" units="cm"/>
      <inkml:brushProperty name="height" value="0.06667" units="cm"/>
      <inkml:brushProperty name="color" value="#0070C0"/>
      <inkml:brushProperty name="fitToCurve" value="1"/>
    </inkml:brush>
  </inkml:definitions>
  <inkml:trace contextRef="#ctx0" brushRef="#br0">371 58 14,'0'0'14,"0"0"-3,0 0 0,0 0-3,0 0 0,0 0-3,0 0-1,0 0-1,0 0-2,-9-15-1,9 15 0,0 0 0,0 0-1,16-16 1,-16 16 1,0 0 0,0 0 0,17-17 0,-17 17 1,0 0 1,0 0 0,0 0 1,0 0 1,0 0-1,0 0 2,0 0-1,16-10 0,-16 10 1,0 0-1,0 0-1,0 0 0,0 0 0,0 0-1,0 0 0,0 0 0,0 0-1,0 0 1,0 0-2,0 0 1,-21 7-1,21-7 0,0 0 0,-17 13 0,17-13 1,-18 13-1,18-13 1,-19 15-1,19-15 0,-24 16 1,24-16-1,-26 22 0,26-22 1,-28 26-1,12-12 0,1 3 0,-1 0 0,0 2 0,1-1 1,-1 2-2,-1-1 2,5 4-1,-4-4 1,4 1-2,-2-1 2,5 2-2,-3-4 1,4 4 1,-1-2-1,0 0-1,1 0 1,-1 2 0,2-1-1,0 1 1,2-2-1,1 2 1,1-2-1,1 0 0,0-2 1,4 2 0,0 0-1,3 0 1,0 2-1,4-2 1,-2 0-1,3 2 1,1-1-1,1-1 0,-12-19 1,22 31-1,-22-31 0,21 31 1,-9-15-1,-12-16 1,23 26-1,-9-11 0,1-1 0,1 0 1,-16-14-1,31 24 0,-31-24 0,32 24 0,-17-13 0,1-1 0,1 0 0,1-3 0,-1 2 0,2-2 0,0-4 1,0 4-2,2-5 2,0 1-1,-2-3 0,2 0 0,0-3 0,-1-2 0,3-2 0,0-4 0,1 3 0,-2-8 0,1 2 0,1-5 0,-1 2 0,1-5 0,-3 1 0,2-3 0,-1 0 0,-1 1 0,0-3 0,-2 2 0,0 0 0,-2 2 0,-1-6 0,0 2 0,-3 0 1,0 0-2,-1 2 2,-2-4-1,1 4 0,-3-3 0,-1-1-1,0 4 2,-2 0-2,1-2 1,-3 0 0,-1-2 0,0 2 0,-4 4 1,-2 0-1,-1-3 0,-2 1-1,-3 4 2,-2-1-1,-4 5 1,-1-1-2,-1 1 1,-3 3 0,1-1 1,-3-2-1,0 4 0,-4-2-1,1 2 2,-2 0-1,0-2 0,-3 4 0,1 1 0,1 1 0,-1 4 0,4 1 0,0-1-1,2 3 1,0 2 0,5 1 0,1 2 0,18-4-1,-28 7 0,28-7-2,-19 12-2,23 5-4,-20-22-12,16 5-16,-3 15-1,3-15 1,0 0 0</inkml:trace>
  <inkml:trace contextRef="#ctx0" brushRef="#br0" timeOffset="1">623 293 32,'-21'12'31,"21"-12"1,-19 14 1,-2-12-19,19 20-1,-17-11-5,14 15-2,-14-6 0,8 13-1,-10-5-1,6 8-1,-6-2 0,4 3-1,-4-5-1,2 3 0,-2-2 0,3-4-1,3-1 0,1-8 0,4-1-1,10-19-1,-11 19-1,11-19-3,0 0-9,0 0-21,14-19 0,0 4 0,-4-7 1</inkml:trace>
  <inkml:trace contextRef="#ctx0" brushRef="#br0" timeOffset="2">270 361 27,'0'0'29,"0"0"2,0 0-10,0 0-3,0 17-4,0-17-4,0 0-1,0 0-2,31 20-1,-31-20-1,35 28 0,-14-11-2,7 4-1,-2 0 0,3 3 0,-1 2-1,5 0-1,-5-4 0,1-1 1,-3-2-1,0-2 0,-5-1 0,-2-4-1,-1-2 0,-18-10 1,20 12-3,-20-12-1,0 0-5,0 0-12,0 0-14,0-20-1,0 20 1,-8-25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3:49:20.662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 contextRef="#ctx0" brushRef="#br0">173 0 4,'0'0'8,"0"0"-1,-8 21-2,8-21 0,-6 19 1,6-19-1,-7 21 0,7-21 1,-8 26 0,3-9-1,1-2 1,-3 3-1,4-3 0,-3 4-1,1 0-1,-2 4 1,2-1-1,-5 2 0,1 6-1,-3-3 1,1 10 0,-2-6 0,2 5-1,-1-7 0,3 6 0,1-8-1,4 3 0,1-3 1,3-2-2,-2-1 2,7 3-1,-3-3 1,5 4-1,0-4 2,0 4-2,1-4 0,3 4 1,-1-4-1,1 2 1,-1 0-1,4 1 1,-4-1-1,3 3 1,-1-1-1,0 1 1,0 1-1,2 1 0,-4 0 1,6 0-1,-6 2 0,4 0 0,-2-2-1,2-2 1,0-1 0,0-6-1,-2-1 0,2-6 1,2-8-1,-1-5 0,1-5 1,1-8-1,2-3 1,2-3-1,0 0 1,2 0-1,-4 1 0,0 6 0,-2-2 1,2 8-1,-3 6 0,-16-2 1,26 29-1,-14-10 0,-1 7 1,-1 5-1,-1 4 0,-1 3 1,1 0-1,-2 1 0,2-4 1,-1 3-1,1-4 0,0 1 0,3-1 0,-4-2 0,6-5 0,-1 1 0,0-4 0,1-2 0,2-4 0,0-5 0,1-2 0,5-1 0,-2-3 0,4-2 0,0-1 0,0 1 1,-1-2-1,1 3 0,-1-3 0,-1 2 0,-1-1 0,-2 3 1,-1-2-1,1-2 0,-4 2 0,3 4 0,-18-9 0,26 19 1,-26-19-1,22 17 1,-22-17-1,18 17 0,-18-17 0,14 19 1,-14-19-1,10 16 0,-10-16 0,0 0 0,14 19 0,-14-19 0,0 0 0,0 0 1,0 0-1,17 19 0,-17-19 0,0 0 0,11 17 0,-11-17 0,0 0 1,8 19-1,-8-19 0,0 0 0,7 16 0,-7-16 0,0 0 1,0 0-1,7 22-1,-7-22 2,2 16-1,-2-16 0,0 0 0,4 19 0,-4-19 0,3 15 0,-3-15 1,5 18-1,-5-18 0,7 19 0,-7-19 0,7 24 0,-7-24 0,7 24 0,-7-24 0,7 21 0,-7-21 0,7 17 1,-7-17-1,0 0 0,12 21 0,-12-21 0,0 0 1,0 0-1,17 20 0,-17-20 0,0 0 0,0 0 0,18 18 0,-18-18 1,0 0-1,0 0 0,0 0 0,19 6 0,-19-6 0,0 0 0,0 0 0,0 0 0,0 0 0,0 0 0,16-1 1,-16 1-1,0 0 0,0 0 0,0 0-1,0 0 2,17 0-1,-17 0 0,0 0 0,0 0 0,15 1 0,-15-1 0,0 0 0,0 0 0,0 0 1,16-8-1,-16 8 0,0 0 0,0 0 0,0 0 0,0 0 0,0 0 0,0 0 0,16 2 0,-16-2 0,0 0 0,0 0 1,0 0-2,0 0 2,0 0-1,0 0 0,0 0 1,0 0-1,0 0 1,0 0-1,0 0 0,0 0 0,0 0 0,0 0 0,0 0 0,0 0 0,0 0 0,0 0 0,0 0 0,15-6 0,-15 6 0,0 0 0,0 0 0,21 0 0,-21 0 0,0 0 0,21 0 0,-21 0 0,19 0 0,-19 0 0,16-1 0,-16 1 0,17 0-1,-17 0 1,17-4 0,-17 4 0,18-3 0,-18 3 0,17-2 0,-17 2 0,19-3 0,-19 3 0,19-2 0,-19 2 0,19-5 0,-19 5 0,20-4 0,-20 4 0,15-3-1,-15 3 1,16-2 0,-16 2 0,0 0 0,17 0 0,-17 0 0,0 0 0,0 0 0,19-2 1,-19 2-1,0 0 0,18 2 0,-18-2 0,0 0-1,15-2 1,-15 2 0,0 0 0,0 0 0,0 0 0,0 0 0,0 0 0,16 0 0,-16 0 0,0 0 0,0 0 0,0 0 0,0 0 0,0 0 0,0 0 0,0 0 0,0 0 0,0 0 0,0 0 0,0 0 0,0 0 0,0 0 0,0 0 0,0 0 0,0 0 0,0 0 0,17 7 0,-17-7 0,0 0 0,0 0 0,0 0 0,19 11-1,-19-11 1,16 6 1,-16-6-1,19 6 0,-19-6 0,23 3 0,-23-3 0,29 7 0,-13-5 0,1-2 0,0 0 0,1-2 0,3-1 0,-1 1 0,3-3 0,0-1-1,1 1 1,-2 2 0,5-4 0,-1 3 0,0-2 0,1 2 0,-1-3 0,2 2 0,0-2 0,1-3 0,-1 5 0,2-4 0,-1 2 0,1-2 0,-1 3 0,1-5 0,1 6 1,0-2-1,2-2 0,-1 3 0,1-3 0,0 0 0,-1 2 1,1 0-1,-1 2-1,-3 0 1,2 2 0,-1-3 0,1 3 0,-1 0 0,3 1 0,-2-2 0,2 1 0,0-4 0,2 0 0,-1-1 0,5 1-1,0-2 1,1-1 0,2-1 0,0 1 0,1 3 0,1-3 0,-3 3-1,1-4 1,0 4 0,3-3 1,2 0-1,-2-2 0,0 1 0,0 3 0,2-3 0,0 3 0,3-3 0,-3 3 0,1-3 0,3 3 0,-1-3-1,7-2 1,-3-5 0,4 3 0,-1-3-1,-2 3 1,-1-4 0,0 0-1,-2 2 1,-3-2 0,-1 5 1,3-2-1,-3 3 1,-1-1-1,3 0 0,-3 4 0,2-3 1,0 3-2,-1 0 1,-3-1-1,-1 1 1,-1-2 0,-1 0 0,3 0 0,0 0 0,2-2 0,0 0 0,0 0-1,1-1 1,1 1 0,-1-2 0,-1 3 0,0-5-1,0 3 1,-4-2 0,3-2 0,-1 1 0,-2 1 0,1-4 0,-3 4 0,1-4-1,-2 6 2,1-1-1,-2 2-1,1 1 1,-1-5 1,1 5-2,2-3 1,-2 4 0,3-4 0,-1-1 0,0 0 0,-1 0 0,-1 1 0,-2 2 0,2-1 0,-3 1 0,-2 4 0,-2-1 0,-2 1 0,2 3 0,-4-2 0,-1 2 0,-2 2 0,0-2 0,0 0 0,-1 4 0,-1-1 0,0 1 0,-1 1 0,-1 2 1,1 0-1,-2 4 0,-6-3 0,4 5 0,-3-1 0,0-2 0,-1 1-1,-15-4 1,30 7 0,-30-7 0,29 5 0,-29-5 0,30 2 0,-30-2 0,26 3 0,-26-3 1,26 2-1,-26-2 0,22 1 0,-22-1 0,20 4 0,-20-4 0,20 2 0,-20-2 0,21 1 0,-21-1 0,21 2 0,-21-2 0,21 2-1,-21-2 1,21 3 1,-21-3-1,17 2-1,-17-2 2,0 0-1,23 5 0,-23-5 0,0 0 0,0 0 0,0 0 0,0 0 0,17-2 0,-17 2-1,0 0 1,0 0 1,0 0-2,0 0 1,0 0 0,0 0 0,0 0 0,0 0 0,0 0 0,0 0 0,0 0 0,0 0 0,0 0 0,0 0 0,0 0 0,0 0 0,0 0 0,0 0 0,0 0 0,0 0 0,0 0 0,0 0 0,0 0 0,0 0 0,0 0 0,0 0 0,0 0 0,0 0 0,0 0 0,0 0 0,0 0 0,0 0 0,0 0 0,0 0 0,0 0 0,0 0 0,0 0 0,0 0 0,0 0 0,0 0 0,0 0 0,0 0 0,0 0 0,0 0 0,0 0-1,0 0 1,0 0-1,0 0 0,0 0 0,-10 18-1,10-18-1,0 0-2,-20 14-3,24 3-8,-4-17-10,-16 5-6,16-5 0,0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3:49:20.664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 contextRef="#ctx0" brushRef="#br0">412 8 14,'0'0'29,"4"-20"1,-4 20-5,0 0-6,0 0-4,0 0-4,0 0-3,0 0-2,-28 1 0,28-1-2,-21 14-1,21-14 0,-29 28 0,11-6 0,-8 2-1,2 6 0,-5-3 0,-1 8 0,-1-2 0,1 5 0,-1-4-1,5 1 0,2-3 0,3 3 0,4 1 0,3-1 0,3-2-1,6-2 1,2 1 0,4-1 0,3 2-1,3 0 1,1 0-1,6 0 1,-2 3-1,4-3 0,1-2 0,3 0 1,0 0-2,3-5 2,1-2-1,1 0 0,2-5 0,3 0 1,-1-3-1,4-1 1,0-4 0,4-3-2,-1-3 1,2-3 1,2-2-1,4-3 0,-1-2 1,4-6-1,2-1 0,1-3 1,0-6-1,1-2 0,1-3 0,0-6 0,-2-3 0,-1-5 0,-2-1 0,-6-4 0,-4-1 1,-4-8-2,-6-1 1,-7-2 0,-10-2 0,-7 0 0,-8 4 0,-7-2 0,-10 2 0,-6 7 0,-10 3 0,-8 8-1,-6 10 1,-5 3 0,-5 8 0,-4 6-1,-2 12 1,-3 1 0,3 7-1,2 6 1,7 3-1,2-2 0,8 2-2,2-7-1,18 7-4,-8-24-10,22 12-20,15-7 1,0 0-1,0 0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3:49:20.665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 contextRef="#ctx0" brushRef="#br0">7486 1772 33,'-6'21'27,"6"-21"-7,-17 2-3,17-2-4,0 0-2,0 0-2,0 0-2,0 0 0,0 0-1,26-13-1,-26 13-1,21-19 1,-11 2-2,11 7 1,0-7-1,10 6 0,0-8 0,15 9 1,-1-7-1,15 10 0,1-4 0,10 8-1,-1-2 0,4 8-1,-2 2 1,-3 7-1,-8 6-1,-7 6 1,-13 5-1,-6 7 0,-14 6 1,-11 4-1,-8 8 0,-11 1 1,-5 2-1,-3-3 0,-2-4 0,3-5 1,2-6-1,8-4 0,6-9 0,8-7 0,10-5 0,8-6 0,8-4 0,8-1 0,5-5 0,8 1 0,3-3-1,1 6 1,1 0 0,-2 5 0,-4 5 0,-4 0-1,-3 7 1,-9 3-1,-3 4 1,-6 3 0,-3 1 0,-3 3-1,-4-1 1,-5 5 0,-4-3 0,-3 6 1,-5 0-2,-4 1 2,-5 2-2,-3-5 2,-2 4-2,-4-1 2,-1 2-2,-1 0 2,-3 1-2,-1-3 1,-2 2 0,-4 2 0,-2-2-1,-1-3 1,-2 0-1,-3-6 1,-1-3 0,4-1-1,0-5 2,4-2-2,1-1 2,2-3-2,2 0 1,-1-3-1,-1 3 1,-2-2 0,-4 0-1,-7 1 1,-4-1 0,-6 0 0,-3-1 0,-2 6 0,-3-3 0,0-2 0,-2 1 0,3-3 0,1-3 0,3-1 0,0-5 0,3-4 0,-1-2 0,4-2 0,3-3 0,1 0 1,2 0-1,4-2 0,1 0 0,2 0 0,6-1 0,-3 1 0,2-2 0,4 2 0,0-1 0,-1-1 0,1 0 0,0 4 0,-1 2 0,3 1 0,-4 2-1,2 3 1,-4 1 0,3 3 0,-2-2 0,1 4 0,-2-3 0,-2 1 0,3 0-1,-5-5 1,-1 3 0,-3-3 0,-2 0-1,-2-1 1,-2-2 0,0 1-1,-1 1 1,-4 3 1,2-2-1,0 1 0,2-1 0,-3-1-1,5 3 1,-3-2 0,6 1 0,2-3-1,4 2 0,3-2 0,5 1 0,-2-2-1,7 4 1,-2-1 0,3 3 0,1-1 0,1-3 1,1 4-1,15-5 1,-28 13 0,28-13 0,-30 6 0,15-4 0,-3 3 0,-2 1 1,-3 0-1,-6 1 0,-3 2 0,-2 1 0,-3 1 0,-1 1 0,-4 0 0,1-3 0,-1-1 1,-1-1-1,-1-2 0,1 0 1,3-1-1,0-2 0,3-4 1,3 0-1,2 0 0,3 1 0,3-1 0,2 2-1,-1 0 2,1 2-1,-4 1-1,2-1 1,0 3 0,2 0 0,0-1 1,-1-3-1,4-1-1,-1 2 1,1-4 0,0 2 0,-5-5 0,0 2 0,-3-4 0,-4 3 0,-4 1 0,-1-2 0,-2 1-1,2 3 1,0-3 0,1-1 0,2 2 0,4-3 0,5 3 0,2-2 0,1-2 0,1 0 0,-1 2 0,1 3-1,-4-1 1,-6 1 0,-1 0 0,-3 2 0,-4 0 0,-2 0 1,-5 0-1,1-3 0,-7-1 0,3-1 0,-7-2 0,0 0 0,-8 0 0,-2-1 0,-5-3 0,-2 3 0,-4-4 0,-4 3 0,1 4 1,-3-2-1,1 3 0,1 3 0,-3 1 0,0 3 0,2 2 1,-2 2-1,-2 0 0,-2 2 0,-1 1 0,-4 2 0,4 0 0,0 6 1,0-1-1,1 2 0,2 3 0,2 1 0,0 6 1,5 0-1,2 1 0,-2 3 0,1-2 0,0 3 0,3-1 0,1 0 0,1-2 0,-3 2 0,4-2 0,4 0 0,1 0 0,1 0 0,1 0 1,1 0-2,1 2 2,2 0-1,-1-1-1,2 5 1,2 1 0,0 0 0,7 1-1,2 1 1,7 2-1,1 1 1,7 2 0,4-2 0,1 2 0,6 3 0,2-1 0,2-4 0,5 2 1,4-1-1,4 0 1,6-1-1,6-2 1,5-1-1,8-2 1,6 0-1,6-2 0,3-1 1,3-6-1,6-7 1,3-4-1,2-10 1,6-6-1,3-9 0,5-12 0,3-10 0,4-6 0,3-6 0,0-4 0,5 2-1,-1 1 1,-2-1 0,-2 4 0,0 1 0,2 3-1,-3 6 1,1 5 0,-9 5 0,1 5 0,-4 7 1,-4 12-1,-1 9 0,-7 3 0,0 0 0,-2 1 0,2-3 0,2-5 0,4-3 0,10-7 0,5-8 1,6-6-1,8-2 0,6-1 0,6-5 0,7-2 0,5-4 0,-2 2 0,2 0 0,-4 5 1,-1 4-1,-6 3 0,-4 9 1,-8 3-1,-5 6 1,-2 5-1,-4-1 0,4-1 1,2-3-1,5-6 1,9-7-1,4-1 1,6-6-1,4-1 0,4-4 0,-3 6 0,-3 1 0,-3 7 0,-4 5 0,-5 4 1,-7 7-1,-1 3 0,-6 2 0,-4 3 1,-1-3-1,0 3 0,-2-3 0,-1 1-1,-1 1 1,1-2 0,3-2 0,3-4 0,4-1 0,5-7 0,5-3 0,6-6-1,3 0 1,0 3 0,3 2 0,-3 6 0,-2 3 0,-7 7-1,-3 4 1,-2 4 0,0 3-1,0-2 1,-1-4 0,1 0 0,-2-1 0,0-1 0,-1 1 0,1-1 0,-1-3 0,-2-1 0,0-3-1,3 4 1,0-5 0,4 2 0,3 0 0,-3 3 1,0 0-1,-4 7 1,-1 3 0,-4-1-1,-3 5 1,-1 0 0,-3-2-1,-1 2 1,-1-4-1,6-1 0,0-6 1,4-1-1,1-5 0,0-4 0,3-3 0,4-4 0,0-5 0,0-7 0,5-3 0,0-4 0,2-5 0,5-8-1,3-1 1,2-11-1,4-4 1,1-6-1,-3-9 1,0-2 0,-4-8-1,1 1 1,-6-9 0,-3 2 1,-4-4-2,-3-3 2,-4 0-2,-1-8 1,-8 1 0,-8-4-1,-5 3 1,-9-3-1,-7-1 1,-10 0-1,-7 5 1,-13 4 1,-3-3-1,-6 6 0,-8-3 0,-8 3 1,-4 3-1,-5-3 0,-2 0 0,-4 2 0,-4 1 0,-1-1-1,-6 3 2,0 2 0,-1 1 0,-1 6 0,0-2-1,-1 0 2,3-1-2,-2-1 1,3-1 0,-5-4-1,-5 2 0,-5-2 0,-6 3 0,-5 6-1,-3 3 2,-4 9-1,-6 5-1,1 7 1,-2 5-1,-1 5 1,-2 6-1,-2 3 1,2 2-1,1-1 1,1 4 0,1-1 0,6-3 0,3 1 0,7 1 0,3-1 1,3-2-1,2-2 0,4-1 0,1-1 0,2-1 0,1 0 0,3 1 0,2-1 0,1 3 0,4 0 0,0 2 0,4 2-1,1 3 1,-2-4 0,4 1 0,0 2-1,0-3 2,0 4-1,4 0 0,-1 2 0,1-7 0,1 2 0,0-2-1,-2 3 2,2 2-3,1 0 3,-1 6-3,2-1 3,-2 9-3,4 3 2,-3 2 0,5 4 0,-3-2 0,-1-2 0,0 0 0,0-2 0,0 2 1,0-3-1,3 0 0,-1-1 0,17 11 0,-24-17 0,24 17 0,0 0 0,-18-17 0,18 17 0,0 0 0,0 0 0,0 0 0,0 0 0,0 0 0,18-9-1,-18 9 1,0 0 0,21 12-1,-21-12-2,17 17-4,-17-17-11,0 0-19,0 0-1,0 0 2,0 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18:22:30.1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303 33 53,'-3'-10'35,"3"10"-1,-13-13-11,13 13-8,-20-6-5,9 6-2,-8-4-3,3 4-1,-5 0-1,-1 4 0,-2 3-2,1 3 0,-1 1 0,3 4 0,-1 2-1,3 1 1,4 2 0,2 1 0,3-4-1,4 2 1,5-3 0,5 2 0,0-3 0,7 1 0,2-3 0,4-1 0,1-1 0,5 2 0,0-4 0,5-1 0,2-3 0,0 0-1,3-3 1,0 1-2,3-1 1,-5-1-2,2 8-5,-16-7-32,5 3 1,-5-2-1,-6-2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3:49:20.666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 contextRef="#ctx0" brushRef="#br0">36 0 26,'0'0'33,"0"0"0,0 0 1,-19 19-14,19-19-9,0 0-3,-14 23-2,19-2-2,-8-4-1,5 9 0,-4 0-1,2 5 0,-4-2-1,4 6 0,0-9 0,2-2 0,0-2 0,3-5 0,-5-17 0,16 21-1,-16-21 1,29 0-1,-12-7 0,4 0 0,2-10 0,1-5 0,2-3-1,0-6 1,-3 0-1,-1-3 1,-1 1 0,-2 2-1,-3 5 1,-4 5 0,-3 4 1,-9 17-1,8-19 1,-8 19-1,0 0 1,0 0 0,0 0-1,-3 28 1,1-11 0,4 9 0,-2 3 0,5 6 0,-1-1 1,3 6 0,0 0-1,1 1 0,-3 0 0,1-3-1,-3-3 1,-3 0-1,-2-4 0,-1-4 1,-6-6-2,-1-2 2,-6-2-2,-3-8 1,-2-4 0,-5-3 0,0-6-1,-2-3 1,-1-1 0,3-4 0,3-2 1,4-2-1,4 2 0,9-1 0,5-1 0,6-1 0,7 0 0,2 0 0,7-4 0,5 0 0,2 4 0,1-2-1,4 3 1,-2-1-2,6 3-2,-13-8-5,18 22-15,-13-10-14,-5-4 0,-4 0 0,-1-2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3:49:20.667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 contextRef="#ctx0" brushRef="#br0">371 58 14,'0'0'14,"0"0"-3,0 0 0,0 0-3,0 0 0,0 0-3,0 0-1,0 0-1,0 0-2,-9-15-1,9 15 0,0 0 0,0 0-1,16-16 1,-16 16 1,0 0 0,0 0 0,17-17 0,-17 17 1,0 0 1,0 0 0,0 0 1,0 0 1,0 0-1,0 0 2,0 0-1,16-10 0,-16 10 1,0 0-1,0 0-1,0 0 0,0 0 0,0 0-1,0 0 0,0 0 0,0 0-1,0 0 1,0 0-2,0 0 1,-21 7-1,21-7 0,0 0 0,-17 13 0,17-13 1,-18 13-1,18-13 1,-19 15-1,19-15 0,-24 16 1,24-16-1,-26 22 0,26-22 1,-28 26-1,12-12 0,1 3 0,-1 0 0,0 2 0,1-1 1,-1 2-2,-1-1 2,5 4-1,-4-4 1,4 1-2,-2-1 2,5 2-2,-3-4 1,4 4 1,-1-2-1,0 0-1,1 0 1,-1 2 0,2-1-1,0 1 1,2-2-1,1 2 1,1-2-1,1 0 0,0-2 1,4 2 0,0 0-1,3 0 1,0 2-1,4-2 1,-2 0-1,3 2 1,1-1-1,1-1 0,-12-19 1,22 31-1,-22-31 0,21 31 1,-9-15-1,-12-16 1,23 26-1,-9-11 0,1-1 0,1 0 1,-16-14-1,31 24 0,-31-24 0,32 24 0,-17-13 0,1-1 0,1 0 0,1-3 0,-1 2 0,2-2 0,0-4 1,0 4-2,2-5 2,0 1-1,-2-3 0,2 0 0,0-3 0,-1-2 0,3-2 0,0-4 0,1 3 0,-2-8 0,1 2 0,1-5 0,-1 2 0,1-5 0,-3 1 0,2-3 0,-1 0 0,-1 1 0,0-3 0,-2 2 0,0 0 0,-2 2 0,-1-6 0,0 2 0,-3 0 1,0 0-2,-1 2 2,-2-4-1,1 4 0,-3-3 0,-1-1-1,0 4 2,-2 0-2,1-2 1,-3 0 0,-1-2 0,0 2 0,-4 4 1,-2 0-1,-1-3 0,-2 1-1,-3 4 2,-2-1-1,-4 5 1,-1-1-2,-1 1 1,-3 3 0,1-1 1,-3-2-1,0 4 0,-4-2-1,1 2 2,-2 0-1,0-2 0,-3 4 0,1 1 0,1 1 0,-1 4 0,4 1 0,0-1-1,2 3 1,0 2 0,5 1 0,1 2 0,18-4-1,-28 7 0,28-7-2,-19 12-2,23 5-4,-20-22-12,16 5-16,-3 15-1,3-15 1,0 0 0</inkml:trace>
  <inkml:trace contextRef="#ctx0" brushRef="#br0" timeOffset="1">623 293 32,'-21'12'31,"21"-12"1,-19 14 1,-2-12-19,19 20-1,-17-11-5,14 15-2,-14-6 0,8 13-1,-10-5-1,6 8-1,-6-2 0,4 3-1,-4-5-1,2 3 0,-2-2 0,3-4-1,3-1 0,1-8 0,4-1-1,10-19-1,-11 19-1,11-19-3,0 0-9,0 0-21,14-19 0,0 4 0,-4-7 1</inkml:trace>
  <inkml:trace contextRef="#ctx0" brushRef="#br0" timeOffset="2">270 361 27,'0'0'29,"0"0"2,0 0-10,0 0-3,0 17-4,0-17-4,0 0-1,0 0-2,31 20-1,-31-20-1,35 28 0,-14-11-2,7 4-1,-2 0 0,3 3 0,-1 2-1,5 0-1,-5-4 0,1-1 1,-3-2-1,0-2 0,-5-1 0,-2-4-1,-1-2 0,-18-10 1,20 12-3,-20-12-1,0 0-5,0 0-12,0 0-14,0-20-1,0 20 1,-8-25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18:22:30.1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4693 30 16,'-15'2'30,"15"-2"-1,0 0 3,-15-17-18,15 17-2,-9-11-4,9 11-1,-16-16-2,7 9-2,-7-2 0,0 4-1,-5 1-1,0 5 0,-1 2-1,-2 6 0,3 3 0,-1 5 1,2 4-2,4 4 2,4 0 1,3 1-2,4 0 2,7-1-1,2-3 2,7-3-2,6-7 1,6-2-1,4-7 0,3-4 0,1-5 0,3-5 0,1-4-2,-1-5 1,-5-6-1,-1-3 1,-6-5-1,-4-2 0,-7-7 0,-3-5 0,-8 0 1,-3-4-1,-3 4 1,-1 3 0,-3 5 0,1 5 0,1 13 0,0 7 0,8 15 1,-9 4-1,4 10 0,3 10 1,0 7-1,0 7 0,1 5 0,1 3 1,1 3-1,0 3 2,2-1-1,2-2 0,0-2 1,1-6-1,2-3 1,0-3-2,-1-5 2,2-7-2,-2-2 0,-1-4 0,0-5-1,-2-3 1,-4-9-2,1 11 0,-1-11-4,0 0-8,-11 3-21,11-3 1,0 0-2,-13-6 2</inkml:trace>
  <inkml:trace contextRef="#ctx0" brushRef="#br0" timeOffset="1">3190-610 12,'-3'-10'28,"3"10"0,0 0-8,0 0-3,0 0-3,0 0-2,0 0-2,0 0-2,3 12-1,-3-12-2,-10 25 0,2-8 0,2 6-2,-4 3 0,4 5 0,-3-1-1,4 3-1,-2-5 0,2-1-1,1-2 0,2-6 1,1-3-2,-2-6-1,2-2-3,1-8-15,0 0-15,0 0 0,0 0-1,-4-13 1</inkml:trace>
  <inkml:trace contextRef="#ctx0" brushRef="#br0" timeOffset="2">1635-353 10,'0'0'30,"-2"-11"0,2 1-4,0 10-9,-9-21-2,9 21-4,-13-25-2,7 16-2,-8-6-2,0 6-1,-6-1-1,1 5-1,-4 4 0,0 4-1,-1 5 0,-2 3-1,2 7 0,1 1 0,2 4-1,2 0 1,2 1 0,3 0 0,4 1-1,3-1 1,4-1 0,5-4 0,4-2 0,3-2 1,5-4-1,3-5 1,3-6 0,4-2-1,2-9 1,3-1 0,-1-5-1,-1-3 1,-1-2 0,-3-1-1,-3-2 1,-1 0-1,-8 3 1,-2 3 0,-4 2 1,-2 6-2,-3 11 1,-2-9 0,2 9 0,-9 15 0,3 0-1,1 6 1,1 0-1,0 5 0,3 1 0,5 0 1,1 2-1,3-2 0,3-1 1,3-4-1,1-1-1,0-4-1,5 0-3,-8-13-11,1 4-20,2-3 0,-2-4-1,-2-2 0</inkml:trace>
  <inkml:trace contextRef="#ctx0" brushRef="#br0" timeOffset="3">515 1043 32,'0'9'28,"0"-9"2,-11 20 0,8 1-21,-7-5 0,8 10-1,-6-5-1,6 4 0,-6-1-2,8 4-1,-8-4 0,5-2-2,-5-1 0,5-2-2,-2-4 1,1-2-2,-1-3 1,5-10-3,-3 11-4,3-11-10,0 0-16,0 0 0,-7-15-1,10 3 0</inkml:trace>
  <inkml:trace contextRef="#ctx0" brushRef="#br0" timeOffset="4">12-121 6,'-6'-11'26,"6"11"0,0 0-6,0-10-4,0 10-3,-2-12-2,2 12-2,0-13-2,0 13-2,1-17 0,3 8-2,-1-4 1,3 3-2,-1-2 1,2 3-1,1-3 0,1 5 1,-9 7-1,20-11-1,-11 5 1,4 5-1,-1 0 1,2 2-2,-2 0 1,3 2 0,-2 0 0,-1 4-1,0-1 1,1 4-1,-6 1 1,0 2-1,-1 1 0,-2 1 1,-1 1-1,-3 2 1,-1-1-1,-2 0 0,-2-1 0,-1 0 1,0 0-1,-2 0 0,0-1 0,-2 0 0,-1-1 0,-1 0 1,1-1-1,0-1 0,0-1 1,-1 3-1,0-2 0,4-1 1,0 0 0,-1 1-1,1-3 1,1 1-1,-1 1 1,8-11-1,-12 13 1,12-13-2,-12 11 1,12-11 0,-10 10 0,10-10 0,0 0 0,-10 10 0,10-10 0,0 0 0,0 0 0,0 0 1,0 0-1,0 0 0,0 0 0,0 0 1,0 0-1,0 0 1,0 0-1,0 0 0,2-10 1,-2 10-1,11-9 1,-11 9 0,17-7-1,-5 4 1,-1 1-1,3-1 1,2 3-1,1 0 1,-1 3-1,1-2 0,0 2 0,-2-1 0,0 1 0,-2 0 0,-3-1 0,-10-2 0,13 4 1,-13-4-2,0 0 2,0 0-2,0 0 0,0 0-2,3 9-11,-3-9-21,-13 3-2,13-3 1,-18-4-2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18:22:30.1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75 69 7,'0'0'25,"0"0"2,0 0-7,-3-13-2,3 13-4,0 0-2,0 0-2,-3-13-2,3 13-2,0 0-1,4-10 0,-4 10-2,0 0 0,0-11-1,0 11 0,0 0 0,0 0 1,0-11-2,0 11 1,0 0 0,0 0 0,0-11-1,0 11 1,0 0-1,0 0 0,0 0 0,0 0 0,-5 13 1,2-2-1,-3 3 1,-1 4-1,0 4 1,-2 3-1,1 2 0,2 2 0,-1-1-1,1-2 1,2-1-2,1-5 2,2-3-2,-1-5 0,4-2-2,-2-10-1,3 13-7,-3-13-15,0 0-10,0 0-1,0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18:22:30.1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1610-2201 34,'-5'-18'31,"7"8"-1,-2 10-9,-5-18-4,5 18-5,0 0-3,0 0-2,-9 16-2,9 3-1,-4 1-2,3 8 1,-2 3-1,3 6 1,-1 3 0,2 1-1,-1-2 0,3 0-1,0-5 1,1 0-1,0-6 0,1-6 0,0-5-1,-1-5 0,-4-12 1,0 0-1,11 0 0,-7-9 0,-1-5 1,2-4-1,0-2 0,2-2 0,0 1 0,2 1 0,0 3-1,2 2 1,1 3 0,1 5 0,3 4 1,0 4-1,0 3 0,2 2 1,0 5 0,-1 3 0,-1 1-1,-2 3 1,-5 2-1,-3-1 1,-3 2 0,-1-1 0,-6-1 0,-2-2 0,-4 0 0,-3 0 0,-3-3 0,-1 1 0,-3-5 0,-2 1 0,-1-6 0,-1 0 0,-2-5-1,2-5 0,0-4 0,2-3 0,3-2-2,2-2 0,6 1-2,0-3-3,11 18-13,0-16-17,1 7-1,-1 9 1,4-12 1</inkml:trace>
  <inkml:trace contextRef="#ctx0" brushRef="#br0" timeOffset="1">2257-1081 24,'0'-10'31,"0"10"0,0-11 1,-1 1-14,1 10-2,0 0-5,0 0-3,1-11-2,-1 11-1,0 0-1,0 0-1,0 0-1,0 0 1,0 0-1,2 10-1,-2-10 1,0 18 0,0-5-1,0 6 1,0 2-1,0 5 0,0 0 1,0 3-1,0 1 0,1 2 0,1-3-1,-1-1 0,1-2 0,0 0 0,0-2 0,1-3 0,-1-3 1,1-3-2,-1-1 1,1-6-1,-3-8 0,3 9-2,-3-9-2,0 0-12,-3-10-20,3 10 0,-3-16-2,1 7 3</inkml:trace>
  <inkml:trace contextRef="#ctx0" brushRef="#br0" timeOffset="2">242-771 19,'12'5'33,"-12"-5"0,5-13 1,-5 13-13,-3-21-4,12 12-3,-14-9-5,7 3-3,-7-7-2,0 2 0,-5-3-2,-1-1 0,-7 1 0,0 2-1,-3 4 0,-1 7-1,-2 6 1,-1 9-1,3 6 0,1 6 0,2 4-1,4 2 1,3-1 0,2-1 0,6-3-1,3-3 1,5-1 0,4-3 0,4-1 0,4-1 0,5-2 0,4 1 0,1 0 0,1 1 0,1 3 0,-2 3 0,-3 0 1,-2 3-1,-6 2 0,-4 1 0,-2 1 0,-5 2 1,-5-3-1,-1 2 0,-4 2 0,-4-1 0,-1-1 0,-6-3 0,-2-3-1,-2-3 1,-2-5 0,-2-5 0,0-5 0,0-5 0,3-3 1,3-1-1,4-5 1,4-1-1,7-1 0,4-2 1,8-2-1,4-1 1,5-3 0,4 0 0,5-3 0,4 3 1,0 0-1,-1 2-1,-1 5-2,-5-3-7,3 9-27,-7 2-1,-5 1 0,-2 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23:54:50.8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23:54:50.8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23:54:50.8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  <inkml:trace contextRef="#ctx0" brushRef="#br0" timeOffset="1">849 2384 32,'0'16'28,"0"-16"2,-18 37 0,13 0-21,-11-8 0,13 18-1,-11-9-1,11 8 0,-10-3-2,12 8-1,-11-8 0,6-2-2,-6-3 0,7-5-2,-4-5 1,2-4-2,0-7 1,7-17-3,-5 21-4,5-21-10,0 0-16,0 0 0,-12-28-1,17 7 0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4">5260-606 12,'-4'-19'28,"4"19"0,0 0-8,0 0-3,0 0-3,0 0-2,0 0-2,0 0-2,4 22-1,-4-22-2,-16 45 0,2-15 0,4 13-2,-6 3 0,6 10 0,-4-1-1,5 4-1,-3-8 0,5-1-1,0-6 0,4-10 1,1-5-2,-3-11-1,3-3-3,2-15-15,0 0-15,0 0 0,0 0-1,-7-24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23:54:50.8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16.xml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27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image" Target="../media/image260.png"/><Relationship Id="rId9" Type="http://schemas.openxmlformats.org/officeDocument/2006/relationships/customXml" Target="../ink/ink14.xml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21.xml"/><Relationship Id="rId3" Type="http://schemas.openxmlformats.org/officeDocument/2006/relationships/image" Target="../media/image40.png"/><Relationship Id="rId7" Type="http://schemas.openxmlformats.org/officeDocument/2006/relationships/customXml" Target="../ink/ink18.xml"/><Relationship Id="rId12" Type="http://schemas.openxmlformats.org/officeDocument/2006/relationships/image" Target="../media/image3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image" Target="../media/image430.png"/><Relationship Id="rId10" Type="http://schemas.openxmlformats.org/officeDocument/2006/relationships/image" Target="../media/image29.png"/><Relationship Id="rId4" Type="http://schemas.openxmlformats.org/officeDocument/2006/relationships/image" Target="../media/image41.png"/><Relationship Id="rId9" Type="http://schemas.openxmlformats.org/officeDocument/2006/relationships/customXml" Target="../ink/ink19.xml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15:   </a:t>
            </a:r>
            <a:r>
              <a:rPr lang="en-US" sz="2800" i="1" dirty="0"/>
              <a:t>Shortest Path in Weighted Graphs – part II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670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Correctness of Dijkstra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5A6B-CC39-43C9-BFC2-629AB1F6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550F5-725D-4B2F-89DD-D07194D90DD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767600"/>
              </a:xfrm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An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exit path </a:t>
                </a:r>
                <a:r>
                  <a:rPr lang="en-US" sz="2400" dirty="0"/>
                  <a:t>through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is a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from the source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some node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called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exit node</a:t>
                </a:r>
                <a:r>
                  <a:rPr lang="en-US" sz="2400" dirty="0"/>
                  <a:t>,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consists of</a:t>
                </a:r>
              </a:p>
              <a:p>
                <a:pPr lvl="1"/>
                <a:r>
                  <a:rPr lang="en-US" sz="2000" dirty="0"/>
                  <a:t>first a path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some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followed by an edge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) (called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exit edge</a:t>
                </a:r>
                <a:r>
                  <a:rPr lang="en-US" sz="2000" dirty="0"/>
                  <a:t>) to reach exit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550F5-725D-4B2F-89DD-D07194D90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767600"/>
              </a:xfrm>
              <a:blipFill>
                <a:blip r:embed="rId2"/>
                <a:stretch>
                  <a:fillRect l="-333" t="-2389"/>
                </a:stretch>
              </a:blipFill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8225851-B929-4350-A446-CFB82C83D53B}"/>
              </a:ext>
            </a:extLst>
          </p:cNvPr>
          <p:cNvSpPr/>
          <p:nvPr/>
        </p:nvSpPr>
        <p:spPr>
          <a:xfrm>
            <a:off x="2825640" y="4196640"/>
            <a:ext cx="740880" cy="740880"/>
          </a:xfrm>
          <a:prstGeom prst="ellipse">
            <a:avLst/>
          </a:prstGeom>
          <a:noFill/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2D999D-7F83-4F1F-A893-3EF4DEB9FF2C}"/>
              </a:ext>
            </a:extLst>
          </p:cNvPr>
          <p:cNvSpPr/>
          <p:nvPr/>
        </p:nvSpPr>
        <p:spPr>
          <a:xfrm>
            <a:off x="2177520" y="3352800"/>
            <a:ext cx="4353240" cy="3051600"/>
          </a:xfrm>
          <a:prstGeom prst="ellipse">
            <a:avLst/>
          </a:prstGeom>
          <a:noFill/>
          <a:ln w="24000">
            <a:solidFill>
              <a:srgbClr val="177D36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177D36"/>
              </a:solidFill>
              <a:latin typeface="Times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58451A-8D09-414C-95F3-8DCA7482AC15}"/>
              </a:ext>
            </a:extLst>
          </p:cNvPr>
          <p:cNvSpPr/>
          <p:nvPr/>
        </p:nvSpPr>
        <p:spPr>
          <a:xfrm>
            <a:off x="5520600" y="4246680"/>
            <a:ext cx="662760" cy="663120"/>
          </a:xfrm>
          <a:prstGeom prst="ellipse">
            <a:avLst/>
          </a:prstGeom>
          <a:noFill/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C99860-B6F9-46FC-B663-B6642AF7DB07}"/>
              </a:ext>
            </a:extLst>
          </p:cNvPr>
          <p:cNvSpPr/>
          <p:nvPr/>
        </p:nvSpPr>
        <p:spPr>
          <a:xfrm>
            <a:off x="7563600" y="3642600"/>
            <a:ext cx="734400" cy="734400"/>
          </a:xfrm>
          <a:prstGeom prst="ellipse">
            <a:avLst/>
          </a:prstGeom>
          <a:noFill/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E7E3A-5406-4B69-AA1B-B7087914FF6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183360" y="4009800"/>
            <a:ext cx="1380240" cy="568440"/>
          </a:xfrm>
          <a:prstGeom prst="line">
            <a:avLst/>
          </a:prstGeom>
          <a:ln w="24000">
            <a:solidFill>
              <a:srgbClr val="000000"/>
            </a:solidFill>
          </a:ln>
        </p:spPr>
      </p:cxnSp>
      <p:cxnSp>
        <p:nvCxnSpPr>
          <p:cNvPr id="14" name="Curved Connector 15">
            <a:extLst>
              <a:ext uri="{FF2B5EF4-FFF2-40B4-BE49-F238E27FC236}">
                <a16:creationId xmlns:a16="http://schemas.microsoft.com/office/drawing/2014/main" id="{D3046171-3A15-475B-8591-6A9414B5CF98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>
            <a:off x="4540860" y="3643140"/>
            <a:ext cx="44640" cy="1914840"/>
          </a:xfrm>
          <a:prstGeom prst="curvedConnector5">
            <a:avLst>
              <a:gd name="adj1" fmla="val 472581"/>
              <a:gd name="adj2" fmla="val 23708"/>
              <a:gd name="adj3" fmla="val 893548"/>
            </a:avLst>
          </a:prstGeom>
          <a:ln w="31750">
            <a:solidFill>
              <a:srgbClr val="C00000"/>
            </a:solidFill>
            <a:tailEnd type="arrow"/>
          </a:ln>
        </p:spPr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E7F7EF7-2AF4-4F43-B104-18B8F9193051}"/>
              </a:ext>
            </a:extLst>
          </p:cNvPr>
          <p:cNvSpPr/>
          <p:nvPr/>
        </p:nvSpPr>
        <p:spPr>
          <a:xfrm rot="1383967">
            <a:off x="5257843" y="4266290"/>
            <a:ext cx="289034" cy="186588"/>
          </a:xfrm>
          <a:custGeom>
            <a:avLst/>
            <a:gdLst>
              <a:gd name="connsiteX0" fmla="*/ 52552 w 189186"/>
              <a:gd name="connsiteY0" fmla="*/ 0 h 220718"/>
              <a:gd name="connsiteX1" fmla="*/ 189186 w 189186"/>
              <a:gd name="connsiteY1" fmla="*/ 210207 h 220718"/>
              <a:gd name="connsiteX2" fmla="*/ 0 w 189186"/>
              <a:gd name="connsiteY2" fmla="*/ 220718 h 2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186" h="220718">
                <a:moveTo>
                  <a:pt x="52552" y="0"/>
                </a:moveTo>
                <a:lnTo>
                  <a:pt x="189186" y="210207"/>
                </a:lnTo>
                <a:lnTo>
                  <a:pt x="0" y="220718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4812DF-125E-40DB-BA4A-5E97EB55996D}"/>
                  </a:ext>
                </a:extLst>
              </p:cNvPr>
              <p:cNvSpPr txBox="1"/>
              <p:nvPr/>
            </p:nvSpPr>
            <p:spPr>
              <a:xfrm>
                <a:off x="2958087" y="4217128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4812DF-125E-40DB-BA4A-5E97EB55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087" y="4217128"/>
                <a:ext cx="4572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75BB03-FA6A-4971-BC3C-F29E40D6217A}"/>
                  </a:ext>
                </a:extLst>
              </p:cNvPr>
              <p:cNvSpPr txBox="1"/>
              <p:nvPr/>
            </p:nvSpPr>
            <p:spPr>
              <a:xfrm>
                <a:off x="5638800" y="431663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75BB03-FA6A-4971-BC3C-F29E40D62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316630"/>
                <a:ext cx="4572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E32D49-C601-4D9C-9DCD-8A60B2BE7F46}"/>
                  </a:ext>
                </a:extLst>
              </p:cNvPr>
              <p:cNvSpPr txBox="1"/>
              <p:nvPr/>
            </p:nvSpPr>
            <p:spPr>
              <a:xfrm>
                <a:off x="7702200" y="3642601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E32D49-C601-4D9C-9DCD-8A60B2BE7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200" y="3642601"/>
                <a:ext cx="4572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91F111-019F-4AE2-945C-A6D2C4AAAC4A}"/>
                  </a:ext>
                </a:extLst>
              </p:cNvPr>
              <p:cNvSpPr txBox="1"/>
              <p:nvPr/>
            </p:nvSpPr>
            <p:spPr>
              <a:xfrm>
                <a:off x="2765156" y="5332526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91F111-019F-4AE2-945C-A6D2C4AA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56" y="5332526"/>
                <a:ext cx="457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435A5126-0831-462C-993A-DFDEFAA4B2FB}"/>
              </a:ext>
            </a:extLst>
          </p:cNvPr>
          <p:cNvSpPr/>
          <p:nvPr/>
        </p:nvSpPr>
        <p:spPr>
          <a:xfrm>
            <a:off x="3810000" y="3426480"/>
            <a:ext cx="424920" cy="4499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6B7DD0-F649-422D-A717-F6D6501F1A3C}"/>
              </a:ext>
            </a:extLst>
          </p:cNvPr>
          <p:cNvSpPr/>
          <p:nvPr/>
        </p:nvSpPr>
        <p:spPr>
          <a:xfrm>
            <a:off x="4572000" y="3592202"/>
            <a:ext cx="424920" cy="4499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57EE309-6FED-496F-B70E-4FECC118C4C3}"/>
              </a:ext>
            </a:extLst>
          </p:cNvPr>
          <p:cNvSpPr/>
          <p:nvPr/>
        </p:nvSpPr>
        <p:spPr>
          <a:xfrm>
            <a:off x="5181600" y="5268602"/>
            <a:ext cx="424920" cy="4499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604502B-1B2D-44FE-94C5-DAF4E2645C38}"/>
              </a:ext>
            </a:extLst>
          </p:cNvPr>
          <p:cNvSpPr/>
          <p:nvPr/>
        </p:nvSpPr>
        <p:spPr>
          <a:xfrm>
            <a:off x="4006320" y="5725802"/>
            <a:ext cx="424920" cy="4499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9B0DB5-3E37-43CA-80B0-2BC330FD64CC}"/>
              </a:ext>
            </a:extLst>
          </p:cNvPr>
          <p:cNvSpPr/>
          <p:nvPr/>
        </p:nvSpPr>
        <p:spPr>
          <a:xfrm>
            <a:off x="4419600" y="4880400"/>
            <a:ext cx="424920" cy="4499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D89AB2-5F5C-4BCE-AA93-C47FD07DB7DA}"/>
              </a:ext>
            </a:extLst>
          </p:cNvPr>
          <p:cNvSpPr/>
          <p:nvPr/>
        </p:nvSpPr>
        <p:spPr>
          <a:xfrm>
            <a:off x="7924800" y="5032800"/>
            <a:ext cx="424920" cy="449998"/>
          </a:xfrm>
          <a:prstGeom prst="ellipse">
            <a:avLst/>
          </a:prstGeom>
          <a:solidFill>
            <a:schemeClr val="bg1">
              <a:lumMod val="65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DB9E7A-693D-47CB-9524-86FBCB8013D0}"/>
              </a:ext>
            </a:extLst>
          </p:cNvPr>
          <p:cNvSpPr/>
          <p:nvPr/>
        </p:nvSpPr>
        <p:spPr>
          <a:xfrm>
            <a:off x="8763000" y="4347000"/>
            <a:ext cx="424920" cy="4499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37340E6-2AB5-441D-9DF7-989114954130}"/>
              </a:ext>
            </a:extLst>
          </p:cNvPr>
          <p:cNvSpPr/>
          <p:nvPr/>
        </p:nvSpPr>
        <p:spPr>
          <a:xfrm>
            <a:off x="7206720" y="5878202"/>
            <a:ext cx="424920" cy="4499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06145C-9D7A-4EA0-B8B9-778DE740B655}"/>
              </a:ext>
            </a:extLst>
          </p:cNvPr>
          <p:cNvSpPr/>
          <p:nvPr/>
        </p:nvSpPr>
        <p:spPr>
          <a:xfrm>
            <a:off x="7054320" y="4880400"/>
            <a:ext cx="424920" cy="4499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5C7A39-2F99-45D6-8A07-E2794F3D4071}"/>
                  </a:ext>
                </a:extLst>
              </p:cNvPr>
              <p:cNvSpPr txBox="1"/>
              <p:nvPr/>
            </p:nvSpPr>
            <p:spPr>
              <a:xfrm>
                <a:off x="8532521" y="5748024"/>
                <a:ext cx="1644120" cy="46166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Outside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5C7A39-2F99-45D6-8A07-E2794F3D4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521" y="5748024"/>
                <a:ext cx="1644120" cy="461665"/>
              </a:xfrm>
              <a:prstGeom prst="rect">
                <a:avLst/>
              </a:prstGeom>
              <a:blipFill>
                <a:blip r:embed="rId7"/>
                <a:stretch>
                  <a:fillRect l="-5535" t="-7692" b="-28205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6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3DC9-4F57-4586-9EE7-F3FC83BD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6CF5-A641-4037-8639-36B0379DCC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2D200-1249-4369-BAAA-CBCCC973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676400"/>
            <a:ext cx="57626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1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8A495A-9553-4ABA-B41A-D6251D38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2667000"/>
            <a:ext cx="4562475" cy="3529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C8373-40F7-4F2B-9E0C-00924DC1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Exist-paths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D17E7-D6CE-4FF8-9E2C-D3712DE9490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3352800"/>
              </a:xfrm>
            </p:spPr>
            <p:txBody>
              <a:bodyPr/>
              <a:lstStyle/>
              <a:p>
                <a:r>
                  <a:rPr lang="en-US" dirty="0"/>
                  <a:t>Assume all nodes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correct shortest path distance. </a:t>
                </a:r>
              </a:p>
              <a:p>
                <a:r>
                  <a:rPr lang="en-US" dirty="0"/>
                  <a:t>What is the length of the shortest exit path to exist node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D17E7-D6CE-4FF8-9E2C-D3712DE94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3352800"/>
              </a:xfrm>
              <a:blipFill>
                <a:blip r:embed="rId3"/>
                <a:stretch>
                  <a:fillRect l="-500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57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8A495A-9553-4ABA-B41A-D6251D38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1" y="2947538"/>
            <a:ext cx="4562475" cy="3529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C8373-40F7-4F2B-9E0C-00924DC1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Exist-paths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D17E7-D6CE-4FF8-9E2C-D3712DE9490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676400"/>
              </a:xfrm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 dirty="0"/>
                  <a:t>Observation A. </a:t>
                </a:r>
              </a:p>
              <a:p>
                <a:pPr lvl="1"/>
                <a:r>
                  <a:rPr lang="en-US" dirty="0"/>
                  <a:t>Assume all nodes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correct shortest path distance. </a:t>
                </a:r>
              </a:p>
              <a:p>
                <a:pPr lvl="1"/>
                <a:r>
                  <a:rPr lang="en-US" dirty="0"/>
                  <a:t>For any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outside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the shortest exist-path with exist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!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D17E7-D6CE-4FF8-9E2C-D3712DE94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676400"/>
              </a:xfrm>
              <a:blipFill>
                <a:blip r:embed="rId3"/>
                <a:stretch>
                  <a:fillRect l="-444" t="-2878" r="-1054"/>
                </a:stretch>
              </a:blipFill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05595F-42D9-464F-BAE8-D883A4A3F361}"/>
                  </a:ext>
                </a:extLst>
              </p:cNvPr>
              <p:cNvSpPr txBox="1"/>
              <p:nvPr/>
            </p:nvSpPr>
            <p:spPr>
              <a:xfrm>
                <a:off x="2057400" y="3810000"/>
                <a:ext cx="2362200" cy="147732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follows from the </a:t>
                </a:r>
                <a:r>
                  <a:rPr lang="en-US" dirty="0">
                    <a:solidFill>
                      <a:srgbClr val="C00000"/>
                    </a:solidFill>
                  </a:rPr>
                  <a:t>update</a:t>
                </a:r>
                <a:r>
                  <a:rPr lang="en-US" dirty="0"/>
                  <a:t>() operations that we do for each node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after we add it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05595F-42D9-464F-BAE8-D883A4A3F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10000"/>
                <a:ext cx="2362200" cy="1477328"/>
              </a:xfrm>
              <a:prstGeom prst="rect">
                <a:avLst/>
              </a:prstGeom>
              <a:blipFill>
                <a:blip r:embed="rId4"/>
                <a:stretch>
                  <a:fillRect l="-2051" t="-1633" r="-769" b="-4898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52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6F5C-DF40-4044-A03B-134367CF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Exit-path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4EC0C-7585-4CA7-A460-99F41B6DC4A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2133600"/>
              </a:xfrm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 dirty="0"/>
                  <a:t>Observation B: </a:t>
                </a:r>
              </a:p>
              <a:p>
                <a:pPr lvl="1"/>
                <a:r>
                  <a:rPr lang="en-US" dirty="0"/>
                  <a:t>Any path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outside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starts with</a:t>
                </a:r>
                <a:r>
                  <a:rPr lang="en-US" dirty="0"/>
                  <a:t> an exist path (as it has to leave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at some point!). </a:t>
                </a:r>
              </a:p>
              <a:p>
                <a:pPr lvl="1"/>
                <a:r>
                  <a:rPr lang="en-US" dirty="0"/>
                  <a:t>That is, this path can be decomposed to </a:t>
                </a:r>
              </a:p>
              <a:p>
                <a:pPr marL="274638" lvl="1" indent="0" algn="ctr">
                  <a:buNone/>
                </a:pPr>
                <a:r>
                  <a:rPr lang="en-US" i="1" dirty="0"/>
                  <a:t>(an exit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i="1" dirty="0"/>
                  <a:t>) + (path from exit node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4EC0C-7585-4CA7-A460-99F41B6DC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2133600"/>
              </a:xfrm>
              <a:blipFill>
                <a:blip r:embed="rId2"/>
                <a:stretch>
                  <a:fillRect l="-444" t="-2266" r="-444" b="-3116"/>
                </a:stretch>
              </a:blipFill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238BC-A1F0-49F8-BB34-B230EFCF25E6}"/>
              </a:ext>
            </a:extLst>
          </p:cNvPr>
          <p:cNvGrpSpPr/>
          <p:nvPr/>
        </p:nvGrpSpPr>
        <p:grpSpPr>
          <a:xfrm>
            <a:off x="2605560" y="3505201"/>
            <a:ext cx="6980880" cy="3051600"/>
            <a:chOff x="653520" y="3352800"/>
            <a:chExt cx="6980880" cy="305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96F60F-363B-4EF3-8942-45AD05A7D185}"/>
                    </a:ext>
                  </a:extLst>
                </p14:cNvPr>
                <p14:cNvContentPartPr/>
                <p14:nvPr/>
              </p14:nvContentPartPr>
              <p14:xfrm>
                <a:off x="1676400" y="4890720"/>
                <a:ext cx="2721240" cy="853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96F60F-363B-4EF3-8942-45AD05A7D1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64520" y="4878835"/>
                  <a:ext cx="2745000" cy="876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349996-0068-4114-A47A-83CB44A43621}"/>
                    </a:ext>
                  </a:extLst>
                </p14:cNvPr>
                <p14:cNvContentPartPr/>
                <p14:nvPr/>
              </p14:nvContentPartPr>
              <p14:xfrm>
                <a:off x="4791120" y="4896480"/>
                <a:ext cx="870840" cy="257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349996-0068-4114-A47A-83CB44A4362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79255" y="4884600"/>
                  <a:ext cx="894571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534DDF-7DF2-482D-8F2D-8DA8B231225D}"/>
                    </a:ext>
                  </a:extLst>
                </p14:cNvPr>
                <p14:cNvContentPartPr/>
                <p14:nvPr/>
              </p14:nvContentPartPr>
              <p14:xfrm>
                <a:off x="5648640" y="4733760"/>
                <a:ext cx="449280" cy="373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534DDF-7DF2-482D-8F2D-8DA8B23122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6770" y="4721880"/>
                  <a:ext cx="473021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E4478E-50F2-4C1F-A049-8B8E42D933D4}"/>
                    </a:ext>
                  </a:extLst>
                </p14:cNvPr>
                <p14:cNvContentPartPr/>
                <p14:nvPr/>
              </p14:nvContentPartPr>
              <p14:xfrm>
                <a:off x="3452280" y="4267200"/>
                <a:ext cx="4182120" cy="197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E4478E-50F2-4C1F-A049-8B8E42D933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40400" y="4255322"/>
                  <a:ext cx="4205880" cy="19997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1D18DF-23F4-4400-BF7A-D6529B7624B3}"/>
                    </a:ext>
                  </a:extLst>
                </p14:cNvPr>
                <p14:cNvContentPartPr/>
                <p14:nvPr/>
              </p14:nvContentPartPr>
              <p14:xfrm>
                <a:off x="5792280" y="4822320"/>
                <a:ext cx="172800" cy="21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1D18DF-23F4-4400-BF7A-D6529B7624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80400" y="4810440"/>
                  <a:ext cx="196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405E6D-DDB6-4317-A081-3C20875F9F98}"/>
                    </a:ext>
                  </a:extLst>
                </p14:cNvPr>
                <p14:cNvContentPartPr/>
                <p14:nvPr/>
              </p14:nvContentPartPr>
              <p14:xfrm>
                <a:off x="4403760" y="5033280"/>
                <a:ext cx="356760" cy="371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405E6D-DDB6-4317-A081-3C20875F9F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91868" y="5021400"/>
                  <a:ext cx="380544" cy="3952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7C906D-21B1-45EC-9B1A-55C796AAB272}"/>
                </a:ext>
              </a:extLst>
            </p:cNvPr>
            <p:cNvSpPr/>
            <p:nvPr/>
          </p:nvSpPr>
          <p:spPr>
            <a:xfrm>
              <a:off x="1301640" y="4196640"/>
              <a:ext cx="740880" cy="7408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83BC3-718E-4224-9226-825167AC90D4}"/>
                </a:ext>
              </a:extLst>
            </p:cNvPr>
            <p:cNvSpPr/>
            <p:nvPr/>
          </p:nvSpPr>
          <p:spPr>
            <a:xfrm>
              <a:off x="653520" y="3352800"/>
              <a:ext cx="4353240" cy="3051600"/>
            </a:xfrm>
            <a:prstGeom prst="ellipse">
              <a:avLst/>
            </a:prstGeom>
            <a:noFill/>
            <a:ln w="24000">
              <a:solidFill>
                <a:srgbClr val="177D36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177D36"/>
                </a:solidFill>
                <a:latin typeface="Times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9E4FFC-3799-431D-832F-20007A7BED50}"/>
                </a:ext>
              </a:extLst>
            </p:cNvPr>
            <p:cNvSpPr/>
            <p:nvPr/>
          </p:nvSpPr>
          <p:spPr>
            <a:xfrm>
              <a:off x="6039600" y="3642600"/>
              <a:ext cx="734400" cy="73440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D15C91F-8D0D-4EF8-A3EE-AED434869BB2}"/>
                    </a:ext>
                  </a:extLst>
                </p:cNvPr>
                <p:cNvSpPr txBox="1"/>
                <p:nvPr/>
              </p:nvSpPr>
              <p:spPr>
                <a:xfrm>
                  <a:off x="1434087" y="4217127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D15C91F-8D0D-4EF8-A3EE-AED434869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4087" y="4217127"/>
                  <a:ext cx="457200" cy="6463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AEB270-1D24-4D1A-88A1-93944F589B64}"/>
                    </a:ext>
                  </a:extLst>
                </p:cNvPr>
                <p:cNvSpPr txBox="1"/>
                <p:nvPr/>
              </p:nvSpPr>
              <p:spPr>
                <a:xfrm>
                  <a:off x="6178200" y="3642600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AEB270-1D24-4D1A-88A1-93944F589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200" y="3642600"/>
                  <a:ext cx="457200" cy="6463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EFBFF71-9C4B-4FC6-AF4F-7AA2844BDE70}"/>
                    </a:ext>
                  </a:extLst>
                </p:cNvPr>
                <p:cNvSpPr txBox="1"/>
                <p:nvPr/>
              </p:nvSpPr>
              <p:spPr>
                <a:xfrm>
                  <a:off x="1241156" y="5332525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EFBFF71-9C4B-4FC6-AF4F-7AA2844BD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156" y="5332525"/>
                  <a:ext cx="457200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887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CCCA-163F-4215-AA2D-5C1C7797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Dijkstra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3B4DB-69F1-477E-9505-48869B02A7D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828800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Loop invariant: </a:t>
                </a:r>
              </a:p>
              <a:p>
                <a:pPr marL="274638" lvl="1" indent="0">
                  <a:buNone/>
                </a:pPr>
                <a:r>
                  <a:rPr lang="en-US" dirty="0">
                    <a:solidFill>
                      <a:srgbClr val="700000"/>
                    </a:solidFill>
                  </a:rPr>
                  <a:t>(</a:t>
                </a:r>
                <a:r>
                  <a:rPr lang="en-US" dirty="0" err="1">
                    <a:solidFill>
                      <a:srgbClr val="700000"/>
                    </a:solidFill>
                  </a:rPr>
                  <a:t>i</a:t>
                </a:r>
                <a:r>
                  <a:rPr lang="en-US" dirty="0">
                    <a:solidFill>
                      <a:srgbClr val="700000"/>
                    </a:solidFill>
                  </a:rPr>
                  <a:t>)</a:t>
                </a:r>
                <a:r>
                  <a:rPr lang="en-US" dirty="0"/>
                  <a:t>  At the beginning of each While-loop, the distance estimates already computed in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correct.  </a:t>
                </a:r>
              </a:p>
              <a:p>
                <a:pPr marL="274638" lvl="1" indent="0">
                  <a:buNone/>
                </a:pPr>
                <a:r>
                  <a:rPr lang="en-US" dirty="0">
                    <a:solidFill>
                      <a:srgbClr val="700000"/>
                    </a:solidFill>
                  </a:rPr>
                  <a:t>(ii) </a:t>
                </a:r>
                <a:r>
                  <a:rPr lang="en-US" dirty="0"/>
                  <a:t>For each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outside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stores the length of shortest exit path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3B4DB-69F1-477E-9505-48869B02A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828800"/>
              </a:xfrm>
              <a:blipFill>
                <a:blip r:embed="rId2"/>
                <a:stretch>
                  <a:fillRect l="-444" t="-264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6D887E-B5B5-4B21-9862-0DFBC196176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619500"/>
                <a:ext cx="10972800" cy="22098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Base case: </a:t>
                </a:r>
              </a:p>
              <a:p>
                <a:pPr lvl="1"/>
                <a:r>
                  <a:rPr lang="en-US" dirty="0"/>
                  <a:t>At the beginning,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empty so this holds. </a:t>
                </a:r>
              </a:p>
              <a:p>
                <a:r>
                  <a:rPr lang="en-US" dirty="0"/>
                  <a:t>Inductively: </a:t>
                </a:r>
              </a:p>
              <a:p>
                <a:pPr lvl="1"/>
                <a:r>
                  <a:rPr lang="en-US" dirty="0"/>
                  <a:t>If this holds so far, we want to argue that after we process the next node via one While-loop iteration, it still holds.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6D887E-B5B5-4B21-9862-0DFBC1961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619500"/>
                <a:ext cx="10972800" cy="2209800"/>
              </a:xfrm>
              <a:prstGeom prst="rect">
                <a:avLst/>
              </a:prstGeom>
              <a:blipFill>
                <a:blip r:embed="rId3"/>
                <a:stretch>
                  <a:fillRect l="-500" t="-2486" b="-2762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59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92B6-7DE2-42E0-B1DD-6373456F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Dijkstra </a:t>
            </a:r>
            <a:r>
              <a:rPr lang="en-US" dirty="0" err="1"/>
              <a:t>Alg</a:t>
            </a:r>
            <a:r>
              <a:rPr lang="en-US" dirty="0"/>
              <a:t> (not code)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1659-D557-4A1B-9F5D-8CF526E766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5EC27-E65B-4928-B3D3-BF98857C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249286"/>
            <a:ext cx="7867650" cy="5010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997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C96C-84AB-4C1E-AFF5-C1E4D6EA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Loop Invariant </a:t>
            </a:r>
            <a:r>
              <a:rPr lang="en-US" dirty="0">
                <a:solidFill>
                  <a:srgbClr val="700000"/>
                </a:solidFill>
              </a:rPr>
              <a:t>(</a:t>
            </a:r>
            <a:r>
              <a:rPr lang="en-US" dirty="0" err="1">
                <a:solidFill>
                  <a:srgbClr val="700000"/>
                </a:solidFill>
              </a:rPr>
              <a:t>i</a:t>
            </a:r>
            <a:r>
              <a:rPr lang="en-US" dirty="0">
                <a:solidFill>
                  <a:srgbClr val="70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072A1-9EF8-4464-AB45-3E8C7FDF4A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295400"/>
              </a:xfrm>
            </p:spPr>
            <p:txBody>
              <a:bodyPr/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the node outside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with smallest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.est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Claim: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.est </a:t>
                </a:r>
                <a:r>
                  <a:rPr lang="en-US" sz="2400" dirty="0"/>
                  <a:t>must be the length of the shortest path distance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072A1-9EF8-4464-AB45-3E8C7FDF4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295400"/>
              </a:xfrm>
              <a:blipFill>
                <a:blip r:embed="rId2"/>
                <a:stretch>
                  <a:fillRect l="-389" t="-3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857D632-B296-453F-A3C7-8BE12456A92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2514600"/>
                <a:ext cx="10896600" cy="381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Proof sketch: </a:t>
                </a:r>
              </a:p>
              <a:p>
                <a:pPr lvl="1"/>
                <a:r>
                  <a:rPr lang="en-US" sz="2000" dirty="0"/>
                  <a:t>Consider any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be the exit node of this path. </a:t>
                </a:r>
              </a:p>
              <a:p>
                <a:pPr marL="274638" lvl="1" indent="0">
                  <a:buNone/>
                </a:pPr>
                <a:r>
                  <a:rPr lang="en-US" sz="2000" dirty="0"/>
                  <a:t>      (length of this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274638" lvl="1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(</a:t>
                </a:r>
                <a:r>
                  <a:rPr lang="en-US" sz="2000" dirty="0">
                    <a:solidFill>
                      <a:srgbClr val="00B050"/>
                    </a:solidFill>
                  </a:rPr>
                  <a:t>length of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subpath</a:t>
                </a:r>
                <a:r>
                  <a:rPr lang="en-US" sz="2000" dirty="0">
                    <a:solidFill>
                      <a:srgbClr val="00B05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 + (</a:t>
                </a:r>
                <a:r>
                  <a:rPr lang="en-US" sz="2000" dirty="0">
                    <a:solidFill>
                      <a:srgbClr val="7030A0"/>
                    </a:solidFill>
                  </a:rPr>
                  <a:t>length of 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subpath</a:t>
                </a:r>
                <a:r>
                  <a:rPr lang="en-US" sz="2000" dirty="0">
                    <a:solidFill>
                      <a:srgbClr val="7030A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  Since all edge weights are positive, (</a:t>
                </a:r>
                <a:r>
                  <a:rPr lang="en-US" sz="2000" dirty="0">
                    <a:solidFill>
                      <a:srgbClr val="7030A0"/>
                    </a:solidFill>
                  </a:rPr>
                  <a:t>length of 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subpath</a:t>
                </a:r>
                <a:r>
                  <a:rPr lang="en-US" sz="2000" dirty="0">
                    <a:solidFill>
                      <a:srgbClr val="7030A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</a:rPr>
                  <a:t>Hence we have: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74638" lvl="1" indent="0">
                  <a:buNone/>
                </a:pPr>
                <a:r>
                  <a:rPr lang="en-US" sz="2000" dirty="0"/>
                  <a:t>      (length of this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274638" lvl="1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B050"/>
                    </a:solidFill>
                  </a:rPr>
                  <a:t>length of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subpath</a:t>
                </a:r>
                <a:r>
                  <a:rPr lang="en-US" sz="2000" dirty="0">
                    <a:solidFill>
                      <a:srgbClr val="00B05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274638" lvl="1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(length of shortest exit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274638" lvl="1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must be the shortest path distance. </a:t>
                </a:r>
              </a:p>
              <a:p>
                <a:pPr marL="274638" lvl="1" indent="0">
                  <a:buNone/>
                </a:pPr>
                <a:r>
                  <a:rPr lang="en-US" sz="2000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857D632-B296-453F-A3C7-8BE12456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514600"/>
                <a:ext cx="10896600" cy="3810000"/>
              </a:xfrm>
              <a:prstGeom prst="rect">
                <a:avLst/>
              </a:prstGeom>
              <a:blipFill>
                <a:blip r:embed="rId3"/>
                <a:stretch>
                  <a:fillRect l="-335" t="-1116" b="-1595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ACA2-135E-420B-BFD3-434CD78D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3DA92-3FAA-4073-B973-2D4A481F7056}"/>
              </a:ext>
            </a:extLst>
          </p:cNvPr>
          <p:cNvSpPr/>
          <p:nvPr/>
        </p:nvSpPr>
        <p:spPr>
          <a:xfrm>
            <a:off x="3253680" y="2672640"/>
            <a:ext cx="740880" cy="740880"/>
          </a:xfrm>
          <a:prstGeom prst="ellipse">
            <a:avLst/>
          </a:prstGeom>
          <a:noFill/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BE8F45-BB0A-466F-A788-34935605DE47}"/>
              </a:ext>
            </a:extLst>
          </p:cNvPr>
          <p:cNvSpPr/>
          <p:nvPr/>
        </p:nvSpPr>
        <p:spPr>
          <a:xfrm>
            <a:off x="2605560" y="1828800"/>
            <a:ext cx="4353240" cy="3051600"/>
          </a:xfrm>
          <a:prstGeom prst="ellipse">
            <a:avLst/>
          </a:prstGeom>
          <a:noFill/>
          <a:ln w="24000">
            <a:solidFill>
              <a:srgbClr val="177D36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177D36"/>
              </a:solidFill>
              <a:latin typeface="Time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7D6B68-9763-4144-9956-994FA6AF6FC5}"/>
              </a:ext>
            </a:extLst>
          </p:cNvPr>
          <p:cNvSpPr/>
          <p:nvPr/>
        </p:nvSpPr>
        <p:spPr>
          <a:xfrm>
            <a:off x="7991640" y="2118600"/>
            <a:ext cx="734400" cy="734400"/>
          </a:xfrm>
          <a:prstGeom prst="ellipse">
            <a:avLst/>
          </a:prstGeom>
          <a:noFill/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7F75FA-1196-430D-B6E6-45A87274AEB1}"/>
                  </a:ext>
                </a:extLst>
              </p:cNvPr>
              <p:cNvSpPr txBox="1"/>
              <p:nvPr/>
            </p:nvSpPr>
            <p:spPr>
              <a:xfrm>
                <a:off x="3386127" y="2693128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7F75FA-1196-430D-B6E6-45A87274A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127" y="2693128"/>
                <a:ext cx="4572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5BA915-E686-443E-AFED-E02ACB97720E}"/>
                  </a:ext>
                </a:extLst>
              </p:cNvPr>
              <p:cNvSpPr txBox="1"/>
              <p:nvPr/>
            </p:nvSpPr>
            <p:spPr>
              <a:xfrm>
                <a:off x="8130240" y="2118601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5BA915-E686-443E-AFED-E02ACB97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40" y="2118601"/>
                <a:ext cx="4572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E87236-20B6-477A-919B-EF28092431B8}"/>
                  </a:ext>
                </a:extLst>
              </p:cNvPr>
              <p:cNvSpPr txBox="1"/>
              <p:nvPr/>
            </p:nvSpPr>
            <p:spPr>
              <a:xfrm>
                <a:off x="2934540" y="3651181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E87236-20B6-477A-919B-EF2809243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540" y="3651181"/>
                <a:ext cx="4572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0EAEA710-189E-4AF2-A1BA-460C634690DE}"/>
              </a:ext>
            </a:extLst>
          </p:cNvPr>
          <p:cNvSpPr/>
          <p:nvPr/>
        </p:nvSpPr>
        <p:spPr>
          <a:xfrm>
            <a:off x="5958000" y="2689680"/>
            <a:ext cx="662760" cy="663120"/>
          </a:xfrm>
          <a:prstGeom prst="ellipse">
            <a:avLst/>
          </a:prstGeom>
          <a:noFill/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90BEF2-1152-4ABE-87F3-236525BF456D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6620760" y="2452800"/>
            <a:ext cx="1380240" cy="568440"/>
          </a:xfrm>
          <a:prstGeom prst="line">
            <a:avLst/>
          </a:prstGeom>
          <a:ln w="28575">
            <a:solidFill>
              <a:srgbClr val="C00000"/>
            </a:solidFill>
          </a:ln>
        </p:spPr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355527-C86B-41BA-BF84-737E10F68BCE}"/>
              </a:ext>
            </a:extLst>
          </p:cNvPr>
          <p:cNvSpPr/>
          <p:nvPr/>
        </p:nvSpPr>
        <p:spPr>
          <a:xfrm rot="1383967">
            <a:off x="5695243" y="2709290"/>
            <a:ext cx="289034" cy="186588"/>
          </a:xfrm>
          <a:custGeom>
            <a:avLst/>
            <a:gdLst>
              <a:gd name="connsiteX0" fmla="*/ 52552 w 189186"/>
              <a:gd name="connsiteY0" fmla="*/ 0 h 220718"/>
              <a:gd name="connsiteX1" fmla="*/ 189186 w 189186"/>
              <a:gd name="connsiteY1" fmla="*/ 210207 h 220718"/>
              <a:gd name="connsiteX2" fmla="*/ 0 w 189186"/>
              <a:gd name="connsiteY2" fmla="*/ 220718 h 2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186" h="220718">
                <a:moveTo>
                  <a:pt x="52552" y="0"/>
                </a:moveTo>
                <a:lnTo>
                  <a:pt x="189186" y="210207"/>
                </a:lnTo>
                <a:lnTo>
                  <a:pt x="0" y="220718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4DFA6-E380-4F5D-9552-3A5FB18EA667}"/>
              </a:ext>
            </a:extLst>
          </p:cNvPr>
          <p:cNvGrpSpPr/>
          <p:nvPr/>
        </p:nvGrpSpPr>
        <p:grpSpPr>
          <a:xfrm>
            <a:off x="3628440" y="2846160"/>
            <a:ext cx="5958000" cy="1976040"/>
            <a:chOff x="2104440" y="3200400"/>
            <a:chExt cx="5958000" cy="19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8A1072-7EBF-416C-B26E-A517AC7A248B}"/>
                    </a:ext>
                  </a:extLst>
                </p14:cNvPr>
                <p14:cNvContentPartPr/>
                <p14:nvPr/>
              </p14:nvContentPartPr>
              <p14:xfrm>
                <a:off x="2104440" y="3823920"/>
                <a:ext cx="2721240" cy="853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8A1072-7EBF-416C-B26E-A517AC7A24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2560" y="3812035"/>
                  <a:ext cx="2745000" cy="876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FA5DCF-A5A0-4319-B324-956758C49C13}"/>
                    </a:ext>
                  </a:extLst>
                </p14:cNvPr>
                <p14:cNvContentPartPr/>
                <p14:nvPr/>
              </p14:nvContentPartPr>
              <p14:xfrm>
                <a:off x="6076680" y="3666960"/>
                <a:ext cx="449280" cy="373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FA5DCF-A5A0-4319-B324-956758C49C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64810" y="3655080"/>
                  <a:ext cx="473021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478433-9D14-4F0E-848D-B515A67B5F02}"/>
                    </a:ext>
                  </a:extLst>
                </p14:cNvPr>
                <p14:cNvContentPartPr/>
                <p14:nvPr/>
              </p14:nvContentPartPr>
              <p14:xfrm>
                <a:off x="3880320" y="3200400"/>
                <a:ext cx="4182120" cy="1976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478433-9D14-4F0E-848D-B515A67B5F0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68440" y="3188522"/>
                  <a:ext cx="4205880" cy="19997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210DE1-7234-478E-8165-C4E61DEACA1F}"/>
                    </a:ext>
                  </a:extLst>
                </p14:cNvPr>
                <p14:cNvContentPartPr/>
                <p14:nvPr/>
              </p14:nvContentPartPr>
              <p14:xfrm>
                <a:off x="6220320" y="3755520"/>
                <a:ext cx="172800" cy="211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210DE1-7234-478E-8165-C4E61DEACA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08440" y="3743640"/>
                  <a:ext cx="196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813060-7D75-451E-8FD9-5F40ACFEECC6}"/>
                    </a:ext>
                  </a:extLst>
                </p14:cNvPr>
                <p14:cNvContentPartPr/>
                <p14:nvPr/>
              </p14:nvContentPartPr>
              <p14:xfrm>
                <a:off x="4831800" y="3966480"/>
                <a:ext cx="356760" cy="37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813060-7D75-451E-8FD9-5F40ACFEECC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19908" y="3954600"/>
                  <a:ext cx="380544" cy="3952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9" name="Curved Connector 15">
              <a:extLst>
                <a:ext uri="{FF2B5EF4-FFF2-40B4-BE49-F238E27FC236}">
                  <a16:creationId xmlns:a16="http://schemas.microsoft.com/office/drawing/2014/main" id="{566542A8-C20C-44EA-91B2-F45A9346E7C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69480" y="2348641"/>
              <a:ext cx="44640" cy="1914840"/>
            </a:xfrm>
            <a:prstGeom prst="curvedConnector5">
              <a:avLst>
                <a:gd name="adj1" fmla="val 472581"/>
                <a:gd name="adj2" fmla="val 23708"/>
                <a:gd name="adj3" fmla="val 893548"/>
              </a:avLst>
            </a:prstGeom>
            <a:ln w="31750">
              <a:solidFill>
                <a:srgbClr val="C00000"/>
              </a:solidFill>
              <a:tailEnd type="arrow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2E257E-D2DF-4928-8CC4-508AF067259B}"/>
                    </a:ext>
                  </a:extLst>
                </p:cNvPr>
                <p:cNvSpPr txBox="1"/>
                <p:nvPr/>
              </p:nvSpPr>
              <p:spPr>
                <a:xfrm>
                  <a:off x="4552200" y="3216830"/>
                  <a:ext cx="457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2E257E-D2DF-4928-8CC4-508AF0672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200" y="3216830"/>
                  <a:ext cx="457200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5A63BD-AF6E-403D-B505-88A070F6D44F}"/>
                </a:ext>
              </a:extLst>
            </p:cNvPr>
            <p:cNvCxnSpPr/>
            <p:nvPr/>
          </p:nvCxnSpPr>
          <p:spPr>
            <a:xfrm flipV="1">
              <a:off x="5188560" y="3870720"/>
              <a:ext cx="888120" cy="24408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84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  <a:p>
            <a:pPr lvl="1"/>
            <a:r>
              <a:rPr lang="en-US" dirty="0"/>
              <a:t>SSSP in weighted graphs </a:t>
            </a:r>
          </a:p>
          <a:p>
            <a:pPr lvl="1"/>
            <a:r>
              <a:rPr lang="en-US" dirty="0"/>
              <a:t>Properties of shortest paths in weighted graphs </a:t>
            </a:r>
          </a:p>
          <a:p>
            <a:pPr lvl="1"/>
            <a:r>
              <a:rPr lang="en-US" dirty="0"/>
              <a:t>Edge update</a:t>
            </a:r>
          </a:p>
          <a:p>
            <a:pPr lvl="1"/>
            <a:r>
              <a:rPr lang="en-US" dirty="0"/>
              <a:t>Bellman-Ford algorithm to solve SSSP for any weighted graphs</a:t>
            </a:r>
          </a:p>
          <a:p>
            <a:pPr lvl="1"/>
            <a:endParaRPr lang="en-US" dirty="0"/>
          </a:p>
          <a:p>
            <a:r>
              <a:rPr lang="en-US" dirty="0"/>
              <a:t>Today: </a:t>
            </a:r>
            <a:r>
              <a:rPr lang="en-US" dirty="0">
                <a:latin typeface="Arial Nova Cond" panose="020B0506020202020204" pitchFamily="34" charset="0"/>
              </a:rPr>
              <a:t>Dijkstra</a:t>
            </a:r>
            <a:r>
              <a:rPr lang="en-US" dirty="0"/>
              <a:t> algorithm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much more efficient algorithm </a:t>
            </a:r>
            <a:r>
              <a:rPr lang="en-US" dirty="0"/>
              <a:t>for SSSP for </a:t>
            </a:r>
            <a:r>
              <a:rPr lang="en-US" dirty="0">
                <a:solidFill>
                  <a:srgbClr val="FF0000"/>
                </a:solidFill>
              </a:rPr>
              <a:t>positively</a:t>
            </a:r>
            <a:r>
              <a:rPr lang="en-US" dirty="0"/>
              <a:t> weighted graphs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2D54-1085-4C74-B9CC-7787ADCC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Loop invariant (ii)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CB58F-12F3-493F-9A91-DE79456BE2B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Before while-loop, 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After while-loop, 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any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outside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.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already stores the shortest exit path length through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Now we add a new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only neighbors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may have their exist paths potentially affected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Hence we perform update operation on each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After that, all neighbors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finds length of shortest exit path.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CB58F-12F3-493F-9A91-DE79456BE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3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B509-6F4F-4F46-BC7D-D3842574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C2820-A1AE-4E01-AD35-A1B3FE74181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Note, our algorithm will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in this iteration, and afterwards,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will be updated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C2820-A1AE-4E01-AD35-A1B3FE74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555C017-026B-4B9F-A335-92236C48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26900"/>
            <a:ext cx="4114800" cy="32643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216EE8D-1517-40AE-A3C1-785A5E0B7982}"/>
              </a:ext>
            </a:extLst>
          </p:cNvPr>
          <p:cNvGrpSpPr/>
          <p:nvPr/>
        </p:nvGrpSpPr>
        <p:grpSpPr>
          <a:xfrm>
            <a:off x="5791201" y="2541829"/>
            <a:ext cx="4657249" cy="3286125"/>
            <a:chOff x="4343400" y="2541828"/>
            <a:chExt cx="4657249" cy="328612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CEAC7C1-208C-4804-9F86-A1656419E79A}"/>
                </a:ext>
              </a:extLst>
            </p:cNvPr>
            <p:cNvSpPr/>
            <p:nvPr/>
          </p:nvSpPr>
          <p:spPr>
            <a:xfrm>
              <a:off x="4343400" y="4092713"/>
              <a:ext cx="409099" cy="3715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44DB85-82D5-4853-AA4F-0104C60CF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2499" y="2541828"/>
              <a:ext cx="4248150" cy="3286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82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CCCA-163F-4215-AA2D-5C1C7797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Dijkstra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3B4DB-69F1-477E-9505-48869B02A7D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828800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Loop invariant: </a:t>
                </a:r>
              </a:p>
              <a:p>
                <a:pPr marL="274638" lvl="1" indent="0">
                  <a:buNone/>
                </a:pPr>
                <a:r>
                  <a:rPr lang="en-US" dirty="0">
                    <a:solidFill>
                      <a:srgbClr val="700000"/>
                    </a:solidFill>
                  </a:rPr>
                  <a:t>(</a:t>
                </a:r>
                <a:r>
                  <a:rPr lang="en-US" dirty="0" err="1">
                    <a:solidFill>
                      <a:srgbClr val="700000"/>
                    </a:solidFill>
                  </a:rPr>
                  <a:t>i</a:t>
                </a:r>
                <a:r>
                  <a:rPr lang="en-US" dirty="0">
                    <a:solidFill>
                      <a:srgbClr val="700000"/>
                    </a:solidFill>
                  </a:rPr>
                  <a:t>)</a:t>
                </a:r>
                <a:r>
                  <a:rPr lang="en-US" dirty="0"/>
                  <a:t>  At the beginning of each While-loop, the distance estimates already computed in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correct.  </a:t>
                </a:r>
              </a:p>
              <a:p>
                <a:pPr marL="274638" lvl="1" indent="0">
                  <a:buNone/>
                </a:pPr>
                <a:r>
                  <a:rPr lang="en-US" dirty="0">
                    <a:solidFill>
                      <a:srgbClr val="700000"/>
                    </a:solidFill>
                  </a:rPr>
                  <a:t>(ii) </a:t>
                </a:r>
                <a:r>
                  <a:rPr lang="en-US" dirty="0"/>
                  <a:t>For each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outside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stores the length of shortest exit path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3B4DB-69F1-477E-9505-48869B02A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828800"/>
              </a:xfrm>
              <a:blipFill>
                <a:blip r:embed="rId2"/>
                <a:stretch>
                  <a:fillRect l="-444" t="-264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6D887E-B5B5-4B21-9862-0DFBC196176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619500"/>
                <a:ext cx="10972800" cy="22098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Base case: </a:t>
                </a:r>
              </a:p>
              <a:p>
                <a:pPr lvl="1"/>
                <a:r>
                  <a:rPr lang="en-US" dirty="0"/>
                  <a:t>At the beginning,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empty so this holds. </a:t>
                </a:r>
              </a:p>
              <a:p>
                <a:r>
                  <a:rPr lang="en-US" dirty="0"/>
                  <a:t>Inductively: </a:t>
                </a:r>
              </a:p>
              <a:p>
                <a:pPr lvl="1"/>
                <a:r>
                  <a:rPr lang="en-US" dirty="0"/>
                  <a:t>If this holds so far,  then after we process the next node via one While-loop iteration, it still holds.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6D887E-B5B5-4B21-9862-0DFBC1961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619500"/>
                <a:ext cx="10972800" cy="2209800"/>
              </a:xfrm>
              <a:prstGeom prst="rect">
                <a:avLst/>
              </a:prstGeom>
              <a:blipFill>
                <a:blip r:embed="rId3"/>
                <a:stretch>
                  <a:fillRect l="-500" t="-2486" b="-2762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62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863E-6210-4C99-B299-E7A3999C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F2E2F-FBBC-4AF4-891C-9403E6891A5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To think: </a:t>
                </a:r>
              </a:p>
              <a:p>
                <a:pPr lvl="1"/>
                <a:r>
                  <a:rPr lang="en-US" dirty="0"/>
                  <a:t>Why do we need that all edge weights are positive in order to Dijkstra Algorithm to work?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Exercise: </a:t>
                </a:r>
              </a:p>
              <a:p>
                <a:pPr lvl="1"/>
                <a:r>
                  <a:rPr lang="en-US" dirty="0"/>
                  <a:t>Give an example of a weighted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and a 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running Dijkstra(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fails to compute correct shortest path distance to some node(s).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F2E2F-FBBC-4AF4-891C-9403E6891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1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670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Implementation of Dijkstra</a:t>
            </a:r>
          </a:p>
        </p:txBody>
      </p:sp>
    </p:spTree>
    <p:extLst>
      <p:ext uri="{BB962C8B-B14F-4D97-AF65-F5344CB8AC3E}">
        <p14:creationId xmlns:p14="http://schemas.microsoft.com/office/powerpoint/2010/main" val="1251097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92B6-7DE2-42E0-B1DD-6373456F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Dijkstra </a:t>
            </a:r>
            <a:r>
              <a:rPr lang="en-US" dirty="0" err="1"/>
              <a:t>Alg</a:t>
            </a:r>
            <a:r>
              <a:rPr lang="en-US" dirty="0"/>
              <a:t> (not code)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1659-D557-4A1B-9F5D-8CF526E766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5EC27-E65B-4928-B3D3-BF98857C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249286"/>
            <a:ext cx="7867650" cy="5010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912271-13DE-4FF8-80A9-496D2CC4563D}"/>
              </a:ext>
            </a:extLst>
          </p:cNvPr>
          <p:cNvSpPr/>
          <p:nvPr/>
        </p:nvSpPr>
        <p:spPr>
          <a:xfrm>
            <a:off x="2667000" y="3657600"/>
            <a:ext cx="6705600" cy="381000"/>
          </a:xfrm>
          <a:prstGeom prst="rect">
            <a:avLst/>
          </a:prstGeom>
          <a:solidFill>
            <a:srgbClr val="FF99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8C4CF-D690-4648-ABDE-C4F0CCEB3020}"/>
              </a:ext>
            </a:extLst>
          </p:cNvPr>
          <p:cNvSpPr/>
          <p:nvPr/>
        </p:nvSpPr>
        <p:spPr>
          <a:xfrm>
            <a:off x="3276600" y="4071314"/>
            <a:ext cx="5791200" cy="609600"/>
          </a:xfrm>
          <a:prstGeom prst="rect">
            <a:avLst/>
          </a:pr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4CDB-BC01-40DC-BE97-814EB9F1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 of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A9A1-00B3-4257-9FC5-8E88BA51F9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A311B-4AD2-4E11-8CCE-F81F4213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1270636"/>
            <a:ext cx="8848725" cy="49625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E480DF-7B39-48BC-8220-4F5E3D6F1EE2}"/>
              </a:ext>
            </a:extLst>
          </p:cNvPr>
          <p:cNvSpPr/>
          <p:nvPr/>
        </p:nvSpPr>
        <p:spPr>
          <a:xfrm>
            <a:off x="2667000" y="2971800"/>
            <a:ext cx="6705600" cy="990600"/>
          </a:xfrm>
          <a:prstGeom prst="rect">
            <a:avLst/>
          </a:prstGeom>
          <a:solidFill>
            <a:srgbClr val="FF99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871808-EE81-4D67-8408-A56D270E5D1D}"/>
              </a:ext>
            </a:extLst>
          </p:cNvPr>
          <p:cNvSpPr/>
          <p:nvPr/>
        </p:nvSpPr>
        <p:spPr>
          <a:xfrm>
            <a:off x="3276600" y="3962400"/>
            <a:ext cx="5791200" cy="718514"/>
          </a:xfrm>
          <a:prstGeom prst="rect">
            <a:avLst/>
          </a:pr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C97B-753C-4AAC-ACFF-631AD174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9829800" cy="990600"/>
          </a:xfrm>
        </p:spPr>
        <p:txBody>
          <a:bodyPr/>
          <a:lstStyle/>
          <a:p>
            <a:r>
              <a:rPr lang="en-US" dirty="0"/>
              <a:t>Time complexity of Naïve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8AD3-6167-42B3-8C17-3ED6DBD3AA4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Each while-loop takes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finding min distance node outside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for Update operation </a:t>
                </a:r>
              </a:p>
              <a:p>
                <a:pPr lvl="1"/>
                <a:r>
                  <a:rPr lang="en-US" dirty="0"/>
                  <a:t>Hence total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for each while-loop iteration</a:t>
                </a:r>
              </a:p>
              <a:p>
                <a:pPr lvl="3"/>
                <a:endParaRPr lang="en-US" sz="1000" dirty="0"/>
              </a:p>
              <a:p>
                <a:r>
                  <a:rPr lang="en-US" dirty="0"/>
                  <a:t>Each node can only be processed once</a:t>
                </a:r>
              </a:p>
              <a:p>
                <a:pPr lvl="1"/>
                <a:r>
                  <a:rPr lang="en-US" dirty="0"/>
                  <a:t>Hence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iterations of the while-loop</a:t>
                </a:r>
              </a:p>
              <a:p>
                <a:pPr lvl="1"/>
                <a:endParaRPr lang="en-US" sz="1000" dirty="0"/>
              </a:p>
              <a:p>
                <a:r>
                  <a:rPr lang="en-US" dirty="0"/>
                  <a:t>Initialization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time </a:t>
                </a:r>
              </a:p>
              <a:p>
                <a:endParaRPr lang="en-US" sz="1000" dirty="0"/>
              </a:p>
              <a:p>
                <a:r>
                  <a:rPr lang="en-US" dirty="0"/>
                  <a:t>Total time complexity: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27463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8AD3-6167-42B3-8C17-3ED6DBD3A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053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1C3-C8C2-42AC-9963-FEB14CEE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056-B4E4-404F-9899-C571AD4F13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3048000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Can we do better?  </a:t>
            </a:r>
          </a:p>
        </p:txBody>
      </p:sp>
    </p:spTree>
    <p:extLst>
      <p:ext uri="{BB962C8B-B14F-4D97-AF65-F5344CB8AC3E}">
        <p14:creationId xmlns:p14="http://schemas.microsoft.com/office/powerpoint/2010/main" val="211787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710E-1A57-4737-AF21-F85AAA3E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00AC-37A7-498B-9B9D-627CFD2A88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Bottleneck is that we have to repeatedly perform linear-scan to find the node outside with smallest distance estimate</a:t>
            </a:r>
          </a:p>
          <a:p>
            <a:endParaRPr lang="en-US" dirty="0"/>
          </a:p>
          <a:p>
            <a:r>
              <a:rPr lang="en-US" dirty="0"/>
              <a:t>We need a data structure to do the following:</a:t>
            </a:r>
          </a:p>
          <a:p>
            <a:pPr lvl="1"/>
            <a:r>
              <a:rPr lang="en-US" dirty="0"/>
              <a:t>For each outside node, maintain estimated distance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Extract</a:t>
            </a:r>
            <a:r>
              <a:rPr lang="en-US" dirty="0"/>
              <a:t> (i.e., identify and delete) the node with smallest estimated distance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/>
              <a:t> the estimated distance for a given node (in fact, decrease the estimated distance) </a:t>
            </a:r>
          </a:p>
          <a:p>
            <a:pPr lvl="1"/>
            <a:endParaRPr lang="en-US" dirty="0"/>
          </a:p>
          <a:p>
            <a:r>
              <a:rPr lang="en-US" dirty="0"/>
              <a:t>We need a </a:t>
            </a:r>
            <a:r>
              <a:rPr lang="en-US" dirty="0">
                <a:solidFill>
                  <a:srgbClr val="C00000"/>
                </a:solidFill>
              </a:rPr>
              <a:t>priority-queue</a:t>
            </a:r>
            <a:r>
              <a:rPr lang="en-US" dirty="0"/>
              <a:t> data structure!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8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21F8-BB43-4E5B-932B-7BEAF9BD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79F6-6029-41AF-B734-0F83B74868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E8EE78-5C25-4487-B0A3-5D19D29BE7F1}"/>
              </a:ext>
            </a:extLst>
          </p:cNvPr>
          <p:cNvSpPr txBox="1">
            <a:spLocks/>
          </p:cNvSpPr>
          <p:nvPr/>
        </p:nvSpPr>
        <p:spPr bwMode="auto">
          <a:xfrm>
            <a:off x="1905000" y="2590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dirty="0"/>
              <a:t>Dijkstra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3135758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9BF6-CBBB-410D-A07B-E2DEEBC5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E293-DAE8-4A95-B89D-0B3638E8F4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priority queue </a:t>
            </a:r>
            <a:r>
              <a:rPr lang="en-US" dirty="0"/>
              <a:t>is a data structure that allows us to store (key, value) pairs, extract the key with lowest value, and to decrease the value</a:t>
            </a:r>
          </a:p>
          <a:p>
            <a:pPr lvl="1"/>
            <a:r>
              <a:rPr lang="en-US" dirty="0"/>
              <a:t>These are exactly what we need! </a:t>
            </a:r>
          </a:p>
          <a:p>
            <a:endParaRPr lang="en-US" dirty="0"/>
          </a:p>
          <a:p>
            <a:r>
              <a:rPr lang="en-US" dirty="0"/>
              <a:t>Suppose we have a priority queue class: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Arial Nova Cond" panose="020B0506020202020204" pitchFamily="34" charset="0"/>
              </a:rPr>
              <a:t>PriorityQueue</a:t>
            </a:r>
            <a:r>
              <a:rPr lang="en-US" dirty="0">
                <a:solidFill>
                  <a:srgbClr val="0070C0"/>
                </a:solidFill>
                <a:latin typeface="Arial Nova Cond" panose="020B0506020202020204" pitchFamily="34" charset="0"/>
              </a:rPr>
              <a:t>(priorities) </a:t>
            </a:r>
            <a:r>
              <a:rPr lang="en-US" dirty="0"/>
              <a:t>will create a priority queue from a dictionary whose values are priorities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latin typeface="Arial Nova Cond" panose="020B0506020202020204" pitchFamily="34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Arial Nova Cond" panose="020B0506020202020204" pitchFamily="34" charset="0"/>
              </a:rPr>
              <a:t>extract_min</a:t>
            </a:r>
            <a:r>
              <a:rPr lang="en-US" dirty="0">
                <a:solidFill>
                  <a:srgbClr val="0070C0"/>
                </a:solidFill>
                <a:latin typeface="Arial Nova Cond" panose="020B0506020202020204" pitchFamily="34" charset="0"/>
              </a:rPr>
              <a:t>() </a:t>
            </a:r>
            <a:r>
              <a:rPr lang="en-US" dirty="0"/>
              <a:t>method removes and returns (i.e., extract) key with smallest value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latin typeface="Arial Nova Cond" panose="020B0506020202020204" pitchFamily="34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Arial Nova Cond" panose="020B0506020202020204" pitchFamily="34" charset="0"/>
              </a:rPr>
              <a:t>change_priority</a:t>
            </a:r>
            <a:r>
              <a:rPr lang="en-US" dirty="0">
                <a:solidFill>
                  <a:srgbClr val="0070C0"/>
                </a:solidFill>
                <a:latin typeface="Arial Nova Cond" panose="020B0506020202020204" pitchFamily="34" charset="0"/>
              </a:rPr>
              <a:t>(key, value) </a:t>
            </a:r>
            <a:r>
              <a:rPr lang="en-US" dirty="0"/>
              <a:t>method changes key’s value</a:t>
            </a:r>
          </a:p>
        </p:txBody>
      </p:sp>
    </p:spTree>
    <p:extLst>
      <p:ext uri="{BB962C8B-B14F-4D97-AF65-F5344CB8AC3E}">
        <p14:creationId xmlns:p14="http://schemas.microsoft.com/office/powerpoint/2010/main" val="23370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3A99-4320-4642-BF3F-332ED938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4625-3B27-476F-88F0-D6C94C10A7E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pq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PriorityQueue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B2121"/>
                </a:solidFill>
                <a:latin typeface="FiraMono-Regular-Identity-H"/>
              </a:rPr>
              <a:t>	'w'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: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B2121"/>
                </a:solidFill>
                <a:latin typeface="FiraMono-Regular-Identity-H"/>
              </a:rPr>
              <a:t>	'x'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: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B2121"/>
                </a:solidFill>
                <a:latin typeface="FiraMono-Regular-Identity-H"/>
              </a:rPr>
              <a:t>	'y'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: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B2121"/>
                </a:solidFill>
                <a:latin typeface="FiraMono-Regular-Identity-H"/>
              </a:rPr>
              <a:t>	'z'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: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pq</a:t>
            </a:r>
            <a:r>
              <a:rPr lang="en-US" sz="2400" dirty="0" err="1">
                <a:solidFill>
                  <a:srgbClr val="666666"/>
                </a:solidFill>
                <a:latin typeface="FiraMono-Regular-Identity-H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extract_min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B2121"/>
                </a:solidFill>
                <a:latin typeface="FiraMono-Regular-Identity-H"/>
              </a:rPr>
              <a:t>	'y'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pq</a:t>
            </a:r>
            <a:r>
              <a:rPr lang="en-US" sz="2400" dirty="0" err="1">
                <a:solidFill>
                  <a:srgbClr val="666666"/>
                </a:solidFill>
                <a:latin typeface="FiraMono-Regular-Identity-H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change_priority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solidFill>
                  <a:srgbClr val="BB2121"/>
                </a:solidFill>
                <a:latin typeface="FiraMono-Regular-Identity-H"/>
              </a:rPr>
              <a:t>'w'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,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pq</a:t>
            </a:r>
            <a:r>
              <a:rPr lang="en-US" sz="2400" dirty="0" err="1">
                <a:solidFill>
                  <a:srgbClr val="666666"/>
                </a:solidFill>
                <a:latin typeface="FiraMono-Regular-Identity-H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extract_min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________________?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6921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3D4F-CC65-435F-ABA7-35C94D24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implementation of 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C55AD-5D8F-4036-B49C-2C33A3A078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priority queue can be implemented using a (min) heap</a:t>
                </a:r>
              </a:p>
              <a:p>
                <a:r>
                  <a:rPr lang="en-US" dirty="0"/>
                  <a:t>min-heap implementation of priority queue: </a:t>
                </a:r>
              </a:p>
              <a:p>
                <a:pPr lvl="1"/>
                <a:r>
                  <a:rPr lang="en-US" dirty="0" err="1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PriorityQueue</a:t>
                </a:r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(priorities)</a:t>
                </a:r>
                <a:r>
                  <a:rPr lang="en-US" dirty="0"/>
                  <a:t>: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time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priorities</a:t>
                </a:r>
                <a:r>
                  <a:rPr lang="en-US" dirty="0"/>
                  <a:t>| 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.</a:t>
                </a:r>
                <a:r>
                  <a:rPr lang="en-US" dirty="0" err="1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extract_min</a:t>
                </a:r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() </a:t>
                </a:r>
                <a:r>
                  <a:rPr lang="en-US" dirty="0"/>
                  <a:t>: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time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is the size of priority queue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.</a:t>
                </a:r>
                <a:r>
                  <a:rPr lang="en-US" dirty="0" err="1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change_priority</a:t>
                </a:r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(key, value) : </a:t>
                </a:r>
                <a:r>
                  <a:rPr lang="en-US" dirty="0"/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time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is the size of priority queue</a:t>
                </a:r>
                <a:endParaRPr lang="en-US" dirty="0">
                  <a:solidFill>
                    <a:srgbClr val="0070C0"/>
                  </a:solidFill>
                  <a:latin typeface="Arial Nova Cond" panose="020B0506020202020204" pitchFamily="34" charset="0"/>
                </a:endParaRPr>
              </a:p>
              <a:p>
                <a:pPr lvl="1"/>
                <a:endParaRPr lang="en-US" dirty="0">
                  <a:solidFill>
                    <a:srgbClr val="0070C0"/>
                  </a:solidFill>
                  <a:latin typeface="Arial Nova Cond" panose="020B0506020202020204" pitchFamily="34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C55AD-5D8F-4036-B49C-2C33A3A0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135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7E5A74-B6BF-4462-B1B3-E72961FD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8686800" cy="45768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2D6955-81BA-40ED-97F6-55898662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using priority 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DBFFC-953C-4951-BD26-717B715936AC}"/>
              </a:ext>
            </a:extLst>
          </p:cNvPr>
          <p:cNvSpPr/>
          <p:nvPr/>
        </p:nvSpPr>
        <p:spPr>
          <a:xfrm>
            <a:off x="2286000" y="2916622"/>
            <a:ext cx="6705600" cy="771459"/>
          </a:xfrm>
          <a:prstGeom prst="rect">
            <a:avLst/>
          </a:prstGeom>
          <a:solidFill>
            <a:srgbClr val="FF99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DAD6B-BFCA-441F-81D1-A347C413E87C}"/>
              </a:ext>
            </a:extLst>
          </p:cNvPr>
          <p:cNvSpPr/>
          <p:nvPr/>
        </p:nvSpPr>
        <p:spPr>
          <a:xfrm>
            <a:off x="2895600" y="3688080"/>
            <a:ext cx="5791200" cy="274320"/>
          </a:xfrm>
          <a:prstGeom prst="rect">
            <a:avLst/>
          </a:pr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87B41-A039-46CB-A230-CB172758F91E}"/>
              </a:ext>
            </a:extLst>
          </p:cNvPr>
          <p:cNvSpPr/>
          <p:nvPr/>
        </p:nvSpPr>
        <p:spPr>
          <a:xfrm>
            <a:off x="3505200" y="4596699"/>
            <a:ext cx="6934200" cy="771459"/>
          </a:xfrm>
          <a:prstGeom prst="rect">
            <a:avLst/>
          </a:prstGeom>
          <a:solidFill>
            <a:schemeClr val="accent5">
              <a:lumMod val="7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26D7-A673-49B2-8BA2-6C6A51C7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Time Complexity using heap implementation of 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A02B0-13F8-4729-B5AA-1813A1F8EFF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Creating priority queue: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Number of .</a:t>
                </a:r>
                <a:r>
                  <a:rPr lang="en-US" sz="2400" dirty="0" err="1"/>
                  <a:t>extract_min</a:t>
                </a:r>
                <a:r>
                  <a:rPr lang="en-US" sz="2400" dirty="0"/>
                  <a:t>()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Total costs of .</a:t>
                </a:r>
                <a:r>
                  <a:rPr lang="en-US" sz="2400" dirty="0" err="1"/>
                  <a:t>extract_min</a:t>
                </a:r>
                <a:r>
                  <a:rPr lang="en-US" sz="2400" dirty="0"/>
                  <a:t>()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Number of .</a:t>
                </a:r>
                <a:r>
                  <a:rPr lang="en-US" sz="2400" dirty="0" err="1"/>
                  <a:t>change_priority</a:t>
                </a:r>
                <a:r>
                  <a:rPr lang="en-US" sz="2400" dirty="0"/>
                  <a:t>()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deg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[deg(v) should become </a:t>
                </a:r>
                <a:r>
                  <a:rPr lang="en-US" sz="2000" i="1" dirty="0" err="1">
                    <a:solidFill>
                      <a:srgbClr val="0070C0"/>
                    </a:solidFill>
                  </a:rPr>
                  <a:t>outdeg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(v) for directed graphs]</a:t>
                </a:r>
              </a:p>
              <a:p>
                <a:r>
                  <a:rPr lang="en-US" sz="2400" dirty="0"/>
                  <a:t>Total costs of .</a:t>
                </a:r>
                <a:r>
                  <a:rPr lang="en-US" sz="2400" dirty="0" err="1"/>
                  <a:t>change_priority</a:t>
                </a:r>
                <a:r>
                  <a:rPr lang="en-US" sz="2400" dirty="0"/>
                  <a:t>()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Total time complexity: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A02B0-13F8-4729-B5AA-1813A1F8E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444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295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E5CF-68CF-4825-A382-0A7E7D6E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F32A0-7348-4EE1-9B79-6F77E682AEA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Fibonacci heap, one can improve the time complexity of Dijkstra algorithm to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F32A0-7348-4EE1-9B79-6F77E682A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62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2FF0-5B06-472B-8E12-6EB21E9E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00AA4-44AD-4A12-A8A1-DCF8500D058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Graph traversal / search strategy (BFS/DFS)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BFS can be used to compute single source shortest path for unweighted graphs, or for graphs where all edges having the same weight. </a:t>
                </a:r>
              </a:p>
              <a:p>
                <a:pPr lvl="1"/>
                <a:endParaRPr lang="en-US" b="0" dirty="0"/>
              </a:p>
              <a:p>
                <a:r>
                  <a:rPr lang="en-US" dirty="0"/>
                  <a:t>Graph single source shortest path </a:t>
                </a:r>
              </a:p>
              <a:p>
                <a:pPr lvl="1"/>
                <a:r>
                  <a:rPr lang="en-US" dirty="0"/>
                  <a:t>Bellman-Ford for arbitrary graphs: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Dijkstra for positively-weighted graphs: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b="0" dirty="0"/>
                  <a:t>Can be improved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00AA4-44AD-4A12-A8A1-DCF8500D0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81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57985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62DC99-C489-4E0B-9F53-C389FE77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608786"/>
            <a:ext cx="3208020" cy="213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F7B3CB-D663-4FF6-9A4C-33CA60B2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B3B2-8B1A-40AF-979C-3DD39D187D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Dijkstra has some similarity to </a:t>
            </a:r>
            <a:r>
              <a:rPr lang="en-US" sz="2400" dirty="0">
                <a:solidFill>
                  <a:srgbClr val="0070C0"/>
                </a:solidFill>
              </a:rPr>
              <a:t>Bellman-Ford</a:t>
            </a:r>
          </a:p>
          <a:p>
            <a:pPr lvl="1"/>
            <a:r>
              <a:rPr lang="en-US" sz="2000" dirty="0"/>
              <a:t>In the sense that both will repeatedly perform update(edge) operations to improve shortest path estimates</a:t>
            </a:r>
          </a:p>
          <a:p>
            <a:pPr lvl="2"/>
            <a:r>
              <a:rPr lang="en-US" sz="1800" dirty="0"/>
              <a:t>different in the order of these update operations, where </a:t>
            </a:r>
            <a:r>
              <a:rPr lang="en-US" sz="1800" dirty="0">
                <a:solidFill>
                  <a:srgbClr val="0070C0"/>
                </a:solidFill>
              </a:rPr>
              <a:t>Dijkstra</a:t>
            </a:r>
            <a:r>
              <a:rPr lang="en-US" sz="1800" dirty="0"/>
              <a:t> does so more intelligently for positively weighted graphs to reduce redundancy.  </a:t>
            </a:r>
          </a:p>
          <a:p>
            <a:pPr lvl="2"/>
            <a:endParaRPr lang="en-US" sz="800" dirty="0"/>
          </a:p>
          <a:p>
            <a:r>
              <a:rPr lang="en-US" sz="2400" dirty="0"/>
              <a:t>In particular, </a:t>
            </a:r>
          </a:p>
          <a:p>
            <a:pPr lvl="1"/>
            <a:r>
              <a:rPr lang="en-US" sz="2100" dirty="0"/>
              <a:t>Bellman-Ford updates all edges in each iteration – many of them don’t need to be updated</a:t>
            </a:r>
          </a:p>
          <a:p>
            <a:pPr lvl="1"/>
            <a:r>
              <a:rPr lang="en-US" sz="2100" dirty="0"/>
              <a:t>If we assume all edge weights are positive, then we can rule out some paths immediately: 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5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6B77-23B4-4521-963E-4773A5C9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53D4-CD60-4C23-9173-00A46F4DCA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High level idea also similar to </a:t>
            </a:r>
            <a:r>
              <a:rPr lang="en-US" sz="2400" dirty="0">
                <a:solidFill>
                  <a:srgbClr val="0070C0"/>
                </a:solidFill>
              </a:rPr>
              <a:t>BFS</a:t>
            </a:r>
          </a:p>
          <a:p>
            <a:pPr lvl="1"/>
            <a:r>
              <a:rPr lang="en-US" sz="2000" dirty="0"/>
              <a:t>for each node, we will maintain </a:t>
            </a:r>
            <a:r>
              <a:rPr lang="en-US" sz="2000" dirty="0">
                <a:solidFill>
                  <a:srgbClr val="700000"/>
                </a:solidFill>
              </a:rPr>
              <a:t>an estimate of shortest distance</a:t>
            </a:r>
            <a:r>
              <a:rPr lang="en-US" sz="2000" dirty="0"/>
              <a:t> to the source </a:t>
            </a:r>
          </a:p>
          <a:p>
            <a:pPr lvl="1"/>
            <a:r>
              <a:rPr lang="en-US" sz="2000" dirty="0"/>
              <a:t>this estimate will be iteratively updated</a:t>
            </a:r>
          </a:p>
          <a:p>
            <a:pPr lvl="1"/>
            <a:r>
              <a:rPr lang="en-US" sz="2000" dirty="0"/>
              <a:t>the algorithm will explore the nodes </a:t>
            </a:r>
            <a:r>
              <a:rPr lang="en-US" sz="2000" dirty="0">
                <a:solidFill>
                  <a:srgbClr val="700000"/>
                </a:solidFill>
              </a:rPr>
              <a:t>in a greedy manner</a:t>
            </a:r>
            <a:r>
              <a:rPr lang="en-US" sz="2000" dirty="0"/>
              <a:t>, in increasing </a:t>
            </a:r>
            <a:r>
              <a:rPr lang="en-US" sz="2000" dirty="0">
                <a:solidFill>
                  <a:srgbClr val="00B050"/>
                </a:solidFill>
              </a:rPr>
              <a:t>distance</a:t>
            </a:r>
            <a:r>
              <a:rPr lang="en-US" sz="2000" dirty="0"/>
              <a:t> to the source</a:t>
            </a:r>
          </a:p>
          <a:p>
            <a:pPr lvl="2"/>
            <a:r>
              <a:rPr lang="en-US" sz="1800" dirty="0"/>
              <a:t>by the time we start to explore a node, the algorithm will be guaranteed to have already computed correct shortest path distance from the source to this node </a:t>
            </a:r>
          </a:p>
          <a:p>
            <a:pPr lvl="2"/>
            <a:endParaRPr lang="en-US" sz="900" dirty="0"/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859AF0-2696-4125-AE26-2F887AC3129A}"/>
              </a:ext>
            </a:extLst>
          </p:cNvPr>
          <p:cNvGrpSpPr/>
          <p:nvPr/>
        </p:nvGrpSpPr>
        <p:grpSpPr>
          <a:xfrm>
            <a:off x="5105400" y="3810000"/>
            <a:ext cx="2386390" cy="1944869"/>
            <a:chOff x="304800" y="2255400"/>
            <a:chExt cx="3935160" cy="3519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7819203-4C19-43A6-9604-D124DF9DD9A4}"/>
                </a:ext>
              </a:extLst>
            </p:cNvPr>
            <p:cNvSpPr/>
            <p:nvPr/>
          </p:nvSpPr>
          <p:spPr>
            <a:xfrm>
              <a:off x="304800" y="3210840"/>
              <a:ext cx="742320" cy="7426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593E59-BFE6-4226-8FC1-56C94D157AB8}"/>
                    </a:ext>
                  </a:extLst>
                </p14:cNvPr>
                <p14:cNvContentPartPr/>
                <p14:nvPr/>
              </p14:nvContentPartPr>
              <p14:xfrm>
                <a:off x="547660" y="3413760"/>
                <a:ext cx="208440" cy="284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65E0E9-5091-4EE5-9066-72BE68CAEC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5800" y="3401895"/>
                  <a:ext cx="232159" cy="30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245543-85BF-4CF7-917E-7B47CC5A2652}"/>
                </a:ext>
              </a:extLst>
            </p:cNvPr>
            <p:cNvCxnSpPr>
              <a:stCxn id="5" idx="7"/>
              <a:endCxn id="8" idx="2"/>
            </p:cNvCxnSpPr>
            <p:nvPr/>
          </p:nvCxnSpPr>
          <p:spPr>
            <a:xfrm flipV="1">
              <a:off x="938410" y="2617200"/>
              <a:ext cx="683270" cy="702403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42C92CF-4819-406D-866A-CF3728A135A4}"/>
                </a:ext>
              </a:extLst>
            </p:cNvPr>
            <p:cNvSpPr/>
            <p:nvPr/>
          </p:nvSpPr>
          <p:spPr>
            <a:xfrm>
              <a:off x="1621680" y="2255400"/>
              <a:ext cx="723960" cy="72360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4F00E5-81CC-4DD4-9258-15B8D1D378E7}"/>
                </a:ext>
              </a:extLst>
            </p:cNvPr>
            <p:cNvSpPr/>
            <p:nvPr/>
          </p:nvSpPr>
          <p:spPr>
            <a:xfrm>
              <a:off x="1725000" y="3710880"/>
              <a:ext cx="712080" cy="7120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CE3889-EFA3-4692-B291-5679C9B81C76}"/>
                </a:ext>
              </a:extLst>
            </p:cNvPr>
            <p:cNvSpPr/>
            <p:nvPr/>
          </p:nvSpPr>
          <p:spPr>
            <a:xfrm>
              <a:off x="1730400" y="5044680"/>
              <a:ext cx="729720" cy="72972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924540-33D5-486E-A80B-181452FE2596}"/>
                    </a:ext>
                  </a:extLst>
                </p14:cNvPr>
                <p14:cNvContentPartPr/>
                <p14:nvPr/>
              </p14:nvContentPartPr>
              <p14:xfrm>
                <a:off x="1983340" y="5278200"/>
                <a:ext cx="258120" cy="21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95527D-333C-44CE-BB3F-490502792E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1460" y="5266360"/>
                  <a:ext cx="281880" cy="2378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5B25C1-596C-4C5C-AA02-C64DB9BA9DE1}"/>
                </a:ext>
              </a:extLst>
            </p:cNvPr>
            <p:cNvSpPr/>
            <p:nvPr/>
          </p:nvSpPr>
          <p:spPr>
            <a:xfrm>
              <a:off x="3491160" y="2422440"/>
              <a:ext cx="748800" cy="74844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19EE9E5-045D-4448-8839-540EB49701A6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45640" y="2617200"/>
              <a:ext cx="1145520" cy="17946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28B34F-EE94-4DE2-BEBD-5A3790745878}"/>
                </a:ext>
              </a:extLst>
            </p:cNvPr>
            <p:cNvCxnSpPr>
              <a:stCxn id="12" idx="3"/>
              <a:endCxn id="9" idx="6"/>
            </p:cNvCxnSpPr>
            <p:nvPr/>
          </p:nvCxnSpPr>
          <p:spPr>
            <a:xfrm flipH="1">
              <a:off x="2437080" y="3061273"/>
              <a:ext cx="1163739" cy="1005647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D51551-11B5-449F-9E54-C5E3445E588B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 flipV="1">
              <a:off x="938410" y="3815162"/>
              <a:ext cx="890872" cy="2959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226681-7365-4D29-B323-7DE47DF8EFE5}"/>
                </a:ext>
              </a:extLst>
            </p:cNvPr>
            <p:cNvCxnSpPr>
              <a:stCxn id="5" idx="4"/>
              <a:endCxn id="10" idx="1"/>
            </p:cNvCxnSpPr>
            <p:nvPr/>
          </p:nvCxnSpPr>
          <p:spPr>
            <a:xfrm>
              <a:off x="675960" y="3953520"/>
              <a:ext cx="1161305" cy="119802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7E5B05-D6F5-424B-9248-A5D9AD1A45EF}"/>
                    </a:ext>
                  </a:extLst>
                </p14:cNvPr>
                <p14:cNvContentPartPr/>
                <p14:nvPr/>
              </p14:nvContentPartPr>
              <p14:xfrm>
                <a:off x="1093060" y="2397120"/>
                <a:ext cx="2833200" cy="128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8FBED9-A4B9-4BCB-9010-A353C9CFB2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1178" y="2385273"/>
                  <a:ext cx="2856963" cy="131141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70A3A9-BDC4-43C0-BDE5-06CA83D265A8}"/>
                </a:ext>
              </a:extLst>
            </p:cNvPr>
            <p:cNvSpPr/>
            <p:nvPr/>
          </p:nvSpPr>
          <p:spPr>
            <a:xfrm>
              <a:off x="1518360" y="3508920"/>
              <a:ext cx="102960" cy="10296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B23DE9-9298-4CA0-AEB0-BC4CADE612AC}"/>
                    </a:ext>
                  </a:extLst>
                </p14:cNvPr>
                <p14:cNvContentPartPr/>
                <p14:nvPr/>
              </p14:nvContentPartPr>
              <p14:xfrm>
                <a:off x="2835460" y="3266520"/>
                <a:ext cx="45000" cy="20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C92BD4-A544-454A-8680-ED13095D30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3580" y="3254640"/>
                  <a:ext cx="68760" cy="2260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80496A5-66D6-48AF-AF12-35275B8D4670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2081040" y="4422960"/>
              <a:ext cx="14220" cy="62172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E777E3-7EE2-4D2E-B811-86841DA1251F}"/>
                    </a:ext>
                  </a:extLst>
                </p14:cNvPr>
                <p14:cNvContentPartPr/>
                <p14:nvPr/>
              </p14:nvContentPartPr>
              <p14:xfrm>
                <a:off x="1072540" y="3850080"/>
                <a:ext cx="1355400" cy="1169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03E94B-FDE8-4EC1-B43A-5CBAAF6446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0673" y="3838211"/>
                  <a:ext cx="1379135" cy="119337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B01BD9-149F-4E9A-B425-D1E6FE8045BB}"/>
                </a:ext>
              </a:extLst>
            </p:cNvPr>
            <p:cNvSpPr/>
            <p:nvPr/>
          </p:nvSpPr>
          <p:spPr bwMode="auto">
            <a:xfrm>
              <a:off x="2330605" y="4495800"/>
              <a:ext cx="32136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3200" dirty="0">
                  <a:latin typeface="Times" charset="0"/>
                </a:rPr>
                <a:t>6</a:t>
              </a:r>
              <a:endParaRPr lang="en-US" sz="2400" dirty="0"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80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ABE2-4E0A-4D07-9A3B-01DEA751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06754-95A0-41F4-97C3-E413BC6C0D8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447800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Fix the source node to be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algn="l"/>
                <a:r>
                  <a:rPr lang="en-US" sz="2400" dirty="0">
                    <a:latin typeface="Abadi" panose="020B0604020104020204" pitchFamily="34" charset="0"/>
                  </a:rPr>
                  <a:t>Similar to BFS, Dijkstra</a:t>
                </a:r>
                <a:r>
                  <a:rPr lang="en-US" sz="2400" dirty="0"/>
                  <a:t> algorithm keeps track of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estimated shortest paths</a:t>
                </a:r>
                <a:r>
                  <a:rPr lang="en-US" sz="2400" dirty="0"/>
                  <a:t> found so far,  together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(estimated distance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)</a:t>
                </a:r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06754-95A0-41F4-97C3-E413BC6C0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447800"/>
              </a:xfrm>
              <a:blipFill>
                <a:blip r:embed="rId2"/>
                <a:stretch>
                  <a:fillRect l="-333" t="-2917" r="-116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B7E9E1A-1343-45BF-B3D9-537BB4D7AC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276600"/>
                <a:ext cx="10972800" cy="4937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At the beginning,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 for all nodes other than the source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Keep track of a set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correct nodes</a:t>
                </a:r>
              </a:p>
              <a:p>
                <a:r>
                  <a:rPr lang="en-US" sz="2400" dirty="0"/>
                  <a:t>At every step, add node outside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smallest estimated distance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/>
                  <a:t> update estimated distances to its neighbors.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B7E9E1A-1343-45BF-B3D9-537BB4D7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276600"/>
                <a:ext cx="10972800" cy="4937760"/>
              </a:xfrm>
              <a:prstGeom prst="rect">
                <a:avLst/>
              </a:prstGeom>
              <a:blipFill>
                <a:blip r:embed="rId3"/>
                <a:stretch>
                  <a:fillRect l="-389" t="-9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2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6B94-2038-4194-87BC-13364497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2DA3-1776-4D52-8C4D-B366A259D0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799B3-1D1E-4C02-8524-189425C7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1540193"/>
            <a:ext cx="55530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3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92B6-7DE2-42E0-B1DD-6373456F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Dijkstra </a:t>
            </a:r>
            <a:r>
              <a:rPr lang="en-US" dirty="0" err="1"/>
              <a:t>Alg</a:t>
            </a:r>
            <a:r>
              <a:rPr lang="en-US" dirty="0"/>
              <a:t> (not code)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1659-D557-4A1B-9F5D-8CF526E766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5EC27-E65B-4928-B3D3-BF98857C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249286"/>
            <a:ext cx="7867650" cy="5010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57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2541-C8BA-4791-AD8A-329F3CC3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4C46-5D3C-4D14-843E-B79A22EB27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73420" y="1219200"/>
            <a:ext cx="1651380" cy="4937760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Outside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95A7BF-F2B4-41F4-9CBB-BCDA9137FE56}"/>
              </a:ext>
            </a:extLst>
          </p:cNvPr>
          <p:cNvGrpSpPr/>
          <p:nvPr/>
        </p:nvGrpSpPr>
        <p:grpSpPr>
          <a:xfrm>
            <a:off x="1905000" y="1752600"/>
            <a:ext cx="3935160" cy="3519000"/>
            <a:chOff x="2667000" y="2057400"/>
            <a:chExt cx="3935160" cy="3519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F49BF37-0319-4752-AFFC-CCE2A3D61840}"/>
                </a:ext>
              </a:extLst>
            </p:cNvPr>
            <p:cNvSpPr/>
            <p:nvPr/>
          </p:nvSpPr>
          <p:spPr>
            <a:xfrm>
              <a:off x="2667000" y="3012840"/>
              <a:ext cx="742320" cy="7426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C58639-1875-45AE-ADDC-A7FC915B420D}"/>
                    </a:ext>
                  </a:extLst>
                </p14:cNvPr>
                <p14:cNvContentPartPr/>
                <p14:nvPr/>
              </p14:nvContentPartPr>
              <p14:xfrm>
                <a:off x="2909860" y="3215760"/>
                <a:ext cx="208440" cy="28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C58639-1875-45AE-ADDC-A7FC915B420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98000" y="3203895"/>
                  <a:ext cx="232159" cy="30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A488E2-415B-4A3F-A3D5-F682D4BFCCB0}"/>
                </a:ext>
              </a:extLst>
            </p:cNvPr>
            <p:cNvCxnSpPr>
              <a:stCxn id="5" idx="7"/>
              <a:endCxn id="8" idx="2"/>
            </p:cNvCxnSpPr>
            <p:nvPr/>
          </p:nvCxnSpPr>
          <p:spPr>
            <a:xfrm flipV="1">
              <a:off x="3300610" y="2419200"/>
              <a:ext cx="683270" cy="702403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874105-E57D-456A-AF6C-EAAD5679BF84}"/>
                </a:ext>
              </a:extLst>
            </p:cNvPr>
            <p:cNvSpPr/>
            <p:nvPr/>
          </p:nvSpPr>
          <p:spPr>
            <a:xfrm>
              <a:off x="3983880" y="2057400"/>
              <a:ext cx="723960" cy="72360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10254C-B313-4BC5-B4D4-5CBE69DCE42B}"/>
                </a:ext>
              </a:extLst>
            </p:cNvPr>
            <p:cNvSpPr/>
            <p:nvPr/>
          </p:nvSpPr>
          <p:spPr>
            <a:xfrm>
              <a:off x="4087200" y="3512880"/>
              <a:ext cx="712080" cy="7120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64B866-66E0-4405-B5BE-12F9CB66C6D9}"/>
                </a:ext>
              </a:extLst>
            </p:cNvPr>
            <p:cNvSpPr/>
            <p:nvPr/>
          </p:nvSpPr>
          <p:spPr>
            <a:xfrm>
              <a:off x="4092600" y="4846680"/>
              <a:ext cx="729720" cy="72972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EFF6B7-45C4-456B-8C02-45B278C0287A}"/>
                    </a:ext>
                  </a:extLst>
                </p14:cNvPr>
                <p14:cNvContentPartPr/>
                <p14:nvPr/>
              </p14:nvContentPartPr>
              <p14:xfrm>
                <a:off x="4345540" y="5080200"/>
                <a:ext cx="258120" cy="21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EFF6B7-45C4-456B-8C02-45B278C028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33660" y="5068360"/>
                  <a:ext cx="281880" cy="2378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D8AEA7-6501-497B-91F0-5342042122A6}"/>
                </a:ext>
              </a:extLst>
            </p:cNvPr>
            <p:cNvSpPr/>
            <p:nvPr/>
          </p:nvSpPr>
          <p:spPr>
            <a:xfrm>
              <a:off x="5853360" y="2224440"/>
              <a:ext cx="748800" cy="74844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A745DE-B9D4-43E8-A70C-CF2B64160D03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707840" y="2419200"/>
              <a:ext cx="1145520" cy="17946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3CCC39-10E6-4E76-99A8-2B5A4AC0140D}"/>
                </a:ext>
              </a:extLst>
            </p:cNvPr>
            <p:cNvCxnSpPr>
              <a:stCxn id="12" idx="3"/>
              <a:endCxn id="9" idx="6"/>
            </p:cNvCxnSpPr>
            <p:nvPr/>
          </p:nvCxnSpPr>
          <p:spPr>
            <a:xfrm flipH="1">
              <a:off x="4799280" y="2863273"/>
              <a:ext cx="1163739" cy="1005647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8C251-9EE9-4A01-8446-B521E5E8E4B4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 flipV="1">
              <a:off x="3300610" y="3617162"/>
              <a:ext cx="890872" cy="2959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3AD51B-C13B-46C4-A980-DEE43679B5C6}"/>
                </a:ext>
              </a:extLst>
            </p:cNvPr>
            <p:cNvCxnSpPr>
              <a:stCxn id="5" idx="4"/>
              <a:endCxn id="10" idx="1"/>
            </p:cNvCxnSpPr>
            <p:nvPr/>
          </p:nvCxnSpPr>
          <p:spPr>
            <a:xfrm>
              <a:off x="3038160" y="3755520"/>
              <a:ext cx="1161305" cy="119802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EEA5B6-5CBB-4E51-A0E8-80A4661B7C67}"/>
                    </a:ext>
                  </a:extLst>
                </p14:cNvPr>
                <p14:cNvContentPartPr/>
                <p14:nvPr/>
              </p14:nvContentPartPr>
              <p14:xfrm>
                <a:off x="3455260" y="2199120"/>
                <a:ext cx="2833200" cy="1287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EEA5B6-5CBB-4E51-A0E8-80A4661B7C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43378" y="2187273"/>
                  <a:ext cx="2856963" cy="131141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982C43-735C-4AE9-B985-6031AE000C31}"/>
                </a:ext>
              </a:extLst>
            </p:cNvPr>
            <p:cNvSpPr/>
            <p:nvPr/>
          </p:nvSpPr>
          <p:spPr>
            <a:xfrm>
              <a:off x="3880560" y="3310920"/>
              <a:ext cx="102960" cy="10296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267A26-E890-4645-B1F2-5EEE7C3D7A01}"/>
                    </a:ext>
                  </a:extLst>
                </p14:cNvPr>
                <p14:cNvContentPartPr/>
                <p14:nvPr/>
              </p14:nvContentPartPr>
              <p14:xfrm>
                <a:off x="5197660" y="3068520"/>
                <a:ext cx="45000" cy="202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267A26-E890-4645-B1F2-5EEE7C3D7A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85780" y="3056640"/>
                  <a:ext cx="68760" cy="2260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AFD026-3FF4-4A04-92AC-A11A36013196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4443240" y="4224960"/>
              <a:ext cx="14220" cy="62172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5F7C30-A94D-4613-937F-559A2F4E56E8}"/>
                    </a:ext>
                  </a:extLst>
                </p14:cNvPr>
                <p14:cNvContentPartPr/>
                <p14:nvPr/>
              </p14:nvContentPartPr>
              <p14:xfrm>
                <a:off x="3434740" y="3652080"/>
                <a:ext cx="1355400" cy="116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5F7C30-A94D-4613-937F-559A2F4E56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22873" y="3640211"/>
                  <a:ext cx="1379135" cy="119337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D64936-D8D1-4107-AC02-211C5B0F82F9}"/>
                </a:ext>
              </a:extLst>
            </p:cNvPr>
            <p:cNvSpPr/>
            <p:nvPr/>
          </p:nvSpPr>
          <p:spPr bwMode="auto">
            <a:xfrm>
              <a:off x="4570625" y="4249920"/>
              <a:ext cx="32136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3200" dirty="0">
                  <a:latin typeface="Times" charset="0"/>
                </a:rPr>
                <a:t>6</a:t>
              </a:r>
              <a:endParaRPr lang="en-US" sz="2400" dirty="0">
                <a:latin typeface="Times" charset="0"/>
              </a:endParaRP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931B65D-BF1C-42B9-91A2-FFB1B98CFD06}"/>
              </a:ext>
            </a:extLst>
          </p:cNvPr>
          <p:cNvSpPr txBox="1">
            <a:spLocks/>
          </p:cNvSpPr>
          <p:nvPr/>
        </p:nvSpPr>
        <p:spPr bwMode="auto">
          <a:xfrm>
            <a:off x="8254620" y="1208357"/>
            <a:ext cx="1651380" cy="49377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C </a:t>
            </a:r>
          </a:p>
        </p:txBody>
      </p:sp>
    </p:spTree>
    <p:extLst>
      <p:ext uri="{BB962C8B-B14F-4D97-AF65-F5344CB8AC3E}">
        <p14:creationId xmlns:p14="http://schemas.microsoft.com/office/powerpoint/2010/main" val="2927979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27425</TotalTime>
  <Words>1663</Words>
  <Application>Microsoft Office PowerPoint</Application>
  <PresentationFormat>Widescreen</PresentationFormat>
  <Paragraphs>199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Wingdings 3</vt:lpstr>
      <vt:lpstr>Calibri Light</vt:lpstr>
      <vt:lpstr>Bookman Old Style</vt:lpstr>
      <vt:lpstr>Calibri</vt:lpstr>
      <vt:lpstr>FiraMono-Regular-Identity-H</vt:lpstr>
      <vt:lpstr>Arial Nova Cond</vt:lpstr>
      <vt:lpstr>Cambria Math</vt:lpstr>
      <vt:lpstr>Abadi</vt:lpstr>
      <vt:lpstr>Times</vt:lpstr>
      <vt:lpstr>Gill Sans MT</vt:lpstr>
      <vt:lpstr>Arial</vt:lpstr>
      <vt:lpstr>Wingdings</vt:lpstr>
      <vt:lpstr>Origin</vt:lpstr>
      <vt:lpstr>1_Custom Design</vt:lpstr>
      <vt:lpstr>Custom Design</vt:lpstr>
      <vt:lpstr>DSC40B: Theoretical Foundations of Data Science II </vt:lpstr>
      <vt:lpstr>Prelude</vt:lpstr>
      <vt:lpstr>PowerPoint Presentation</vt:lpstr>
      <vt:lpstr>Dijkstra Algorithm </vt:lpstr>
      <vt:lpstr>Dijkstra Algorithm</vt:lpstr>
      <vt:lpstr>Estimated shortest path</vt:lpstr>
      <vt:lpstr>PowerPoint Presentation</vt:lpstr>
      <vt:lpstr>Outline of Dijkstra Alg (not code) </vt:lpstr>
      <vt:lpstr>Example</vt:lpstr>
      <vt:lpstr>Correctness of Dijkstra</vt:lpstr>
      <vt:lpstr>Exit paths</vt:lpstr>
      <vt:lpstr>Examples</vt:lpstr>
      <vt:lpstr>Shortest Exist-paths</vt:lpstr>
      <vt:lpstr>Shortest Exist-paths</vt:lpstr>
      <vt:lpstr>Exit-path Decomposition</vt:lpstr>
      <vt:lpstr>Correctness of Dijkstra  </vt:lpstr>
      <vt:lpstr>Outline of Dijkstra Alg (not code) </vt:lpstr>
      <vt:lpstr>Proof of Loop Invariant (i)</vt:lpstr>
      <vt:lpstr>Illustration</vt:lpstr>
      <vt:lpstr>Proof of Loop invariant (ii) </vt:lpstr>
      <vt:lpstr>Illustrations</vt:lpstr>
      <vt:lpstr>Correctness of Dijkstra  </vt:lpstr>
      <vt:lpstr>PowerPoint Presentation</vt:lpstr>
      <vt:lpstr>Implementation of Dijkstra</vt:lpstr>
      <vt:lpstr>Outline of Dijkstra Alg (not code) </vt:lpstr>
      <vt:lpstr>Naïve implementation of Dijkstra</vt:lpstr>
      <vt:lpstr>Time complexity of Naïve implementation</vt:lpstr>
      <vt:lpstr>PowerPoint Presentation</vt:lpstr>
      <vt:lpstr>PowerPoint Presentation</vt:lpstr>
      <vt:lpstr>Priority queues</vt:lpstr>
      <vt:lpstr>Example</vt:lpstr>
      <vt:lpstr>Heap implementation of priority queue</vt:lpstr>
      <vt:lpstr>Dijkstra using priority queue</vt:lpstr>
      <vt:lpstr>Time Complexity using heap implementation of priority queue</vt:lpstr>
      <vt:lpstr>PowerPoint Presentation</vt:lpstr>
      <vt:lpstr>Summary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1365</cp:revision>
  <dcterms:created xsi:type="dcterms:W3CDTF">2006-08-16T00:00:00Z</dcterms:created>
  <dcterms:modified xsi:type="dcterms:W3CDTF">2021-05-20T16:39:26Z</dcterms:modified>
</cp:coreProperties>
</file>