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  <p:sldMasterId id="2147483840" r:id="rId2"/>
    <p:sldMasterId id="2147483852" r:id="rId3"/>
  </p:sldMasterIdLst>
  <p:notesMasterIdLst>
    <p:notesMasterId r:id="rId21"/>
  </p:notesMasterIdLst>
  <p:sldIdLst>
    <p:sldId id="342" r:id="rId4"/>
    <p:sldId id="369" r:id="rId5"/>
    <p:sldId id="389" r:id="rId6"/>
    <p:sldId id="390" r:id="rId7"/>
    <p:sldId id="400" r:id="rId8"/>
    <p:sldId id="401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72" r:id="rId18"/>
    <p:sldId id="399" r:id="rId19"/>
    <p:sldId id="35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 Sahu" initials="KS" lastIdx="1" clrIdx="0">
    <p:extLst>
      <p:ext uri="{19B8F6BF-5375-455C-9EA6-DF929625EA0E}">
        <p15:presenceInfo xmlns:p15="http://schemas.microsoft.com/office/powerpoint/2012/main" userId="Krishna Sa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8B554-F1A5-4B93-B4C3-04015BDBDB5D}" type="datetimeFigureOut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880B-E187-4B82-B2AB-CC59FD16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3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9458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5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41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4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0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4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84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99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41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91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2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B568C-315E-4C07-A2D9-698433E9FC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73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6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B568C-315E-4C07-A2D9-698433E9FC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3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126-FBE2-486C-A031-A05C778C1D1C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6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0B05-30DC-4487-96E9-E535AF57263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7301-14A5-4995-BBE1-4993CFC08744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5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F82E-EB90-476C-940A-166A5274D1F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F4C9-1D1C-462C-814D-7BC7C44CB844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2E28-5BCB-495C-9B77-1C4DC3663D7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B7A4-6C02-42FD-B27B-15ABF233E3EE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BE74-5414-4885-81AD-6D1F2B912E36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0F2B-013A-46A3-9E15-78237943FEA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5BEC5-6896-4CFD-927D-388B3E3D5F64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2589-BAE1-4E30-A843-CD3A034053A9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BF5-26B0-4151-A786-668E8010E70C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DF-81DE-4EEE-87CE-DABFAA79BA23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8AA64-31B0-467A-ACC5-1125E92E9039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1EE-4034-4689-B5FC-2A6A4419C6A5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5438-0C64-43E3-B73E-78EDFE35B756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....... Dr. Ruma Saha .......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8126-FBE2-486C-A031-A05C778C1D1C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EBF5-26B0-4151-A786-668E8010E70C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5A7-4325-48C4-824F-BC0A4D82CEC6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904C-81F2-4B2F-BFBF-3D8AE724677B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756-CAC5-411A-A1EC-20FDAEF3A47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8272-38F9-4CEC-B44E-23CA625DFB55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55A7-4325-48C4-824F-BC0A4D82CEC6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7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DEF8-B393-46F8-B64D-C2DBAB3830C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C4F-0581-4310-A97E-F63A8F74D6AF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0B05-30DC-4487-96E9-E535AF57263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77301-14A5-4995-BBE1-4993CFC08744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F82E-EB90-476C-940A-166A5274D1F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904C-81F2-4B2F-BFBF-3D8AE724677B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1756-CAC5-411A-A1EC-20FDAEF3A47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8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8272-38F9-4CEC-B44E-23CA625DFB55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E0BD-4C85-4CEF-BB1F-9D92565309F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B7C0-D0C3-488E-AAC1-989B85BC8FFA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....... Dr. Ruma Saha .......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BC4F-0581-4310-A97E-F63A8F74D6AF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....... Dr. Ruma Saha .......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gGrid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DEF8-B393-46F8-B64D-C2DBAB3830C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....... Dr. Ruma Saha .......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33AD9A-23F1-43BA-880D-1BA37B3111F8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....... Dr. Ruma Saha .......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99DEF8-B393-46F8-B64D-C2DBAB3830C0}" type="datetime1">
              <a:rPr lang="en-US" smtClean="0"/>
              <a:pPr/>
              <a:t>2/27/2021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....... Dr. Ruma Saha .......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Linear Algebra and Calculus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Copperplate Gothic Bold" panose="020E0705020206020404" pitchFamily="34" charset="0"/>
                <a:cs typeface="Arial" panose="020B0604020202020204" pitchFamily="34" charset="0"/>
              </a:rPr>
              <a:t>Unit-I: Matrices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Form of a Matrix (Echelon Form)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Form of a Matrix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of Linear Equations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Orthogonal Transformations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and Eigen Vectors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Diagonalization of Matrices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Cayley Hamilton Theorem</a:t>
            </a:r>
          </a:p>
          <a:p>
            <a:pPr marL="818388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problems in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40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2.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for consistency and if consistent, then solve the following system of equations: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−7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examine the consistency of the following system of equations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 xmlns:m="http://schemas.openxmlformats.org/officeDocument/2006/math">
                    <m:r>
                      <a:rPr lang="en-IN" sz="24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−7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	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of simultaneous equations (1) can be written as</a:t>
                </a: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- - - - - -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		(2)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Constant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1020" t="-1071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10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154387"/>
                <a:ext cx="11808409" cy="6526331"/>
              </a:xfrm>
            </p:spPr>
            <p:txBody>
              <a:bodyPr numCol="2"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(3)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an Echelon Form of the given matrix.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Rank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nonzero rows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Also,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2&lt;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given system of equations is consistent and have infinitely many solutions.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have to find the solution of  (1).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4" y="154389"/>
                <a:ext cx="11808409" cy="6526331"/>
              </a:xfrm>
              <a:blipFill>
                <a:blip r:embed="rId4"/>
                <a:stretch>
                  <a:fillRect t="-560" r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11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1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675" y="136522"/>
                <a:ext cx="12084648" cy="7542472"/>
              </a:xfrm>
            </p:spPr>
            <p:txBody>
              <a:bodyPr numCol="2">
                <a:normAutofit fontScale="55000" lnSpcReduction="20000"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(2) and (3), we have </a:t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	(2)</a:t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	(3)</a:t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written as </a:t>
                </a:r>
              </a:p>
              <a:p>
                <a:pPr marL="201168" lvl="1" indent="0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- - - - 		(4)</a:t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- - - - 		(5)</a:t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number of variables is 3 and number of equations is 2. So, out of three variable one variable is independent.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putting the value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(5),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=−2+3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=2−3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2−3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 y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(4),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IN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2−3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I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mr>
                      </m:m>
                      <m:r>
                        <a:rPr lang="en-I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IN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2−3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  <m: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2+3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−5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I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IN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+12=</m:t>
                      </m:r>
                      <m:r>
                        <a:rPr lang="en-I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IN" sz="2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num>
                        <m:den>
                          <m:r>
                            <a:rPr lang="en-I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IN" sz="2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</m:num>
                        <m:den>
                          <m:r>
                            <a:rPr lang="en-IN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solution of the given system of linear equations is given by</a:t>
                </a: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I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I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</m:num>
                            <m:den>
                              <m:r>
                                <a:rPr lang="en-IN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2−3</m:t>
                              </m:r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  </m:t>
                          </m:r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borderBox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675" y="136522"/>
                <a:ext cx="12084648" cy="7542472"/>
              </a:xfrm>
              <a:blipFill>
                <a:blip r:embed="rId4"/>
                <a:stretch>
                  <a:fillRect t="-3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12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7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3.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for consistency and if consistent, then solve the following system of equations: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+19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−47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examine the consistency of the following system of equations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13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+19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−47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32 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	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of simultaneous equations (1) can be written as</a:t>
                </a: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−47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- - - - - -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		(2)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−47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Constant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1020" t="-1071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13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95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154387"/>
                <a:ext cx="11808409" cy="6526331"/>
              </a:xfrm>
            </p:spPr>
            <p:txBody>
              <a:bodyPr numCol="2">
                <a:normAutofit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00000"/>
                  </a:lnSpc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2060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(3)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an Echelon Form of the given matrix.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Rank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nonzero rows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lnSpc>
                    <a:spcPct val="15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given system of equations is not consistent and hence it has no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4" y="154389"/>
                <a:ext cx="11808409" cy="6526331"/>
              </a:xfrm>
              <a:blipFill>
                <a:blip r:embed="rId4"/>
                <a:stretch>
                  <a:fillRect t="-560" r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14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98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8" y="575108"/>
                <a:ext cx="11694646" cy="5779467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438912"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whether the following system of linear equations are consistent or not. If yes, then solve them.</a:t>
                </a:r>
              </a:p>
              <a:p>
                <a:pPr marL="457200" indent="-457200" algn="just">
                  <a:buAutoNum type="arabicPeriod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 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=−3;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 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=−1;  6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=−4;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=0; 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=1.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=−2,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=11;  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+7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=15;  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+11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=25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=−3,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=4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AutoNum type="arabicPeriod" startAt="2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=8;  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=−1;  15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=21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7−2</m:t>
                            </m:r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1+17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=4;  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=7;  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4−</m:t>
                            </m:r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−10</m:t>
                            </m:r>
                          </m:num>
                          <m:den>
                            <m:r>
                              <a:rPr lang="en-IN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=1;  4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9" y="575110"/>
                <a:ext cx="11694647" cy="5779467"/>
              </a:xfrm>
              <a:prstGeom prst="rect">
                <a:avLst/>
              </a:prstGeom>
              <a:blipFill>
                <a:blip r:embed="rId4"/>
                <a:stretch>
                  <a:fillRect l="-782" t="-844" r="-782" b="-1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0056D8-6BCB-4904-ADD2-61E4B261D42F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3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9208" y="575108"/>
                <a:ext cx="11694646" cy="412087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indent="-438912" algn="just"/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whether the following system of linear equations are consistent or not. If yes, then solve them.</a:t>
                </a:r>
              </a:p>
              <a:p>
                <a:pPr marL="457200" indent="-457200" algn="just">
                  <a:buFont typeface="+mj-lt"/>
                  <a:buAutoNum type="arabicPeriod" startAt="9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=1;  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=4;  10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=−2;2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=−4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10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=3;  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IN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10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=13;  5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=12;  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=−10 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=2, 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IN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10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=2, 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=−1, 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=−2,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buFont typeface="+mj-lt"/>
                  <a:buAutoNum type="arabicPeriod" startAt="10"/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11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17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𝐴𝑛𝑠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=2, 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=−1, 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9" y="575108"/>
                <a:ext cx="11694647" cy="4120872"/>
              </a:xfrm>
              <a:prstGeom prst="rect">
                <a:avLst/>
              </a:prstGeom>
              <a:blipFill>
                <a:blip r:embed="rId4"/>
                <a:stretch>
                  <a:fillRect l="-782" t="-1183" r="-7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0056D8-6BCB-4904-ADD2-61E4B261D42F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Assignment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33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algn="ctr"/>
            <a:endParaRPr lang="en-US" sz="30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635508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pPr marL="292608" lvl="1" indent="0" algn="ctr">
              <a:buNone/>
            </a:pPr>
            <a:r>
              <a:rPr lang="en-US" sz="1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07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9AD9D-61D5-46B8-90E7-2A3258796E1E}"/>
              </a:ext>
            </a:extLst>
          </p:cNvPr>
          <p:cNvSpPr txBox="1"/>
          <p:nvPr/>
        </p:nvSpPr>
        <p:spPr>
          <a:xfrm>
            <a:off x="128590" y="100013"/>
            <a:ext cx="11958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System of Linear </a:t>
            </a:r>
            <a:r>
              <a:rPr lang="en-US" sz="3000" b="1" dirty="0" err="1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Equtions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307186" y="654011"/>
                <a:ext cx="11592143" cy="595316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system of linear equations:</a:t>
                </a:r>
              </a:p>
              <a:p>
                <a:pPr marL="18288" lvl="1"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………………………………………………………………….</a:t>
                </a:r>
              </a:p>
              <a:p>
                <a:pPr marL="18288" lvl="1"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system of equations can be written as in the matrix form</a:t>
                </a:r>
              </a:p>
              <a:p>
                <a:pPr marL="18288" lvl="1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- - - - - - - - 				(1)</a:t>
                </a:r>
              </a:p>
              <a:p>
                <a:pPr marL="18288" lvl="1"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Here	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	=	Coefficient Matrix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X	=	Variable Matrix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B	=	Constant Matrix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7" y="654011"/>
                <a:ext cx="11592143" cy="5953168"/>
              </a:xfrm>
              <a:prstGeom prst="rect">
                <a:avLst/>
              </a:prstGeom>
              <a:blipFill>
                <a:blip r:embed="rId4"/>
                <a:stretch>
                  <a:fillRect t="-819" b="-13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2157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3266" y="177282"/>
                <a:ext cx="11666064" cy="780380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just"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Augmented Matrix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18288" lvl="1" algn="just"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system of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equations with n  unknowns, then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denoted by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defined by</a:t>
                </a:r>
              </a:p>
              <a:p>
                <a:pPr marL="18288" lvl="1" algn="just"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:</m:t>
                          </m:r>
                          <m:r>
                            <a:rPr lang="en-IN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System of Nonhomogeneous Linear Equations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system of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equations with n  unknowns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system of nonhomogeneous linear equations if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System of homogeneous Linear Equations </a:t>
                </a: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system of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linear equations with n  unknowns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system of homogeneous linear equations if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7" y="177282"/>
                <a:ext cx="11666064" cy="7803803"/>
              </a:xfrm>
              <a:prstGeom prst="rect">
                <a:avLst/>
              </a:prstGeom>
              <a:blipFill>
                <a:blip r:embed="rId4"/>
                <a:stretch>
                  <a:fillRect l="-627" t="-625" r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5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03B12-E96A-499A-B360-476FC096C434}"/>
                  </a:ext>
                </a:extLst>
              </p:cNvPr>
              <p:cNvSpPr txBox="1"/>
              <p:nvPr/>
            </p:nvSpPr>
            <p:spPr>
              <a:xfrm>
                <a:off x="233266" y="177282"/>
                <a:ext cx="11666064" cy="8956298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18288" lvl="1" algn="ctr">
                  <a:buClr>
                    <a:schemeClr val="tx1"/>
                  </a:buClr>
                </a:pPr>
                <a:r>
                  <a:rPr lang="en-US" sz="2400" b="1" dirty="0">
                    <a:solidFill>
                      <a:srgbClr val="C00000"/>
                    </a:solidFill>
                    <a:latin typeface="Copperplate Gothic Bold" panose="020E0705020206020404" pitchFamily="34" charset="0"/>
                    <a:cs typeface="Times New Roman" panose="02020603050405020304" pitchFamily="18" charset="0"/>
                  </a:rPr>
                  <a:t>Condition for consistency of Nonhomogeneous Equations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𝐴𝑋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a system of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nonhomogeneous linear equations with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unknowns, then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m		=	Total number of equations and 		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=	Total number of unknowns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	Rank of Coefficient Matrix, 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=	Rank of Augmented matrix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1.	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system of equations is </a:t>
                </a:r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consistent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hence the given system 	of equations have solutions.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</a:t>
                </a:r>
                <a:r>
                  <a:rPr lang="en-US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Solution: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system 			have unique solution.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(ii)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Infinitely Many Solutions: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</m:e>
                    </m:d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		system of equations have infinitely many solutions.</a:t>
                </a: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	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the system of equations is not consistent and hence the given 	system of equations have </a:t>
                </a:r>
                <a:r>
                  <a:rPr 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solution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lnSpc>
                    <a:spcPct val="150000"/>
                  </a:lnSpc>
                  <a:buClr>
                    <a:schemeClr val="tx1"/>
                  </a:buClr>
                </a:pPr>
                <a:endParaRPr lang="en-US" sz="2400" b="1" dirty="0">
                  <a:solidFill>
                    <a:srgbClr val="C00000"/>
                  </a:solidFill>
                  <a:latin typeface="Copperplate Gothic Bold" panose="020E0705020206020404" pitchFamily="34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" lvl="1" algn="just">
                  <a:buClr>
                    <a:schemeClr val="tx1"/>
                  </a:buClr>
                </a:pP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F9803B12-E96A-499A-B360-476FC096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7" y="177282"/>
                <a:ext cx="11666064" cy="8956298"/>
              </a:xfrm>
              <a:prstGeom prst="rect">
                <a:avLst/>
              </a:prstGeom>
              <a:blipFill>
                <a:blip r:embed="rId4"/>
                <a:stretch>
                  <a:fillRect l="-627" t="-545" r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8816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03B12-E96A-499A-B360-476FC096C434}"/>
              </a:ext>
            </a:extLst>
          </p:cNvPr>
          <p:cNvSpPr txBox="1"/>
          <p:nvPr/>
        </p:nvSpPr>
        <p:spPr>
          <a:xfrm>
            <a:off x="233267" y="177282"/>
            <a:ext cx="11666064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88" lvl="1" algn="ctr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Condition for consistency of Nonhomogeneous Equations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endParaRPr lang="en-US" sz="24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6C112-9CD0-4199-9F02-384DAC703377}"/>
              </a:ext>
            </a:extLst>
          </p:cNvPr>
          <p:cNvSpPr txBox="1"/>
          <p:nvPr/>
        </p:nvSpPr>
        <p:spPr>
          <a:xfrm>
            <a:off x="223738" y="3004450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intersecting at one 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A8A06-7E31-492D-A1E3-7421D3963676}"/>
              </a:ext>
            </a:extLst>
          </p:cNvPr>
          <p:cNvCxnSpPr/>
          <p:nvPr/>
        </p:nvCxnSpPr>
        <p:spPr>
          <a:xfrm>
            <a:off x="606491" y="1380931"/>
            <a:ext cx="1362269" cy="135293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B590D5-B12A-47A0-8D70-C189A04BB95E}"/>
              </a:ext>
            </a:extLst>
          </p:cNvPr>
          <p:cNvCxnSpPr/>
          <p:nvPr/>
        </p:nvCxnSpPr>
        <p:spPr>
          <a:xfrm flipV="1">
            <a:off x="615821" y="1380931"/>
            <a:ext cx="1324947" cy="13716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DC4D7-077C-409A-9162-5ADB3E0FACBF}"/>
              </a:ext>
            </a:extLst>
          </p:cNvPr>
          <p:cNvCxnSpPr/>
          <p:nvPr/>
        </p:nvCxnSpPr>
        <p:spPr>
          <a:xfrm>
            <a:off x="1287624" y="1390262"/>
            <a:ext cx="0" cy="135293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79460A-383C-40B1-9F7D-CC529127337F}"/>
              </a:ext>
            </a:extLst>
          </p:cNvPr>
          <p:cNvCxnSpPr/>
          <p:nvPr/>
        </p:nvCxnSpPr>
        <p:spPr>
          <a:xfrm>
            <a:off x="615821" y="2052735"/>
            <a:ext cx="1352939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655AB5-C1C0-428B-9B72-D4E2F811EB38}"/>
              </a:ext>
            </a:extLst>
          </p:cNvPr>
          <p:cNvCxnSpPr/>
          <p:nvPr/>
        </p:nvCxnSpPr>
        <p:spPr>
          <a:xfrm>
            <a:off x="4040156" y="1698164"/>
            <a:ext cx="205584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D4E3F1-6A7C-4675-A9A5-2F9E81933E18}"/>
              </a:ext>
            </a:extLst>
          </p:cNvPr>
          <p:cNvSpPr txBox="1"/>
          <p:nvPr/>
        </p:nvSpPr>
        <p:spPr>
          <a:xfrm>
            <a:off x="3940431" y="3091544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overlapping to each others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E6775-56DA-4AC1-B4D5-1C971D7B6484}"/>
              </a:ext>
            </a:extLst>
          </p:cNvPr>
          <p:cNvCxnSpPr/>
          <p:nvPr/>
        </p:nvCxnSpPr>
        <p:spPr>
          <a:xfrm>
            <a:off x="8154956" y="1380931"/>
            <a:ext cx="2118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1A38D3-8F15-4225-8637-E0A49E8CB4C1}"/>
              </a:ext>
            </a:extLst>
          </p:cNvPr>
          <p:cNvCxnSpPr/>
          <p:nvPr/>
        </p:nvCxnSpPr>
        <p:spPr>
          <a:xfrm>
            <a:off x="8182949" y="1800798"/>
            <a:ext cx="2118049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1C59FA-89DC-45E9-A35B-7A560F1F7F95}"/>
              </a:ext>
            </a:extLst>
          </p:cNvPr>
          <p:cNvCxnSpPr/>
          <p:nvPr/>
        </p:nvCxnSpPr>
        <p:spPr>
          <a:xfrm>
            <a:off x="8182949" y="2743202"/>
            <a:ext cx="2118049" cy="9331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2E6C14-8A65-497E-9FE9-B083AA613730}"/>
              </a:ext>
            </a:extLst>
          </p:cNvPr>
          <p:cNvSpPr txBox="1"/>
          <p:nvPr/>
        </p:nvSpPr>
        <p:spPr>
          <a:xfrm>
            <a:off x="8095665" y="3057332"/>
            <a:ext cx="22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parallel to each others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F7BEF7-918E-4797-83D9-EC7EA65FC3D5}"/>
              </a:ext>
            </a:extLst>
          </p:cNvPr>
          <p:cNvCxnSpPr>
            <a:cxnSpLocks/>
          </p:cNvCxnSpPr>
          <p:nvPr/>
        </p:nvCxnSpPr>
        <p:spPr>
          <a:xfrm>
            <a:off x="4038599" y="1688611"/>
            <a:ext cx="2046515" cy="954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5E8C2D-5B0D-4850-ABFF-A2AE95E0C44D}"/>
              </a:ext>
            </a:extLst>
          </p:cNvPr>
          <p:cNvCxnSpPr>
            <a:cxnSpLocks/>
          </p:cNvCxnSpPr>
          <p:nvPr/>
        </p:nvCxnSpPr>
        <p:spPr>
          <a:xfrm>
            <a:off x="4038599" y="1700776"/>
            <a:ext cx="2046515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1197-644C-4B4D-AE9A-EF02170220F6}"/>
              </a:ext>
            </a:extLst>
          </p:cNvPr>
          <p:cNvCxnSpPr/>
          <p:nvPr/>
        </p:nvCxnSpPr>
        <p:spPr>
          <a:xfrm>
            <a:off x="4059014" y="1698173"/>
            <a:ext cx="1999663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D99A48-660D-4557-8F46-5022624A01AD}"/>
              </a:ext>
            </a:extLst>
          </p:cNvPr>
          <p:cNvCxnSpPr/>
          <p:nvPr/>
        </p:nvCxnSpPr>
        <p:spPr>
          <a:xfrm>
            <a:off x="8158062" y="2270436"/>
            <a:ext cx="211804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3F46A2-07A5-41AE-9CBF-DC9378BB6FCB}"/>
              </a:ext>
            </a:extLst>
          </p:cNvPr>
          <p:cNvSpPr txBox="1"/>
          <p:nvPr/>
        </p:nvSpPr>
        <p:spPr>
          <a:xfrm>
            <a:off x="189522" y="4024598"/>
            <a:ext cx="22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Unique Solution or only one solution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3DC937-B160-4BB9-A12C-5A32C41223E7}"/>
              </a:ext>
            </a:extLst>
          </p:cNvPr>
          <p:cNvSpPr txBox="1"/>
          <p:nvPr/>
        </p:nvSpPr>
        <p:spPr>
          <a:xfrm>
            <a:off x="3952866" y="4074360"/>
            <a:ext cx="22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Infinitely many Solutions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A5D88D-1965-41C2-AAE6-55859B796515}"/>
              </a:ext>
            </a:extLst>
          </p:cNvPr>
          <p:cNvSpPr txBox="1"/>
          <p:nvPr/>
        </p:nvSpPr>
        <p:spPr>
          <a:xfrm>
            <a:off x="8005462" y="4133453"/>
            <a:ext cx="220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No Solution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95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33" grpId="0"/>
      <p:bldP spid="50" grpId="0"/>
      <p:bldP spid="51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DF84-9002-4194-92B4-2B2DF81B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33090"/>
            <a:ext cx="11945259" cy="6824910"/>
          </a:xfrm>
        </p:spPr>
        <p:txBody>
          <a:bodyPr>
            <a:normAutofit/>
          </a:bodyPr>
          <a:lstStyle/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5488" lvl="2" indent="0" algn="just">
              <a:lnSpc>
                <a:spcPct val="100000"/>
              </a:lnSpc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....... Dr. Ruma Saha .......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845F5A-061D-4825-9AE9-D7794091C6C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03B12-E96A-499A-B360-476FC096C434}"/>
              </a:ext>
            </a:extLst>
          </p:cNvPr>
          <p:cNvSpPr txBox="1"/>
          <p:nvPr/>
        </p:nvSpPr>
        <p:spPr>
          <a:xfrm>
            <a:off x="233267" y="130627"/>
            <a:ext cx="11666064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8288" lvl="1" algn="ctr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Condition for consistency of Nonhomogeneous Equations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8288" lvl="1" algn="just">
              <a:lnSpc>
                <a:spcPct val="150000"/>
              </a:lnSpc>
              <a:buClr>
                <a:schemeClr val="tx1"/>
              </a:buClr>
            </a:pPr>
            <a:endParaRPr lang="en-US" sz="2400" b="1" dirty="0">
              <a:solidFill>
                <a:srgbClr val="C00000"/>
              </a:solidFill>
              <a:latin typeface="Copperplate Gothic Bold" panose="020E0705020206020404" pitchFamily="34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endParaRPr 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" lvl="1" algn="just">
              <a:buClr>
                <a:schemeClr val="tx1"/>
              </a:buClr>
            </a:pP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25652-348B-42A8-A2CB-58793977D79F}"/>
              </a:ext>
            </a:extLst>
          </p:cNvPr>
          <p:cNvSpPr/>
          <p:nvPr/>
        </p:nvSpPr>
        <p:spPr>
          <a:xfrm>
            <a:off x="4310743" y="727788"/>
            <a:ext cx="3666931" cy="942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Non-Homogeneous System AX = B,  n = unknowns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28C47-FBA4-404A-B4EE-137B718CAB3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44208" y="1670181"/>
            <a:ext cx="0" cy="46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F87732-2E9F-45AF-942E-AC67ADD56BA6}"/>
                  </a:ext>
                </a:extLst>
              </p:cNvPr>
              <p:cNvSpPr/>
              <p:nvPr/>
            </p:nvSpPr>
            <p:spPr>
              <a:xfrm>
                <a:off x="2177144" y="2522377"/>
                <a:ext cx="3191069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Consistent if,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32F87732-2E9F-45AF-942E-AC67ADD56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4" y="2522377"/>
                <a:ext cx="3191069" cy="942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F46DEE-4D88-448B-9477-6DCFA6594952}"/>
                  </a:ext>
                </a:extLst>
              </p:cNvPr>
              <p:cNvSpPr/>
              <p:nvPr/>
            </p:nvSpPr>
            <p:spPr>
              <a:xfrm>
                <a:off x="8319806" y="2525481"/>
                <a:ext cx="3191069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Inconsistent if,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AF46DEE-4D88-448B-9477-6DCFA6594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07" y="2525481"/>
                <a:ext cx="3191069" cy="942392"/>
              </a:xfrm>
              <a:prstGeom prst="rect">
                <a:avLst/>
              </a:prstGeom>
              <a:blipFill>
                <a:blip r:embed="rId5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B37810-21DD-4C19-8B76-DBAF9F3328E2}"/>
                  </a:ext>
                </a:extLst>
              </p:cNvPr>
              <p:cNvSpPr/>
              <p:nvPr/>
            </p:nvSpPr>
            <p:spPr>
              <a:xfrm>
                <a:off x="220823" y="4886129"/>
                <a:ext cx="3191069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Unique Solution if </a:t>
                </a:r>
                <a:endParaRPr lang="en-IN" sz="2400" b="0" i="1" dirty="0">
                  <a:solidFill>
                    <a:srgbClr val="00206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DB37810-21DD-4C19-8B76-DBAF9F332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24" y="4886129"/>
                <a:ext cx="3191069" cy="942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F906DF-13B2-4F22-B71C-DBAA8EAF021E}"/>
                  </a:ext>
                </a:extLst>
              </p:cNvPr>
              <p:cNvSpPr/>
              <p:nvPr/>
            </p:nvSpPr>
            <p:spPr>
              <a:xfrm>
                <a:off x="3928189" y="4886141"/>
                <a:ext cx="3327918" cy="94239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en-IN" sz="2400" dirty="0"/>
                  <a:t>Infinitely many solutions if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9F906DF-13B2-4F22-B71C-DBAA8EAF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190" y="4886141"/>
                <a:ext cx="3327919" cy="942392"/>
              </a:xfrm>
              <a:prstGeom prst="rect">
                <a:avLst/>
              </a:prstGeom>
              <a:blipFill>
                <a:blip r:embed="rId7"/>
                <a:stretch>
                  <a:fillRect l="-730" r="-3102"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8670D5C-3750-4B8F-A876-08A2AFDCBD0F}"/>
              </a:ext>
            </a:extLst>
          </p:cNvPr>
          <p:cNvSpPr/>
          <p:nvPr/>
        </p:nvSpPr>
        <p:spPr>
          <a:xfrm>
            <a:off x="8500195" y="4898588"/>
            <a:ext cx="3191069" cy="9423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IN" sz="2400" dirty="0"/>
              <a:t>The System has no solution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C4F8EC-8FEE-4E60-85BA-EA04E48F4B34}"/>
              </a:ext>
            </a:extLst>
          </p:cNvPr>
          <p:cNvCxnSpPr>
            <a:cxnSpLocks/>
          </p:cNvCxnSpPr>
          <p:nvPr/>
        </p:nvCxnSpPr>
        <p:spPr>
          <a:xfrm>
            <a:off x="3716696" y="3464769"/>
            <a:ext cx="0" cy="737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1803B9-E640-49AF-8310-8B02EC1CD032}"/>
              </a:ext>
            </a:extLst>
          </p:cNvPr>
          <p:cNvCxnSpPr>
            <a:cxnSpLocks/>
          </p:cNvCxnSpPr>
          <p:nvPr/>
        </p:nvCxnSpPr>
        <p:spPr>
          <a:xfrm>
            <a:off x="10073953" y="3467875"/>
            <a:ext cx="27987" cy="1430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013B06-E3E0-4A73-AC14-51FC9B37ADFB}"/>
              </a:ext>
            </a:extLst>
          </p:cNvPr>
          <p:cNvCxnSpPr>
            <a:cxnSpLocks/>
          </p:cNvCxnSpPr>
          <p:nvPr/>
        </p:nvCxnSpPr>
        <p:spPr>
          <a:xfrm flipV="1">
            <a:off x="3782014" y="2127378"/>
            <a:ext cx="2362189" cy="18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CA977D-DECD-466C-8C9F-69A17A39B161}"/>
              </a:ext>
            </a:extLst>
          </p:cNvPr>
          <p:cNvCxnSpPr>
            <a:cxnSpLocks/>
          </p:cNvCxnSpPr>
          <p:nvPr/>
        </p:nvCxnSpPr>
        <p:spPr>
          <a:xfrm>
            <a:off x="3800669" y="2130491"/>
            <a:ext cx="0" cy="391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FA547-C73C-4A33-99C0-3B2E104EFF67}"/>
              </a:ext>
            </a:extLst>
          </p:cNvPr>
          <p:cNvCxnSpPr>
            <a:cxnSpLocks/>
          </p:cNvCxnSpPr>
          <p:nvPr/>
        </p:nvCxnSpPr>
        <p:spPr>
          <a:xfrm>
            <a:off x="10083281" y="2133595"/>
            <a:ext cx="0" cy="391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34E9A0-D0F9-41B2-B616-47F682FD9138}"/>
              </a:ext>
            </a:extLst>
          </p:cNvPr>
          <p:cNvCxnSpPr>
            <a:cxnSpLocks/>
          </p:cNvCxnSpPr>
          <p:nvPr/>
        </p:nvCxnSpPr>
        <p:spPr>
          <a:xfrm>
            <a:off x="1797700" y="4201893"/>
            <a:ext cx="19189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C29869-2484-4102-80C6-F0CA97B1571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816359" y="4220311"/>
            <a:ext cx="0" cy="665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830034-15AD-4D1F-A5E6-B136FF0E5438}"/>
              </a:ext>
            </a:extLst>
          </p:cNvPr>
          <p:cNvCxnSpPr>
            <a:cxnSpLocks/>
          </p:cNvCxnSpPr>
          <p:nvPr/>
        </p:nvCxnSpPr>
        <p:spPr>
          <a:xfrm>
            <a:off x="5570381" y="4195430"/>
            <a:ext cx="0" cy="6658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54A75-D0D5-4364-A3D9-281F0D963709}"/>
              </a:ext>
            </a:extLst>
          </p:cNvPr>
          <p:cNvCxnSpPr>
            <a:cxnSpLocks/>
          </p:cNvCxnSpPr>
          <p:nvPr/>
        </p:nvCxnSpPr>
        <p:spPr>
          <a:xfrm>
            <a:off x="6144203" y="2127261"/>
            <a:ext cx="3962149" cy="18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913FA8-B624-4402-9D4D-89DD33B305DB}"/>
              </a:ext>
            </a:extLst>
          </p:cNvPr>
          <p:cNvCxnSpPr>
            <a:cxnSpLocks/>
          </p:cNvCxnSpPr>
          <p:nvPr/>
        </p:nvCxnSpPr>
        <p:spPr>
          <a:xfrm flipV="1">
            <a:off x="3716697" y="4186335"/>
            <a:ext cx="1875452" cy="15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F40586-57A4-47AA-94B9-0ABBF092246F}"/>
              </a:ext>
            </a:extLst>
          </p:cNvPr>
          <p:cNvSpPr txBox="1"/>
          <p:nvPr/>
        </p:nvSpPr>
        <p:spPr>
          <a:xfrm>
            <a:off x="979518" y="5887610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intersecting at one point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6EC4B3-4BF3-4F5D-9E4D-71971F05E44C}"/>
              </a:ext>
            </a:extLst>
          </p:cNvPr>
          <p:cNvSpPr txBox="1"/>
          <p:nvPr/>
        </p:nvSpPr>
        <p:spPr>
          <a:xfrm>
            <a:off x="4350978" y="5909388"/>
            <a:ext cx="220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overlapping to each others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3D8FD8-075F-4E73-8722-47CDBDE8FD3C}"/>
              </a:ext>
            </a:extLst>
          </p:cNvPr>
          <p:cNvSpPr txBox="1"/>
          <p:nvPr/>
        </p:nvSpPr>
        <p:spPr>
          <a:xfrm>
            <a:off x="9112701" y="5912495"/>
            <a:ext cx="220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70C0"/>
                </a:solidFill>
              </a:rPr>
              <a:t>Lines are parallel to each others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3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629" y="33090"/>
                <a:ext cx="11945258" cy="682491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1.</a:t>
                </a:r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Examine for consistency and if consistent, then solve the following system of equations: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 to examine the consistency of the following system of equations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-		(1)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of simultaneous equations (1) can be written as</a:t>
                </a: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𝐴𝑋</m:t>
                      </m:r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				- - - - - - 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- -		(2)</a:t>
                </a:r>
                <a:endParaRPr lang="en-US" sz="24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Coefficient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Constant matrix</a:t>
                </a:r>
                <a:r>
                  <a:rPr lang="en-US" sz="2400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629" y="33090"/>
                <a:ext cx="11945259" cy="6824910"/>
              </a:xfrm>
              <a:blipFill>
                <a:blip r:embed="rId4"/>
                <a:stretch>
                  <a:fillRect l="-1020" t="-1696" r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7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4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638" y="136522"/>
                <a:ext cx="12290323" cy="6287428"/>
              </a:xfrm>
            </p:spPr>
            <p:txBody>
              <a:bodyPr numCol="2">
                <a:normAutofit fontScale="55000" lnSpcReduction="20000"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</a:t>
                </a:r>
                <a:r>
                  <a:rPr 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matrix</a:t>
                </a:r>
              </a:p>
              <a:p>
                <a:pPr marL="201168" lvl="1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- - 	(3)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Echelon Form of the given matrix.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Rank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Number of nonzero rows i.e.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Also,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variables 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given system of equations is consistent and have unique solution.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have to find the solution of  (1).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638" y="136522"/>
                <a:ext cx="12290323" cy="6287428"/>
              </a:xfrm>
              <a:blipFill>
                <a:blip r:embed="rId4"/>
                <a:stretch>
                  <a:fillRect t="-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8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0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1DF84-9002-4194-92B4-2B2DF81BC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2" y="154387"/>
                <a:ext cx="11808409" cy="6526331"/>
              </a:xfrm>
            </p:spPr>
            <p:txBody>
              <a:bodyPr numCol="2">
                <a:normAutofit fontScale="92500"/>
              </a:bodyPr>
              <a:lstStyle/>
              <a:p>
                <a:pPr marL="201168" lvl="1" indent="0" algn="just">
                  <a:lnSpc>
                    <a:spcPct val="110000"/>
                  </a:lnSpc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(2) and (3), we have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- - - 	(2)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4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  <m:e>
                              <m:r>
                                <a:rPr lang="en-IN" sz="2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- 	(3)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be written as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- - - - 		(4)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- - - - 		(5)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 - - - - 		(6)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(6), we have 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(5),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+3=−1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=−1−3=−4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I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 y and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(4), we have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+2+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3=6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6−5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IN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solution of the given system of linear equations is given by</a:t>
                </a: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IN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rderBoxPr>
                        <m:e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=1,  </m:t>
                          </m:r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=2,   </m:t>
                          </m:r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e>
                      </m:borderBox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01168" lvl="1" indent="0" algn="just">
                  <a:buClr>
                    <a:srgbClr val="FF0000"/>
                  </a:buClr>
                  <a:buNone/>
                </a:pPr>
                <a:endPara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4201DF84-9002-4194-92B4-2B2DF81BC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4" y="154389"/>
                <a:ext cx="11808409" cy="6526331"/>
              </a:xfrm>
              <a:blipFill>
                <a:blip r:embed="rId4"/>
                <a:stretch>
                  <a:fillRect t="-467" r="-13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04465-4E46-44B7-8137-507F62C5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cap="none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....... Dr. Ruma Saha .......</a:t>
            </a:r>
            <a:endParaRPr lang="en-US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6102A-86DF-482E-A8AE-B333D048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>
                <a:solidFill>
                  <a:srgbClr val="7030A0"/>
                </a:solidFill>
              </a:rPr>
              <a:pPr/>
              <a:t>9</a:t>
            </a:fld>
            <a:endParaRPr lang="en-US" dirty="0">
              <a:solidFill>
                <a:srgbClr val="7030A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2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.000"/>
  <p:tag name="TIMING" val="|0.001|0.005|0.003|0.007|0.003|0.002|0.006|0.007|0.005|0.006|0.005|0.005"/>
  <p:tag name="ISPRING_CUSTOM_TIMING_USED" val="1"/>
  <p:tag name="ISPRING_SLIDE_ID_2" val="{69542972-BAEF-4CA1-9195-ABA326F42E92}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43141"/>
      </a:dk2>
      <a:lt2>
        <a:srgbClr val="E2E8E3"/>
      </a:lt2>
      <a:accent1>
        <a:srgbClr val="E729BF"/>
      </a:accent1>
      <a:accent2>
        <a:srgbClr val="AE17D5"/>
      </a:accent2>
      <a:accent3>
        <a:srgbClr val="732DE7"/>
      </a:accent3>
      <a:accent4>
        <a:srgbClr val="444ADD"/>
      </a:accent4>
      <a:accent5>
        <a:srgbClr val="297FE7"/>
      </a:accent5>
      <a:accent6>
        <a:srgbClr val="16B3CA"/>
      </a:accent6>
      <a:hlink>
        <a:srgbClr val="5576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6226</TotalTime>
  <Words>2511</Words>
  <Application>Microsoft Office PowerPoint</Application>
  <PresentationFormat>Widescreen</PresentationFormat>
  <Paragraphs>257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Constantia</vt:lpstr>
      <vt:lpstr>Copperplate Gothic Bold</vt:lpstr>
      <vt:lpstr>Elephant</vt:lpstr>
      <vt:lpstr>Times New Roman</vt:lpstr>
      <vt:lpstr>Wingdings 2</vt:lpstr>
      <vt:lpstr>BrushVTI</vt:lpstr>
      <vt:lpstr>Flow</vt:lpstr>
      <vt:lpstr>1_Flow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Under Integral Sign (DUIS)</dc:title>
  <dc:creator>Krishna Sahu</dc:creator>
  <cp:lastModifiedBy>rajat chaudhary</cp:lastModifiedBy>
  <cp:revision>401</cp:revision>
  <dcterms:created xsi:type="dcterms:W3CDTF">2020-03-23T06:02:34Z</dcterms:created>
  <dcterms:modified xsi:type="dcterms:W3CDTF">2021-02-27T10:32:48Z</dcterms:modified>
</cp:coreProperties>
</file>