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  <p:sldMasterId id="2147483852" r:id="rId3"/>
  </p:sldMasterIdLst>
  <p:notesMasterIdLst>
    <p:notesMasterId r:id="rId18"/>
  </p:notesMasterIdLst>
  <p:sldIdLst>
    <p:sldId id="342" r:id="rId4"/>
    <p:sldId id="369" r:id="rId5"/>
    <p:sldId id="389" r:id="rId6"/>
    <p:sldId id="390" r:id="rId7"/>
    <p:sldId id="400" r:id="rId8"/>
    <p:sldId id="401" r:id="rId9"/>
    <p:sldId id="391" r:id="rId10"/>
    <p:sldId id="402" r:id="rId11"/>
    <p:sldId id="392" r:id="rId12"/>
    <p:sldId id="403" r:id="rId13"/>
    <p:sldId id="404" r:id="rId14"/>
    <p:sldId id="405" r:id="rId15"/>
    <p:sldId id="372" r:id="rId16"/>
    <p:sldId id="35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:p15="http://schemas.microsoft.com/office/powerpoint/2012/main" xmlns="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>
        <p:scale>
          <a:sx n="49" d="100"/>
          <a:sy n="49" d="100"/>
        </p:scale>
        <p:origin x="-82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458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20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970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1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10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84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99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41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91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92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73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18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59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10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18A-AF12-4975-96CA-A1CD2415C155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800-B2FC-4A87-8CA2-ED751A4F8CB2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3658-213A-4579-80B5-4F5746642BC3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B5F1-B28B-4273-8590-160588E5B39A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4319-F9AC-4769-9A78-289C4AD37BAC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40D9-7527-4677-A5FB-852C3656BDD3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8C81-DAFA-4101-BFCA-F95363A89E3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97C4-5990-42EE-8BCA-CF65A02B1CB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E4E-D3EA-4302-8319-0DE3BB12C1A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7F0A-E1BA-499E-BDA1-A11AA2C4EA6A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8E6-7560-42F3-BED8-9B256A801A5F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66F1-B737-4B01-B45B-FBBAA5F1F15F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2A1-82D1-43AC-860E-449409432532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BB35-DDB2-4A5A-A008-D5CEA6E93198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D6A0-CC20-480D-A00F-149D6ACBD1F2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F14B-B7D2-4F5E-9F45-E538A8F5B86C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18A-AF12-4975-96CA-A1CD2415C155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66F1-B737-4B01-B45B-FBBAA5F1F15F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DF8B-5534-4104-9431-26CA3C062249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51-E0DF-40D3-882A-9F5E589866B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5805-CB49-42FF-B3F2-4B04F533EE9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8BE-8F76-466F-8C29-84918ADD144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DF8B-5534-4104-9431-26CA3C062249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87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79D8-822D-48DD-B4E8-BCF122B4242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E365-7B10-4EDA-9E9E-76707BA943BA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800-B2FC-4A87-8CA2-ED751A4F8CB2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3658-213A-4579-80B5-4F5746642BC3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B5F1-B28B-4273-8590-160588E5B39A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51-E0DF-40D3-882A-9F5E589866B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5805-CB49-42FF-B3F2-4B04F533EE94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8BE-8F76-466F-8C29-84918ADD1440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EFC6-0A87-42A4-92EA-D1B6DD641CAB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5512-892A-4FEB-94C7-C27CB016A3D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E365-7B10-4EDA-9E9E-76707BA943BA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79D8-822D-48DD-B4E8-BCF122B4242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7C79D8-822D-48DD-B4E8-BCF122B4242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7C79D8-822D-48DD-B4E8-BCF122B42427}" type="datetime1">
              <a:rPr lang="en-US" smtClean="0"/>
              <a:pPr/>
              <a:t>10/15/2020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Linear Algebra and Calculus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opperplate Gothic Bold" panose="020E0705020206020404" pitchFamily="34" charset="0"/>
                <a:cs typeface="Arial" panose="020B0604020202020204" pitchFamily="34" charset="0"/>
              </a:rPr>
              <a:t>Unit-I: Matrices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Form of a Matrix (Echelon Form)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Form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Transformations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and Eigen Vectors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Diagonalization of Matrices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Cayley Hamilton Theorem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problems in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540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system of equations: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non-trivial solution only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show that the following system of equations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		(1)</a:t>
                </a:r>
              </a:p>
              <a:p>
                <a:pPr marL="201168" lvl="1" indent="0" algn="just"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nontrivial solutions only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system of simultaneous equations (1) can be written as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- - - - - -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		(2)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system has nontrivial solution, then 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IN" sz="2400" b="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IN" sz="2400" b="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1020" t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10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679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we have</a:t>
                </a: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𝑏𝑐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𝑏𝑐</m:t>
                            </m:r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𝑎𝑏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𝑎𝑐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𝑎𝑐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𝑎𝑏</m:t>
                            </m:r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11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2025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182386"/>
                <a:ext cx="11945258" cy="6426695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𝑎𝑐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or  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or 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given system has non trivial solution if 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	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rderBox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(Hence Proved)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82388"/>
                <a:ext cx="11945259" cy="6426695"/>
              </a:xfrm>
              <a:blipFill>
                <a:blip r:embed="rId4"/>
                <a:stretch>
                  <a:fillRect t="-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12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343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8" y="575108"/>
                <a:ext cx="11694646" cy="580447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438912"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whether the following system of linear equations have non trivial solutions or not. If yes, then solve them.</a:t>
                </a: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4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b="0" i="1" dirty="0">
                    <a:solidFill>
                      <a:srgbClr val="7030A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2400" b="0" i="1" dirty="0">
                  <a:solidFill>
                    <a:srgbClr val="7030A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values of k, discuss the nature of solution of the following equations: </a:t>
                </a:r>
              </a:p>
              <a:p>
                <a:pPr algn="just"/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 algn="just"/>
                <a:r>
                  <a:rPr lang="en-IN" sz="2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𝐹𝑜𝑟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=−1,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=−2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system of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possess a non-trivial solution only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general solution for real values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𝐹𝑜𝑟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9" y="575108"/>
                <a:ext cx="11694647" cy="5804474"/>
              </a:xfrm>
              <a:prstGeom prst="rect">
                <a:avLst/>
              </a:prstGeom>
              <a:blipFill>
                <a:blip r:embed="rId4"/>
                <a:stretch>
                  <a:fillRect l="-782" t="-839" r="-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0056D8-6BCB-4904-ADD2-61E4B261D42F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753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algn="ctr"/>
            <a:endParaRPr lang="en-US" sz="30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540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C9AD9D-61D5-46B8-90E7-2A3258796E1E}"/>
              </a:ext>
            </a:extLst>
          </p:cNvPr>
          <p:cNvSpPr txBox="1"/>
          <p:nvPr/>
        </p:nvSpPr>
        <p:spPr>
          <a:xfrm>
            <a:off x="128590" y="100014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System of Homogeneous Linear Equations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307186" y="654011"/>
                <a:ext cx="11592143" cy="595316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system of linear equations: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………………………………………………………………….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system of equations can be written as in the matrix form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- - - - - - - - 				(1)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Here	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	=	Coefficient Matrix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X	=	Variable Matrix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O	=	Zero Matrix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7" y="654011"/>
                <a:ext cx="11592143" cy="5953168"/>
              </a:xfrm>
              <a:prstGeom prst="rect">
                <a:avLst/>
              </a:prstGeom>
              <a:blipFill>
                <a:blip r:embed="rId4"/>
                <a:stretch>
                  <a:fillRect t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40215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62968" y="186613"/>
                <a:ext cx="11666064" cy="593502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Augmented Matrix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system of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equations with n  unknowns, then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by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defined by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:0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Here 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Coefficient Matrix =  Augmented matrix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System of homogeneous linear equations is always consistent.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8" y="186615"/>
                <a:ext cx="11666064" cy="5935023"/>
              </a:xfrm>
              <a:prstGeom prst="rect">
                <a:avLst/>
              </a:prstGeom>
              <a:blipFill>
                <a:blip r:embed="rId4"/>
                <a:stretch>
                  <a:fillRect l="-627" t="-822" r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47302" y="2014780"/>
            <a:ext cx="774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6807" y="3828081"/>
            <a:ext cx="49749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55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3266" y="177282"/>
                <a:ext cx="11666064" cy="7478970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ctr"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Condition for consistency of homogeneous Equations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system of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homogeneous linear equations with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unknowns, then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		=	Total number of equations and 		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	Total number of unknowns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	Rank of Coefficient Matrix  	</a:t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	Rank of Augmented matrix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Here it is clear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hence the system of homogeneous equations are always consistent. So, the given system of equations have solutions.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Trivial Solution: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system 			have unique solution.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(ii)</a:t>
                </a:r>
                <a:r>
                  <a:rPr lang="en-US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Non-trivial Solution:</a:t>
                </a:r>
                <a:r>
                  <a:rPr lang="en-US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		system of equations have infinitely many solutions.	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endParaRPr lang="en-US" sz="2400" b="1" dirty="0">
                  <a:solidFill>
                    <a:srgbClr val="C00000"/>
                  </a:solidFill>
                  <a:latin typeface="Copperplate Gothic Bold" panose="020E0705020206020404" pitchFamily="34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7" y="177282"/>
                <a:ext cx="11666064" cy="7478970"/>
              </a:xfrm>
              <a:prstGeom prst="rect">
                <a:avLst/>
              </a:prstGeom>
              <a:blipFill>
                <a:blip r:embed="rId4"/>
                <a:stretch>
                  <a:fillRect l="-627" t="-652" r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12244" y="1704816"/>
            <a:ext cx="2169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0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1932" y="2262759"/>
            <a:ext cx="2701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0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3895" y="3394133"/>
            <a:ext cx="2789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1832" y="4525509"/>
            <a:ext cx="1859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GB" sz="24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881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803B12-E96A-499A-B360-476FC096C434}"/>
              </a:ext>
            </a:extLst>
          </p:cNvPr>
          <p:cNvSpPr txBox="1"/>
          <p:nvPr/>
        </p:nvSpPr>
        <p:spPr>
          <a:xfrm>
            <a:off x="233267" y="177282"/>
            <a:ext cx="11666064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88" lvl="1" algn="ctr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Condition for consistency of Homogeneous Equations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endParaRPr lang="en-US" sz="24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06C112-9CD0-4199-9F02-384DAC703377}"/>
              </a:ext>
            </a:extLst>
          </p:cNvPr>
          <p:cNvSpPr txBox="1"/>
          <p:nvPr/>
        </p:nvSpPr>
        <p:spPr>
          <a:xfrm>
            <a:off x="223738" y="3004450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intersecting at origin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EDA8A06-7E31-492D-A1E3-7421D3963676}"/>
              </a:ext>
            </a:extLst>
          </p:cNvPr>
          <p:cNvCxnSpPr/>
          <p:nvPr/>
        </p:nvCxnSpPr>
        <p:spPr>
          <a:xfrm>
            <a:off x="606491" y="1380931"/>
            <a:ext cx="1362269" cy="135293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BB590D5-B12A-47A0-8D70-C189A04BB95E}"/>
              </a:ext>
            </a:extLst>
          </p:cNvPr>
          <p:cNvCxnSpPr/>
          <p:nvPr/>
        </p:nvCxnSpPr>
        <p:spPr>
          <a:xfrm flipV="1">
            <a:off x="615821" y="1380931"/>
            <a:ext cx="1324947" cy="1371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15DC4D7-077C-409A-9162-5ADB3E0FACBF}"/>
              </a:ext>
            </a:extLst>
          </p:cNvPr>
          <p:cNvCxnSpPr/>
          <p:nvPr/>
        </p:nvCxnSpPr>
        <p:spPr>
          <a:xfrm>
            <a:off x="1287624" y="1390262"/>
            <a:ext cx="0" cy="135293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379460A-383C-40B1-9F7D-CC529127337F}"/>
              </a:ext>
            </a:extLst>
          </p:cNvPr>
          <p:cNvCxnSpPr/>
          <p:nvPr/>
        </p:nvCxnSpPr>
        <p:spPr>
          <a:xfrm>
            <a:off x="615821" y="2052735"/>
            <a:ext cx="1352939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7655AB5-C1C0-428B-9B72-D4E2F811EB38}"/>
              </a:ext>
            </a:extLst>
          </p:cNvPr>
          <p:cNvCxnSpPr/>
          <p:nvPr/>
        </p:nvCxnSpPr>
        <p:spPr>
          <a:xfrm>
            <a:off x="4040156" y="1698164"/>
            <a:ext cx="205584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ED4E3F1-6A7C-4675-A9A5-2F9E81933E18}"/>
              </a:ext>
            </a:extLst>
          </p:cNvPr>
          <p:cNvSpPr txBox="1"/>
          <p:nvPr/>
        </p:nvSpPr>
        <p:spPr>
          <a:xfrm>
            <a:off x="3940431" y="3091544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overlapping to each others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31F7BEF7-918E-4797-83D9-EC7EA65FC3D5}"/>
              </a:ext>
            </a:extLst>
          </p:cNvPr>
          <p:cNvCxnSpPr>
            <a:cxnSpLocks/>
          </p:cNvCxnSpPr>
          <p:nvPr/>
        </p:nvCxnSpPr>
        <p:spPr>
          <a:xfrm>
            <a:off x="4038599" y="1688611"/>
            <a:ext cx="2046515" cy="954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EC5E8C2D-5B0D-4850-ABFF-A2AE95E0C44D}"/>
              </a:ext>
            </a:extLst>
          </p:cNvPr>
          <p:cNvCxnSpPr>
            <a:cxnSpLocks/>
          </p:cNvCxnSpPr>
          <p:nvPr/>
        </p:nvCxnSpPr>
        <p:spPr>
          <a:xfrm>
            <a:off x="4038599" y="1700776"/>
            <a:ext cx="2046515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8CB1197-644C-4B4D-AE9A-EF02170220F6}"/>
              </a:ext>
            </a:extLst>
          </p:cNvPr>
          <p:cNvCxnSpPr/>
          <p:nvPr/>
        </p:nvCxnSpPr>
        <p:spPr>
          <a:xfrm>
            <a:off x="4059014" y="1698173"/>
            <a:ext cx="1999663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C3F46A2-07A5-41AE-9CBF-DC9378BB6FCB}"/>
              </a:ext>
            </a:extLst>
          </p:cNvPr>
          <p:cNvSpPr txBox="1"/>
          <p:nvPr/>
        </p:nvSpPr>
        <p:spPr>
          <a:xfrm>
            <a:off x="189522" y="4024598"/>
            <a:ext cx="22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Trivial  Solution or only one solution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83DC937-B160-4BB9-A12C-5A32C41223E7}"/>
              </a:ext>
            </a:extLst>
          </p:cNvPr>
          <p:cNvSpPr txBox="1"/>
          <p:nvPr/>
        </p:nvSpPr>
        <p:spPr>
          <a:xfrm>
            <a:off x="3952866" y="4074360"/>
            <a:ext cx="22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Non Trivial Solutions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895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71" y="420876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803B12-E96A-499A-B360-476FC096C434}"/>
              </a:ext>
            </a:extLst>
          </p:cNvPr>
          <p:cNvSpPr txBox="1"/>
          <p:nvPr/>
        </p:nvSpPr>
        <p:spPr>
          <a:xfrm>
            <a:off x="233267" y="130627"/>
            <a:ext cx="11666064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88" lvl="1" algn="ctr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Condition for consistency </a:t>
            </a:r>
            <a:r>
              <a:rPr lang="en-US" sz="2400" b="1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of </a:t>
            </a:r>
            <a:r>
              <a:rPr lang="en-US" sz="2400" b="1" smtClean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homogeneous </a:t>
            </a:r>
            <a:r>
              <a:rPr lang="en-US" sz="24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Equations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endParaRPr lang="en-US" sz="24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25652-348B-42A8-A2CB-58793977D79F}"/>
              </a:ext>
            </a:extLst>
          </p:cNvPr>
          <p:cNvSpPr/>
          <p:nvPr/>
        </p:nvSpPr>
        <p:spPr>
          <a:xfrm>
            <a:off x="4310743" y="727788"/>
            <a:ext cx="3666931" cy="942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Homogeneous System AX = B,  n = unknowns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6428C47-FBA4-404A-B4EE-137B718CAB31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6133325" y="1670182"/>
            <a:ext cx="10883" cy="852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F87732-2E9F-45AF-942E-AC67ADD56BA6}"/>
                  </a:ext>
                </a:extLst>
              </p:cNvPr>
              <p:cNvSpPr/>
              <p:nvPr/>
            </p:nvSpPr>
            <p:spPr>
              <a:xfrm>
                <a:off x="4537790" y="2522377"/>
                <a:ext cx="3191069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Always consistent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2F87732-2E9F-45AF-942E-AC67ADD56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91" y="2522377"/>
                <a:ext cx="3191069" cy="942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B37810-21DD-4C19-8B76-DBAF9F3328E2}"/>
                  </a:ext>
                </a:extLst>
              </p:cNvPr>
              <p:cNvSpPr/>
              <p:nvPr/>
            </p:nvSpPr>
            <p:spPr>
              <a:xfrm>
                <a:off x="2693440" y="4886129"/>
                <a:ext cx="3191069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Trivial Solution if </a:t>
                </a:r>
                <a:endParaRPr lang="en-IN" sz="2400" b="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IN" sz="2400" dirty="0"/>
                  <a:t> 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|≠0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DB37810-21DD-4C19-8B76-DBAF9F332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440" y="4886129"/>
                <a:ext cx="3191069" cy="942392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F906DF-13B2-4F22-B71C-DBAA8EAF021E}"/>
                  </a:ext>
                </a:extLst>
              </p:cNvPr>
              <p:cNvSpPr/>
              <p:nvPr/>
            </p:nvSpPr>
            <p:spPr>
              <a:xfrm>
                <a:off x="6447440" y="4886141"/>
                <a:ext cx="3327918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Non trivial solutions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F906DF-13B2-4F22-B71C-DBAA8EAF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40" y="4886141"/>
                <a:ext cx="3327919" cy="942392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0C4F8EC-8FEE-4E60-85BA-EA04E48F4B34}"/>
              </a:ext>
            </a:extLst>
          </p:cNvPr>
          <p:cNvCxnSpPr>
            <a:cxnSpLocks/>
          </p:cNvCxnSpPr>
          <p:nvPr/>
        </p:nvCxnSpPr>
        <p:spPr>
          <a:xfrm>
            <a:off x="6198639" y="3464769"/>
            <a:ext cx="0" cy="737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734E9A0-D0F9-41B2-B616-47F682FD9138}"/>
              </a:ext>
            </a:extLst>
          </p:cNvPr>
          <p:cNvCxnSpPr>
            <a:cxnSpLocks/>
          </p:cNvCxnSpPr>
          <p:nvPr/>
        </p:nvCxnSpPr>
        <p:spPr>
          <a:xfrm>
            <a:off x="4260992" y="4201893"/>
            <a:ext cx="19189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2C29869-2484-4102-80C6-F0CA97B1571C}"/>
              </a:ext>
            </a:extLst>
          </p:cNvPr>
          <p:cNvCxnSpPr>
            <a:cxnSpLocks/>
          </p:cNvCxnSpPr>
          <p:nvPr/>
        </p:nvCxnSpPr>
        <p:spPr>
          <a:xfrm>
            <a:off x="4279643" y="4220311"/>
            <a:ext cx="0" cy="665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9830034-15AD-4D1F-A5E6-B136FF0E5438}"/>
              </a:ext>
            </a:extLst>
          </p:cNvPr>
          <p:cNvCxnSpPr>
            <a:cxnSpLocks/>
          </p:cNvCxnSpPr>
          <p:nvPr/>
        </p:nvCxnSpPr>
        <p:spPr>
          <a:xfrm>
            <a:off x="8033655" y="4195430"/>
            <a:ext cx="0" cy="665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C913FA8-B624-4402-9D4D-89DD33B305DB}"/>
              </a:ext>
            </a:extLst>
          </p:cNvPr>
          <p:cNvCxnSpPr>
            <a:cxnSpLocks/>
          </p:cNvCxnSpPr>
          <p:nvPr/>
        </p:nvCxnSpPr>
        <p:spPr>
          <a:xfrm flipV="1">
            <a:off x="6179985" y="4186335"/>
            <a:ext cx="1875452" cy="15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AF40586-57A4-47AA-94B9-0ABBF092246F}"/>
              </a:ext>
            </a:extLst>
          </p:cNvPr>
          <p:cNvSpPr txBox="1"/>
          <p:nvPr/>
        </p:nvSpPr>
        <p:spPr>
          <a:xfrm>
            <a:off x="2985606" y="5887610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intersecting at origin only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C6EC4B3-4BF3-4F5D-9E4D-71971F05E44C}"/>
              </a:ext>
            </a:extLst>
          </p:cNvPr>
          <p:cNvSpPr txBox="1"/>
          <p:nvPr/>
        </p:nvSpPr>
        <p:spPr>
          <a:xfrm>
            <a:off x="7112839" y="5909388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overlapping to each others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373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2" grpId="0" animBg="1"/>
      <p:bldP spid="16" grpId="0" animBg="1"/>
      <p:bldP spid="18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for nontrivial solutions of the following system of linear equations and hence find solutions:</a:t>
                </a:r>
                <a:r>
                  <a:rPr lang="en-US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examine for nontrivial solution of the following system of equations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	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system of simultaneous equations (1) can be written as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- - - - - -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		(2)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3×4−5×1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2×4−4×1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2×5−3×4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=7−8−6=−7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system has trivial solution. i.e.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</m:t>
                        </m:r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</m:t>
                        </m:r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borderBox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1020" t="-1696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7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724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for nontrivial solutions of the following system of linear equations and hence find solutions:</a:t>
                </a:r>
                <a:r>
                  <a:rPr lang="en-US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examine for nontrivial solution of the following system of equations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	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system of simultaneous equations (1) can be written as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- - - - - -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		(2)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I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×5−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10+4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d>
                      <m:d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14+28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42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system has non trivial solution.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1020" t="-1696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8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2276" y="4850976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3579" y="4881972"/>
            <a:ext cx="2145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269" y="5331417"/>
            <a:ext cx="320479" cy="459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9565" y="5313336"/>
            <a:ext cx="2145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7615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154387"/>
                <a:ext cx="5314303" cy="6526331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(2), we have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54389"/>
                <a:ext cx="5314303" cy="6526331"/>
              </a:xfrm>
              <a:blipFill>
                <a:blip r:embed="rId4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9</a:t>
            </a:fld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AE3AC1-8797-475F-BD37-C86FF0429F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790" y="33091"/>
                <a:ext cx="5770468" cy="6800028"/>
              </a:xfrm>
              <a:prstGeom prst="rect">
                <a:avLst/>
              </a:prstGeom>
            </p:spPr>
            <p:txBody>
              <a:bodyPr vert="horz" lIns="0" tIns="45720" rIns="0" bIns="45720" numCol="2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1168" lvl="1" indent="0" algn="just">
                  <a:lnSpc>
                    <a:spcPct val="100000"/>
                  </a:lnSpc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	(3)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	(4)</a:t>
                </a:r>
              </a:p>
              <a:p>
                <a:pPr marL="201168" lvl="1" indent="0" algn="just">
                  <a:lnSpc>
                    <a:spcPct val="100000"/>
                  </a:lnSpc>
                  <a:buFont typeface="Calibri" pitchFamily="34" charset="0"/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three variables and two equation. So, one variable will be independent.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(4), then we have 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y and z in (3), we have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nontrivial solutions is </a:t>
                </a:r>
              </a:p>
              <a:p>
                <a:pPr marL="201168" lvl="1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borderBox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AE3AC1-8797-475F-BD37-C86FF042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91" y="33091"/>
                <a:ext cx="5770468" cy="6800028"/>
              </a:xfrm>
              <a:prstGeom prst="rect">
                <a:avLst/>
              </a:prstGeom>
              <a:blipFill>
                <a:blip r:embed="rId5"/>
                <a:stretch>
                  <a:fillRect r="-3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73817" y="4076054"/>
            <a:ext cx="29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-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880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6660</TotalTime>
  <Words>174</Words>
  <Application>Microsoft Office PowerPoint</Application>
  <PresentationFormat>Custom</PresentationFormat>
  <Paragraphs>104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BrushVTI</vt:lpstr>
      <vt:lpstr>Flow</vt:lpstr>
      <vt:lpstr>1_Flow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rajiv</cp:lastModifiedBy>
  <cp:revision>437</cp:revision>
  <dcterms:created xsi:type="dcterms:W3CDTF">2020-03-23T06:02:34Z</dcterms:created>
  <dcterms:modified xsi:type="dcterms:W3CDTF">2020-10-15T05:25:17Z</dcterms:modified>
</cp:coreProperties>
</file>